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7559675" cy="10691813"/>
  <p:notesSz cx="6807200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gUKnWy7A3dUXU2mJAH/LoPu3dE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22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37" y="1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5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37" y="9440645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5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6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7d55d613b5_0_157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g27d55d613b5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c392f35d4_0_6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7c392f35d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7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8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9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0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2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3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4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5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6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7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8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9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0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27d55d613b5_0_36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g27d55d613b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27d55d613b5_0_52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g27d55d613b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27d55d613b5_0_100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g27d55d613b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7d55d613b5_0_80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g27d55d613b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27d55d613b5_0_107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g27d55d613b5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bbda0ad56_0_0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27bbda0ad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27d55d613b5_0_127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g27d55d613b5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27d55d613b5_0_134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g27d55d613b5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>
  <p:cSld name="タイトル スライド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 txBox="1">
            <a:spLocks noGrp="1"/>
          </p:cNvSpPr>
          <p:nvPr>
            <p:ph type="title"/>
          </p:nvPr>
        </p:nvSpPr>
        <p:spPr>
          <a:xfrm>
            <a:off x="362637" y="1403698"/>
            <a:ext cx="6520220" cy="35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sldNum" idx="12"/>
          </p:nvPr>
        </p:nvSpPr>
        <p:spPr>
          <a:xfrm>
            <a:off x="7074202" y="9873521"/>
            <a:ext cx="4536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3"/>
          <p:cNvSpPr txBox="1">
            <a:spLocks noGrp="1"/>
          </p:cNvSpPr>
          <p:nvPr>
            <p:ph type="title"/>
          </p:nvPr>
        </p:nvSpPr>
        <p:spPr>
          <a:xfrm>
            <a:off x="520712" y="569242"/>
            <a:ext cx="65202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43"/>
          <p:cNvSpPr txBox="1">
            <a:spLocks noGrp="1"/>
          </p:cNvSpPr>
          <p:nvPr>
            <p:ph type="body" idx="1"/>
          </p:nvPr>
        </p:nvSpPr>
        <p:spPr>
          <a:xfrm>
            <a:off x="520713" y="2620980"/>
            <a:ext cx="31980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9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None/>
              <a:defRPr sz="165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None/>
              <a:defRPr sz="148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43"/>
          <p:cNvSpPr txBox="1">
            <a:spLocks noGrp="1"/>
          </p:cNvSpPr>
          <p:nvPr>
            <p:ph type="body" idx="2"/>
          </p:nvPr>
        </p:nvSpPr>
        <p:spPr>
          <a:xfrm>
            <a:off x="520713" y="3905482"/>
            <a:ext cx="3198000" cy="5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43"/>
          <p:cNvSpPr txBox="1">
            <a:spLocks noGrp="1"/>
          </p:cNvSpPr>
          <p:nvPr>
            <p:ph type="body" idx="3"/>
          </p:nvPr>
        </p:nvSpPr>
        <p:spPr>
          <a:xfrm>
            <a:off x="3827086" y="2620980"/>
            <a:ext cx="32139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9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None/>
              <a:defRPr sz="165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None/>
              <a:defRPr sz="148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43"/>
          <p:cNvSpPr txBox="1">
            <a:spLocks noGrp="1"/>
          </p:cNvSpPr>
          <p:nvPr>
            <p:ph type="body" idx="4"/>
          </p:nvPr>
        </p:nvSpPr>
        <p:spPr>
          <a:xfrm>
            <a:off x="3827086" y="3905482"/>
            <a:ext cx="3213900" cy="5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4"/>
          <p:cNvSpPr txBox="1">
            <a:spLocks noGrp="1"/>
          </p:cNvSpPr>
          <p:nvPr>
            <p:ph type="title"/>
          </p:nvPr>
        </p:nvSpPr>
        <p:spPr>
          <a:xfrm>
            <a:off x="519112" y="569912"/>
            <a:ext cx="6521400" cy="2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44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32130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44"/>
          <p:cNvSpPr txBox="1">
            <a:spLocks noGrp="1"/>
          </p:cNvSpPr>
          <p:nvPr>
            <p:ph type="body" idx="2"/>
          </p:nvPr>
        </p:nvSpPr>
        <p:spPr>
          <a:xfrm>
            <a:off x="3827085" y="2846200"/>
            <a:ext cx="32130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44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44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5"/>
          <p:cNvSpPr txBox="1">
            <a:spLocks noGrp="1"/>
          </p:cNvSpPr>
          <p:nvPr>
            <p:ph type="title"/>
          </p:nvPr>
        </p:nvSpPr>
        <p:spPr>
          <a:xfrm>
            <a:off x="515791" y="2665532"/>
            <a:ext cx="6520200" cy="44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45"/>
          <p:cNvSpPr txBox="1">
            <a:spLocks noGrp="1"/>
          </p:cNvSpPr>
          <p:nvPr>
            <p:ph type="body" idx="1"/>
          </p:nvPr>
        </p:nvSpPr>
        <p:spPr>
          <a:xfrm>
            <a:off x="515791" y="7155103"/>
            <a:ext cx="6520200" cy="23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53"/>
              <a:buFont typeface="Arial"/>
              <a:buNone/>
              <a:defRPr sz="165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488"/>
              <a:buFont typeface="Arial"/>
              <a:buNone/>
              <a:defRPr sz="148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45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45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45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5"/>
          <p:cNvSpPr txBox="1">
            <a:spLocks noGrp="1"/>
          </p:cNvSpPr>
          <p:nvPr>
            <p:ph type="title"/>
          </p:nvPr>
        </p:nvSpPr>
        <p:spPr>
          <a:xfrm>
            <a:off x="519112" y="569912"/>
            <a:ext cx="6521400" cy="2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519112" y="2846387"/>
            <a:ext cx="6521400" cy="6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カスタム レイアウト 1">
  <p:cSld name="CUSTOM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519112" y="569912"/>
            <a:ext cx="6521400" cy="2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>
  <p:cSld name="VERTICAL_TITLE_AND_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7"/>
          <p:cNvSpPr txBox="1">
            <a:spLocks noGrp="1"/>
          </p:cNvSpPr>
          <p:nvPr>
            <p:ph type="title"/>
          </p:nvPr>
        </p:nvSpPr>
        <p:spPr>
          <a:xfrm rot="5400000">
            <a:off x="1694398" y="4284590"/>
            <a:ext cx="9060900" cy="16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body" idx="1"/>
          </p:nvPr>
        </p:nvSpPr>
        <p:spPr>
          <a:xfrm rot="5400000">
            <a:off x="-1612953" y="2701790"/>
            <a:ext cx="9060900" cy="4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 縦書きテキスト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8"/>
          <p:cNvSpPr txBox="1">
            <a:spLocks noGrp="1"/>
          </p:cNvSpPr>
          <p:nvPr>
            <p:ph type="title"/>
          </p:nvPr>
        </p:nvSpPr>
        <p:spPr>
          <a:xfrm>
            <a:off x="519112" y="569912"/>
            <a:ext cx="6521400" cy="2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body" idx="1"/>
          </p:nvPr>
        </p:nvSpPr>
        <p:spPr>
          <a:xfrm rot="5400000">
            <a:off x="388212" y="2977337"/>
            <a:ext cx="6783300" cy="6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9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00" cy="24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9"/>
          <p:cNvSpPr>
            <a:spLocks noGrp="1"/>
          </p:cNvSpPr>
          <p:nvPr>
            <p:ph type="pic" idx="2"/>
          </p:nvPr>
        </p:nvSpPr>
        <p:spPr>
          <a:xfrm>
            <a:off x="3213847" y="1539425"/>
            <a:ext cx="3827100" cy="75981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9"/>
          <p:cNvSpPr txBox="1">
            <a:spLocks noGrp="1"/>
          </p:cNvSpPr>
          <p:nvPr>
            <p:ph type="body" idx="1"/>
          </p:nvPr>
        </p:nvSpPr>
        <p:spPr>
          <a:xfrm>
            <a:off x="520712" y="3207544"/>
            <a:ext cx="2438100" cy="5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Font typeface="Arial"/>
              <a:buNone/>
              <a:defRPr sz="11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Font typeface="Arial"/>
              <a:buNone/>
              <a:defRPr sz="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 コンテンツ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0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00" cy="24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body" idx="1"/>
          </p:nvPr>
        </p:nvSpPr>
        <p:spPr>
          <a:xfrm>
            <a:off x="3213847" y="1539425"/>
            <a:ext cx="3827100" cy="7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6557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5"/>
              <a:buFont typeface="Arial"/>
              <a:buChar char="•"/>
              <a:defRPr sz="26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5602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15"/>
              <a:buFont typeface="Arial"/>
              <a:buChar char="•"/>
              <a:defRPr sz="2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458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body" idx="2"/>
          </p:nvPr>
        </p:nvSpPr>
        <p:spPr>
          <a:xfrm>
            <a:off x="520712" y="3207544"/>
            <a:ext cx="2438100" cy="5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Font typeface="Arial"/>
              <a:buNone/>
              <a:defRPr sz="11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Font typeface="Arial"/>
              <a:buNone/>
              <a:defRPr sz="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1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2"/>
          <p:cNvSpPr txBox="1">
            <a:spLocks noGrp="1"/>
          </p:cNvSpPr>
          <p:nvPr>
            <p:ph type="title"/>
          </p:nvPr>
        </p:nvSpPr>
        <p:spPr>
          <a:xfrm>
            <a:off x="519112" y="569912"/>
            <a:ext cx="6521400" cy="2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42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675" cy="9667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2"/>
          <p:cNvSpPr txBox="1"/>
          <p:nvPr/>
        </p:nvSpPr>
        <p:spPr>
          <a:xfrm>
            <a:off x="361950" y="482600"/>
            <a:ext cx="65214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もくじ文字幅1.5pt広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2"/>
          <p:cNvSpPr txBox="1"/>
          <p:nvPr/>
        </p:nvSpPr>
        <p:spPr>
          <a:xfrm>
            <a:off x="361950" y="1800225"/>
            <a:ext cx="2803525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サイズは12ptカラーは黒75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行間を1.4行文字間+0.7ポイント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2"/>
          <p:cNvSpPr txBox="1"/>
          <p:nvPr/>
        </p:nvSpPr>
        <p:spPr>
          <a:xfrm>
            <a:off x="6710362" y="1800225"/>
            <a:ext cx="46355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2"/>
          <p:cNvSpPr txBox="1"/>
          <p:nvPr/>
        </p:nvSpPr>
        <p:spPr>
          <a:xfrm>
            <a:off x="2925762" y="1800225"/>
            <a:ext cx="37846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2"/>
          <p:cNvSpPr txBox="1"/>
          <p:nvPr/>
        </p:nvSpPr>
        <p:spPr>
          <a:xfrm>
            <a:off x="361950" y="2593975"/>
            <a:ext cx="652145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大見出し16pt文字間1.5pt広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2"/>
          <p:cNvSpPr txBox="1"/>
          <p:nvPr/>
        </p:nvSpPr>
        <p:spPr>
          <a:xfrm>
            <a:off x="361950" y="2990850"/>
            <a:ext cx="2803525" cy="67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サイズは12ptカラーは黒75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行間を1.4行文字間+0.7ポイント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2"/>
          <p:cNvSpPr txBox="1"/>
          <p:nvPr/>
        </p:nvSpPr>
        <p:spPr>
          <a:xfrm>
            <a:off x="6710362" y="2990850"/>
            <a:ext cx="46355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2"/>
          <p:cNvSpPr txBox="1"/>
          <p:nvPr/>
        </p:nvSpPr>
        <p:spPr>
          <a:xfrm>
            <a:off x="2925762" y="2990850"/>
            <a:ext cx="37846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2"/>
          <p:cNvSpPr txBox="1"/>
          <p:nvPr/>
        </p:nvSpPr>
        <p:spPr>
          <a:xfrm>
            <a:off x="361950" y="3954462"/>
            <a:ext cx="65214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大見出し16pt文字間1.5pt広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2"/>
          <p:cNvSpPr txBox="1"/>
          <p:nvPr/>
        </p:nvSpPr>
        <p:spPr>
          <a:xfrm>
            <a:off x="361950" y="4351337"/>
            <a:ext cx="2803525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サイズは12ptカラーは黒75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行間を1.4行文字間+0.7ポイント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2"/>
          <p:cNvSpPr txBox="1"/>
          <p:nvPr/>
        </p:nvSpPr>
        <p:spPr>
          <a:xfrm>
            <a:off x="6710362" y="4351337"/>
            <a:ext cx="46355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2"/>
          <p:cNvSpPr txBox="1"/>
          <p:nvPr/>
        </p:nvSpPr>
        <p:spPr>
          <a:xfrm>
            <a:off x="2925762" y="4351337"/>
            <a:ext cx="37846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2"/>
          <p:cNvSpPr txBox="1"/>
          <p:nvPr/>
        </p:nvSpPr>
        <p:spPr>
          <a:xfrm>
            <a:off x="361950" y="5313362"/>
            <a:ext cx="65214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大見出し16pt文字間1.5pt広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2"/>
          <p:cNvSpPr txBox="1"/>
          <p:nvPr/>
        </p:nvSpPr>
        <p:spPr>
          <a:xfrm>
            <a:off x="361950" y="5710237"/>
            <a:ext cx="2803525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サイズは12ptカラーは黒75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行間を1.4行文字間+0.7ポイント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2"/>
          <p:cNvSpPr txBox="1"/>
          <p:nvPr/>
        </p:nvSpPr>
        <p:spPr>
          <a:xfrm>
            <a:off x="6710362" y="5710237"/>
            <a:ext cx="46355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2"/>
          <p:cNvSpPr txBox="1"/>
          <p:nvPr/>
        </p:nvSpPr>
        <p:spPr>
          <a:xfrm>
            <a:off x="2925762" y="5710237"/>
            <a:ext cx="37846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2"/>
          <p:cNvSpPr txBox="1"/>
          <p:nvPr/>
        </p:nvSpPr>
        <p:spPr>
          <a:xfrm>
            <a:off x="361950" y="6673850"/>
            <a:ext cx="65214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大見出し16pt文字間1.5pt広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2"/>
          <p:cNvSpPr txBox="1"/>
          <p:nvPr/>
        </p:nvSpPr>
        <p:spPr>
          <a:xfrm>
            <a:off x="361950" y="7070725"/>
            <a:ext cx="2803525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サイズは12ptカラーは黒75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行間を1.4行文字間+0.7ポイント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2"/>
          <p:cNvSpPr txBox="1"/>
          <p:nvPr/>
        </p:nvSpPr>
        <p:spPr>
          <a:xfrm>
            <a:off x="6710362" y="7070725"/>
            <a:ext cx="463550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2"/>
          <p:cNvSpPr txBox="1"/>
          <p:nvPr/>
        </p:nvSpPr>
        <p:spPr>
          <a:xfrm>
            <a:off x="2925762" y="7070725"/>
            <a:ext cx="3784600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2"/>
          <p:cNvSpPr txBox="1"/>
          <p:nvPr/>
        </p:nvSpPr>
        <p:spPr>
          <a:xfrm>
            <a:off x="361950" y="8032750"/>
            <a:ext cx="652145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大見出し16pt文字間1.5pt広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2"/>
          <p:cNvSpPr txBox="1"/>
          <p:nvPr/>
        </p:nvSpPr>
        <p:spPr>
          <a:xfrm>
            <a:off x="361950" y="8429625"/>
            <a:ext cx="2803525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サイズは12ptカラーは黒75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行間を1.4行文字間+0.7ポイント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2"/>
          <p:cNvSpPr txBox="1"/>
          <p:nvPr/>
        </p:nvSpPr>
        <p:spPr>
          <a:xfrm>
            <a:off x="6710362" y="8429625"/>
            <a:ext cx="46355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2"/>
          <p:cNvSpPr txBox="1"/>
          <p:nvPr/>
        </p:nvSpPr>
        <p:spPr>
          <a:xfrm>
            <a:off x="2925762" y="8429625"/>
            <a:ext cx="37846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2"/>
          <p:cNvSpPr txBox="1">
            <a:spLocks noGrp="1"/>
          </p:cNvSpPr>
          <p:nvPr>
            <p:ph type="title"/>
          </p:nvPr>
        </p:nvSpPr>
        <p:spPr>
          <a:xfrm>
            <a:off x="519112" y="569912"/>
            <a:ext cx="6521450" cy="206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1"/>
          </p:nvPr>
        </p:nvSpPr>
        <p:spPr>
          <a:xfrm>
            <a:off x="519112" y="2846387"/>
            <a:ext cx="6521450" cy="678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sldNum" idx="12"/>
          </p:nvPr>
        </p:nvSpPr>
        <p:spPr>
          <a:xfrm>
            <a:off x="7074202" y="9873521"/>
            <a:ext cx="4536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4"/>
          <p:cNvSpPr txBox="1">
            <a:spLocks noGrp="1"/>
          </p:cNvSpPr>
          <p:nvPr>
            <p:ph type="title"/>
          </p:nvPr>
        </p:nvSpPr>
        <p:spPr>
          <a:xfrm>
            <a:off x="519112" y="569912"/>
            <a:ext cx="6521400" cy="2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1"/>
          </p:nvPr>
        </p:nvSpPr>
        <p:spPr>
          <a:xfrm>
            <a:off x="519112" y="2846387"/>
            <a:ext cx="6521400" cy="6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bcan.zendesk.com/hc/j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61262" cy="1069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 txBox="1">
            <a:spLocks noGrp="1"/>
          </p:cNvSpPr>
          <p:nvPr>
            <p:ph type="ctrTitle" idx="4294967295"/>
          </p:nvPr>
        </p:nvSpPr>
        <p:spPr>
          <a:xfrm>
            <a:off x="566737" y="1749425"/>
            <a:ext cx="6426200" cy="372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6300" y="2813050"/>
            <a:ext cx="3263900" cy="3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 txBox="1"/>
          <p:nvPr/>
        </p:nvSpPr>
        <p:spPr>
          <a:xfrm>
            <a:off x="548350" y="6535737"/>
            <a:ext cx="6459797" cy="52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360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PCマイページマニュアル</a:t>
            </a:r>
            <a:endParaRPr sz="360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1" name="Google Shape;121;p1"/>
          <p:cNvSpPr txBox="1"/>
          <p:nvPr/>
        </p:nvSpPr>
        <p:spPr>
          <a:xfrm>
            <a:off x="1576387" y="7221537"/>
            <a:ext cx="4403725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140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202</a:t>
            </a:r>
            <a:r>
              <a:rPr lang="en-US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3</a:t>
            </a:r>
            <a:r>
              <a:rPr lang="en-US" sz="140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.</a:t>
            </a:r>
            <a:r>
              <a:rPr lang="en-US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09</a:t>
            </a:r>
            <a:endParaRPr sz="140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1108938" y="8012175"/>
            <a:ext cx="5341800" cy="17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400" i="0" u="none" strike="noStrike" cap="none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本マニュアルでは　</a:t>
            </a:r>
            <a:r>
              <a:rPr lang="en-US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PC用マイページ</a:t>
            </a:r>
            <a:r>
              <a:rPr lang="en-US" sz="1400" i="0" u="none" strike="noStrike" cap="none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の基本的なご利用方法を</a:t>
            </a:r>
            <a:br>
              <a:rPr lang="en-US" sz="1400" i="0" u="none" strike="noStrike" cap="none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sz="1400" i="0" u="none" strike="noStrike" cap="none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ご案内いたします。</a:t>
            </a:r>
            <a:endParaRPr sz="140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 strike="noStrike" cap="none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※機能のご契約内容 または 管理画面のオプション設定により、</a:t>
            </a:r>
            <a:br>
              <a:rPr lang="en-US" sz="1400" i="0" u="none" strike="noStrike" cap="none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r>
              <a:rPr lang="en-US" sz="1400" i="0" u="none" strike="noStrike" cap="none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解説内容と表示が異なる場合がございます。</a:t>
            </a:r>
            <a:br>
              <a:rPr lang="en-US" sz="1400" i="0" u="none" strike="noStrike" cap="none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r>
              <a:rPr lang="en-US" sz="1400" i="0" u="none" strike="noStrike" cap="none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あらかじめご了承ください。</a:t>
            </a:r>
            <a:endParaRPr sz="140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PCマイページのTOP画面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675" cy="96678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8"/>
          <p:cNvSpPr txBox="1"/>
          <p:nvPr/>
        </p:nvSpPr>
        <p:spPr>
          <a:xfrm>
            <a:off x="361950" y="6686188"/>
            <a:ext cx="3022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F0000"/>
                </a:solidFill>
              </a:rPr>
              <a:t>(1)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打刻をする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 txBox="1"/>
          <p:nvPr/>
        </p:nvSpPr>
        <p:spPr>
          <a:xfrm>
            <a:off x="361950" y="1630362"/>
            <a:ext cx="65214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PCマイページのTOP画面の概要についてご案内します。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8"/>
          <p:cNvSpPr txBox="1"/>
          <p:nvPr/>
        </p:nvSpPr>
        <p:spPr>
          <a:xfrm>
            <a:off x="361950" y="482600"/>
            <a:ext cx="57261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はじめに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 txBox="1"/>
          <p:nvPr/>
        </p:nvSpPr>
        <p:spPr>
          <a:xfrm>
            <a:off x="590550" y="6946450"/>
            <a:ext cx="6040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『PUSH』をクリックすると、PCマイページから打刻を行うことができます。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8"/>
          <p:cNvSpPr txBox="1"/>
          <p:nvPr/>
        </p:nvSpPr>
        <p:spPr>
          <a:xfrm>
            <a:off x="361950" y="7247940"/>
            <a:ext cx="30225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F0000"/>
                </a:solidFill>
              </a:rPr>
              <a:t>(2)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夜勤モード</a:t>
            </a:r>
            <a:r>
              <a:rPr lang="en-US" sz="1200">
                <a:solidFill>
                  <a:schemeClr val="dk1"/>
                </a:solidFill>
              </a:rPr>
              <a:t>（前日モード）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"/>
          <p:cNvSpPr txBox="1"/>
          <p:nvPr/>
        </p:nvSpPr>
        <p:spPr>
          <a:xfrm>
            <a:off x="590550" y="7509425"/>
            <a:ext cx="64791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会社ごとで設定している、日付が変更になる時間</a:t>
            </a:r>
            <a:r>
              <a:rPr lang="en-US" sz="1000">
                <a:solidFill>
                  <a:schemeClr val="dk1"/>
                </a:solidFill>
              </a:rPr>
              <a:t>（日替わり時刻）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をまたいで勤務する場合に、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【夜勤モード】にチェックを入れてから打刻することで、前日分の打刻として集計する事ができます。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（例）5：00で日付が変更になる会社で、出勤21：00／退勤30：00の勤務をした場合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出勤打刻はそのままの状態で『PUSH』をクリックし、退勤打刻の際に【夜勤モード】に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チェックを入れ、時計の表示が【30：00】に変更されてから『PUSH』をクリックします。</a:t>
            </a:r>
            <a:endParaRPr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※夜勤モードのチェックは</a:t>
            </a:r>
            <a:r>
              <a:rPr lang="en-US" sz="1000">
                <a:solidFill>
                  <a:schemeClr val="dk1"/>
                </a:solidFill>
              </a:rPr>
              <a:t>『PUSH』で打刻すると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通常モードに</a:t>
            </a:r>
            <a:r>
              <a:rPr lang="en-US" sz="1000">
                <a:solidFill>
                  <a:schemeClr val="dk1"/>
                </a:solidFill>
              </a:rPr>
              <a:t>戻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ります。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8"/>
          <p:cNvSpPr txBox="1"/>
          <p:nvPr/>
        </p:nvSpPr>
        <p:spPr>
          <a:xfrm>
            <a:off x="361950" y="8859437"/>
            <a:ext cx="3022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F0000"/>
                </a:solidFill>
              </a:rPr>
              <a:t>(3)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エラーを確認する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590550" y="9139300"/>
            <a:ext cx="6040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当月のエラーやシフト募集状況を確認することができます。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【打刻漏れ・打刻間違い】と【打刻エラー】の件数をクリックすると出勤簿画面に移動します。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【シフト募集】の件数をクリックすると、現在シフトを募集している期間が下に表示されます。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"/>
          <p:cNvSpPr txBox="1"/>
          <p:nvPr/>
        </p:nvSpPr>
        <p:spPr>
          <a:xfrm>
            <a:off x="361950" y="9817563"/>
            <a:ext cx="3022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F0000"/>
                </a:solidFill>
              </a:rPr>
              <a:t>(4)</a:t>
            </a:r>
            <a:r>
              <a:rPr lang="en-US" sz="1200">
                <a:solidFill>
                  <a:schemeClr val="dk1"/>
                </a:solidFill>
              </a:rPr>
              <a:t> 選択備考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590550" y="10083500"/>
            <a:ext cx="604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打刻する際に、選択式で入力することができる備考機能です。</a:t>
            </a:r>
            <a:endParaRPr sz="10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こちらの機能は管理者が設定することで利用可能となります。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" name="Google Shape;264;p8"/>
          <p:cNvGrpSpPr/>
          <p:nvPr/>
        </p:nvGrpSpPr>
        <p:grpSpPr>
          <a:xfrm>
            <a:off x="383125" y="1930268"/>
            <a:ext cx="6479100" cy="4697207"/>
            <a:chOff x="383125" y="1930268"/>
            <a:chExt cx="6479100" cy="4697207"/>
          </a:xfrm>
        </p:grpSpPr>
        <p:pic>
          <p:nvPicPr>
            <p:cNvPr id="265" name="Google Shape;265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3125" y="1930268"/>
              <a:ext cx="6479100" cy="4697207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66" name="Google Shape;266;p8"/>
            <p:cNvSpPr txBox="1"/>
            <p:nvPr/>
          </p:nvSpPr>
          <p:spPr>
            <a:xfrm>
              <a:off x="2417250" y="5034300"/>
              <a:ext cx="534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200">
                  <a:solidFill>
                    <a:srgbClr val="FF0000"/>
                  </a:solidFill>
                </a:rPr>
                <a:t>(1)</a:t>
              </a:r>
              <a:endParaRPr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 txBox="1"/>
            <p:nvPr/>
          </p:nvSpPr>
          <p:spPr>
            <a:xfrm>
              <a:off x="2417250" y="5234500"/>
              <a:ext cx="431700" cy="3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200">
                  <a:solidFill>
                    <a:srgbClr val="FF0000"/>
                  </a:solidFill>
                </a:rPr>
                <a:t>(2)</a:t>
              </a:r>
              <a:endParaRPr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8"/>
            <p:cNvSpPr txBox="1"/>
            <p:nvPr/>
          </p:nvSpPr>
          <p:spPr>
            <a:xfrm>
              <a:off x="2417250" y="3459550"/>
              <a:ext cx="431700" cy="41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200">
                  <a:solidFill>
                    <a:srgbClr val="FF0000"/>
                  </a:solidFill>
                </a:rPr>
                <a:t>(4)</a:t>
              </a:r>
              <a:endParaRPr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8"/>
            <p:cNvSpPr txBox="1"/>
            <p:nvPr/>
          </p:nvSpPr>
          <p:spPr>
            <a:xfrm>
              <a:off x="1335751" y="5825475"/>
              <a:ext cx="752400" cy="41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200">
                  <a:solidFill>
                    <a:srgbClr val="FF0000"/>
                  </a:solidFill>
                </a:rPr>
                <a:t>(3)</a:t>
              </a:r>
              <a:endParaRPr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8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2" y="0"/>
            <a:ext cx="6884987" cy="1069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325" y="8916987"/>
            <a:ext cx="1049337" cy="105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9"/>
          <p:cNvSpPr txBox="1"/>
          <p:nvPr/>
        </p:nvSpPr>
        <p:spPr>
          <a:xfrm>
            <a:off x="519112" y="4603750"/>
            <a:ext cx="65214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出勤簿を確認する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9"/>
          <p:cNvSpPr txBox="1"/>
          <p:nvPr/>
        </p:nvSpPr>
        <p:spPr>
          <a:xfrm>
            <a:off x="519112" y="5068887"/>
            <a:ext cx="6521450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勤怠管理 PCマイページマニュアル p.1</a:t>
            </a:r>
            <a:r>
              <a:rPr lang="en-US">
                <a:solidFill>
                  <a:schemeClr val="lt1"/>
                </a:solidFill>
              </a:rPr>
              <a:t>2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p.1</a:t>
            </a:r>
            <a:r>
              <a:rPr lang="en-US">
                <a:solidFill>
                  <a:schemeClr val="lt1"/>
                </a:solidFill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出勤簿を確認する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675" cy="96678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0"/>
          <p:cNvSpPr txBox="1"/>
          <p:nvPr/>
        </p:nvSpPr>
        <p:spPr>
          <a:xfrm>
            <a:off x="361950" y="1630362"/>
            <a:ext cx="65214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出勤簿画面の確認方法についてご案内します。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"/>
          <p:cNvSpPr txBox="1"/>
          <p:nvPr/>
        </p:nvSpPr>
        <p:spPr>
          <a:xfrm>
            <a:off x="361950" y="482600"/>
            <a:ext cx="57261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出勤簿を確認する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0"/>
          <p:cNvSpPr txBox="1"/>
          <p:nvPr/>
        </p:nvSpPr>
        <p:spPr>
          <a:xfrm>
            <a:off x="414375" y="2036738"/>
            <a:ext cx="3022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1.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表示したい期間を指定する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88" name="Google Shape;288;p10"/>
          <p:cNvSpPr txBox="1"/>
          <p:nvPr/>
        </p:nvSpPr>
        <p:spPr>
          <a:xfrm>
            <a:off x="414375" y="2407525"/>
            <a:ext cx="6869100" cy="7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【指定月】や【指定期間】項目にて、確認したい期間を選択し、『表示』をクリック</a:t>
            </a:r>
            <a:r>
              <a:rPr lang="en-US" sz="1200">
                <a:solidFill>
                  <a:srgbClr val="3B3838"/>
                </a:solidFill>
              </a:rPr>
              <a:t>すると、</a:t>
            </a:r>
            <a:br>
              <a:rPr lang="en-US" sz="1200">
                <a:solidFill>
                  <a:srgbClr val="3B3838"/>
                </a:solidFill>
              </a:rPr>
            </a:b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指定した期間の</a:t>
            </a:r>
            <a:r>
              <a:rPr lang="en-US" sz="1200">
                <a:solidFill>
                  <a:srgbClr val="3B3838"/>
                </a:solidFill>
              </a:rPr>
              <a:t>出勤簿</a:t>
            </a: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が表示されます。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>
                <a:solidFill>
                  <a:srgbClr val="3B3838"/>
                </a:solidFill>
              </a:rPr>
              <a:t>ユーザー情報や集計情報を表示するには、『集計情報の表示ON/OFF』をクリックしてください。</a:t>
            </a:r>
            <a:endParaRPr sz="1200">
              <a:solidFill>
                <a:srgbClr val="3B3838"/>
              </a:solidFill>
            </a:endParaRPr>
          </a:p>
        </p:txBody>
      </p:sp>
      <p:sp>
        <p:nvSpPr>
          <p:cNvPr id="289" name="Google Shape;289;p10"/>
          <p:cNvSpPr txBox="1"/>
          <p:nvPr/>
        </p:nvSpPr>
        <p:spPr>
          <a:xfrm>
            <a:off x="441312" y="9505187"/>
            <a:ext cx="3022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2.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出勤簿をダウンロードする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90" name="Google Shape;290;p10"/>
          <p:cNvSpPr txBox="1"/>
          <p:nvPr/>
        </p:nvSpPr>
        <p:spPr>
          <a:xfrm>
            <a:off x="441288" y="9809975"/>
            <a:ext cx="66771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『表示』ボタンの隣の『ダウンロード』をクリックすると、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表示している期間の出勤簿をPDF形式</a:t>
            </a:r>
            <a:r>
              <a:rPr lang="en-US" sz="1200">
                <a:solidFill>
                  <a:srgbClr val="3B3838"/>
                </a:solidFill>
              </a:rPr>
              <a:t>または、CSV形式</a:t>
            </a: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でダウンロード</a:t>
            </a:r>
            <a:r>
              <a:rPr lang="en-US" sz="1200">
                <a:solidFill>
                  <a:srgbClr val="3B3838"/>
                </a:solidFill>
              </a:rPr>
              <a:t>できます</a:t>
            </a: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0"/>
          <p:cNvSpPr/>
          <p:nvPr/>
        </p:nvSpPr>
        <p:spPr>
          <a:xfrm>
            <a:off x="3425388" y="4370097"/>
            <a:ext cx="7089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9675" y="4835542"/>
            <a:ext cx="5326062" cy="4501617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93" name="Google Shape;293;p10"/>
          <p:cNvGrpSpPr/>
          <p:nvPr/>
        </p:nvGrpSpPr>
        <p:grpSpPr>
          <a:xfrm>
            <a:off x="244510" y="3337261"/>
            <a:ext cx="7070655" cy="846537"/>
            <a:chOff x="120465" y="3261100"/>
            <a:chExt cx="7318761" cy="1035900"/>
          </a:xfrm>
        </p:grpSpPr>
        <p:pic>
          <p:nvPicPr>
            <p:cNvPr id="294" name="Google Shape;294;p1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0465" y="3261100"/>
              <a:ext cx="7318761" cy="1035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p10"/>
            <p:cNvSpPr/>
            <p:nvPr/>
          </p:nvSpPr>
          <p:spPr>
            <a:xfrm>
              <a:off x="185725" y="3299375"/>
              <a:ext cx="2310600" cy="2808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5538893" y="3977781"/>
              <a:ext cx="379200" cy="2808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120500" y="3977775"/>
              <a:ext cx="1233000" cy="2808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8" name="Google Shape;298;p10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309" y="3791170"/>
            <a:ext cx="3992825" cy="2110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537" y="1902751"/>
            <a:ext cx="3992825" cy="1115561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5" name="Google Shape;305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7559675" cy="96678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1"/>
          <p:cNvSpPr txBox="1"/>
          <p:nvPr/>
        </p:nvSpPr>
        <p:spPr>
          <a:xfrm>
            <a:off x="301825" y="6377800"/>
            <a:ext cx="3022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5.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出勤簿のピンク色表示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07" name="Google Shape;307;p11"/>
          <p:cNvSpPr txBox="1"/>
          <p:nvPr/>
        </p:nvSpPr>
        <p:spPr>
          <a:xfrm>
            <a:off x="4356099" y="1913325"/>
            <a:ext cx="30291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【出勤時刻】【退勤時刻】項目では、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出勤時刻や退勤時刻を確認することが</a:t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できます。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1"/>
          <p:cNvSpPr txBox="1"/>
          <p:nvPr/>
        </p:nvSpPr>
        <p:spPr>
          <a:xfrm>
            <a:off x="301825" y="8433313"/>
            <a:ext cx="3022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6.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出勤簿の黄色表示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09" name="Google Shape;309;p11"/>
          <p:cNvSpPr txBox="1"/>
          <p:nvPr/>
        </p:nvSpPr>
        <p:spPr>
          <a:xfrm>
            <a:off x="4335362" y="6824946"/>
            <a:ext cx="3049911" cy="5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打刻漏れやエラーがある日はピンク色で</a:t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表示されます。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1"/>
          <p:cNvSpPr txBox="1"/>
          <p:nvPr/>
        </p:nvSpPr>
        <p:spPr>
          <a:xfrm>
            <a:off x="301825" y="3404425"/>
            <a:ext cx="2667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4.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休暇の残日数を確認する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11" name="Google Shape;311;p11"/>
          <p:cNvSpPr txBox="1"/>
          <p:nvPr/>
        </p:nvSpPr>
        <p:spPr>
          <a:xfrm>
            <a:off x="284100" y="1456125"/>
            <a:ext cx="3022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3.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打刻時刻を確認する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12" name="Google Shape;312;p11"/>
          <p:cNvSpPr txBox="1"/>
          <p:nvPr/>
        </p:nvSpPr>
        <p:spPr>
          <a:xfrm>
            <a:off x="4362775" y="3825225"/>
            <a:ext cx="3196800" cy="18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【本日時点休暇残日数】項目では、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本日時点で</a:t>
            </a:r>
            <a:r>
              <a:rPr lang="en-US" sz="1200">
                <a:solidFill>
                  <a:schemeClr val="dk1"/>
                </a:solidFill>
              </a:rPr>
              <a:t>所持している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休暇日数を</a:t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確認できます。</a:t>
            </a:r>
            <a:r>
              <a:rPr lang="en-US" sz="1200">
                <a:solidFill>
                  <a:schemeClr val="dk1"/>
                </a:solidFill>
              </a:rPr>
              <a:t/>
            </a:r>
            <a:br>
              <a:rPr lang="en-US" sz="12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 あくまで本日時点での残日数</a:t>
            </a:r>
            <a:r>
              <a:rPr lang="en-US" sz="1200">
                <a:solidFill>
                  <a:schemeClr val="dk1"/>
                </a:solidFill>
              </a:rPr>
              <a:t>の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ため、</a:t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未来に使用が確定している</a:t>
            </a:r>
            <a:r>
              <a:rPr lang="en-US" sz="1200">
                <a:solidFill>
                  <a:schemeClr val="dk1"/>
                </a:solidFill>
              </a:rPr>
              <a:t>日数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も</a:t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含まれます。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1"/>
          <p:cNvSpPr txBox="1"/>
          <p:nvPr/>
        </p:nvSpPr>
        <p:spPr>
          <a:xfrm>
            <a:off x="4362775" y="8865425"/>
            <a:ext cx="3196800" cy="1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打刻の修正申請を行ったり、後から打刻の追加申請を行ったりした場合には</a:t>
            </a:r>
            <a:r>
              <a:rPr lang="en-US" sz="1200">
                <a:solidFill>
                  <a:schemeClr val="dk1"/>
                </a:solidFill>
              </a:rPr>
              <a:t>、</a:t>
            </a:r>
            <a:br>
              <a:rPr lang="en-US" sz="1200">
                <a:solidFill>
                  <a:schemeClr val="dk1"/>
                </a:solidFill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管理者側で承認が行われるまでは</a:t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黄色で表示されます。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1"/>
          <p:cNvSpPr txBox="1"/>
          <p:nvPr/>
        </p:nvSpPr>
        <p:spPr>
          <a:xfrm>
            <a:off x="361950" y="482600"/>
            <a:ext cx="57261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出勤簿を確認する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7491" y="8856157"/>
            <a:ext cx="3810385" cy="701045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6" name="Google Shape;316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7491" y="6780650"/>
            <a:ext cx="3734745" cy="1080147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7" name="Google Shape;317;p11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2" y="0"/>
            <a:ext cx="6884987" cy="1069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325" y="8916987"/>
            <a:ext cx="1049337" cy="1050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2"/>
          <p:cNvSpPr txBox="1"/>
          <p:nvPr/>
        </p:nvSpPr>
        <p:spPr>
          <a:xfrm>
            <a:off x="519112" y="4603750"/>
            <a:ext cx="65214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打刻修正を行う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2"/>
          <p:cNvSpPr txBox="1"/>
          <p:nvPr/>
        </p:nvSpPr>
        <p:spPr>
          <a:xfrm>
            <a:off x="519112" y="5068887"/>
            <a:ext cx="6521450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勤怠管理 PCマイページマニュアル p.1</a:t>
            </a:r>
            <a:r>
              <a:rPr lang="en-US">
                <a:solidFill>
                  <a:schemeClr val="lt1"/>
                </a:solidFill>
              </a:rPr>
              <a:t>5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p.1</a:t>
            </a:r>
            <a:r>
              <a:rPr lang="en-US">
                <a:solidFill>
                  <a:schemeClr val="lt1"/>
                </a:solidFill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打刻を追加する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675" cy="966787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3"/>
          <p:cNvSpPr txBox="1"/>
          <p:nvPr/>
        </p:nvSpPr>
        <p:spPr>
          <a:xfrm>
            <a:off x="4186287" y="2036950"/>
            <a:ext cx="3022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1.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出勤簿から打刻を追加したい日を選択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33" name="Google Shape;333;p13"/>
          <p:cNvSpPr txBox="1"/>
          <p:nvPr/>
        </p:nvSpPr>
        <p:spPr>
          <a:xfrm>
            <a:off x="361950" y="1630362"/>
            <a:ext cx="65214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打刻の追加申請の方法についてご案内します。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3"/>
          <p:cNvSpPr txBox="1"/>
          <p:nvPr/>
        </p:nvSpPr>
        <p:spPr>
          <a:xfrm>
            <a:off x="361950" y="482600"/>
            <a:ext cx="57261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打刻修正を行う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3"/>
          <p:cNvSpPr txBox="1"/>
          <p:nvPr/>
        </p:nvSpPr>
        <p:spPr>
          <a:xfrm>
            <a:off x="4018338" y="7517788"/>
            <a:ext cx="3022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2.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打刻を追加申請する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36" name="Google Shape;336;p13"/>
          <p:cNvSpPr txBox="1"/>
          <p:nvPr/>
        </p:nvSpPr>
        <p:spPr>
          <a:xfrm>
            <a:off x="4018338" y="7815901"/>
            <a:ext cx="3285600" cy="23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『打刻データ修正』項目の『時刻』欄に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正しい時刻を入力し『打刻』をクリックすると打刻の追加申請が完了します。</a:t>
            </a:r>
            <a:endParaRPr sz="1200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例）</a:t>
            </a:r>
            <a:b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>
                <a:solidFill>
                  <a:srgbClr val="3B3838"/>
                </a:solidFill>
              </a:rPr>
              <a:t>9</a:t>
            </a: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:00</a:t>
            </a:r>
            <a:r>
              <a:rPr lang="en-US" sz="1200">
                <a:solidFill>
                  <a:srgbClr val="3B3838"/>
                </a:solidFill>
              </a:rPr>
              <a:t>に打刻を入れたい</a:t>
            </a: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場合、『</a:t>
            </a:r>
            <a:r>
              <a:rPr lang="en-US" sz="1200">
                <a:solidFill>
                  <a:srgbClr val="3B3838"/>
                </a:solidFill>
              </a:rPr>
              <a:t>09</a:t>
            </a: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00』と</a:t>
            </a:r>
            <a:b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入力します。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管理者が承認することで、申請した時刻が</a:t>
            </a:r>
            <a:b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反映されます。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2348050" y="3161913"/>
            <a:ext cx="539100" cy="355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4186275" y="2310325"/>
            <a:ext cx="3285600" cy="8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打刻忘れなどにより打刻を追加したい場合、</a:t>
            </a:r>
            <a:b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出勤簿画面より打刻を追加したい日を</a:t>
            </a:r>
            <a:b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クリックし、打刻修正画面に移動します。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13"/>
          <p:cNvGrpSpPr/>
          <p:nvPr/>
        </p:nvGrpSpPr>
        <p:grpSpPr>
          <a:xfrm>
            <a:off x="331246" y="2036950"/>
            <a:ext cx="3778830" cy="985800"/>
            <a:chOff x="331246" y="2036950"/>
            <a:chExt cx="3778830" cy="985800"/>
          </a:xfrm>
        </p:grpSpPr>
        <p:pic>
          <p:nvPicPr>
            <p:cNvPr id="340" name="Google Shape;34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1246" y="2036950"/>
              <a:ext cx="3778830" cy="9858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41" name="Google Shape;341;p13"/>
            <p:cNvSpPr/>
            <p:nvPr/>
          </p:nvSpPr>
          <p:spPr>
            <a:xfrm>
              <a:off x="421688" y="2472361"/>
              <a:ext cx="502200" cy="2607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2" name="Google Shape;34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250" y="3633390"/>
            <a:ext cx="6054201" cy="3508474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3"/>
          <p:cNvSpPr/>
          <p:nvPr/>
        </p:nvSpPr>
        <p:spPr>
          <a:xfrm>
            <a:off x="472825" y="4211475"/>
            <a:ext cx="2809800" cy="2234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4" name="Google Shape;344;p13"/>
          <p:cNvGrpSpPr/>
          <p:nvPr/>
        </p:nvGrpSpPr>
        <p:grpSpPr>
          <a:xfrm>
            <a:off x="255738" y="7303800"/>
            <a:ext cx="3662702" cy="2951799"/>
            <a:chOff x="331250" y="7303800"/>
            <a:chExt cx="3662702" cy="2951799"/>
          </a:xfrm>
        </p:grpSpPr>
        <p:pic>
          <p:nvPicPr>
            <p:cNvPr id="345" name="Google Shape;345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31250" y="7303800"/>
              <a:ext cx="3662702" cy="2951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" name="Google Shape;346;p13"/>
            <p:cNvSpPr/>
            <p:nvPr/>
          </p:nvSpPr>
          <p:spPr>
            <a:xfrm>
              <a:off x="1028675" y="7989350"/>
              <a:ext cx="762900" cy="2391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00" y="2118868"/>
            <a:ext cx="3843788" cy="740219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3" name="Google Shape;353;p14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打刻を削除する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559675" cy="966787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4"/>
          <p:cNvSpPr txBox="1"/>
          <p:nvPr/>
        </p:nvSpPr>
        <p:spPr>
          <a:xfrm>
            <a:off x="4262425" y="2052625"/>
            <a:ext cx="3022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1.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出勤簿から打刻を削除したい日を選択</a:t>
            </a:r>
            <a:endParaRPr sz="1200" b="1" i="0" u="none" strike="noStrike" cap="none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56" name="Google Shape;356;p14"/>
          <p:cNvSpPr txBox="1"/>
          <p:nvPr/>
        </p:nvSpPr>
        <p:spPr>
          <a:xfrm>
            <a:off x="361950" y="163036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打刻の削除申請の方法についてご案内します。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4"/>
          <p:cNvSpPr txBox="1"/>
          <p:nvPr/>
        </p:nvSpPr>
        <p:spPr>
          <a:xfrm>
            <a:off x="361950" y="482600"/>
            <a:ext cx="57261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打刻修正を行う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4"/>
          <p:cNvSpPr txBox="1"/>
          <p:nvPr/>
        </p:nvSpPr>
        <p:spPr>
          <a:xfrm>
            <a:off x="2923081" y="8189682"/>
            <a:ext cx="30225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2.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打刻を削除する</a:t>
            </a:r>
            <a:endParaRPr sz="1200" b="1" i="0" u="none" strike="noStrike" cap="none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59" name="Google Shape;359;p14"/>
          <p:cNvSpPr/>
          <p:nvPr/>
        </p:nvSpPr>
        <p:spPr>
          <a:xfrm>
            <a:off x="1908563" y="2929394"/>
            <a:ext cx="4578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4"/>
          <p:cNvSpPr/>
          <p:nvPr/>
        </p:nvSpPr>
        <p:spPr>
          <a:xfrm>
            <a:off x="558800" y="2284325"/>
            <a:ext cx="547200" cy="234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4"/>
          <p:cNvSpPr/>
          <p:nvPr/>
        </p:nvSpPr>
        <p:spPr>
          <a:xfrm>
            <a:off x="1533356" y="9028285"/>
            <a:ext cx="4281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2" name="Google Shape;362;p14"/>
          <p:cNvGrpSpPr/>
          <p:nvPr/>
        </p:nvGrpSpPr>
        <p:grpSpPr>
          <a:xfrm>
            <a:off x="756586" y="3391813"/>
            <a:ext cx="5778406" cy="4562509"/>
            <a:chOff x="756586" y="3391813"/>
            <a:chExt cx="5778406" cy="4562509"/>
          </a:xfrm>
        </p:grpSpPr>
        <p:pic>
          <p:nvPicPr>
            <p:cNvPr id="363" name="Google Shape;363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6586" y="3391813"/>
              <a:ext cx="5778406" cy="4562509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64" name="Google Shape;364;p14"/>
            <p:cNvSpPr/>
            <p:nvPr/>
          </p:nvSpPr>
          <p:spPr>
            <a:xfrm>
              <a:off x="5154000" y="7411275"/>
              <a:ext cx="1048800" cy="376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1804336" y="7482648"/>
              <a:ext cx="359833" cy="213552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6" name="Google Shape;366;p14"/>
          <p:cNvSpPr txBox="1"/>
          <p:nvPr/>
        </p:nvSpPr>
        <p:spPr>
          <a:xfrm>
            <a:off x="4262425" y="2390025"/>
            <a:ext cx="31302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出勤簿画面より打刻を削除したい日を</a:t>
            </a:r>
            <a:b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クリックし、打刻修正画面に移動します。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4"/>
          <p:cNvSpPr txBox="1"/>
          <p:nvPr/>
        </p:nvSpPr>
        <p:spPr>
          <a:xfrm>
            <a:off x="2923081" y="8495225"/>
            <a:ext cx="39036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削除したい打刻の『修正・削除』欄に表示されている『削除』をクリックしてください。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『削除待ち』の表示が出たら、削除申請の完了です。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管理者が承認することで、打刻が削除されます。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2994" y="9496543"/>
            <a:ext cx="2028825" cy="577308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369" name="Google Shape;369;p14"/>
          <p:cNvGrpSpPr/>
          <p:nvPr/>
        </p:nvGrpSpPr>
        <p:grpSpPr>
          <a:xfrm>
            <a:off x="732994" y="8113471"/>
            <a:ext cx="2028825" cy="857715"/>
            <a:chOff x="1267488" y="8113471"/>
            <a:chExt cx="2028825" cy="857715"/>
          </a:xfrm>
        </p:grpSpPr>
        <p:pic>
          <p:nvPicPr>
            <p:cNvPr id="370" name="Google Shape;370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67488" y="8113471"/>
              <a:ext cx="2028825" cy="857715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71" name="Google Shape;371;p14"/>
            <p:cNvSpPr/>
            <p:nvPr/>
          </p:nvSpPr>
          <p:spPr>
            <a:xfrm>
              <a:off x="2267873" y="8618622"/>
              <a:ext cx="428100" cy="288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" name="Google Shape;372;p14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5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打刻を修正する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675" cy="966787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5"/>
          <p:cNvSpPr txBox="1"/>
          <p:nvPr/>
        </p:nvSpPr>
        <p:spPr>
          <a:xfrm>
            <a:off x="4187050" y="2056951"/>
            <a:ext cx="3022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1.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出勤簿から打刻を修正したい日を選択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80" name="Google Shape;380;p15"/>
          <p:cNvSpPr txBox="1"/>
          <p:nvPr/>
        </p:nvSpPr>
        <p:spPr>
          <a:xfrm>
            <a:off x="361950" y="163036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打刻の修正申請の方法についてご案内します。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5"/>
          <p:cNvSpPr txBox="1"/>
          <p:nvPr/>
        </p:nvSpPr>
        <p:spPr>
          <a:xfrm>
            <a:off x="361950" y="482600"/>
            <a:ext cx="57261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打刻修正を行う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5"/>
          <p:cNvSpPr txBox="1"/>
          <p:nvPr/>
        </p:nvSpPr>
        <p:spPr>
          <a:xfrm>
            <a:off x="3752117" y="7371615"/>
            <a:ext cx="3249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2.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正しい時刻を打刻する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83" name="Google Shape;383;p15"/>
          <p:cNvSpPr txBox="1"/>
          <p:nvPr/>
        </p:nvSpPr>
        <p:spPr>
          <a:xfrm>
            <a:off x="3752106" y="7643325"/>
            <a:ext cx="33882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修正したい打刻の『修正・削除』欄に表示されている『修正』をクリックしてください。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すると、『打刻データ修正』項目の『時刻』欄に修正する時刻が表示されます。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この状態で、空欄に正しい時刻を入力し、</a:t>
            </a:r>
            <a:b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『打刻』をクリックすると、打刻修正申請が</a:t>
            </a:r>
            <a:b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完了します。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例）16:</a:t>
            </a:r>
            <a:r>
              <a:rPr lang="en-US" sz="1200">
                <a:solidFill>
                  <a:srgbClr val="3B3838"/>
                </a:solidFill>
              </a:rPr>
              <a:t>3</a:t>
            </a: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1200">
                <a:solidFill>
                  <a:srgbClr val="3B3838"/>
                </a:solidFill>
              </a:rPr>
              <a:t>に修正したい</a:t>
            </a: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場合</a:t>
            </a:r>
            <a:r>
              <a:rPr lang="en-US" sz="1200">
                <a:solidFill>
                  <a:srgbClr val="3B3838"/>
                </a:solidFill>
              </a:rPr>
              <a:t>、</a:t>
            </a: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『16</a:t>
            </a:r>
            <a:r>
              <a:rPr lang="en-US" sz="1200">
                <a:solidFill>
                  <a:srgbClr val="3B3838"/>
                </a:solidFill>
              </a:rPr>
              <a:t>3</a:t>
            </a: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0』と</a:t>
            </a:r>
            <a:b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入力します。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管理者が承認することで、元の打刻が取り消され、修正した時刻が反映されます。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5"/>
          <p:cNvSpPr/>
          <p:nvPr/>
        </p:nvSpPr>
        <p:spPr>
          <a:xfrm>
            <a:off x="1914875" y="2846870"/>
            <a:ext cx="428100" cy="276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5"/>
          <p:cNvSpPr txBox="1"/>
          <p:nvPr/>
        </p:nvSpPr>
        <p:spPr>
          <a:xfrm>
            <a:off x="4187724" y="2336938"/>
            <a:ext cx="31302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出勤簿画面から打刻を修正したい日を</a:t>
            </a:r>
            <a:b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クリックし、打刻修正画面に移動します。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6" name="Google Shape;386;p15"/>
          <p:cNvGrpSpPr/>
          <p:nvPr/>
        </p:nvGrpSpPr>
        <p:grpSpPr>
          <a:xfrm>
            <a:off x="241751" y="2052622"/>
            <a:ext cx="3830751" cy="720916"/>
            <a:chOff x="183225" y="2052622"/>
            <a:chExt cx="3830751" cy="720916"/>
          </a:xfrm>
        </p:grpSpPr>
        <p:pic>
          <p:nvPicPr>
            <p:cNvPr id="387" name="Google Shape;387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3225" y="2052622"/>
              <a:ext cx="3830751" cy="720916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88" name="Google Shape;388;p15"/>
            <p:cNvSpPr/>
            <p:nvPr/>
          </p:nvSpPr>
          <p:spPr>
            <a:xfrm>
              <a:off x="242874" y="2134444"/>
              <a:ext cx="716100" cy="2571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5"/>
          <p:cNvGrpSpPr/>
          <p:nvPr/>
        </p:nvGrpSpPr>
        <p:grpSpPr>
          <a:xfrm>
            <a:off x="916837" y="3197102"/>
            <a:ext cx="5726001" cy="4114855"/>
            <a:chOff x="719587" y="3319350"/>
            <a:chExt cx="5806126" cy="4260125"/>
          </a:xfrm>
        </p:grpSpPr>
        <p:pic>
          <p:nvPicPr>
            <p:cNvPr id="390" name="Google Shape;390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19587" y="3319350"/>
              <a:ext cx="5806126" cy="4260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1" name="Google Shape;391;p15"/>
            <p:cNvSpPr/>
            <p:nvPr/>
          </p:nvSpPr>
          <p:spPr>
            <a:xfrm>
              <a:off x="1584200" y="6978250"/>
              <a:ext cx="455100" cy="279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5432125" y="7040325"/>
              <a:ext cx="296700" cy="2385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3" name="Google Shape;393;p15"/>
          <p:cNvGrpSpPr/>
          <p:nvPr/>
        </p:nvGrpSpPr>
        <p:grpSpPr>
          <a:xfrm>
            <a:off x="419369" y="7735520"/>
            <a:ext cx="3333424" cy="2784829"/>
            <a:chOff x="719575" y="7811720"/>
            <a:chExt cx="3333424" cy="2784829"/>
          </a:xfrm>
        </p:grpSpPr>
        <p:pic>
          <p:nvPicPr>
            <p:cNvPr id="394" name="Google Shape;394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9575" y="7811720"/>
              <a:ext cx="3333424" cy="2784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5" name="Google Shape;395;p15"/>
            <p:cNvSpPr/>
            <p:nvPr/>
          </p:nvSpPr>
          <p:spPr>
            <a:xfrm>
              <a:off x="1277450" y="8421800"/>
              <a:ext cx="1133400" cy="2385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" name="Google Shape;396;p15"/>
          <p:cNvSpPr/>
          <p:nvPr/>
        </p:nvSpPr>
        <p:spPr>
          <a:xfrm>
            <a:off x="2174425" y="7385289"/>
            <a:ext cx="428100" cy="276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5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6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遅刻理由を申請する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6"/>
          <p:cNvSpPr txBox="1"/>
          <p:nvPr/>
        </p:nvSpPr>
        <p:spPr>
          <a:xfrm>
            <a:off x="4096825" y="2214538"/>
            <a:ext cx="3022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1.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遅刻申請をしたい日を選択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405" name="Google Shape;405;p16"/>
          <p:cNvSpPr txBox="1"/>
          <p:nvPr/>
        </p:nvSpPr>
        <p:spPr>
          <a:xfrm>
            <a:off x="361950" y="163036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遅刻の申請の方法についてご案内します。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6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打刻修正を行う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6"/>
          <p:cNvSpPr txBox="1"/>
          <p:nvPr/>
        </p:nvSpPr>
        <p:spPr>
          <a:xfrm>
            <a:off x="4290975" y="8471375"/>
            <a:ext cx="3066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2.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遅刻理由の申請をする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408" name="Google Shape;408;p16"/>
          <p:cNvSpPr txBox="1"/>
          <p:nvPr/>
        </p:nvSpPr>
        <p:spPr>
          <a:xfrm>
            <a:off x="4290978" y="8852627"/>
            <a:ext cx="3066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新規遅刻申請の画面に移動します。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こちらで遅刻理由を記入、遅延証明書を添付する等を行い、遅刻理由の申請を行います。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6"/>
          <p:cNvSpPr txBox="1"/>
          <p:nvPr/>
        </p:nvSpPr>
        <p:spPr>
          <a:xfrm>
            <a:off x="4096825" y="2546738"/>
            <a:ext cx="3486000" cy="10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出勤簿画面より遅刻の申請をしたい日を</a:t>
            </a:r>
            <a:b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クリックし</a:t>
            </a:r>
            <a:r>
              <a:rPr lang="en-US" sz="1200">
                <a:solidFill>
                  <a:srgbClr val="3B3838"/>
                </a:solidFill>
              </a:rPr>
              <a:t>、</a:t>
            </a: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打刻修正画面に移動します。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>
                <a:solidFill>
                  <a:srgbClr val="3B3838"/>
                </a:solidFill>
              </a:rPr>
              <a:t>※ 実際に遅刻判定が出ている日、</a:t>
            </a:r>
            <a:br>
              <a:rPr lang="en-US" sz="1200">
                <a:solidFill>
                  <a:srgbClr val="3B3838"/>
                </a:solidFill>
              </a:rPr>
            </a:br>
            <a:r>
              <a:rPr lang="en-US" sz="1200">
                <a:solidFill>
                  <a:srgbClr val="3B3838"/>
                </a:solidFill>
              </a:rPr>
              <a:t>または当日であれば申請が可能です。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6"/>
          <p:cNvSpPr/>
          <p:nvPr/>
        </p:nvSpPr>
        <p:spPr>
          <a:xfrm>
            <a:off x="1978975" y="3181038"/>
            <a:ext cx="531600" cy="450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6"/>
          <p:cNvSpPr txBox="1"/>
          <p:nvPr/>
        </p:nvSpPr>
        <p:spPr>
          <a:xfrm>
            <a:off x="361950" y="1915700"/>
            <a:ext cx="65214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こちらの機能利用するには、管理者側での設定が必要となります。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12" name="Google Shape;412;p16"/>
          <p:cNvSpPr txBox="1"/>
          <p:nvPr/>
        </p:nvSpPr>
        <p:spPr>
          <a:xfrm>
            <a:off x="870050" y="3696850"/>
            <a:ext cx="6178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打刻修正画面の右上に表示されている『遅刻理由を申請する』をクリックします。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3" name="Google Shape;413;p16"/>
          <p:cNvGrpSpPr/>
          <p:nvPr/>
        </p:nvGrpSpPr>
        <p:grpSpPr>
          <a:xfrm>
            <a:off x="182924" y="2498088"/>
            <a:ext cx="3913901" cy="617437"/>
            <a:chOff x="182924" y="2498088"/>
            <a:chExt cx="3913901" cy="617437"/>
          </a:xfrm>
        </p:grpSpPr>
        <p:pic>
          <p:nvPicPr>
            <p:cNvPr id="414" name="Google Shape;414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2924" y="2498088"/>
              <a:ext cx="3913901" cy="617437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415" name="Google Shape;415;p16"/>
            <p:cNvSpPr/>
            <p:nvPr/>
          </p:nvSpPr>
          <p:spPr>
            <a:xfrm>
              <a:off x="244475" y="2832500"/>
              <a:ext cx="585300" cy="2385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16"/>
          <p:cNvGrpSpPr/>
          <p:nvPr/>
        </p:nvGrpSpPr>
        <p:grpSpPr>
          <a:xfrm>
            <a:off x="870049" y="4080742"/>
            <a:ext cx="5819577" cy="4034831"/>
            <a:chOff x="873010" y="4016709"/>
            <a:chExt cx="6006376" cy="4249875"/>
          </a:xfrm>
        </p:grpSpPr>
        <p:pic>
          <p:nvPicPr>
            <p:cNvPr id="417" name="Google Shape;417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73010" y="4016709"/>
              <a:ext cx="6006376" cy="4249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8" name="Google Shape;418;p16"/>
            <p:cNvSpPr/>
            <p:nvPr/>
          </p:nvSpPr>
          <p:spPr>
            <a:xfrm>
              <a:off x="5942859" y="4322410"/>
              <a:ext cx="825000" cy="2316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9" name="Google Shape;41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797" y="8217413"/>
            <a:ext cx="3981051" cy="2195099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0" name="Google Shape;420;p16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7d55d613b5_0_157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選択備考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を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追加・修正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する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g27d55d613b5_0_15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27d55d613b5_0_157"/>
          <p:cNvSpPr txBox="1"/>
          <p:nvPr/>
        </p:nvSpPr>
        <p:spPr>
          <a:xfrm>
            <a:off x="361950" y="2443138"/>
            <a:ext cx="3022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1. 選択備考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を</a:t>
            </a:r>
            <a:r>
              <a:rPr lang="en-US" sz="1200" b="1">
                <a:solidFill>
                  <a:srgbClr val="3B3838"/>
                </a:solidFill>
              </a:rPr>
              <a:t>追加、修正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したい日を選択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428" name="Google Shape;428;g27d55d613b5_0_157"/>
          <p:cNvSpPr txBox="1"/>
          <p:nvPr/>
        </p:nvSpPr>
        <p:spPr>
          <a:xfrm>
            <a:off x="361950" y="163036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2E75B6"/>
                </a:solidFill>
              </a:rPr>
              <a:t>選択備考</a:t>
            </a: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の</a:t>
            </a:r>
            <a:r>
              <a:rPr lang="en-US" sz="1200">
                <a:solidFill>
                  <a:srgbClr val="2E75B6"/>
                </a:solidFill>
              </a:rPr>
              <a:t>修正</a:t>
            </a: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方法についてご案内します。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27d55d613b5_0_157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打刻修正を行う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27d55d613b5_0_157"/>
          <p:cNvSpPr txBox="1"/>
          <p:nvPr/>
        </p:nvSpPr>
        <p:spPr>
          <a:xfrm>
            <a:off x="361950" y="4623265"/>
            <a:ext cx="3249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2. 選択備考を指定する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431" name="Google Shape;431;g27d55d613b5_0_157"/>
          <p:cNvSpPr txBox="1"/>
          <p:nvPr/>
        </p:nvSpPr>
        <p:spPr>
          <a:xfrm>
            <a:off x="361950" y="4955595"/>
            <a:ext cx="68055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>
                <a:solidFill>
                  <a:srgbClr val="3B3838"/>
                </a:solidFill>
              </a:rPr>
              <a:t>日次データ修正欄から、選択備考を指定して『保存』をクリックすることで選択備考の追加・</a:t>
            </a:r>
            <a:br>
              <a:rPr lang="en-US" sz="1200">
                <a:solidFill>
                  <a:srgbClr val="3B3838"/>
                </a:solidFill>
              </a:rPr>
            </a:br>
            <a:r>
              <a:rPr lang="en-US" sz="1200">
                <a:solidFill>
                  <a:srgbClr val="3B3838"/>
                </a:solidFill>
              </a:rPr>
              <a:t>修正ができます。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>
                <a:solidFill>
                  <a:srgbClr val="3B3838"/>
                </a:solidFill>
              </a:rPr>
              <a:t>管理者が選択備考を申請制に設定している場合は、承認されると追加または修正が完了します。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27d55d613b5_0_157"/>
          <p:cNvSpPr txBox="1"/>
          <p:nvPr/>
        </p:nvSpPr>
        <p:spPr>
          <a:xfrm>
            <a:off x="361950" y="2782548"/>
            <a:ext cx="652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出勤簿画面より</a:t>
            </a:r>
            <a:r>
              <a:rPr lang="en-US" sz="1200">
                <a:solidFill>
                  <a:srgbClr val="3B3838"/>
                </a:solidFill>
              </a:rPr>
              <a:t>選択備考</a:t>
            </a: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を</a:t>
            </a:r>
            <a:r>
              <a:rPr lang="en-US" sz="1200">
                <a:solidFill>
                  <a:srgbClr val="3B3838"/>
                </a:solidFill>
              </a:rPr>
              <a:t>追加・修正</a:t>
            </a: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したい日をクリックし</a:t>
            </a:r>
            <a:r>
              <a:rPr lang="en-US" sz="1200">
                <a:solidFill>
                  <a:srgbClr val="3B3838"/>
                </a:solidFill>
              </a:rPr>
              <a:t>、</a:t>
            </a: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打刻修正画面に移動します。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27d55d613b5_0_157"/>
          <p:cNvSpPr/>
          <p:nvPr/>
        </p:nvSpPr>
        <p:spPr>
          <a:xfrm>
            <a:off x="3514038" y="4085832"/>
            <a:ext cx="531600" cy="450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27d55d613b5_0_157"/>
          <p:cNvSpPr txBox="1"/>
          <p:nvPr/>
        </p:nvSpPr>
        <p:spPr>
          <a:xfrm>
            <a:off x="361950" y="1915700"/>
            <a:ext cx="65214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こちらの機能は、管理者が設定することで、利用可能になります。</a:t>
            </a:r>
            <a:endParaRPr sz="1200">
              <a:solidFill>
                <a:schemeClr val="dk1"/>
              </a:solidFill>
            </a:endParaRPr>
          </a:p>
        </p:txBody>
      </p:sp>
      <p:grpSp>
        <p:nvGrpSpPr>
          <p:cNvPr id="435" name="Google Shape;435;g27d55d613b5_0_157"/>
          <p:cNvGrpSpPr/>
          <p:nvPr/>
        </p:nvGrpSpPr>
        <p:grpSpPr>
          <a:xfrm>
            <a:off x="1495575" y="3121958"/>
            <a:ext cx="4568515" cy="829018"/>
            <a:chOff x="163875" y="2486159"/>
            <a:chExt cx="3932951" cy="626241"/>
          </a:xfrm>
        </p:grpSpPr>
        <p:pic>
          <p:nvPicPr>
            <p:cNvPr id="436" name="Google Shape;436;g27d55d613b5_0_1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3875" y="2486159"/>
              <a:ext cx="3932951" cy="626241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437" name="Google Shape;437;g27d55d613b5_0_157"/>
            <p:cNvSpPr/>
            <p:nvPr/>
          </p:nvSpPr>
          <p:spPr>
            <a:xfrm>
              <a:off x="244475" y="2527700"/>
              <a:ext cx="585300" cy="2385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" name="Google Shape;438;g27d55d613b5_0_157"/>
          <p:cNvGrpSpPr/>
          <p:nvPr/>
        </p:nvGrpSpPr>
        <p:grpSpPr>
          <a:xfrm>
            <a:off x="575181" y="5804819"/>
            <a:ext cx="6409313" cy="2029346"/>
            <a:chOff x="210400" y="4738325"/>
            <a:chExt cx="7138909" cy="2403300"/>
          </a:xfrm>
        </p:grpSpPr>
        <p:pic>
          <p:nvPicPr>
            <p:cNvPr id="439" name="Google Shape;439;g27d55d613b5_0_15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0400" y="4738325"/>
              <a:ext cx="7138909" cy="2403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0" name="Google Shape;440;g27d55d613b5_0_157"/>
            <p:cNvSpPr/>
            <p:nvPr/>
          </p:nvSpPr>
          <p:spPr>
            <a:xfrm>
              <a:off x="378100" y="5446150"/>
              <a:ext cx="784500" cy="2316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g27d55d613b5_0_157"/>
            <p:cNvSpPr/>
            <p:nvPr/>
          </p:nvSpPr>
          <p:spPr>
            <a:xfrm>
              <a:off x="6792275" y="6810850"/>
              <a:ext cx="476100" cy="2385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2" name="Google Shape;442;g27d55d613b5_0_157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27c392f35d4_0_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7c392f35d4_0_6"/>
          <p:cNvSpPr txBox="1"/>
          <p:nvPr/>
        </p:nvSpPr>
        <p:spPr>
          <a:xfrm>
            <a:off x="361950" y="482600"/>
            <a:ext cx="6521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7c392f35d4_0_6"/>
          <p:cNvSpPr txBox="1"/>
          <p:nvPr/>
        </p:nvSpPr>
        <p:spPr>
          <a:xfrm>
            <a:off x="902988" y="2109778"/>
            <a:ext cx="5775600" cy="50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06"/>
              </a:spcBef>
              <a:spcAft>
                <a:spcPts val="0"/>
              </a:spcAft>
              <a:buNone/>
            </a:pPr>
            <a:r>
              <a:rPr lang="en-US" sz="1212">
                <a:latin typeface="Meiryo"/>
                <a:ea typeface="Meiryo"/>
                <a:cs typeface="Meiryo"/>
                <a:sym typeface="Meiryo"/>
              </a:rPr>
              <a:t>※</a:t>
            </a:r>
            <a:r>
              <a:rPr lang="en-US" sz="1212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本マニュアルは、2023年9月時点の仕様を元に作成しております。</a:t>
            </a:r>
            <a:endParaRPr sz="1212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lnSpc>
                <a:spcPct val="90000"/>
              </a:lnSpc>
              <a:spcBef>
                <a:spcPts val="706"/>
              </a:spcBef>
              <a:spcAft>
                <a:spcPts val="0"/>
              </a:spcAft>
              <a:buNone/>
            </a:pPr>
            <a:r>
              <a:rPr lang="en-US" sz="1212">
                <a:latin typeface="Meiryo"/>
                <a:ea typeface="Meiryo"/>
                <a:cs typeface="Meiryo"/>
                <a:sym typeface="Meiryo"/>
              </a:rPr>
              <a:t>　</a:t>
            </a:r>
            <a:r>
              <a:rPr lang="en-US" sz="1212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最新の仕様に基づく機能説明は、各ヘルプページをご参照ください。</a:t>
            </a:r>
            <a:endParaRPr sz="1212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lnSpc>
                <a:spcPct val="90000"/>
              </a:lnSpc>
              <a:spcBef>
                <a:spcPts val="706"/>
              </a:spcBef>
              <a:spcAft>
                <a:spcPts val="0"/>
              </a:spcAft>
              <a:buNone/>
            </a:pPr>
            <a:endParaRPr sz="1212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lnSpc>
                <a:spcPct val="90000"/>
              </a:lnSpc>
              <a:spcBef>
                <a:spcPts val="706"/>
              </a:spcBef>
              <a:spcAft>
                <a:spcPts val="0"/>
              </a:spcAft>
              <a:buNone/>
            </a:pPr>
            <a:r>
              <a:rPr lang="en-US" sz="1212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■ヘルプページTOP</a:t>
            </a:r>
            <a:endParaRPr sz="1212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lnSpc>
                <a:spcPct val="90000"/>
              </a:lnSpc>
              <a:spcBef>
                <a:spcPts val="706"/>
              </a:spcBef>
              <a:spcAft>
                <a:spcPts val="0"/>
              </a:spcAft>
              <a:buNone/>
            </a:pPr>
            <a:r>
              <a:rPr lang="en-US" sz="1212" u="sng">
                <a:solidFill>
                  <a:srgbClr val="0563C1"/>
                </a:solidFill>
                <a:latin typeface="Meiryo"/>
                <a:ea typeface="Meiryo"/>
                <a:cs typeface="Meiryo"/>
                <a:sym typeface="Meiry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https://jobcan.zendesk.com/hc/ja</a:t>
            </a:r>
            <a:endParaRPr sz="1212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lnSpc>
                <a:spcPct val="90000"/>
              </a:lnSpc>
              <a:spcBef>
                <a:spcPts val="706"/>
              </a:spcBef>
              <a:spcAft>
                <a:spcPts val="0"/>
              </a:spcAft>
              <a:buNone/>
            </a:pPr>
            <a:endParaRPr sz="1212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lnSpc>
                <a:spcPct val="90000"/>
              </a:lnSpc>
              <a:spcBef>
                <a:spcPts val="706"/>
              </a:spcBef>
              <a:spcAft>
                <a:spcPts val="0"/>
              </a:spcAft>
              <a:buNone/>
            </a:pPr>
            <a:r>
              <a:rPr lang="en-US" sz="1212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・「シフトを</a:t>
            </a:r>
            <a:r>
              <a:rPr lang="en-US" sz="1212">
                <a:latin typeface="Meiryo"/>
                <a:ea typeface="Meiryo"/>
                <a:cs typeface="Meiryo"/>
                <a:sym typeface="Meiryo"/>
              </a:rPr>
              <a:t>申請</a:t>
            </a:r>
            <a:r>
              <a:rPr lang="en-US" sz="1212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する」</a:t>
            </a:r>
            <a:r>
              <a:rPr lang="en-US" sz="1212">
                <a:latin typeface="Meiryo"/>
                <a:ea typeface="Meiryo"/>
                <a:cs typeface="Meiryo"/>
                <a:sym typeface="Meiryo"/>
              </a:rPr>
              <a:t>P</a:t>
            </a:r>
            <a:r>
              <a:rPr lang="en-US" sz="1212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.</a:t>
            </a:r>
            <a:r>
              <a:rPr lang="en-US" sz="1212">
                <a:latin typeface="Meiryo"/>
                <a:ea typeface="Meiryo"/>
                <a:cs typeface="Meiryo"/>
                <a:sym typeface="Meiryo"/>
              </a:rPr>
              <a:t>21 </a:t>
            </a:r>
            <a:r>
              <a:rPr lang="en-US" sz="1212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~</a:t>
            </a:r>
            <a:r>
              <a:rPr lang="en-US" sz="1212">
                <a:latin typeface="Meiryo"/>
                <a:ea typeface="Meiryo"/>
                <a:cs typeface="Meiryo"/>
                <a:sym typeface="Meiryo"/>
              </a:rPr>
              <a:t> 23 </a:t>
            </a:r>
            <a:r>
              <a:rPr lang="en-US" sz="1212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の機能を使用するには、</a:t>
            </a:r>
            <a:br>
              <a:rPr lang="en-US" sz="1212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sz="1212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【シフト管理プラン】の契約が必要です。</a:t>
            </a:r>
            <a:endParaRPr sz="1212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lnSpc>
                <a:spcPct val="90000"/>
              </a:lnSpc>
              <a:spcBef>
                <a:spcPts val="706"/>
              </a:spcBef>
              <a:spcAft>
                <a:spcPts val="0"/>
              </a:spcAft>
              <a:buNone/>
            </a:pPr>
            <a:endParaRPr sz="1212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lnSpc>
                <a:spcPct val="90000"/>
              </a:lnSpc>
              <a:spcBef>
                <a:spcPts val="706"/>
              </a:spcBef>
              <a:spcAft>
                <a:spcPts val="0"/>
              </a:spcAft>
              <a:buNone/>
            </a:pPr>
            <a:r>
              <a:rPr lang="en-US" sz="1212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・「</a:t>
            </a:r>
            <a:r>
              <a:rPr lang="en-US" sz="1212">
                <a:latin typeface="Meiryo"/>
                <a:ea typeface="Meiryo"/>
                <a:cs typeface="Meiryo"/>
                <a:sym typeface="Meiryo"/>
              </a:rPr>
              <a:t>各種申請</a:t>
            </a:r>
            <a:r>
              <a:rPr lang="en-US" sz="1212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」</a:t>
            </a:r>
            <a:r>
              <a:rPr lang="en-US" sz="1212">
                <a:latin typeface="Meiryo"/>
                <a:ea typeface="Meiryo"/>
                <a:cs typeface="Meiryo"/>
                <a:sym typeface="Meiryo"/>
              </a:rPr>
              <a:t>P</a:t>
            </a:r>
            <a:r>
              <a:rPr lang="en-US" sz="1212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.</a:t>
            </a:r>
            <a:r>
              <a:rPr lang="en-US" sz="1212">
                <a:latin typeface="Meiryo"/>
                <a:ea typeface="Meiryo"/>
                <a:cs typeface="Meiryo"/>
                <a:sym typeface="Meiryo"/>
              </a:rPr>
              <a:t>25 </a:t>
            </a:r>
            <a:r>
              <a:rPr lang="en-US" sz="1212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~</a:t>
            </a:r>
            <a:r>
              <a:rPr lang="en-US" sz="1212">
                <a:latin typeface="Meiryo"/>
                <a:ea typeface="Meiryo"/>
                <a:cs typeface="Meiryo"/>
                <a:sym typeface="Meiryo"/>
              </a:rPr>
              <a:t> 36 </a:t>
            </a:r>
            <a:r>
              <a:rPr lang="en-US" sz="1212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の機能を使用するには、</a:t>
            </a:r>
            <a:br>
              <a:rPr lang="en-US" sz="1212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sz="1212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【休暇・申請管理プラン】の契約が必要です。</a:t>
            </a:r>
            <a:endParaRPr sz="1212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lnSpc>
                <a:spcPct val="90000"/>
              </a:lnSpc>
              <a:spcBef>
                <a:spcPts val="706"/>
              </a:spcBef>
              <a:spcAft>
                <a:spcPts val="0"/>
              </a:spcAft>
              <a:buNone/>
            </a:pPr>
            <a:endParaRPr sz="1212"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lnSpc>
                <a:spcPct val="90000"/>
              </a:lnSpc>
              <a:spcBef>
                <a:spcPts val="706"/>
              </a:spcBef>
              <a:spcAft>
                <a:spcPts val="0"/>
              </a:spcAft>
              <a:buNone/>
            </a:pPr>
            <a:r>
              <a:rPr lang="en-US" sz="1212">
                <a:latin typeface="Meiryo"/>
                <a:ea typeface="Meiryo"/>
                <a:cs typeface="Meiryo"/>
                <a:sym typeface="Meiryo"/>
              </a:rPr>
              <a:t>・「工数管理」</a:t>
            </a:r>
            <a:r>
              <a:rPr lang="en-US" sz="1212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P.38 ~ 39 の機能を使用するには、</a:t>
            </a:r>
            <a:br>
              <a:rPr lang="en-US" sz="1212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en-US" sz="1212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【工数管理プラン】の契約が必要です。</a:t>
            </a:r>
            <a:endParaRPr sz="1212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0" name="Google Shape;130;g27c392f35d4_0_6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2" y="0"/>
            <a:ext cx="6884987" cy="1069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325" y="8916987"/>
            <a:ext cx="1049337" cy="105092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7"/>
          <p:cNvSpPr txBox="1"/>
          <p:nvPr/>
        </p:nvSpPr>
        <p:spPr>
          <a:xfrm>
            <a:off x="519112" y="4603750"/>
            <a:ext cx="65214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シフトを申請する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7"/>
          <p:cNvSpPr txBox="1"/>
          <p:nvPr/>
        </p:nvSpPr>
        <p:spPr>
          <a:xfrm>
            <a:off x="519112" y="5068887"/>
            <a:ext cx="6521450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勤怠管理 PCマイページマニュアル p.</a:t>
            </a:r>
            <a:r>
              <a:rPr lang="en-US">
                <a:solidFill>
                  <a:schemeClr val="lt1"/>
                </a:solidFill>
              </a:rPr>
              <a:t>21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p.2</a:t>
            </a:r>
            <a:r>
              <a:rPr lang="en-US">
                <a:solidFill>
                  <a:schemeClr val="lt1"/>
                </a:solidFill>
              </a:rPr>
              <a:t>3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8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希望シフトの申請をする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6" name="Google Shape;456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675" cy="966787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8"/>
          <p:cNvSpPr txBox="1"/>
          <p:nvPr/>
        </p:nvSpPr>
        <p:spPr>
          <a:xfrm>
            <a:off x="3927223" y="2520807"/>
            <a:ext cx="30225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B3838"/>
                </a:solidFill>
              </a:rPr>
              <a:t>1. マイページ</a:t>
            </a:r>
            <a:r>
              <a:rPr lang="en-US" sz="1200" b="1">
                <a:solidFill>
                  <a:srgbClr val="3B3838"/>
                </a:solidFill>
              </a:rPr>
              <a:t>メニュー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の『シフト』から</a:t>
            </a:r>
            <a:endParaRPr sz="1200" b="1" i="0" u="none" strike="noStrike" cap="none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B3838"/>
                </a:solidFill>
              </a:rPr>
              <a:t>『シフト申請』をクリック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458" name="Google Shape;458;p18"/>
          <p:cNvSpPr txBox="1"/>
          <p:nvPr/>
        </p:nvSpPr>
        <p:spPr>
          <a:xfrm>
            <a:off x="361950" y="1630362"/>
            <a:ext cx="65214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希望のシフトを申請する方法についてご案内します。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8"/>
          <p:cNvSpPr txBox="1"/>
          <p:nvPr/>
        </p:nvSpPr>
        <p:spPr>
          <a:xfrm>
            <a:off x="361950" y="482600"/>
            <a:ext cx="57261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シフトを申請する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8"/>
          <p:cNvSpPr txBox="1"/>
          <p:nvPr/>
        </p:nvSpPr>
        <p:spPr>
          <a:xfrm>
            <a:off x="4190748" y="5027278"/>
            <a:ext cx="30225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2.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希望日の『シフト』の欄から</a:t>
            </a:r>
            <a:br>
              <a:rPr lang="en-US" sz="1200" b="1" i="0" u="none" strike="noStrike" cap="none">
                <a:solidFill>
                  <a:srgbClr val="3B3838"/>
                </a:solidFill>
              </a:rPr>
            </a:br>
            <a:r>
              <a:rPr lang="en-US" sz="1200" b="1" i="0" u="none" strike="noStrike" cap="none">
                <a:solidFill>
                  <a:srgbClr val="3B3838"/>
                </a:solidFill>
              </a:rPr>
              <a:t>　プルダウンで希望のシフトを選択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461" name="Google Shape;461;p18"/>
          <p:cNvSpPr txBox="1"/>
          <p:nvPr/>
        </p:nvSpPr>
        <p:spPr>
          <a:xfrm>
            <a:off x="4190748" y="7437391"/>
            <a:ext cx="3022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3.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一番下の『申請』をクリック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462" name="Google Shape;462;p18"/>
          <p:cNvSpPr txBox="1"/>
          <p:nvPr/>
        </p:nvSpPr>
        <p:spPr>
          <a:xfrm>
            <a:off x="4190748" y="7804100"/>
            <a:ext cx="31791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各日付の申請済みの欄に申請済みのシフト情報が記載されます。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8"/>
          <p:cNvSpPr txBox="1"/>
          <p:nvPr/>
        </p:nvSpPr>
        <p:spPr>
          <a:xfrm>
            <a:off x="4190748" y="5665400"/>
            <a:ext cx="31791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シフトパターンの他、時刻指定で出勤希望の時刻を入力したり、「休み」シフトを</a:t>
            </a:r>
            <a:b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入力することも</a:t>
            </a:r>
            <a:r>
              <a:rPr lang="en-US" sz="1200">
                <a:solidFill>
                  <a:srgbClr val="3B3838"/>
                </a:solidFill>
              </a:rPr>
              <a:t>できます。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8"/>
          <p:cNvSpPr/>
          <p:nvPr/>
        </p:nvSpPr>
        <p:spPr>
          <a:xfrm>
            <a:off x="2032262" y="4507473"/>
            <a:ext cx="354600" cy="376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8"/>
          <p:cNvSpPr/>
          <p:nvPr/>
        </p:nvSpPr>
        <p:spPr>
          <a:xfrm>
            <a:off x="2032262" y="6621457"/>
            <a:ext cx="354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6" name="Google Shape;466;p18"/>
          <p:cNvGrpSpPr/>
          <p:nvPr/>
        </p:nvGrpSpPr>
        <p:grpSpPr>
          <a:xfrm>
            <a:off x="1089881" y="2027171"/>
            <a:ext cx="2239362" cy="2312934"/>
            <a:chOff x="361938" y="1950972"/>
            <a:chExt cx="2239362" cy="2312934"/>
          </a:xfrm>
        </p:grpSpPr>
        <p:pic>
          <p:nvPicPr>
            <p:cNvPr id="467" name="Google Shape;467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1938" y="1950971"/>
              <a:ext cx="2239362" cy="2312934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468" name="Google Shape;468;p18"/>
            <p:cNvSpPr/>
            <p:nvPr/>
          </p:nvSpPr>
          <p:spPr>
            <a:xfrm>
              <a:off x="361950" y="3411450"/>
              <a:ext cx="978300" cy="2403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1595625" y="3624375"/>
              <a:ext cx="782400" cy="2403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0" name="Google Shape;470;p18"/>
            <p:cNvCxnSpPr>
              <a:stCxn id="468" idx="3"/>
              <a:endCxn id="469" idx="1"/>
            </p:cNvCxnSpPr>
            <p:nvPr/>
          </p:nvCxnSpPr>
          <p:spPr>
            <a:xfrm>
              <a:off x="1340250" y="3531600"/>
              <a:ext cx="255300" cy="2130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pic>
        <p:nvPicPr>
          <p:cNvPr id="471" name="Google Shape;47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275" y="8843274"/>
            <a:ext cx="6932099" cy="1357775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2" name="Google Shape;472;p18"/>
          <p:cNvSpPr/>
          <p:nvPr/>
        </p:nvSpPr>
        <p:spPr>
          <a:xfrm>
            <a:off x="2629851" y="9194375"/>
            <a:ext cx="4505700" cy="463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8"/>
          <p:cNvGrpSpPr/>
          <p:nvPr/>
        </p:nvGrpSpPr>
        <p:grpSpPr>
          <a:xfrm>
            <a:off x="279275" y="7169825"/>
            <a:ext cx="3860575" cy="1463833"/>
            <a:chOff x="279275" y="7169825"/>
            <a:chExt cx="3860575" cy="1463833"/>
          </a:xfrm>
        </p:grpSpPr>
        <p:pic>
          <p:nvPicPr>
            <p:cNvPr id="474" name="Google Shape;474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79275" y="7169825"/>
              <a:ext cx="3859526" cy="1463833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475" name="Google Shape;475;p18"/>
            <p:cNvSpPr/>
            <p:nvPr/>
          </p:nvSpPr>
          <p:spPr>
            <a:xfrm>
              <a:off x="1595550" y="8110950"/>
              <a:ext cx="2544300" cy="2403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6" name="Google Shape;47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8752" y="3601487"/>
            <a:ext cx="2154585" cy="1269875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18"/>
          <p:cNvSpPr/>
          <p:nvPr/>
        </p:nvSpPr>
        <p:spPr>
          <a:xfrm>
            <a:off x="3708850" y="3601473"/>
            <a:ext cx="2154600" cy="1305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8" name="Google Shape;478;p18"/>
          <p:cNvGrpSpPr/>
          <p:nvPr/>
        </p:nvGrpSpPr>
        <p:grpSpPr>
          <a:xfrm>
            <a:off x="309862" y="5051041"/>
            <a:ext cx="3799401" cy="1403047"/>
            <a:chOff x="279275" y="5089153"/>
            <a:chExt cx="3799401" cy="1403047"/>
          </a:xfrm>
        </p:grpSpPr>
        <p:pic>
          <p:nvPicPr>
            <p:cNvPr id="479" name="Google Shape;479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79275" y="5089153"/>
              <a:ext cx="3799401" cy="1403047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480" name="Google Shape;480;p18"/>
            <p:cNvSpPr/>
            <p:nvPr/>
          </p:nvSpPr>
          <p:spPr>
            <a:xfrm>
              <a:off x="2629850" y="5513425"/>
              <a:ext cx="1289100" cy="8409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81" name="Google Shape;481;p18"/>
          <p:cNvCxnSpPr>
            <a:stCxn id="480" idx="0"/>
          </p:cNvCxnSpPr>
          <p:nvPr/>
        </p:nvCxnSpPr>
        <p:spPr>
          <a:xfrm rot="10800000" flipH="1">
            <a:off x="3304987" y="4905614"/>
            <a:ext cx="398400" cy="569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2" name="Google Shape;482;p18"/>
          <p:cNvCxnSpPr/>
          <p:nvPr/>
        </p:nvCxnSpPr>
        <p:spPr>
          <a:xfrm>
            <a:off x="3613775" y="8367725"/>
            <a:ext cx="654300" cy="813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83" name="Google Shape;483;p18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9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申請したシフトを取り消す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9" name="Google Shape;489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19"/>
          <p:cNvSpPr txBox="1"/>
          <p:nvPr/>
        </p:nvSpPr>
        <p:spPr>
          <a:xfrm>
            <a:off x="361950" y="163036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申請したシフトを取り消す方法についてご案内します。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9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シフトを申請する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9"/>
          <p:cNvSpPr txBox="1"/>
          <p:nvPr/>
        </p:nvSpPr>
        <p:spPr>
          <a:xfrm>
            <a:off x="4244150" y="4922137"/>
            <a:ext cx="3022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2.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『申請済』の申請シフトにチェック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493" name="Google Shape;493;p19"/>
          <p:cNvSpPr txBox="1"/>
          <p:nvPr/>
        </p:nvSpPr>
        <p:spPr>
          <a:xfrm>
            <a:off x="4244150" y="7508666"/>
            <a:ext cx="3022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3.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一番下の『申請』をクリック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494" name="Google Shape;494;p19"/>
          <p:cNvSpPr txBox="1"/>
          <p:nvPr/>
        </p:nvSpPr>
        <p:spPr>
          <a:xfrm>
            <a:off x="4244150" y="7875375"/>
            <a:ext cx="3102000" cy="1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/>
              <a:t>『申請』をクリック後、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改めて申請シフトを</a:t>
            </a:r>
            <a:r>
              <a:rPr lang="en-US" sz="1200"/>
              <a:t>確認すると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、『申請済』の欄が</a:t>
            </a:r>
            <a:b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新しいシフトになっています。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サンプルでは、《</a:t>
            </a:r>
            <a:r>
              <a:rPr lang="en-US" sz="1200"/>
              <a:t>時刻指定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》</a:t>
            </a:r>
            <a:r>
              <a:rPr lang="en-US" sz="1200"/>
              <a:t>を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《</a:t>
            </a:r>
            <a:r>
              <a:rPr lang="en-US" sz="1200"/>
              <a:t>遅番シフト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》に変更</a:t>
            </a:r>
            <a:r>
              <a:rPr lang="en-US" sz="1200"/>
              <a:t>しました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9"/>
          <p:cNvSpPr txBox="1"/>
          <p:nvPr/>
        </p:nvSpPr>
        <p:spPr>
          <a:xfrm>
            <a:off x="4244150" y="5226937"/>
            <a:ext cx="29955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改めて申請シフトを出したい場合、</a:t>
            </a:r>
            <a:endParaRPr sz="12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『申請を追加』欄で希望のシフトを指定します。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9"/>
          <p:cNvSpPr/>
          <p:nvPr/>
        </p:nvSpPr>
        <p:spPr>
          <a:xfrm>
            <a:off x="2020175" y="4487574"/>
            <a:ext cx="354600" cy="336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9"/>
          <p:cNvSpPr/>
          <p:nvPr/>
        </p:nvSpPr>
        <p:spPr>
          <a:xfrm>
            <a:off x="2020175" y="7112124"/>
            <a:ext cx="354600" cy="478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8" name="Google Shape;498;p19"/>
          <p:cNvGrpSpPr/>
          <p:nvPr/>
        </p:nvGrpSpPr>
        <p:grpSpPr>
          <a:xfrm>
            <a:off x="1077794" y="2045534"/>
            <a:ext cx="2239362" cy="2312934"/>
            <a:chOff x="511938" y="1969334"/>
            <a:chExt cx="2239362" cy="2312934"/>
          </a:xfrm>
        </p:grpSpPr>
        <p:pic>
          <p:nvPicPr>
            <p:cNvPr id="499" name="Google Shape;499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1938" y="1969334"/>
              <a:ext cx="2239362" cy="2312934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00" name="Google Shape;500;p19"/>
            <p:cNvSpPr/>
            <p:nvPr/>
          </p:nvSpPr>
          <p:spPr>
            <a:xfrm>
              <a:off x="511950" y="3445050"/>
              <a:ext cx="1056600" cy="2256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1744050" y="3646825"/>
              <a:ext cx="783900" cy="2256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2" name="Google Shape;502;p19"/>
            <p:cNvCxnSpPr>
              <a:stCxn id="500" idx="3"/>
              <a:endCxn id="501" idx="1"/>
            </p:cNvCxnSpPr>
            <p:nvPr/>
          </p:nvCxnSpPr>
          <p:spPr>
            <a:xfrm>
              <a:off x="1568550" y="3557850"/>
              <a:ext cx="175500" cy="201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503" name="Google Shape;503;p19"/>
          <p:cNvGrpSpPr/>
          <p:nvPr/>
        </p:nvGrpSpPr>
        <p:grpSpPr>
          <a:xfrm>
            <a:off x="276225" y="4909802"/>
            <a:ext cx="3842500" cy="2047097"/>
            <a:chOff x="276225" y="4833602"/>
            <a:chExt cx="3842500" cy="2047097"/>
          </a:xfrm>
        </p:grpSpPr>
        <p:pic>
          <p:nvPicPr>
            <p:cNvPr id="504" name="Google Shape;504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7675" y="4833602"/>
              <a:ext cx="3811050" cy="863647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05" name="Google Shape;505;p19"/>
            <p:cNvSpPr/>
            <p:nvPr/>
          </p:nvSpPr>
          <p:spPr>
            <a:xfrm>
              <a:off x="1978154" y="5016775"/>
              <a:ext cx="1202400" cy="1713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2052450" y="5214150"/>
              <a:ext cx="1280400" cy="1713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7" name="Google Shape;507;p19"/>
            <p:cNvCxnSpPr>
              <a:stCxn id="506" idx="2"/>
              <a:endCxn id="508" idx="0"/>
            </p:cNvCxnSpPr>
            <p:nvPr/>
          </p:nvCxnSpPr>
          <p:spPr>
            <a:xfrm flipH="1">
              <a:off x="2181750" y="5385450"/>
              <a:ext cx="510900" cy="4893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508" name="Google Shape;508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76225" y="5874744"/>
              <a:ext cx="3811050" cy="1005955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509" name="Google Shape;509;p19"/>
          <p:cNvGrpSpPr/>
          <p:nvPr/>
        </p:nvGrpSpPr>
        <p:grpSpPr>
          <a:xfrm>
            <a:off x="292874" y="7675188"/>
            <a:ext cx="3809202" cy="1656137"/>
            <a:chOff x="308600" y="7598988"/>
            <a:chExt cx="3809202" cy="1656137"/>
          </a:xfrm>
        </p:grpSpPr>
        <p:pic>
          <p:nvPicPr>
            <p:cNvPr id="510" name="Google Shape;510;p1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08600" y="7598988"/>
              <a:ext cx="3809202" cy="745525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11" name="Google Shape;511;p19"/>
            <p:cNvSpPr/>
            <p:nvPr/>
          </p:nvSpPr>
          <p:spPr>
            <a:xfrm>
              <a:off x="2639628" y="7830275"/>
              <a:ext cx="1471500" cy="2256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12" name="Google Shape;512;p19"/>
            <p:cNvCxnSpPr>
              <a:stCxn id="511" idx="2"/>
              <a:endCxn id="513" idx="0"/>
            </p:cNvCxnSpPr>
            <p:nvPr/>
          </p:nvCxnSpPr>
          <p:spPr>
            <a:xfrm flipH="1">
              <a:off x="2460978" y="8055875"/>
              <a:ext cx="914400" cy="720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513" name="Google Shape;513;p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74689" y="8776850"/>
              <a:ext cx="3172573" cy="478275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514" name="Google Shape;514;p19"/>
          <p:cNvSpPr txBox="1"/>
          <p:nvPr/>
        </p:nvSpPr>
        <p:spPr>
          <a:xfrm>
            <a:off x="3927223" y="2597007"/>
            <a:ext cx="30225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B3838"/>
                </a:solidFill>
              </a:rPr>
              <a:t>1. マイページ</a:t>
            </a:r>
            <a:r>
              <a:rPr lang="en-US" sz="1200" b="1">
                <a:solidFill>
                  <a:srgbClr val="3B3838"/>
                </a:solidFill>
              </a:rPr>
              <a:t>メニュー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の『シフト』から</a:t>
            </a:r>
            <a:endParaRPr sz="1200" b="1" i="0" u="none" strike="noStrike" cap="none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B3838"/>
                </a:solidFill>
              </a:rPr>
              <a:t>『シフト申請』をクリック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515" name="Google Shape;515;p19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0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確定したシフトを確認する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1" name="Google Shape;521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20"/>
          <p:cNvSpPr txBox="1"/>
          <p:nvPr/>
        </p:nvSpPr>
        <p:spPr>
          <a:xfrm>
            <a:off x="361950" y="163036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確定したシフトを確認する方法についてご案内します。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0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シフトを申請する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4" name="Google Shape;52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256" y="5914982"/>
            <a:ext cx="5059175" cy="1731077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25" name="Google Shape;525;p20"/>
          <p:cNvSpPr txBox="1"/>
          <p:nvPr/>
        </p:nvSpPr>
        <p:spPr>
          <a:xfrm>
            <a:off x="494256" y="5545051"/>
            <a:ext cx="371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2.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確認したい期間を指定して『表示』をクリック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526" name="Google Shape;526;p20"/>
          <p:cNvSpPr txBox="1"/>
          <p:nvPr/>
        </p:nvSpPr>
        <p:spPr>
          <a:xfrm>
            <a:off x="494256" y="8440330"/>
            <a:ext cx="3022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3.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確定したシフトを確認できます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527" name="Google Shape;527;p20"/>
          <p:cNvSpPr txBox="1"/>
          <p:nvPr/>
        </p:nvSpPr>
        <p:spPr>
          <a:xfrm>
            <a:off x="494256" y="8706375"/>
            <a:ext cx="5726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管理者の設定により、他のスタッフのシフト状況を見ることも出来ます。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20"/>
          <p:cNvSpPr/>
          <p:nvPr/>
        </p:nvSpPr>
        <p:spPr>
          <a:xfrm>
            <a:off x="1583080" y="4959815"/>
            <a:ext cx="354600" cy="376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9" name="Google Shape;52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4297" y="9033772"/>
            <a:ext cx="6751080" cy="942585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530" name="Google Shape;530;p20"/>
          <p:cNvGrpSpPr/>
          <p:nvPr/>
        </p:nvGrpSpPr>
        <p:grpSpPr>
          <a:xfrm>
            <a:off x="491313" y="2093838"/>
            <a:ext cx="2538134" cy="2656941"/>
            <a:chOff x="491313" y="2093838"/>
            <a:chExt cx="2538134" cy="2656941"/>
          </a:xfrm>
        </p:grpSpPr>
        <p:pic>
          <p:nvPicPr>
            <p:cNvPr id="531" name="Google Shape;531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91313" y="2093838"/>
              <a:ext cx="2538134" cy="2656941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32" name="Google Shape;532;p20"/>
            <p:cNvSpPr/>
            <p:nvPr/>
          </p:nvSpPr>
          <p:spPr>
            <a:xfrm>
              <a:off x="1959900" y="3881475"/>
              <a:ext cx="895500" cy="285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491325" y="3881375"/>
              <a:ext cx="1061100" cy="285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4" name="Google Shape;534;p20"/>
            <p:cNvCxnSpPr>
              <a:stCxn id="533" idx="3"/>
              <a:endCxn id="532" idx="1"/>
            </p:cNvCxnSpPr>
            <p:nvPr/>
          </p:nvCxnSpPr>
          <p:spPr>
            <a:xfrm>
              <a:off x="1552425" y="4023875"/>
              <a:ext cx="4074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535" name="Google Shape;535;p20"/>
          <p:cNvSpPr txBox="1"/>
          <p:nvPr/>
        </p:nvSpPr>
        <p:spPr>
          <a:xfrm>
            <a:off x="3470023" y="3130407"/>
            <a:ext cx="30225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B3838"/>
                </a:solidFill>
              </a:rPr>
              <a:t>1. マイページ</a:t>
            </a:r>
            <a:r>
              <a:rPr lang="en-US" sz="1200" b="1">
                <a:solidFill>
                  <a:srgbClr val="3B3838"/>
                </a:solidFill>
              </a:rPr>
              <a:t>メニュー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の『シフト』から</a:t>
            </a:r>
            <a:endParaRPr sz="1200" b="1" i="0" u="none" strike="noStrike" cap="none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B3838"/>
                </a:solidFill>
              </a:rPr>
              <a:t>『</a:t>
            </a:r>
            <a:r>
              <a:rPr lang="en-US" sz="1200" b="1">
                <a:solidFill>
                  <a:srgbClr val="3B3838"/>
                </a:solidFill>
              </a:rPr>
              <a:t>確定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シフト』をクリック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536" name="Google Shape;536;p20"/>
          <p:cNvSpPr/>
          <p:nvPr/>
        </p:nvSpPr>
        <p:spPr>
          <a:xfrm>
            <a:off x="1583080" y="7855094"/>
            <a:ext cx="354600" cy="376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20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2" y="0"/>
            <a:ext cx="6884987" cy="1069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325" y="8916987"/>
            <a:ext cx="1049337" cy="1050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21"/>
          <p:cNvSpPr txBox="1"/>
          <p:nvPr/>
        </p:nvSpPr>
        <p:spPr>
          <a:xfrm>
            <a:off x="519112" y="4603750"/>
            <a:ext cx="65214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各種申請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21"/>
          <p:cNvSpPr txBox="1"/>
          <p:nvPr/>
        </p:nvSpPr>
        <p:spPr>
          <a:xfrm>
            <a:off x="519112" y="5068887"/>
            <a:ext cx="6521450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勤怠管理 PCマイページマニュアル p.2</a:t>
            </a:r>
            <a:r>
              <a:rPr lang="en-US">
                <a:solidFill>
                  <a:schemeClr val="lt1"/>
                </a:solidFill>
              </a:rPr>
              <a:t>5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p.3</a:t>
            </a:r>
            <a:r>
              <a:rPr lang="en-US">
                <a:solidFill>
                  <a:schemeClr val="lt1"/>
                </a:solidFill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2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休暇申請をする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1" name="Google Shape;551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675" cy="966787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22"/>
          <p:cNvSpPr txBox="1"/>
          <p:nvPr/>
        </p:nvSpPr>
        <p:spPr>
          <a:xfrm>
            <a:off x="2792579" y="2292006"/>
            <a:ext cx="30225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1.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マイページ</a:t>
            </a:r>
            <a:r>
              <a:rPr lang="en-US" sz="1200" b="1">
                <a:solidFill>
                  <a:srgbClr val="3B3838"/>
                </a:solidFill>
              </a:rPr>
              <a:t>メニュー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の『申請』から</a:t>
            </a:r>
            <a:endParaRPr sz="1200" b="1" i="0" u="none" strike="noStrike" cap="none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B3838"/>
                </a:solidFill>
              </a:rPr>
              <a:t>　『休暇申請』をクリック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sp>
        <p:nvSpPr>
          <p:cNvPr id="553" name="Google Shape;553;p22"/>
          <p:cNvSpPr txBox="1"/>
          <p:nvPr/>
        </p:nvSpPr>
        <p:spPr>
          <a:xfrm>
            <a:off x="361950" y="1630361"/>
            <a:ext cx="6521450" cy="54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休暇を申請する方法についてご案内します。</a:t>
            </a:r>
            <a:b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なお、同一日内に2つの休暇申請を出すことは出来ません。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2"/>
          <p:cNvSpPr txBox="1"/>
          <p:nvPr/>
        </p:nvSpPr>
        <p:spPr>
          <a:xfrm>
            <a:off x="361950" y="482600"/>
            <a:ext cx="57261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各種申請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2"/>
          <p:cNvSpPr txBox="1"/>
          <p:nvPr/>
        </p:nvSpPr>
        <p:spPr>
          <a:xfrm>
            <a:off x="3228492" y="3621475"/>
            <a:ext cx="2331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2.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『新規申請』をクリック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556" name="Google Shape;556;p22"/>
          <p:cNvSpPr txBox="1"/>
          <p:nvPr/>
        </p:nvSpPr>
        <p:spPr>
          <a:xfrm>
            <a:off x="246683" y="5604719"/>
            <a:ext cx="30225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3.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申請フォームに必要事項を入力し、</a:t>
            </a:r>
            <a:endParaRPr sz="1200" b="1" i="0" u="none" strike="noStrike" cap="none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B3838"/>
                </a:solidFill>
              </a:rPr>
              <a:t>　『確認画面に進む』をクリック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sp>
        <p:nvSpPr>
          <p:cNvPr id="557" name="Google Shape;557;p22"/>
          <p:cNvSpPr txBox="1"/>
          <p:nvPr/>
        </p:nvSpPr>
        <p:spPr>
          <a:xfrm>
            <a:off x="3734892" y="7511750"/>
            <a:ext cx="35781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4.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申請内容を確認し、間違いがなければ</a:t>
            </a:r>
            <a:endParaRPr sz="1200" b="1" i="0" u="none" strike="noStrike" cap="none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　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『申請』をクリックして、申請を完了します</a:t>
            </a:r>
            <a:r>
              <a:rPr lang="en-US" sz="1200" b="1">
                <a:solidFill>
                  <a:srgbClr val="3B3838"/>
                </a:solidFill>
              </a:rPr>
              <a:t>。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sp>
        <p:nvSpPr>
          <p:cNvPr id="558" name="Google Shape;558;p22"/>
          <p:cNvSpPr/>
          <p:nvPr/>
        </p:nvSpPr>
        <p:spPr>
          <a:xfrm rot="-3582100">
            <a:off x="2843959" y="3610639"/>
            <a:ext cx="354409" cy="2730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2"/>
          <p:cNvSpPr/>
          <p:nvPr/>
        </p:nvSpPr>
        <p:spPr>
          <a:xfrm rot="2498254">
            <a:off x="3401050" y="5712863"/>
            <a:ext cx="354446" cy="27305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2"/>
          <p:cNvSpPr/>
          <p:nvPr/>
        </p:nvSpPr>
        <p:spPr>
          <a:xfrm rot="-4135661">
            <a:off x="3326393" y="7781458"/>
            <a:ext cx="354614" cy="27293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1" name="Google Shape;561;p22"/>
          <p:cNvGrpSpPr/>
          <p:nvPr/>
        </p:nvGrpSpPr>
        <p:grpSpPr>
          <a:xfrm>
            <a:off x="3228492" y="4006025"/>
            <a:ext cx="3933412" cy="1531250"/>
            <a:chOff x="3272775" y="3929825"/>
            <a:chExt cx="3933412" cy="1531250"/>
          </a:xfrm>
        </p:grpSpPr>
        <p:pic>
          <p:nvPicPr>
            <p:cNvPr id="562" name="Google Shape;56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2775" y="3929825"/>
              <a:ext cx="3924677" cy="153125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63" name="Google Shape;563;p22"/>
            <p:cNvSpPr/>
            <p:nvPr/>
          </p:nvSpPr>
          <p:spPr>
            <a:xfrm>
              <a:off x="6654487" y="4262728"/>
              <a:ext cx="551700" cy="2604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22"/>
          <p:cNvGrpSpPr/>
          <p:nvPr/>
        </p:nvGrpSpPr>
        <p:grpSpPr>
          <a:xfrm>
            <a:off x="302579" y="6220080"/>
            <a:ext cx="2910825" cy="2541169"/>
            <a:chOff x="346862" y="6143880"/>
            <a:chExt cx="2910825" cy="2541169"/>
          </a:xfrm>
        </p:grpSpPr>
        <p:pic>
          <p:nvPicPr>
            <p:cNvPr id="565" name="Google Shape;565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46862" y="6143880"/>
              <a:ext cx="2910825" cy="2541169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66" name="Google Shape;566;p22"/>
            <p:cNvSpPr/>
            <p:nvPr/>
          </p:nvSpPr>
          <p:spPr>
            <a:xfrm>
              <a:off x="2421200" y="8358525"/>
              <a:ext cx="769800" cy="3135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p22"/>
          <p:cNvGrpSpPr/>
          <p:nvPr/>
        </p:nvGrpSpPr>
        <p:grpSpPr>
          <a:xfrm>
            <a:off x="3734917" y="8132400"/>
            <a:ext cx="3578050" cy="2095935"/>
            <a:chOff x="3779200" y="8132400"/>
            <a:chExt cx="3578050" cy="2095935"/>
          </a:xfrm>
        </p:grpSpPr>
        <p:pic>
          <p:nvPicPr>
            <p:cNvPr id="568" name="Google Shape;568;p2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779200" y="8132400"/>
              <a:ext cx="3578050" cy="2095935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69" name="Google Shape;569;p22"/>
            <p:cNvSpPr/>
            <p:nvPr/>
          </p:nvSpPr>
          <p:spPr>
            <a:xfrm>
              <a:off x="6763325" y="9838609"/>
              <a:ext cx="519000" cy="3135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p22"/>
          <p:cNvGrpSpPr/>
          <p:nvPr/>
        </p:nvGrpSpPr>
        <p:grpSpPr>
          <a:xfrm>
            <a:off x="470067" y="2269251"/>
            <a:ext cx="2238475" cy="2844324"/>
            <a:chOff x="514350" y="2269251"/>
            <a:chExt cx="2238475" cy="2844324"/>
          </a:xfrm>
        </p:grpSpPr>
        <p:pic>
          <p:nvPicPr>
            <p:cNvPr id="571" name="Google Shape;571;p2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14350" y="2269251"/>
              <a:ext cx="2238475" cy="2844324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72" name="Google Shape;572;p22"/>
            <p:cNvSpPr/>
            <p:nvPr/>
          </p:nvSpPr>
          <p:spPr>
            <a:xfrm>
              <a:off x="1840050" y="4165325"/>
              <a:ext cx="818400" cy="2604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514350" y="4165325"/>
              <a:ext cx="999900" cy="2604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74" name="Google Shape;574;p22"/>
            <p:cNvCxnSpPr>
              <a:stCxn id="573" idx="3"/>
              <a:endCxn id="572" idx="1"/>
            </p:cNvCxnSpPr>
            <p:nvPr/>
          </p:nvCxnSpPr>
          <p:spPr>
            <a:xfrm>
              <a:off x="1514250" y="4295525"/>
              <a:ext cx="3258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575" name="Google Shape;575;p22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3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休暇申請一覧を確認する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1" name="Google Shape;581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675" cy="966787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23"/>
          <p:cNvSpPr txBox="1"/>
          <p:nvPr/>
        </p:nvSpPr>
        <p:spPr>
          <a:xfrm>
            <a:off x="361950" y="1630362"/>
            <a:ext cx="65214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休暇申請</a:t>
            </a:r>
            <a:r>
              <a:rPr lang="en-US" sz="1200">
                <a:solidFill>
                  <a:srgbClr val="2E75B6"/>
                </a:solidFill>
              </a:rPr>
              <a:t>の</a:t>
            </a: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履歴を確認する方法をご案内します。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3"/>
          <p:cNvSpPr txBox="1"/>
          <p:nvPr/>
        </p:nvSpPr>
        <p:spPr>
          <a:xfrm>
            <a:off x="361950" y="482600"/>
            <a:ext cx="57261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各種申請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3"/>
          <p:cNvSpPr txBox="1"/>
          <p:nvPr/>
        </p:nvSpPr>
        <p:spPr>
          <a:xfrm>
            <a:off x="361950" y="6019525"/>
            <a:ext cx="6152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2.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申請完了後、確認したい期間を</a:t>
            </a:r>
            <a:r>
              <a:rPr lang="en-US" sz="1200" b="1">
                <a:solidFill>
                  <a:srgbClr val="3B3838"/>
                </a:solidFill>
              </a:rPr>
              <a:t>指定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し、『表示』をクリックして期間内の申請を表示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sp>
        <p:nvSpPr>
          <p:cNvPr id="585" name="Google Shape;585;p23"/>
          <p:cNvSpPr/>
          <p:nvPr/>
        </p:nvSpPr>
        <p:spPr>
          <a:xfrm>
            <a:off x="1819436" y="5574687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3"/>
          <p:cNvSpPr txBox="1"/>
          <p:nvPr/>
        </p:nvSpPr>
        <p:spPr>
          <a:xfrm>
            <a:off x="361950" y="6341556"/>
            <a:ext cx="5841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この画面で、管理者の承認状況を「承認・却下」欄より確認することができます。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7" name="Google Shape;587;p23"/>
          <p:cNvGrpSpPr/>
          <p:nvPr/>
        </p:nvGrpSpPr>
        <p:grpSpPr>
          <a:xfrm>
            <a:off x="332925" y="6663587"/>
            <a:ext cx="6893826" cy="2538378"/>
            <a:chOff x="361950" y="6587387"/>
            <a:chExt cx="6893826" cy="2538378"/>
          </a:xfrm>
        </p:grpSpPr>
        <p:pic>
          <p:nvPicPr>
            <p:cNvPr id="588" name="Google Shape;588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1950" y="6587387"/>
              <a:ext cx="6893826" cy="2538378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89" name="Google Shape;589;p23"/>
            <p:cNvSpPr/>
            <p:nvPr/>
          </p:nvSpPr>
          <p:spPr>
            <a:xfrm>
              <a:off x="6735150" y="7928425"/>
              <a:ext cx="354600" cy="2853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23"/>
          <p:cNvGrpSpPr/>
          <p:nvPr/>
        </p:nvGrpSpPr>
        <p:grpSpPr>
          <a:xfrm>
            <a:off x="710373" y="2076425"/>
            <a:ext cx="2572725" cy="3326424"/>
            <a:chOff x="361950" y="2076425"/>
            <a:chExt cx="2572725" cy="3326424"/>
          </a:xfrm>
        </p:grpSpPr>
        <p:pic>
          <p:nvPicPr>
            <p:cNvPr id="591" name="Google Shape;591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1950" y="2076425"/>
              <a:ext cx="2572725" cy="3326424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92" name="Google Shape;592;p23"/>
            <p:cNvSpPr/>
            <p:nvPr/>
          </p:nvSpPr>
          <p:spPr>
            <a:xfrm>
              <a:off x="1895175" y="4306925"/>
              <a:ext cx="956100" cy="273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361950" y="4308556"/>
              <a:ext cx="1061100" cy="2853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4" name="Google Shape;594;p23"/>
            <p:cNvCxnSpPr>
              <a:stCxn id="593" idx="3"/>
              <a:endCxn id="592" idx="1"/>
            </p:cNvCxnSpPr>
            <p:nvPr/>
          </p:nvCxnSpPr>
          <p:spPr>
            <a:xfrm rot="10800000" flipH="1">
              <a:off x="1423050" y="4443406"/>
              <a:ext cx="472200" cy="78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595" name="Google Shape;595;p23"/>
          <p:cNvSpPr txBox="1"/>
          <p:nvPr/>
        </p:nvSpPr>
        <p:spPr>
          <a:xfrm>
            <a:off x="3826802" y="3435006"/>
            <a:ext cx="30225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1.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マイページ</a:t>
            </a:r>
            <a:r>
              <a:rPr lang="en-US" sz="1200" b="1">
                <a:solidFill>
                  <a:srgbClr val="3B3838"/>
                </a:solidFill>
              </a:rPr>
              <a:t>メニュー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の『申請』から</a:t>
            </a:r>
            <a:endParaRPr sz="1200" b="1" i="0" u="none" strike="noStrike" cap="none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B3838"/>
                </a:solidFill>
              </a:rPr>
              <a:t>　『休暇申請』をクリック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sp>
        <p:nvSpPr>
          <p:cNvPr id="596" name="Google Shape;596;p23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4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休暇申請を取り下げる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2" name="Google Shape;602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675" cy="966787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24"/>
          <p:cNvSpPr txBox="1"/>
          <p:nvPr/>
        </p:nvSpPr>
        <p:spPr>
          <a:xfrm>
            <a:off x="361950" y="1630361"/>
            <a:ext cx="65214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休暇申請を取り下げる方法をご案内します。</a:t>
            </a:r>
            <a:b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なお、承認済みの申請を取り下げ</a:t>
            </a:r>
            <a:r>
              <a:rPr lang="en-US" sz="1200">
                <a:solidFill>
                  <a:srgbClr val="2E75B6"/>
                </a:solidFill>
              </a:rPr>
              <a:t>・</a:t>
            </a: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変更することは出来ません。</a:t>
            </a:r>
            <a:b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管理者にお問い合わせください。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4"/>
          <p:cNvSpPr txBox="1"/>
          <p:nvPr/>
        </p:nvSpPr>
        <p:spPr>
          <a:xfrm>
            <a:off x="361950" y="482600"/>
            <a:ext cx="57261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各種申請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4"/>
          <p:cNvSpPr txBox="1"/>
          <p:nvPr/>
        </p:nvSpPr>
        <p:spPr>
          <a:xfrm>
            <a:off x="361950" y="2375737"/>
            <a:ext cx="6903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1.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取り消したい申請がある期間を指定して『表示』をクリック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06" name="Google Shape;606;p24"/>
          <p:cNvSpPr txBox="1"/>
          <p:nvPr/>
        </p:nvSpPr>
        <p:spPr>
          <a:xfrm>
            <a:off x="361950" y="10142580"/>
            <a:ext cx="6574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4.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再度確認が表示されるので、『削除』を</a:t>
            </a:r>
            <a:r>
              <a:rPr lang="en-US" sz="1200" b="1">
                <a:solidFill>
                  <a:srgbClr val="3B3838"/>
                </a:solidFill>
              </a:rPr>
              <a:t>クリック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すると取り下げが完了します</a:t>
            </a:r>
            <a:r>
              <a:rPr lang="en-US" sz="1200" b="1">
                <a:solidFill>
                  <a:srgbClr val="3B3838"/>
                </a:solidFill>
              </a:rPr>
              <a:t>。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07" name="Google Shape;607;p24"/>
          <p:cNvSpPr txBox="1"/>
          <p:nvPr/>
        </p:nvSpPr>
        <p:spPr>
          <a:xfrm>
            <a:off x="361950" y="5752707"/>
            <a:ext cx="6903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2.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取り消したい申請の『申請No』をクリック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08" name="Google Shape;608;p24"/>
          <p:cNvSpPr txBox="1"/>
          <p:nvPr/>
        </p:nvSpPr>
        <p:spPr>
          <a:xfrm>
            <a:off x="361950" y="7107332"/>
            <a:ext cx="6903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3.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内容を確認して問題なければ『削除』をクリック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09" name="Google Shape;609;p24"/>
          <p:cNvSpPr/>
          <p:nvPr/>
        </p:nvSpPr>
        <p:spPr>
          <a:xfrm>
            <a:off x="3602538" y="5445167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4"/>
          <p:cNvSpPr/>
          <p:nvPr/>
        </p:nvSpPr>
        <p:spPr>
          <a:xfrm>
            <a:off x="3602538" y="6795138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4"/>
          <p:cNvSpPr/>
          <p:nvPr/>
        </p:nvSpPr>
        <p:spPr>
          <a:xfrm>
            <a:off x="3602538" y="9827326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2" name="Google Shape;612;p24"/>
          <p:cNvGrpSpPr/>
          <p:nvPr/>
        </p:nvGrpSpPr>
        <p:grpSpPr>
          <a:xfrm>
            <a:off x="361950" y="2742686"/>
            <a:ext cx="5757824" cy="2593889"/>
            <a:chOff x="424588" y="2742686"/>
            <a:chExt cx="5757824" cy="2593889"/>
          </a:xfrm>
        </p:grpSpPr>
        <p:pic>
          <p:nvPicPr>
            <p:cNvPr id="613" name="Google Shape;613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24588" y="2742686"/>
              <a:ext cx="5757824" cy="2593889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14" name="Google Shape;614;p24"/>
            <p:cNvSpPr/>
            <p:nvPr/>
          </p:nvSpPr>
          <p:spPr>
            <a:xfrm>
              <a:off x="5562075" y="4135901"/>
              <a:ext cx="442800" cy="286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24"/>
          <p:cNvGrpSpPr/>
          <p:nvPr/>
        </p:nvGrpSpPr>
        <p:grpSpPr>
          <a:xfrm>
            <a:off x="361950" y="6092747"/>
            <a:ext cx="6577952" cy="559628"/>
            <a:chOff x="424600" y="6092747"/>
            <a:chExt cx="6577952" cy="559628"/>
          </a:xfrm>
        </p:grpSpPr>
        <p:pic>
          <p:nvPicPr>
            <p:cNvPr id="616" name="Google Shape;616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24600" y="6092747"/>
              <a:ext cx="6577952" cy="559628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17" name="Google Shape;617;p24"/>
            <p:cNvSpPr/>
            <p:nvPr/>
          </p:nvSpPr>
          <p:spPr>
            <a:xfrm>
              <a:off x="549746" y="6410977"/>
              <a:ext cx="408000" cy="1713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8" name="Google Shape;618;p24"/>
          <p:cNvGrpSpPr/>
          <p:nvPr/>
        </p:nvGrpSpPr>
        <p:grpSpPr>
          <a:xfrm>
            <a:off x="361950" y="7457350"/>
            <a:ext cx="5367550" cy="2229375"/>
            <a:chOff x="424600" y="7457350"/>
            <a:chExt cx="5367550" cy="2229375"/>
          </a:xfrm>
        </p:grpSpPr>
        <p:pic>
          <p:nvPicPr>
            <p:cNvPr id="619" name="Google Shape;619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24600" y="7457350"/>
              <a:ext cx="5367550" cy="2229375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20" name="Google Shape;620;p24"/>
            <p:cNvSpPr/>
            <p:nvPr/>
          </p:nvSpPr>
          <p:spPr>
            <a:xfrm>
              <a:off x="5211125" y="9292400"/>
              <a:ext cx="489300" cy="3336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1" name="Google Shape;621;p24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5"/>
          <p:cNvSpPr txBox="1">
            <a:spLocks noGrp="1"/>
          </p:cNvSpPr>
          <p:nvPr>
            <p:ph type="title"/>
          </p:nvPr>
        </p:nvSpPr>
        <p:spPr>
          <a:xfrm>
            <a:off x="358950" y="133191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休日出勤申請をする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7" name="Google Shape;627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675" cy="966787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25"/>
          <p:cNvSpPr txBox="1"/>
          <p:nvPr/>
        </p:nvSpPr>
        <p:spPr>
          <a:xfrm>
            <a:off x="358950" y="1629051"/>
            <a:ext cx="65214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休日出勤申請についてご案内します。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5"/>
          <p:cNvSpPr txBox="1"/>
          <p:nvPr/>
        </p:nvSpPr>
        <p:spPr>
          <a:xfrm>
            <a:off x="361950" y="482600"/>
            <a:ext cx="57261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各種申請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5"/>
          <p:cNvSpPr txBox="1"/>
          <p:nvPr/>
        </p:nvSpPr>
        <p:spPr>
          <a:xfrm>
            <a:off x="3510225" y="6575400"/>
            <a:ext cx="3943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>
                <a:solidFill>
                  <a:srgbClr val="3B3838"/>
                </a:solidFill>
              </a:rPr>
              <a:t>「</a:t>
            </a: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取得予定の休暇タイプ</a:t>
            </a:r>
            <a:r>
              <a:rPr lang="en-US" sz="1200">
                <a:solidFill>
                  <a:srgbClr val="3B3838"/>
                </a:solidFill>
              </a:rPr>
              <a:t>」</a:t>
            </a: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は以下の３つとなります。</a:t>
            </a:r>
            <a:b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◆代休</a:t>
            </a:r>
            <a:r>
              <a:rPr lang="en-US" sz="1200">
                <a:solidFill>
                  <a:srgbClr val="3B3838"/>
                </a:solidFill>
              </a:rPr>
              <a:t>：休日出勤日に打刻することで</a:t>
            </a:r>
            <a:br>
              <a:rPr lang="en-US" sz="1200">
                <a:solidFill>
                  <a:srgbClr val="3B3838"/>
                </a:solidFill>
              </a:rPr>
            </a:br>
            <a:r>
              <a:rPr lang="en-US" sz="1200">
                <a:solidFill>
                  <a:srgbClr val="3B3838"/>
                </a:solidFill>
              </a:rPr>
              <a:t>　　　　代休の休暇日数が付与されます。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◆振休：選択後「休暇日」の項目が増えます。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　　　「休日出勤日」と「休暇日」を振り替えます。</a:t>
            </a:r>
            <a:b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◆休日出勤申請のみ：休暇</a:t>
            </a:r>
            <a:r>
              <a:rPr lang="en-US" sz="1200">
                <a:solidFill>
                  <a:srgbClr val="3B3838"/>
                </a:solidFill>
              </a:rPr>
              <a:t>日数を取得しません。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25"/>
          <p:cNvSpPr txBox="1"/>
          <p:nvPr/>
        </p:nvSpPr>
        <p:spPr>
          <a:xfrm>
            <a:off x="2976825" y="2586024"/>
            <a:ext cx="30225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1.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マイページ</a:t>
            </a:r>
            <a:r>
              <a:rPr lang="en-US" sz="1200" b="1">
                <a:solidFill>
                  <a:srgbClr val="3B3838"/>
                </a:solidFill>
              </a:rPr>
              <a:t>メニュー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の『申請』から</a:t>
            </a:r>
            <a:endParaRPr sz="1200" b="1" i="0" u="none" strike="noStrike" cap="none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B3838"/>
                </a:solidFill>
              </a:rPr>
              <a:t>　『休日出勤申請』をクリック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sp>
        <p:nvSpPr>
          <p:cNvPr id="632" name="Google Shape;632;p25"/>
          <p:cNvSpPr txBox="1"/>
          <p:nvPr/>
        </p:nvSpPr>
        <p:spPr>
          <a:xfrm>
            <a:off x="358950" y="4371100"/>
            <a:ext cx="2260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2.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『新規申請』をクリック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633" name="Google Shape;633;p25"/>
          <p:cNvGrpSpPr/>
          <p:nvPr/>
        </p:nvGrpSpPr>
        <p:grpSpPr>
          <a:xfrm>
            <a:off x="358950" y="4655894"/>
            <a:ext cx="6730899" cy="1288896"/>
            <a:chOff x="402735" y="4960694"/>
            <a:chExt cx="6730899" cy="1288896"/>
          </a:xfrm>
        </p:grpSpPr>
        <p:pic>
          <p:nvPicPr>
            <p:cNvPr id="634" name="Google Shape;634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2735" y="4960694"/>
              <a:ext cx="6730899" cy="1288896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35" name="Google Shape;635;p25"/>
            <p:cNvSpPr/>
            <p:nvPr/>
          </p:nvSpPr>
          <p:spPr>
            <a:xfrm>
              <a:off x="6468425" y="5319725"/>
              <a:ext cx="541800" cy="2748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6" name="Google Shape;636;p25"/>
          <p:cNvSpPr txBox="1"/>
          <p:nvPr/>
        </p:nvSpPr>
        <p:spPr>
          <a:xfrm>
            <a:off x="358950" y="6249975"/>
            <a:ext cx="673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3.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申請フォームに必要事項を入力し『確認画面に進む』ボタンをクリック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sp>
        <p:nvSpPr>
          <p:cNvPr id="637" name="Google Shape;637;p25"/>
          <p:cNvSpPr txBox="1"/>
          <p:nvPr/>
        </p:nvSpPr>
        <p:spPr>
          <a:xfrm>
            <a:off x="358950" y="8459962"/>
            <a:ext cx="6801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4.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申請内容を確認し、間違いがなければ『申請』をクリックして、申請を完了します</a:t>
            </a:r>
            <a:r>
              <a:rPr lang="en-US" sz="1200" b="1">
                <a:solidFill>
                  <a:srgbClr val="3B3838"/>
                </a:solidFill>
              </a:rPr>
              <a:t>。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　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grpSp>
        <p:nvGrpSpPr>
          <p:cNvPr id="638" name="Google Shape;638;p25"/>
          <p:cNvGrpSpPr/>
          <p:nvPr/>
        </p:nvGrpSpPr>
        <p:grpSpPr>
          <a:xfrm>
            <a:off x="358950" y="6539836"/>
            <a:ext cx="3059778" cy="1561178"/>
            <a:chOff x="363710" y="6692236"/>
            <a:chExt cx="3059778" cy="1561178"/>
          </a:xfrm>
        </p:grpSpPr>
        <p:pic>
          <p:nvPicPr>
            <p:cNvPr id="639" name="Google Shape;639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3710" y="6692236"/>
              <a:ext cx="3059778" cy="1561178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40" name="Google Shape;640;p25"/>
            <p:cNvSpPr/>
            <p:nvPr/>
          </p:nvSpPr>
          <p:spPr>
            <a:xfrm>
              <a:off x="2785101" y="7987475"/>
              <a:ext cx="619800" cy="244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1" name="Google Shape;641;p25"/>
          <p:cNvGrpSpPr/>
          <p:nvPr/>
        </p:nvGrpSpPr>
        <p:grpSpPr>
          <a:xfrm>
            <a:off x="358950" y="8766025"/>
            <a:ext cx="5446074" cy="1642650"/>
            <a:chOff x="374650" y="8918425"/>
            <a:chExt cx="5446074" cy="1642650"/>
          </a:xfrm>
        </p:grpSpPr>
        <p:pic>
          <p:nvPicPr>
            <p:cNvPr id="642" name="Google Shape;642;p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74650" y="8918425"/>
              <a:ext cx="5446074" cy="164265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43" name="Google Shape;643;p25"/>
            <p:cNvSpPr/>
            <p:nvPr/>
          </p:nvSpPr>
          <p:spPr>
            <a:xfrm>
              <a:off x="5247375" y="10176706"/>
              <a:ext cx="473400" cy="2748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4" name="Google Shape;644;p25"/>
          <p:cNvSpPr/>
          <p:nvPr/>
        </p:nvSpPr>
        <p:spPr>
          <a:xfrm>
            <a:off x="1246798" y="5998983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5"/>
          <p:cNvSpPr/>
          <p:nvPr/>
        </p:nvSpPr>
        <p:spPr>
          <a:xfrm>
            <a:off x="1246798" y="8186962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5"/>
          <p:cNvSpPr/>
          <p:nvPr/>
        </p:nvSpPr>
        <p:spPr>
          <a:xfrm>
            <a:off x="1246798" y="4102053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7" name="Google Shape;647;p25"/>
          <p:cNvGrpSpPr/>
          <p:nvPr/>
        </p:nvGrpSpPr>
        <p:grpSpPr>
          <a:xfrm>
            <a:off x="358950" y="1977859"/>
            <a:ext cx="2130295" cy="2051946"/>
            <a:chOff x="358950" y="1985950"/>
            <a:chExt cx="2676250" cy="2492646"/>
          </a:xfrm>
        </p:grpSpPr>
        <p:pic>
          <p:nvPicPr>
            <p:cNvPr id="648" name="Google Shape;648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58950" y="1985950"/>
              <a:ext cx="2676250" cy="2492646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49" name="Google Shape;649;p25"/>
            <p:cNvSpPr/>
            <p:nvPr/>
          </p:nvSpPr>
          <p:spPr>
            <a:xfrm>
              <a:off x="1989250" y="3844238"/>
              <a:ext cx="1005900" cy="2715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5"/>
            <p:cNvSpPr/>
            <p:nvPr/>
          </p:nvSpPr>
          <p:spPr>
            <a:xfrm>
              <a:off x="358950" y="3384900"/>
              <a:ext cx="1061100" cy="244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51" name="Google Shape;651;p25"/>
            <p:cNvCxnSpPr>
              <a:stCxn id="650" idx="3"/>
              <a:endCxn id="649" idx="1"/>
            </p:cNvCxnSpPr>
            <p:nvPr/>
          </p:nvCxnSpPr>
          <p:spPr>
            <a:xfrm>
              <a:off x="1420050" y="3507000"/>
              <a:ext cx="569100" cy="473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652" name="Google Shape;652;p25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6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休日出勤申請一覧を確認する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8" name="Google Shape;658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675" cy="966787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26"/>
          <p:cNvSpPr txBox="1"/>
          <p:nvPr/>
        </p:nvSpPr>
        <p:spPr>
          <a:xfrm>
            <a:off x="361950" y="1630362"/>
            <a:ext cx="65214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休日出勤申請の履歴を確認する方法をご案内します。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 txBox="1"/>
          <p:nvPr/>
        </p:nvSpPr>
        <p:spPr>
          <a:xfrm>
            <a:off x="361950" y="482600"/>
            <a:ext cx="57261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各種申請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1" name="Google Shape;661;p26"/>
          <p:cNvGrpSpPr/>
          <p:nvPr/>
        </p:nvGrpSpPr>
        <p:grpSpPr>
          <a:xfrm>
            <a:off x="323849" y="5759468"/>
            <a:ext cx="6911976" cy="2570529"/>
            <a:chOff x="323849" y="5607068"/>
            <a:chExt cx="6911976" cy="2570529"/>
          </a:xfrm>
        </p:grpSpPr>
        <p:pic>
          <p:nvPicPr>
            <p:cNvPr id="662" name="Google Shape;662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3849" y="5607068"/>
              <a:ext cx="6911976" cy="2570529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63" name="Google Shape;663;p26"/>
            <p:cNvSpPr/>
            <p:nvPr/>
          </p:nvSpPr>
          <p:spPr>
            <a:xfrm>
              <a:off x="6636204" y="6930567"/>
              <a:ext cx="368400" cy="2556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4" name="Google Shape;664;p26"/>
          <p:cNvSpPr/>
          <p:nvPr/>
        </p:nvSpPr>
        <p:spPr>
          <a:xfrm>
            <a:off x="1532400" y="4733638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26"/>
          <p:cNvSpPr txBox="1"/>
          <p:nvPr/>
        </p:nvSpPr>
        <p:spPr>
          <a:xfrm>
            <a:off x="361950" y="5120425"/>
            <a:ext cx="658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2.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申請完了後、</a:t>
            </a:r>
            <a:r>
              <a:rPr lang="en-US" sz="1200" b="1">
                <a:solidFill>
                  <a:srgbClr val="3B3838"/>
                </a:solidFill>
              </a:rPr>
              <a:t>確認したい期間を指定し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、『表示』をクリックして指定期間内の申請を表示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sp>
        <p:nvSpPr>
          <p:cNvPr id="666" name="Google Shape;666;p26"/>
          <p:cNvSpPr txBox="1"/>
          <p:nvPr/>
        </p:nvSpPr>
        <p:spPr>
          <a:xfrm>
            <a:off x="361950" y="5387600"/>
            <a:ext cx="6662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この画面で、管理者の承認状況を「承認・却下」欄より確認することができます。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7" name="Google Shape;667;p26"/>
          <p:cNvGrpSpPr/>
          <p:nvPr/>
        </p:nvGrpSpPr>
        <p:grpSpPr>
          <a:xfrm>
            <a:off x="361950" y="2062148"/>
            <a:ext cx="2695500" cy="2510594"/>
            <a:chOff x="361950" y="1985948"/>
            <a:chExt cx="2695500" cy="2510594"/>
          </a:xfrm>
        </p:grpSpPr>
        <p:pic>
          <p:nvPicPr>
            <p:cNvPr id="668" name="Google Shape;668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1950" y="1985948"/>
              <a:ext cx="2695500" cy="2510594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69" name="Google Shape;669;p26"/>
            <p:cNvSpPr/>
            <p:nvPr/>
          </p:nvSpPr>
          <p:spPr>
            <a:xfrm>
              <a:off x="1984308" y="3866870"/>
              <a:ext cx="1025100" cy="2715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61950" y="3394600"/>
              <a:ext cx="1061100" cy="2715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71" name="Google Shape;671;p26"/>
            <p:cNvCxnSpPr>
              <a:stCxn id="670" idx="3"/>
            </p:cNvCxnSpPr>
            <p:nvPr/>
          </p:nvCxnSpPr>
          <p:spPr>
            <a:xfrm>
              <a:off x="1423050" y="3530350"/>
              <a:ext cx="561300" cy="4746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672" name="Google Shape;672;p26"/>
          <p:cNvSpPr txBox="1"/>
          <p:nvPr/>
        </p:nvSpPr>
        <p:spPr>
          <a:xfrm>
            <a:off x="3586425" y="2890824"/>
            <a:ext cx="30225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1.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マイページ</a:t>
            </a:r>
            <a:r>
              <a:rPr lang="en-US" sz="1200" b="1">
                <a:solidFill>
                  <a:srgbClr val="3B3838"/>
                </a:solidFill>
              </a:rPr>
              <a:t>メニュー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の『申請』から</a:t>
            </a:r>
            <a:endParaRPr sz="1200" b="1" i="0" u="none" strike="noStrike" cap="none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B3838"/>
                </a:solidFill>
              </a:rPr>
              <a:t>　『休日出勤申請』をクリック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sp>
        <p:nvSpPr>
          <p:cNvPr id="673" name="Google Shape;673;p26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>
            <a:spLocks noGrp="1"/>
          </p:cNvSpPr>
          <p:nvPr>
            <p:ph type="title"/>
          </p:nvPr>
        </p:nvSpPr>
        <p:spPr>
          <a:xfrm>
            <a:off x="366818" y="3869969"/>
            <a:ext cx="65214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出勤簿を確認する</a:t>
            </a:r>
            <a:endParaRPr sz="3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"/>
          <p:cNvSpPr txBox="1"/>
          <p:nvPr/>
        </p:nvSpPr>
        <p:spPr>
          <a:xfrm>
            <a:off x="361950" y="482600"/>
            <a:ext cx="6521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目次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380988" y="4253537"/>
            <a:ext cx="28035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出勤簿を確認する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6594649" y="4253526"/>
            <a:ext cx="5982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P.1</a:t>
            </a:r>
            <a:r>
              <a:rPr lang="en-US" sz="1200">
                <a:solidFill>
                  <a:srgbClr val="3B3838"/>
                </a:solidFill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2944799" y="4177326"/>
            <a:ext cx="37845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 txBox="1"/>
          <p:nvPr/>
        </p:nvSpPr>
        <p:spPr>
          <a:xfrm>
            <a:off x="332650" y="4999775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打刻修正を行う</a:t>
            </a: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 txBox="1"/>
          <p:nvPr/>
        </p:nvSpPr>
        <p:spPr>
          <a:xfrm>
            <a:off x="373900" y="177841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はじめに</a:t>
            </a: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373900" y="2175275"/>
            <a:ext cx="34863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PCマイページの概要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管理者から招待を受ける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氏名・パスワードを設定する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マイページにログインする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PCマイページのTOP画面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"/>
          <p:cNvSpPr txBox="1"/>
          <p:nvPr/>
        </p:nvSpPr>
        <p:spPr>
          <a:xfrm>
            <a:off x="6639975" y="2175275"/>
            <a:ext cx="545700" cy="12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</a:t>
            </a:r>
            <a:r>
              <a:rPr lang="en-US" sz="1200">
                <a:solidFill>
                  <a:srgbClr val="3B3838"/>
                </a:solidFill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</a:t>
            </a:r>
            <a:r>
              <a:rPr lang="en-US" sz="1200">
                <a:solidFill>
                  <a:srgbClr val="3B3838"/>
                </a:solidFill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</a:t>
            </a:r>
            <a:r>
              <a:rPr lang="en-US" sz="1200">
                <a:solidFill>
                  <a:srgbClr val="3B3838"/>
                </a:solidFill>
              </a:rPr>
              <a:t>8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</a:t>
            </a:r>
            <a:r>
              <a:rPr lang="en-US" sz="1200">
                <a:solidFill>
                  <a:srgbClr val="3B3838"/>
                </a:solidFill>
              </a:rPr>
              <a:t>9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</a:t>
            </a:r>
            <a:r>
              <a:rPr lang="en-US" sz="1200">
                <a:solidFill>
                  <a:srgbClr val="3B3838"/>
                </a:solidFill>
              </a:rPr>
              <a:t>10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"/>
          <p:cNvSpPr txBox="1"/>
          <p:nvPr/>
        </p:nvSpPr>
        <p:spPr>
          <a:xfrm>
            <a:off x="2937712" y="2175287"/>
            <a:ext cx="37845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200" b="0" i="0" u="none" strike="noStrike" cap="none">
              <a:solidFill>
                <a:srgbClr val="AFABA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200" b="0" i="0" u="none" strike="noStrike" cap="none">
              <a:solidFill>
                <a:srgbClr val="AFABA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415200" y="5393375"/>
            <a:ext cx="3486300" cy="1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打刻を追加する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打刻を削除する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打刻を修正する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遅刻理由を申請する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B3838"/>
                </a:solidFill>
              </a:rPr>
              <a:t>選択備考を追加・修正する</a:t>
            </a:r>
            <a:endParaRPr sz="1200">
              <a:solidFill>
                <a:srgbClr val="3B3838"/>
              </a:solidFill>
            </a:endParaRPr>
          </a:p>
        </p:txBody>
      </p:sp>
      <p:sp>
        <p:nvSpPr>
          <p:cNvPr id="147" name="Google Shape;147;p2"/>
          <p:cNvSpPr txBox="1"/>
          <p:nvPr/>
        </p:nvSpPr>
        <p:spPr>
          <a:xfrm>
            <a:off x="6639975" y="5393375"/>
            <a:ext cx="5871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P.1</a:t>
            </a:r>
            <a:r>
              <a:rPr lang="en-US" sz="1200">
                <a:solidFill>
                  <a:srgbClr val="3B3838"/>
                </a:solidFill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P.1</a:t>
            </a:r>
            <a:r>
              <a:rPr lang="en-US" sz="1200">
                <a:solidFill>
                  <a:srgbClr val="3B3838"/>
                </a:solidFill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P.1</a:t>
            </a:r>
            <a:r>
              <a:rPr lang="en-US" sz="1200">
                <a:solidFill>
                  <a:srgbClr val="3B3838"/>
                </a:solidFill>
              </a:rPr>
              <a:t>7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P.1</a:t>
            </a:r>
            <a:r>
              <a:rPr lang="en-US" sz="1200">
                <a:solidFill>
                  <a:srgbClr val="3B3838"/>
                </a:solidFill>
              </a:rPr>
              <a:t>8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B3838"/>
                </a:solidFill>
              </a:rPr>
              <a:t>P.19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endParaRPr sz="1200">
              <a:solidFill>
                <a:srgbClr val="3B3838"/>
              </a:solidFill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2979000" y="5393375"/>
            <a:ext cx="37845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200" b="0" i="0" u="none" strike="noStrike" cap="none">
              <a:solidFill>
                <a:srgbClr val="AFABA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AFABAB"/>
                </a:solidFill>
              </a:rPr>
              <a:t>-------------------------------------------------</a:t>
            </a:r>
            <a:endParaRPr sz="1200">
              <a:solidFill>
                <a:srgbClr val="AFABAB"/>
              </a:solidFill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 txBox="1"/>
          <p:nvPr/>
        </p:nvSpPr>
        <p:spPr>
          <a:xfrm>
            <a:off x="327087" y="7127325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シフトを申請する</a:t>
            </a: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 txBox="1"/>
          <p:nvPr/>
        </p:nvSpPr>
        <p:spPr>
          <a:xfrm>
            <a:off x="420750" y="7526163"/>
            <a:ext cx="34863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希望シフトの申請をする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申請したシフトを取り消す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確定したシフトを確認する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 txBox="1"/>
          <p:nvPr/>
        </p:nvSpPr>
        <p:spPr>
          <a:xfrm>
            <a:off x="6645525" y="7526163"/>
            <a:ext cx="58710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</a:t>
            </a:r>
            <a:r>
              <a:rPr lang="en-US" sz="1200">
                <a:solidFill>
                  <a:srgbClr val="3B3838"/>
                </a:solidFill>
              </a:rPr>
              <a:t>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</a:t>
            </a:r>
            <a:r>
              <a:rPr lang="en-US" sz="1200">
                <a:solidFill>
                  <a:srgbClr val="3B3838"/>
                </a:solidFill>
              </a:rPr>
              <a:t>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</a:t>
            </a:r>
            <a:r>
              <a:rPr lang="en-US" sz="1200">
                <a:solidFill>
                  <a:srgbClr val="3B3838"/>
                </a:solidFill>
              </a:rPr>
              <a:t>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"/>
          <p:cNvSpPr txBox="1"/>
          <p:nvPr/>
        </p:nvSpPr>
        <p:spPr>
          <a:xfrm>
            <a:off x="2984562" y="7526163"/>
            <a:ext cx="37845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200" b="0" i="0" u="none" strike="noStrike" cap="none">
              <a:solidFill>
                <a:srgbClr val="AFABA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7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休日出勤申請を取り下げる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9" name="Google Shape;679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27"/>
          <p:cNvSpPr txBox="1"/>
          <p:nvPr/>
        </p:nvSpPr>
        <p:spPr>
          <a:xfrm>
            <a:off x="361950" y="1623923"/>
            <a:ext cx="65214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休日出勤申請を取り下げる方法をご案内します。</a:t>
            </a:r>
            <a:b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なお、承認済みの申請を取り下げ</a:t>
            </a:r>
            <a:r>
              <a:rPr lang="en-US" sz="1200">
                <a:solidFill>
                  <a:srgbClr val="2E75B6"/>
                </a:solidFill>
              </a:rPr>
              <a:t>・</a:t>
            </a: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変更することは出来ません。</a:t>
            </a:r>
            <a:b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管理者にお問い合わせください。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7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各種申請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7"/>
          <p:cNvSpPr txBox="1"/>
          <p:nvPr/>
        </p:nvSpPr>
        <p:spPr>
          <a:xfrm>
            <a:off x="361950" y="2479950"/>
            <a:ext cx="6903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1.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取り消したい申請がある期間を指定して『表示』をクリック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83" name="Google Shape;683;p27"/>
          <p:cNvSpPr txBox="1"/>
          <p:nvPr/>
        </p:nvSpPr>
        <p:spPr>
          <a:xfrm>
            <a:off x="394063" y="9319560"/>
            <a:ext cx="6574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4.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再度確認が表示されるので、『削除』を</a:t>
            </a:r>
            <a:r>
              <a:rPr lang="en-US" sz="1200" b="1">
                <a:solidFill>
                  <a:srgbClr val="3B3838"/>
                </a:solidFill>
              </a:rPr>
              <a:t>クリック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すると取り下げが完了します</a:t>
            </a:r>
            <a:r>
              <a:rPr lang="en-US" sz="1200" b="1">
                <a:solidFill>
                  <a:srgbClr val="3B3838"/>
                </a:solidFill>
              </a:rPr>
              <a:t>。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684" name="Google Shape;684;p27"/>
          <p:cNvGrpSpPr/>
          <p:nvPr/>
        </p:nvGrpSpPr>
        <p:grpSpPr>
          <a:xfrm>
            <a:off x="870776" y="2881616"/>
            <a:ext cx="5818124" cy="1388420"/>
            <a:chOff x="525850" y="2881617"/>
            <a:chExt cx="5818124" cy="1388420"/>
          </a:xfrm>
        </p:grpSpPr>
        <p:pic>
          <p:nvPicPr>
            <p:cNvPr id="685" name="Google Shape;685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5850" y="2881617"/>
              <a:ext cx="5818124" cy="138842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86" name="Google Shape;686;p27"/>
            <p:cNvSpPr/>
            <p:nvPr/>
          </p:nvSpPr>
          <p:spPr>
            <a:xfrm>
              <a:off x="5834743" y="3963787"/>
              <a:ext cx="329400" cy="2625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7" name="Google Shape;687;p27"/>
          <p:cNvSpPr txBox="1"/>
          <p:nvPr/>
        </p:nvSpPr>
        <p:spPr>
          <a:xfrm>
            <a:off x="361950" y="4869325"/>
            <a:ext cx="6903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2.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取り消したい申請の『申請No』をクリック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688" name="Google Shape;688;p27"/>
          <p:cNvGrpSpPr/>
          <p:nvPr/>
        </p:nvGrpSpPr>
        <p:grpSpPr>
          <a:xfrm>
            <a:off x="196401" y="5224199"/>
            <a:ext cx="7166873" cy="600311"/>
            <a:chOff x="262250" y="5224199"/>
            <a:chExt cx="7166873" cy="600311"/>
          </a:xfrm>
        </p:grpSpPr>
        <p:pic>
          <p:nvPicPr>
            <p:cNvPr id="689" name="Google Shape;689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2250" y="5224199"/>
              <a:ext cx="7166873" cy="600311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90" name="Google Shape;690;p27"/>
            <p:cNvSpPr/>
            <p:nvPr/>
          </p:nvSpPr>
          <p:spPr>
            <a:xfrm>
              <a:off x="534233" y="5530850"/>
              <a:ext cx="412800" cy="2097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1" name="Google Shape;691;p27"/>
          <p:cNvSpPr txBox="1"/>
          <p:nvPr/>
        </p:nvSpPr>
        <p:spPr>
          <a:xfrm>
            <a:off x="361950" y="6411622"/>
            <a:ext cx="6903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3.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内容を確認して問題なければ『削除』をクリック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692" name="Google Shape;692;p27"/>
          <p:cNvGrpSpPr/>
          <p:nvPr/>
        </p:nvGrpSpPr>
        <p:grpSpPr>
          <a:xfrm>
            <a:off x="1299564" y="6789650"/>
            <a:ext cx="4960547" cy="2007840"/>
            <a:chOff x="525854" y="6942050"/>
            <a:chExt cx="4960547" cy="2007840"/>
          </a:xfrm>
        </p:grpSpPr>
        <p:pic>
          <p:nvPicPr>
            <p:cNvPr id="693" name="Google Shape;693;p2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25854" y="6942050"/>
              <a:ext cx="4960547" cy="200784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94" name="Google Shape;694;p27"/>
            <p:cNvSpPr/>
            <p:nvPr/>
          </p:nvSpPr>
          <p:spPr>
            <a:xfrm>
              <a:off x="5001975" y="8576075"/>
              <a:ext cx="381000" cy="3153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5" name="Google Shape;695;p27"/>
          <p:cNvSpPr/>
          <p:nvPr/>
        </p:nvSpPr>
        <p:spPr>
          <a:xfrm>
            <a:off x="3602538" y="4433181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3602538" y="5981566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3602538" y="8922025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8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残業申請をする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4" name="Google Shape;704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28"/>
          <p:cNvSpPr txBox="1"/>
          <p:nvPr/>
        </p:nvSpPr>
        <p:spPr>
          <a:xfrm>
            <a:off x="361950" y="1630362"/>
            <a:ext cx="65214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残業の申請方法をご案内します。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8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各種申請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8"/>
          <p:cNvSpPr txBox="1"/>
          <p:nvPr/>
        </p:nvSpPr>
        <p:spPr>
          <a:xfrm>
            <a:off x="3411537" y="2597150"/>
            <a:ext cx="30225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1.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マイページ</a:t>
            </a:r>
            <a:r>
              <a:rPr lang="en-US" sz="1200" b="1">
                <a:solidFill>
                  <a:srgbClr val="3B3838"/>
                </a:solidFill>
              </a:rPr>
              <a:t>メニュー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の『申請』から</a:t>
            </a:r>
            <a:endParaRPr sz="1200" b="1" i="0" u="none" strike="noStrike" cap="none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B3838"/>
                </a:solidFill>
              </a:rPr>
              <a:t>　『残業申請』をクリック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sp>
        <p:nvSpPr>
          <p:cNvPr id="708" name="Google Shape;708;p28"/>
          <p:cNvSpPr txBox="1"/>
          <p:nvPr/>
        </p:nvSpPr>
        <p:spPr>
          <a:xfrm>
            <a:off x="361950" y="4894134"/>
            <a:ext cx="6521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2.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『新規残業申請』か『新規早出申請』を選択しクリック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709" name="Google Shape;709;p28"/>
          <p:cNvGrpSpPr/>
          <p:nvPr/>
        </p:nvGrpSpPr>
        <p:grpSpPr>
          <a:xfrm>
            <a:off x="361950" y="5261376"/>
            <a:ext cx="4534976" cy="1041800"/>
            <a:chOff x="286449" y="4973851"/>
            <a:chExt cx="4534976" cy="1041800"/>
          </a:xfrm>
        </p:grpSpPr>
        <p:pic>
          <p:nvPicPr>
            <p:cNvPr id="710" name="Google Shape;710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449" y="4973851"/>
              <a:ext cx="4510321" cy="10418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711" name="Google Shape;711;p28"/>
            <p:cNvSpPr/>
            <p:nvPr/>
          </p:nvSpPr>
          <p:spPr>
            <a:xfrm>
              <a:off x="3720725" y="5135930"/>
              <a:ext cx="1100700" cy="244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2" name="Google Shape;712;p28"/>
          <p:cNvSpPr txBox="1"/>
          <p:nvPr/>
        </p:nvSpPr>
        <p:spPr>
          <a:xfrm>
            <a:off x="4222750" y="6756859"/>
            <a:ext cx="30225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3.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申請フォームに必要事項を入力し、</a:t>
            </a:r>
            <a:endParaRPr sz="1200" b="1" i="0" u="none" strike="noStrike" cap="none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B3838"/>
                </a:solidFill>
              </a:rPr>
              <a:t>　『確認画面に進む』ボタンをクリック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grpSp>
        <p:nvGrpSpPr>
          <p:cNvPr id="713" name="Google Shape;713;p28"/>
          <p:cNvGrpSpPr/>
          <p:nvPr/>
        </p:nvGrpSpPr>
        <p:grpSpPr>
          <a:xfrm>
            <a:off x="361950" y="6756859"/>
            <a:ext cx="3451201" cy="1820951"/>
            <a:chOff x="332200" y="6560250"/>
            <a:chExt cx="3451201" cy="1820951"/>
          </a:xfrm>
        </p:grpSpPr>
        <p:pic>
          <p:nvPicPr>
            <p:cNvPr id="714" name="Google Shape;714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2200" y="6560250"/>
              <a:ext cx="3451201" cy="1820951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715" name="Google Shape;715;p28"/>
            <p:cNvSpPr/>
            <p:nvPr/>
          </p:nvSpPr>
          <p:spPr>
            <a:xfrm>
              <a:off x="3064304" y="8106652"/>
              <a:ext cx="677400" cy="244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6" name="Google Shape;716;p28"/>
          <p:cNvGrpSpPr/>
          <p:nvPr/>
        </p:nvGrpSpPr>
        <p:grpSpPr>
          <a:xfrm>
            <a:off x="361950" y="9031494"/>
            <a:ext cx="3683299" cy="1095211"/>
            <a:chOff x="332201" y="9031494"/>
            <a:chExt cx="3683299" cy="1095211"/>
          </a:xfrm>
        </p:grpSpPr>
        <p:pic>
          <p:nvPicPr>
            <p:cNvPr id="717" name="Google Shape;717;p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32201" y="9031494"/>
              <a:ext cx="3673108" cy="1095211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718" name="Google Shape;718;p28"/>
            <p:cNvSpPr/>
            <p:nvPr/>
          </p:nvSpPr>
          <p:spPr>
            <a:xfrm>
              <a:off x="3544200" y="9820155"/>
              <a:ext cx="471300" cy="2748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9" name="Google Shape;719;p28"/>
          <p:cNvSpPr txBox="1"/>
          <p:nvPr/>
        </p:nvSpPr>
        <p:spPr>
          <a:xfrm>
            <a:off x="4222750" y="9031494"/>
            <a:ext cx="30225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4.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申請内容を確認し、間違いがなければ　『申請』をクリックして完了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sp>
        <p:nvSpPr>
          <p:cNvPr id="720" name="Google Shape;720;p28"/>
          <p:cNvSpPr/>
          <p:nvPr/>
        </p:nvSpPr>
        <p:spPr>
          <a:xfrm>
            <a:off x="1505574" y="4530792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8"/>
          <p:cNvSpPr/>
          <p:nvPr/>
        </p:nvSpPr>
        <p:spPr>
          <a:xfrm>
            <a:off x="1505574" y="6393517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8"/>
          <p:cNvSpPr/>
          <p:nvPr/>
        </p:nvSpPr>
        <p:spPr>
          <a:xfrm>
            <a:off x="1505574" y="8668152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3" name="Google Shape;723;p28"/>
          <p:cNvGrpSpPr/>
          <p:nvPr/>
        </p:nvGrpSpPr>
        <p:grpSpPr>
          <a:xfrm>
            <a:off x="361950" y="1997575"/>
            <a:ext cx="2641849" cy="2442875"/>
            <a:chOff x="401475" y="1997575"/>
            <a:chExt cx="2641849" cy="2442875"/>
          </a:xfrm>
        </p:grpSpPr>
        <p:pic>
          <p:nvPicPr>
            <p:cNvPr id="724" name="Google Shape;724;p2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01478" y="1997575"/>
              <a:ext cx="2641845" cy="2442875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725" name="Google Shape;725;p28"/>
            <p:cNvSpPr/>
            <p:nvPr/>
          </p:nvSpPr>
          <p:spPr>
            <a:xfrm>
              <a:off x="2043800" y="3633950"/>
              <a:ext cx="957600" cy="273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8"/>
            <p:cNvSpPr/>
            <p:nvPr/>
          </p:nvSpPr>
          <p:spPr>
            <a:xfrm>
              <a:off x="401475" y="3391250"/>
              <a:ext cx="1061100" cy="273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27" name="Google Shape;727;p28"/>
            <p:cNvCxnSpPr>
              <a:stCxn id="726" idx="3"/>
              <a:endCxn id="725" idx="1"/>
            </p:cNvCxnSpPr>
            <p:nvPr/>
          </p:nvCxnSpPr>
          <p:spPr>
            <a:xfrm>
              <a:off x="1462575" y="3527750"/>
              <a:ext cx="581100" cy="2427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728" name="Google Shape;728;p28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9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残業申請一覧を確認する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4" name="Google Shape;734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29"/>
          <p:cNvSpPr txBox="1"/>
          <p:nvPr/>
        </p:nvSpPr>
        <p:spPr>
          <a:xfrm>
            <a:off x="361950" y="1630362"/>
            <a:ext cx="65214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残業申請の履歴を確認する方法をご案内します。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29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各種申請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7" name="Google Shape;737;p29"/>
          <p:cNvGrpSpPr/>
          <p:nvPr/>
        </p:nvGrpSpPr>
        <p:grpSpPr>
          <a:xfrm>
            <a:off x="400894" y="5828298"/>
            <a:ext cx="6757886" cy="2495073"/>
            <a:chOff x="361950" y="5828298"/>
            <a:chExt cx="6757886" cy="2495073"/>
          </a:xfrm>
        </p:grpSpPr>
        <p:pic>
          <p:nvPicPr>
            <p:cNvPr id="738" name="Google Shape;738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1950" y="5828298"/>
              <a:ext cx="6757886" cy="2495073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739" name="Google Shape;739;p29"/>
            <p:cNvSpPr/>
            <p:nvPr/>
          </p:nvSpPr>
          <p:spPr>
            <a:xfrm>
              <a:off x="6529575" y="7105474"/>
              <a:ext cx="400200" cy="273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0" name="Google Shape;740;p29"/>
          <p:cNvSpPr/>
          <p:nvPr/>
        </p:nvSpPr>
        <p:spPr>
          <a:xfrm>
            <a:off x="1668113" y="4676350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29"/>
          <p:cNvSpPr txBox="1"/>
          <p:nvPr/>
        </p:nvSpPr>
        <p:spPr>
          <a:xfrm>
            <a:off x="361950" y="5103025"/>
            <a:ext cx="665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2.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申請完了後、</a:t>
            </a:r>
            <a:r>
              <a:rPr lang="en-US" sz="1200" b="1">
                <a:solidFill>
                  <a:srgbClr val="3B3838"/>
                </a:solidFill>
              </a:rPr>
              <a:t>確認したい期間を指定し、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『表示』をクリックして指定期間内の申請を表示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sp>
        <p:nvSpPr>
          <p:cNvPr id="742" name="Google Shape;742;p29"/>
          <p:cNvSpPr txBox="1"/>
          <p:nvPr/>
        </p:nvSpPr>
        <p:spPr>
          <a:xfrm>
            <a:off x="361950" y="5389462"/>
            <a:ext cx="6448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この画面で、管理者の承認状況を「承認・却下」欄より確認することができます。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3" name="Google Shape;743;p29"/>
          <p:cNvGrpSpPr/>
          <p:nvPr/>
        </p:nvGrpSpPr>
        <p:grpSpPr>
          <a:xfrm>
            <a:off x="521150" y="2073625"/>
            <a:ext cx="2648527" cy="2449050"/>
            <a:chOff x="521150" y="2073625"/>
            <a:chExt cx="2648527" cy="2449050"/>
          </a:xfrm>
        </p:grpSpPr>
        <p:pic>
          <p:nvPicPr>
            <p:cNvPr id="744" name="Google Shape;744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1152" y="2073625"/>
              <a:ext cx="2648525" cy="244905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745" name="Google Shape;745;p29"/>
            <p:cNvSpPr/>
            <p:nvPr/>
          </p:nvSpPr>
          <p:spPr>
            <a:xfrm>
              <a:off x="2121400" y="3687500"/>
              <a:ext cx="1015800" cy="3036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521150" y="3432075"/>
              <a:ext cx="1061100" cy="3036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47" name="Google Shape;747;p29"/>
            <p:cNvCxnSpPr>
              <a:stCxn id="746" idx="3"/>
              <a:endCxn id="745" idx="1"/>
            </p:cNvCxnSpPr>
            <p:nvPr/>
          </p:nvCxnSpPr>
          <p:spPr>
            <a:xfrm>
              <a:off x="1582250" y="3583875"/>
              <a:ext cx="539100" cy="2553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748" name="Google Shape;748;p29"/>
          <p:cNvSpPr txBox="1"/>
          <p:nvPr/>
        </p:nvSpPr>
        <p:spPr>
          <a:xfrm>
            <a:off x="3640137" y="2749550"/>
            <a:ext cx="30225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1.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マイページ</a:t>
            </a:r>
            <a:r>
              <a:rPr lang="en-US" sz="1200" b="1">
                <a:solidFill>
                  <a:srgbClr val="3B3838"/>
                </a:solidFill>
              </a:rPr>
              <a:t>メニュー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の『申請』から</a:t>
            </a:r>
            <a:endParaRPr sz="1200" b="1" i="0" u="none" strike="noStrike" cap="none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B3838"/>
                </a:solidFill>
              </a:rPr>
              <a:t>　『残業申請』をクリック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sp>
        <p:nvSpPr>
          <p:cNvPr id="749" name="Google Shape;749;p29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30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残業申請の申請時刻を変更する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5" name="Google Shape;755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30"/>
          <p:cNvSpPr txBox="1"/>
          <p:nvPr/>
        </p:nvSpPr>
        <p:spPr>
          <a:xfrm>
            <a:off x="361950" y="1630362"/>
            <a:ext cx="65214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残業の申請内容を修正する方法をご案内します。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30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各種申請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30"/>
          <p:cNvSpPr txBox="1"/>
          <p:nvPr/>
        </p:nvSpPr>
        <p:spPr>
          <a:xfrm>
            <a:off x="361950" y="1929575"/>
            <a:ext cx="6158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</a:rPr>
              <a:t>1.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 修正したい申請がある期間を指定して『表示』をクリック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sp>
        <p:nvSpPr>
          <p:cNvPr id="759" name="Google Shape;759;p30"/>
          <p:cNvSpPr txBox="1"/>
          <p:nvPr/>
        </p:nvSpPr>
        <p:spPr>
          <a:xfrm>
            <a:off x="3571888" y="2710338"/>
            <a:ext cx="266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30"/>
          <p:cNvSpPr txBox="1"/>
          <p:nvPr/>
        </p:nvSpPr>
        <p:spPr>
          <a:xfrm>
            <a:off x="4768000" y="5999150"/>
            <a:ext cx="24582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3.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表示された内容の申請を修正する場合は『変更』をクリック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sp>
        <p:nvSpPr>
          <p:cNvPr id="761" name="Google Shape;761;p30"/>
          <p:cNvSpPr txBox="1"/>
          <p:nvPr/>
        </p:nvSpPr>
        <p:spPr>
          <a:xfrm>
            <a:off x="4768000" y="7877175"/>
            <a:ext cx="24582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4.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修正したい項目を編集後、『確認画面に進む』をクリック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sp>
        <p:nvSpPr>
          <p:cNvPr id="762" name="Google Shape;762;p30"/>
          <p:cNvSpPr txBox="1"/>
          <p:nvPr/>
        </p:nvSpPr>
        <p:spPr>
          <a:xfrm>
            <a:off x="361950" y="10199171"/>
            <a:ext cx="6574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B3838"/>
                </a:solidFill>
              </a:rPr>
              <a:t>5.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再度確認が表示されるので、『申請』を</a:t>
            </a:r>
            <a:r>
              <a:rPr lang="en-US" sz="1200" b="1">
                <a:solidFill>
                  <a:srgbClr val="3B3838"/>
                </a:solidFill>
              </a:rPr>
              <a:t>クリック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すると変更が完了します</a:t>
            </a:r>
            <a:r>
              <a:rPr lang="en-US" sz="1200" b="1">
                <a:solidFill>
                  <a:srgbClr val="3B3838"/>
                </a:solidFill>
              </a:rPr>
              <a:t>。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763" name="Google Shape;763;p30"/>
          <p:cNvSpPr/>
          <p:nvPr/>
        </p:nvSpPr>
        <p:spPr>
          <a:xfrm>
            <a:off x="3602538" y="4264388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30"/>
          <p:cNvSpPr/>
          <p:nvPr/>
        </p:nvSpPr>
        <p:spPr>
          <a:xfrm>
            <a:off x="3602538" y="5444695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30"/>
          <p:cNvSpPr/>
          <p:nvPr/>
        </p:nvSpPr>
        <p:spPr>
          <a:xfrm>
            <a:off x="3602538" y="7361946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6" name="Google Shape;766;p30"/>
          <p:cNvGrpSpPr/>
          <p:nvPr/>
        </p:nvGrpSpPr>
        <p:grpSpPr>
          <a:xfrm>
            <a:off x="957562" y="2249350"/>
            <a:ext cx="5644552" cy="1936500"/>
            <a:chOff x="623875" y="2249350"/>
            <a:chExt cx="5644552" cy="1936500"/>
          </a:xfrm>
        </p:grpSpPr>
        <p:pic>
          <p:nvPicPr>
            <p:cNvPr id="767" name="Google Shape;767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3875" y="2249350"/>
              <a:ext cx="5644552" cy="19365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768" name="Google Shape;768;p30"/>
            <p:cNvSpPr/>
            <p:nvPr/>
          </p:nvSpPr>
          <p:spPr>
            <a:xfrm>
              <a:off x="5811030" y="3241323"/>
              <a:ext cx="306900" cy="246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9" name="Google Shape;769;p30"/>
          <p:cNvSpPr txBox="1"/>
          <p:nvPr/>
        </p:nvSpPr>
        <p:spPr>
          <a:xfrm>
            <a:off x="361950" y="4539750"/>
            <a:ext cx="6158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</a:rPr>
              <a:t>2.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修正したい申請の『申請No』をクリック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grpSp>
        <p:nvGrpSpPr>
          <p:cNvPr id="770" name="Google Shape;770;p30"/>
          <p:cNvGrpSpPr/>
          <p:nvPr/>
        </p:nvGrpSpPr>
        <p:grpSpPr>
          <a:xfrm>
            <a:off x="642292" y="4870550"/>
            <a:ext cx="6275091" cy="499787"/>
            <a:chOff x="642288" y="4946750"/>
            <a:chExt cx="6275091" cy="499787"/>
          </a:xfrm>
        </p:grpSpPr>
        <p:pic>
          <p:nvPicPr>
            <p:cNvPr id="771" name="Google Shape;771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42288" y="4946750"/>
              <a:ext cx="6275091" cy="499787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772" name="Google Shape;772;p30"/>
            <p:cNvSpPr/>
            <p:nvPr/>
          </p:nvSpPr>
          <p:spPr>
            <a:xfrm>
              <a:off x="812344" y="5206913"/>
              <a:ext cx="489300" cy="2247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3" name="Google Shape;773;p30"/>
          <p:cNvGrpSpPr/>
          <p:nvPr/>
        </p:nvGrpSpPr>
        <p:grpSpPr>
          <a:xfrm>
            <a:off x="361950" y="5780725"/>
            <a:ext cx="4200474" cy="1476525"/>
            <a:chOff x="623875" y="5856925"/>
            <a:chExt cx="4200474" cy="1476525"/>
          </a:xfrm>
        </p:grpSpPr>
        <p:pic>
          <p:nvPicPr>
            <p:cNvPr id="774" name="Google Shape;774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3875" y="5856925"/>
              <a:ext cx="4200474" cy="1476525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775" name="Google Shape;775;p30"/>
            <p:cNvSpPr/>
            <p:nvPr/>
          </p:nvSpPr>
          <p:spPr>
            <a:xfrm>
              <a:off x="4125726" y="7059051"/>
              <a:ext cx="311400" cy="2208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6" name="Google Shape;776;p30"/>
          <p:cNvSpPr/>
          <p:nvPr/>
        </p:nvSpPr>
        <p:spPr>
          <a:xfrm>
            <a:off x="3602538" y="9876546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7" name="Google Shape;777;p30"/>
          <p:cNvGrpSpPr/>
          <p:nvPr/>
        </p:nvGrpSpPr>
        <p:grpSpPr>
          <a:xfrm>
            <a:off x="361950" y="7667649"/>
            <a:ext cx="4200475" cy="2121122"/>
            <a:chOff x="623875" y="7743849"/>
            <a:chExt cx="4200475" cy="2121122"/>
          </a:xfrm>
        </p:grpSpPr>
        <p:pic>
          <p:nvPicPr>
            <p:cNvPr id="778" name="Google Shape;778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23875" y="7743849"/>
              <a:ext cx="4200475" cy="2121122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779" name="Google Shape;779;p30"/>
            <p:cNvSpPr/>
            <p:nvPr/>
          </p:nvSpPr>
          <p:spPr>
            <a:xfrm>
              <a:off x="812339" y="8353483"/>
              <a:ext cx="1403700" cy="309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4005750" y="9584575"/>
              <a:ext cx="744000" cy="246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1" name="Google Shape;781;p30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1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残業申請を取り下げる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7" name="Google Shape;787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31"/>
          <p:cNvSpPr txBox="1"/>
          <p:nvPr/>
        </p:nvSpPr>
        <p:spPr>
          <a:xfrm>
            <a:off x="361950" y="1622300"/>
            <a:ext cx="65214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残業申請を取り下げる方法をご案内します。</a:t>
            </a:r>
            <a:b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なお、承認済みの申請を取り下げ</a:t>
            </a:r>
            <a:r>
              <a:rPr lang="en-US" sz="1200">
                <a:solidFill>
                  <a:srgbClr val="2E75B6"/>
                </a:solidFill>
              </a:rPr>
              <a:t>・</a:t>
            </a: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変更することは出来ません。</a:t>
            </a:r>
            <a:b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管理者にお問い合わせください。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31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各種申請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31"/>
          <p:cNvSpPr txBox="1"/>
          <p:nvPr/>
        </p:nvSpPr>
        <p:spPr>
          <a:xfrm>
            <a:off x="361950" y="2452950"/>
            <a:ext cx="6158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1.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取り下げたい申請がある期間を指定して『表示』をクリック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sp>
        <p:nvSpPr>
          <p:cNvPr id="791" name="Google Shape;791;p31"/>
          <p:cNvSpPr txBox="1"/>
          <p:nvPr/>
        </p:nvSpPr>
        <p:spPr>
          <a:xfrm>
            <a:off x="361950" y="6641151"/>
            <a:ext cx="6158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3.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表示された内容の申請を取り下げる場合は、『削除』をクリック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sp>
        <p:nvSpPr>
          <p:cNvPr id="792" name="Google Shape;792;p31"/>
          <p:cNvSpPr txBox="1"/>
          <p:nvPr/>
        </p:nvSpPr>
        <p:spPr>
          <a:xfrm>
            <a:off x="361950" y="9215938"/>
            <a:ext cx="6574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4.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もう一度『削除』を</a:t>
            </a:r>
            <a:r>
              <a:rPr lang="en-US" sz="1200" b="1">
                <a:solidFill>
                  <a:srgbClr val="3B3838"/>
                </a:solidFill>
              </a:rPr>
              <a:t>クリック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すると取り下げが完了します</a:t>
            </a:r>
            <a:r>
              <a:rPr lang="en-US" sz="1200" b="1">
                <a:solidFill>
                  <a:srgbClr val="3B3838"/>
                </a:solidFill>
              </a:rPr>
              <a:t>。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793" name="Google Shape;793;p31"/>
          <p:cNvSpPr/>
          <p:nvPr/>
        </p:nvSpPr>
        <p:spPr>
          <a:xfrm>
            <a:off x="3602538" y="4865382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31"/>
          <p:cNvSpPr/>
          <p:nvPr/>
        </p:nvSpPr>
        <p:spPr>
          <a:xfrm>
            <a:off x="3602538" y="8830219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5" name="Google Shape;795;p31"/>
          <p:cNvGrpSpPr/>
          <p:nvPr/>
        </p:nvGrpSpPr>
        <p:grpSpPr>
          <a:xfrm>
            <a:off x="957562" y="2815313"/>
            <a:ext cx="5644552" cy="1936500"/>
            <a:chOff x="623875" y="2739113"/>
            <a:chExt cx="5644552" cy="1936500"/>
          </a:xfrm>
        </p:grpSpPr>
        <p:pic>
          <p:nvPicPr>
            <p:cNvPr id="796" name="Google Shape;796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3875" y="2739113"/>
              <a:ext cx="5644552" cy="19365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797" name="Google Shape;797;p31"/>
            <p:cNvSpPr/>
            <p:nvPr/>
          </p:nvSpPr>
          <p:spPr>
            <a:xfrm>
              <a:off x="5768126" y="3721550"/>
              <a:ext cx="395400" cy="273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8" name="Google Shape;798;p31"/>
          <p:cNvSpPr txBox="1"/>
          <p:nvPr/>
        </p:nvSpPr>
        <p:spPr>
          <a:xfrm>
            <a:off x="361950" y="5251950"/>
            <a:ext cx="6158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2.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取り下げたい申請の『申請No』をクリック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grpSp>
        <p:nvGrpSpPr>
          <p:cNvPr id="799" name="Google Shape;799;p31"/>
          <p:cNvGrpSpPr/>
          <p:nvPr/>
        </p:nvGrpSpPr>
        <p:grpSpPr>
          <a:xfrm>
            <a:off x="642292" y="5606712"/>
            <a:ext cx="6275091" cy="499787"/>
            <a:chOff x="623863" y="5454312"/>
            <a:chExt cx="6275091" cy="499787"/>
          </a:xfrm>
        </p:grpSpPr>
        <p:pic>
          <p:nvPicPr>
            <p:cNvPr id="800" name="Google Shape;800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3863" y="5454312"/>
              <a:ext cx="6275091" cy="499787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01" name="Google Shape;801;p31"/>
            <p:cNvSpPr/>
            <p:nvPr/>
          </p:nvSpPr>
          <p:spPr>
            <a:xfrm>
              <a:off x="793919" y="5714475"/>
              <a:ext cx="489300" cy="2247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2" name="Google Shape;802;p31"/>
          <p:cNvSpPr/>
          <p:nvPr/>
        </p:nvSpPr>
        <p:spPr>
          <a:xfrm>
            <a:off x="3602538" y="6237325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3" name="Google Shape;803;p31"/>
          <p:cNvGrpSpPr/>
          <p:nvPr/>
        </p:nvGrpSpPr>
        <p:grpSpPr>
          <a:xfrm>
            <a:off x="1390280" y="7037575"/>
            <a:ext cx="4779114" cy="1679925"/>
            <a:chOff x="623875" y="6808975"/>
            <a:chExt cx="4779114" cy="1679925"/>
          </a:xfrm>
        </p:grpSpPr>
        <p:pic>
          <p:nvPicPr>
            <p:cNvPr id="804" name="Google Shape;804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3875" y="6808975"/>
              <a:ext cx="4779114" cy="1679925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05" name="Google Shape;805;p31"/>
            <p:cNvSpPr/>
            <p:nvPr/>
          </p:nvSpPr>
          <p:spPr>
            <a:xfrm>
              <a:off x="4935653" y="8181876"/>
              <a:ext cx="365400" cy="2451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6" name="Google Shape;806;p31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27d55d613b5_0_36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選択備考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申請一覧を確認する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2" name="Google Shape;812;g27d55d613b5_0_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g27d55d613b5_0_36"/>
          <p:cNvSpPr txBox="1"/>
          <p:nvPr/>
        </p:nvSpPr>
        <p:spPr>
          <a:xfrm>
            <a:off x="361950" y="1630362"/>
            <a:ext cx="65214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2E75B6"/>
                </a:solidFill>
              </a:rPr>
              <a:t>選択備考</a:t>
            </a: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申請の履歴を確認する方法をご案内します。</a:t>
            </a:r>
            <a:b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選択備考申請は、打刻する際に選択備考欄を入力することで内容が送信されます。</a:t>
            </a:r>
            <a:endParaRPr sz="1200" b="0" i="0" u="none" strike="noStrike" cap="none">
              <a:solidFill>
                <a:srgbClr val="2E75B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また、選択備考を申請制にするには、管理者側での設定が必要となります。</a:t>
            </a:r>
            <a:endParaRPr sz="1200">
              <a:solidFill>
                <a:srgbClr val="2E75B6"/>
              </a:solidFill>
            </a:endParaRPr>
          </a:p>
        </p:txBody>
      </p:sp>
      <p:sp>
        <p:nvSpPr>
          <p:cNvPr id="814" name="Google Shape;814;g27d55d613b5_0_36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各種申請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g27d55d613b5_0_36"/>
          <p:cNvSpPr txBox="1"/>
          <p:nvPr/>
        </p:nvSpPr>
        <p:spPr>
          <a:xfrm>
            <a:off x="3487725" y="3130550"/>
            <a:ext cx="30225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1.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マイページ</a:t>
            </a:r>
            <a:r>
              <a:rPr lang="en-US" sz="1200" b="1">
                <a:solidFill>
                  <a:srgbClr val="3B3838"/>
                </a:solidFill>
              </a:rPr>
              <a:t>メニュー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の『申請』から</a:t>
            </a:r>
            <a:endParaRPr sz="1200" b="1" i="0" u="none" strike="noStrike" cap="none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B3838"/>
                </a:solidFill>
              </a:rPr>
              <a:t>　『</a:t>
            </a:r>
            <a:r>
              <a:rPr lang="en-US" sz="1200" b="1">
                <a:solidFill>
                  <a:srgbClr val="3B3838"/>
                </a:solidFill>
              </a:rPr>
              <a:t>選択備考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申請』をクリック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sp>
        <p:nvSpPr>
          <p:cNvPr id="816" name="Google Shape;816;g27d55d613b5_0_36"/>
          <p:cNvSpPr/>
          <p:nvPr/>
        </p:nvSpPr>
        <p:spPr>
          <a:xfrm>
            <a:off x="1541699" y="5220039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g27d55d613b5_0_36"/>
          <p:cNvSpPr txBox="1"/>
          <p:nvPr/>
        </p:nvSpPr>
        <p:spPr>
          <a:xfrm>
            <a:off x="361950" y="5636425"/>
            <a:ext cx="66588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2. 確認したい期間、承認状況を指定し、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『表示』をクリックして指定期間内の申請を表示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grpSp>
        <p:nvGrpSpPr>
          <p:cNvPr id="818" name="Google Shape;818;g27d55d613b5_0_36"/>
          <p:cNvGrpSpPr/>
          <p:nvPr/>
        </p:nvGrpSpPr>
        <p:grpSpPr>
          <a:xfrm>
            <a:off x="450438" y="6279050"/>
            <a:ext cx="6658799" cy="3361666"/>
            <a:chOff x="523875" y="6202850"/>
            <a:chExt cx="6658799" cy="3361666"/>
          </a:xfrm>
        </p:grpSpPr>
        <p:pic>
          <p:nvPicPr>
            <p:cNvPr id="819" name="Google Shape;819;g27d55d613b5_0_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3875" y="6202850"/>
              <a:ext cx="6658799" cy="3361666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20" name="Google Shape;820;g27d55d613b5_0_36"/>
            <p:cNvSpPr/>
            <p:nvPr/>
          </p:nvSpPr>
          <p:spPr>
            <a:xfrm>
              <a:off x="6681975" y="7486474"/>
              <a:ext cx="400200" cy="273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1" name="Google Shape;821;g27d55d613b5_0_36"/>
          <p:cNvSpPr txBox="1"/>
          <p:nvPr/>
        </p:nvSpPr>
        <p:spPr>
          <a:xfrm>
            <a:off x="361950" y="5936431"/>
            <a:ext cx="5190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この画面で、管理者の承認状況を確認することができます。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2" name="Google Shape;822;g27d55d613b5_0_36"/>
          <p:cNvGrpSpPr/>
          <p:nvPr/>
        </p:nvGrpSpPr>
        <p:grpSpPr>
          <a:xfrm>
            <a:off x="361950" y="2520900"/>
            <a:ext cx="2714097" cy="2543750"/>
            <a:chOff x="523875" y="2444700"/>
            <a:chExt cx="2714097" cy="2543750"/>
          </a:xfrm>
        </p:grpSpPr>
        <p:pic>
          <p:nvPicPr>
            <p:cNvPr id="823" name="Google Shape;823;g27d55d613b5_0_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3875" y="2444700"/>
              <a:ext cx="2714097" cy="254375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24" name="Google Shape;824;g27d55d613b5_0_36"/>
            <p:cNvSpPr/>
            <p:nvPr/>
          </p:nvSpPr>
          <p:spPr>
            <a:xfrm>
              <a:off x="2178550" y="4616200"/>
              <a:ext cx="1015800" cy="3036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g27d55d613b5_0_36"/>
            <p:cNvSpPr/>
            <p:nvPr/>
          </p:nvSpPr>
          <p:spPr>
            <a:xfrm>
              <a:off x="523875" y="3880200"/>
              <a:ext cx="1061100" cy="3036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26" name="Google Shape;826;g27d55d613b5_0_36"/>
            <p:cNvCxnSpPr>
              <a:stCxn id="825" idx="3"/>
              <a:endCxn id="824" idx="1"/>
            </p:cNvCxnSpPr>
            <p:nvPr/>
          </p:nvCxnSpPr>
          <p:spPr>
            <a:xfrm>
              <a:off x="1584975" y="4032000"/>
              <a:ext cx="593700" cy="7359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827" name="Google Shape;827;g27d55d613b5_0_36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27d55d613b5_0_52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選択備考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申請を取り下げる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3" name="Google Shape;833;g27d55d613b5_0_5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g27d55d613b5_0_52"/>
          <p:cNvSpPr txBox="1"/>
          <p:nvPr/>
        </p:nvSpPr>
        <p:spPr>
          <a:xfrm>
            <a:off x="361950" y="1622300"/>
            <a:ext cx="65214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2E75B6"/>
                </a:solidFill>
              </a:rPr>
              <a:t>選択備考</a:t>
            </a: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申請を取り下げる方法をご案内します。</a:t>
            </a:r>
            <a:b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>
                <a:solidFill>
                  <a:srgbClr val="2E75B6"/>
                </a:solidFill>
              </a:rPr>
              <a:t>なお、承認済みの申請を取り下げ・変更することは出来ません。</a:t>
            </a:r>
            <a:br>
              <a:rPr lang="en-US" sz="1200">
                <a:solidFill>
                  <a:srgbClr val="2E75B6"/>
                </a:solidFill>
              </a:rPr>
            </a:br>
            <a:r>
              <a:rPr lang="en-US" sz="1200">
                <a:solidFill>
                  <a:srgbClr val="2E75B6"/>
                </a:solidFill>
              </a:rPr>
              <a:t>管理者にお問い合わせください。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g27d55d613b5_0_52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各種申請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g27d55d613b5_0_52"/>
          <p:cNvSpPr txBox="1"/>
          <p:nvPr/>
        </p:nvSpPr>
        <p:spPr>
          <a:xfrm>
            <a:off x="361950" y="2445425"/>
            <a:ext cx="6158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1.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取り下げたい申請がある期間、承認状況を指定して『表示』をクリック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sp>
        <p:nvSpPr>
          <p:cNvPr id="837" name="Google Shape;837;g27d55d613b5_0_52"/>
          <p:cNvSpPr txBox="1"/>
          <p:nvPr/>
        </p:nvSpPr>
        <p:spPr>
          <a:xfrm>
            <a:off x="361950" y="7535051"/>
            <a:ext cx="6574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3. 承認状況に『取消』と表示され、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取り下げが完了します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838" name="Google Shape;838;g27d55d613b5_0_52"/>
          <p:cNvSpPr/>
          <p:nvPr/>
        </p:nvSpPr>
        <p:spPr>
          <a:xfrm>
            <a:off x="3602538" y="7195975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g27d55d613b5_0_52"/>
          <p:cNvSpPr txBox="1"/>
          <p:nvPr/>
        </p:nvSpPr>
        <p:spPr>
          <a:xfrm>
            <a:off x="361950" y="4918050"/>
            <a:ext cx="6185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2.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取り</a:t>
            </a:r>
            <a:r>
              <a:rPr lang="en-US" sz="1200" b="1">
                <a:solidFill>
                  <a:srgbClr val="3B3838"/>
                </a:solidFill>
              </a:rPr>
              <a:t>下げ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たい申請</a:t>
            </a:r>
            <a:r>
              <a:rPr lang="en-US" sz="1200" b="1">
                <a:solidFill>
                  <a:srgbClr val="3B3838"/>
                </a:solidFill>
              </a:rPr>
              <a:t>にチェックをして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『</a:t>
            </a:r>
            <a:r>
              <a:rPr lang="en-US" sz="1200" b="1">
                <a:solidFill>
                  <a:srgbClr val="3B3838"/>
                </a:solidFill>
              </a:rPr>
              <a:t>チェックしたものを一括取消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』をクリック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840" name="Google Shape;840;g27d55d613b5_0_52"/>
          <p:cNvGrpSpPr/>
          <p:nvPr/>
        </p:nvGrpSpPr>
        <p:grpSpPr>
          <a:xfrm>
            <a:off x="836125" y="2798425"/>
            <a:ext cx="5887425" cy="1632550"/>
            <a:chOff x="623875" y="2569825"/>
            <a:chExt cx="5887425" cy="1632550"/>
          </a:xfrm>
        </p:grpSpPr>
        <p:pic>
          <p:nvPicPr>
            <p:cNvPr id="841" name="Google Shape;841;g27d55d613b5_0_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3875" y="2569825"/>
              <a:ext cx="5887425" cy="163255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42" name="Google Shape;842;g27d55d613b5_0_52"/>
            <p:cNvSpPr/>
            <p:nvPr/>
          </p:nvSpPr>
          <p:spPr>
            <a:xfrm>
              <a:off x="6088038" y="3696482"/>
              <a:ext cx="360300" cy="273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3" name="Google Shape;843;g27d55d613b5_0_52"/>
          <p:cNvSpPr/>
          <p:nvPr/>
        </p:nvSpPr>
        <p:spPr>
          <a:xfrm>
            <a:off x="3602538" y="4548025"/>
            <a:ext cx="354600" cy="27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4" name="Google Shape;844;g27d55d613b5_0_52"/>
          <p:cNvGrpSpPr/>
          <p:nvPr/>
        </p:nvGrpSpPr>
        <p:grpSpPr>
          <a:xfrm>
            <a:off x="201416" y="5266475"/>
            <a:ext cx="7156843" cy="1796925"/>
            <a:chOff x="269625" y="5037875"/>
            <a:chExt cx="7156843" cy="1796925"/>
          </a:xfrm>
        </p:grpSpPr>
        <p:pic>
          <p:nvPicPr>
            <p:cNvPr id="845" name="Google Shape;845;g27d55d613b5_0_5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9625" y="5051675"/>
              <a:ext cx="7156843" cy="177342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46" name="Google Shape;846;g27d55d613b5_0_52"/>
            <p:cNvSpPr/>
            <p:nvPr/>
          </p:nvSpPr>
          <p:spPr>
            <a:xfrm>
              <a:off x="6044675" y="5037875"/>
              <a:ext cx="1313400" cy="273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g27d55d613b5_0_52"/>
            <p:cNvSpPr/>
            <p:nvPr/>
          </p:nvSpPr>
          <p:spPr>
            <a:xfrm>
              <a:off x="269625" y="5826052"/>
              <a:ext cx="295200" cy="273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g27d55d613b5_0_52"/>
            <p:cNvSpPr/>
            <p:nvPr/>
          </p:nvSpPr>
          <p:spPr>
            <a:xfrm>
              <a:off x="6044625" y="6537200"/>
              <a:ext cx="1313400" cy="2976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9" name="Google Shape;849;g27d55d613b5_0_52"/>
          <p:cNvGrpSpPr/>
          <p:nvPr/>
        </p:nvGrpSpPr>
        <p:grpSpPr>
          <a:xfrm>
            <a:off x="201413" y="7882787"/>
            <a:ext cx="7156849" cy="1056513"/>
            <a:chOff x="277612" y="7654187"/>
            <a:chExt cx="7156849" cy="1056513"/>
          </a:xfrm>
        </p:grpSpPr>
        <p:pic>
          <p:nvPicPr>
            <p:cNvPr id="850" name="Google Shape;850;g27d55d613b5_0_5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77612" y="7654187"/>
              <a:ext cx="7156849" cy="1056513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51" name="Google Shape;851;g27d55d613b5_0_52"/>
            <p:cNvSpPr/>
            <p:nvPr/>
          </p:nvSpPr>
          <p:spPr>
            <a:xfrm>
              <a:off x="5114528" y="8406651"/>
              <a:ext cx="365400" cy="2451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2" name="Google Shape;852;g27d55d613b5_0_52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Google Shape;857;g27d55d613b5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2" y="0"/>
            <a:ext cx="6884985" cy="1069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g27d55d613b5_0_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325" y="8916987"/>
            <a:ext cx="1049336" cy="1050924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g27d55d613b5_0_100"/>
          <p:cNvSpPr txBox="1"/>
          <p:nvPr/>
        </p:nvSpPr>
        <p:spPr>
          <a:xfrm>
            <a:off x="519112" y="4603750"/>
            <a:ext cx="6521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工数管理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g27d55d613b5_0_100"/>
          <p:cNvSpPr txBox="1"/>
          <p:nvPr/>
        </p:nvSpPr>
        <p:spPr>
          <a:xfrm>
            <a:off x="519112" y="5068887"/>
            <a:ext cx="65214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勤怠管理 PCマイページマニュアル p.</a:t>
            </a:r>
            <a:r>
              <a:rPr lang="en-US">
                <a:solidFill>
                  <a:schemeClr val="lt1"/>
                </a:solidFill>
              </a:rPr>
              <a:t>38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p.3</a:t>
            </a:r>
            <a:r>
              <a:rPr lang="en-US">
                <a:solidFill>
                  <a:schemeClr val="lt1"/>
                </a:solidFill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27d55d613b5_0_80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工数を入力する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6" name="Google Shape;866;g27d55d613b5_0_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g27d55d613b5_0_80"/>
          <p:cNvSpPr txBox="1"/>
          <p:nvPr/>
        </p:nvSpPr>
        <p:spPr>
          <a:xfrm>
            <a:off x="361950" y="1622300"/>
            <a:ext cx="67923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E75B6"/>
                </a:solidFill>
              </a:rPr>
              <a:t>各日のプロジェクト・タスクごとの工数（労働時間）を入力する方法についてご案内します。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g27d55d613b5_0_80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工数管理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g27d55d613b5_0_80"/>
          <p:cNvSpPr txBox="1"/>
          <p:nvPr/>
        </p:nvSpPr>
        <p:spPr>
          <a:xfrm>
            <a:off x="361950" y="6197307"/>
            <a:ext cx="67923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3. 追加・削除欄の『＋』をクリックし、新しく入力するプロジェクト・タスクを選択し、</a:t>
            </a:r>
            <a:endParaRPr sz="1200" b="1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　工数（時間）を入力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g27d55d613b5_0_80"/>
          <p:cNvSpPr/>
          <p:nvPr/>
        </p:nvSpPr>
        <p:spPr>
          <a:xfrm>
            <a:off x="1616062" y="3999450"/>
            <a:ext cx="354600" cy="24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1" name="Google Shape;871;g27d55d613b5_0_80"/>
          <p:cNvGrpSpPr/>
          <p:nvPr/>
        </p:nvGrpSpPr>
        <p:grpSpPr>
          <a:xfrm>
            <a:off x="361950" y="1986274"/>
            <a:ext cx="2862824" cy="1920150"/>
            <a:chOff x="355475" y="2062474"/>
            <a:chExt cx="2862824" cy="1920150"/>
          </a:xfrm>
        </p:grpSpPr>
        <p:pic>
          <p:nvPicPr>
            <p:cNvPr id="872" name="Google Shape;872;g27d55d613b5_0_8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1950" y="2062474"/>
              <a:ext cx="2856349" cy="192015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73" name="Google Shape;873;g27d55d613b5_0_80"/>
            <p:cNvSpPr/>
            <p:nvPr/>
          </p:nvSpPr>
          <p:spPr>
            <a:xfrm>
              <a:off x="355475" y="2756250"/>
              <a:ext cx="1061100" cy="2403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g27d55d613b5_0_80"/>
            <p:cNvSpPr/>
            <p:nvPr/>
          </p:nvSpPr>
          <p:spPr>
            <a:xfrm>
              <a:off x="1905875" y="2735263"/>
              <a:ext cx="1257300" cy="273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75" name="Google Shape;875;g27d55d613b5_0_80"/>
            <p:cNvCxnSpPr>
              <a:stCxn id="873" idx="3"/>
              <a:endCxn id="874" idx="1"/>
            </p:cNvCxnSpPr>
            <p:nvPr/>
          </p:nvCxnSpPr>
          <p:spPr>
            <a:xfrm rot="10800000" flipH="1">
              <a:off x="1416575" y="2871900"/>
              <a:ext cx="489300" cy="45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876" name="Google Shape;876;g27d55d613b5_0_80"/>
          <p:cNvSpPr txBox="1"/>
          <p:nvPr/>
        </p:nvSpPr>
        <p:spPr>
          <a:xfrm>
            <a:off x="3622425" y="2444600"/>
            <a:ext cx="32610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1.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マイページ</a:t>
            </a:r>
            <a:r>
              <a:rPr lang="en-US" sz="1200" b="1">
                <a:solidFill>
                  <a:srgbClr val="3B3838"/>
                </a:solidFill>
              </a:rPr>
              <a:t>メニュー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の『</a:t>
            </a:r>
            <a:r>
              <a:rPr lang="en-US" sz="1200" b="1">
                <a:solidFill>
                  <a:srgbClr val="3B3838"/>
                </a:solidFill>
              </a:rPr>
              <a:t>工数管理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』から</a:t>
            </a:r>
            <a:endParaRPr sz="1200" b="1" i="0" u="none" strike="noStrike" cap="none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　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『</a:t>
            </a:r>
            <a:r>
              <a:rPr lang="en-US" sz="1200" b="1">
                <a:solidFill>
                  <a:srgbClr val="3B3838"/>
                </a:solidFill>
              </a:rPr>
              <a:t>工数管理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』をクリック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877" name="Google Shape;877;g27d55d613b5_0_80"/>
          <p:cNvSpPr txBox="1"/>
          <p:nvPr/>
        </p:nvSpPr>
        <p:spPr>
          <a:xfrm>
            <a:off x="361950" y="4261375"/>
            <a:ext cx="5519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2. 工数入力したい表示月度を指定し、『編集』をクリック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878" name="Google Shape;878;g27d55d613b5_0_80"/>
          <p:cNvGrpSpPr/>
          <p:nvPr/>
        </p:nvGrpSpPr>
        <p:grpSpPr>
          <a:xfrm>
            <a:off x="445612" y="4588663"/>
            <a:ext cx="6668450" cy="1221800"/>
            <a:chOff x="361950" y="4741063"/>
            <a:chExt cx="6668450" cy="1221800"/>
          </a:xfrm>
        </p:grpSpPr>
        <p:pic>
          <p:nvPicPr>
            <p:cNvPr id="879" name="Google Shape;879;g27d55d613b5_0_8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1950" y="4741063"/>
              <a:ext cx="6668450" cy="12218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80" name="Google Shape;880;g27d55d613b5_0_80"/>
            <p:cNvSpPr/>
            <p:nvPr/>
          </p:nvSpPr>
          <p:spPr>
            <a:xfrm>
              <a:off x="6219428" y="5645051"/>
              <a:ext cx="365400" cy="2451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1" name="Google Shape;881;g27d55d613b5_0_80"/>
          <p:cNvSpPr txBox="1"/>
          <p:nvPr/>
        </p:nvSpPr>
        <p:spPr>
          <a:xfrm>
            <a:off x="361950" y="6727479"/>
            <a:ext cx="62022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/>
              <a:t>1日の労働時間とプロジェクト・タスクの工数（時間）に差がある場合は、</a:t>
            </a:r>
            <a:endParaRPr sz="12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200"/>
              <a:t>工数入力画面左上に不足分が赤字で表示されます。</a:t>
            </a:r>
            <a:br>
              <a:rPr lang="en-US" sz="1200"/>
            </a:br>
            <a:r>
              <a:rPr lang="en-US" sz="1200">
                <a:solidFill>
                  <a:srgbClr val="3B3838"/>
                </a:solidFill>
              </a:rPr>
              <a:t>最後に『保存』をクリックすると工数入力が完了します。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2" name="Google Shape;882;g27d55d613b5_0_80"/>
          <p:cNvGrpSpPr/>
          <p:nvPr/>
        </p:nvGrpSpPr>
        <p:grpSpPr>
          <a:xfrm>
            <a:off x="1111572" y="7592451"/>
            <a:ext cx="5336531" cy="2663275"/>
            <a:chOff x="361950" y="7363851"/>
            <a:chExt cx="5336531" cy="2663275"/>
          </a:xfrm>
        </p:grpSpPr>
        <p:pic>
          <p:nvPicPr>
            <p:cNvPr id="883" name="Google Shape;883;g27d55d613b5_0_8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1950" y="7363851"/>
              <a:ext cx="5336531" cy="2663275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84" name="Google Shape;884;g27d55d613b5_0_80"/>
            <p:cNvSpPr/>
            <p:nvPr/>
          </p:nvSpPr>
          <p:spPr>
            <a:xfrm>
              <a:off x="2906075" y="8835925"/>
              <a:ext cx="1888800" cy="592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g27d55d613b5_0_80"/>
            <p:cNvSpPr/>
            <p:nvPr/>
          </p:nvSpPr>
          <p:spPr>
            <a:xfrm>
              <a:off x="5300253" y="9717001"/>
              <a:ext cx="365400" cy="2451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6" name="Google Shape;886;g27d55d613b5_0_80"/>
          <p:cNvSpPr/>
          <p:nvPr/>
        </p:nvSpPr>
        <p:spPr>
          <a:xfrm>
            <a:off x="1616062" y="5881335"/>
            <a:ext cx="354600" cy="24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g27d55d613b5_0_80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27d55d613b5_0_107"/>
          <p:cNvSpPr txBox="1">
            <a:spLocks noGrp="1"/>
          </p:cNvSpPr>
          <p:nvPr>
            <p:ph type="title"/>
          </p:nvPr>
        </p:nvSpPr>
        <p:spPr>
          <a:xfrm>
            <a:off x="361950" y="125571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工数かんたん入力設定を利用する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3" name="Google Shape;893;g27d55d613b5_0_10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g27d55d613b5_0_107"/>
          <p:cNvSpPr txBox="1"/>
          <p:nvPr/>
        </p:nvSpPr>
        <p:spPr>
          <a:xfrm>
            <a:off x="361950" y="1546075"/>
            <a:ext cx="65214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2E75B6"/>
                </a:solidFill>
              </a:rPr>
              <a:t>工数かんたん入力設定の方法をご案内します。</a:t>
            </a:r>
            <a:endParaRPr sz="1200">
              <a:solidFill>
                <a:srgbClr val="2E75B6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2E75B6"/>
                </a:solidFill>
              </a:rPr>
              <a:t>あらかじめテンプレートを作成しておくことで、工数の入力を簡略化することができます。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g27d55d613b5_0_107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工数管理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g27d55d613b5_0_107"/>
          <p:cNvSpPr txBox="1"/>
          <p:nvPr/>
        </p:nvSpPr>
        <p:spPr>
          <a:xfrm>
            <a:off x="361950" y="4374300"/>
            <a:ext cx="66390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2.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空のテキストボックス（新規テンプレート名）に、作成するテンプレートの名前を入力し</a:t>
            </a:r>
            <a:r>
              <a:rPr lang="en-US" sz="1200" b="1">
                <a:solidFill>
                  <a:srgbClr val="3B3838"/>
                </a:solidFill>
              </a:rPr>
              <a:t>、</a:t>
            </a:r>
            <a:br>
              <a:rPr lang="en-US" sz="1200" b="1">
                <a:solidFill>
                  <a:srgbClr val="3B3838"/>
                </a:solidFill>
              </a:rPr>
            </a:br>
            <a:r>
              <a:rPr lang="en-US" sz="1200" b="1">
                <a:solidFill>
                  <a:srgbClr val="3B3838"/>
                </a:solidFill>
              </a:rPr>
              <a:t>　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『</a:t>
            </a:r>
            <a:r>
              <a:rPr lang="en-US" sz="1200" b="1">
                <a:solidFill>
                  <a:srgbClr val="3B3838"/>
                </a:solidFill>
              </a:rPr>
              <a:t>登録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』をクリック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sp>
        <p:nvSpPr>
          <p:cNvPr id="897" name="Google Shape;897;g27d55d613b5_0_107"/>
          <p:cNvSpPr txBox="1"/>
          <p:nvPr/>
        </p:nvSpPr>
        <p:spPr>
          <a:xfrm>
            <a:off x="361950" y="9098850"/>
            <a:ext cx="67596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4. 工数入力画面で『工数かんたん入力設定』のプルダウンを開き、</a:t>
            </a:r>
            <a:br>
              <a:rPr lang="en-US" sz="1200" b="1">
                <a:solidFill>
                  <a:srgbClr val="3B3838"/>
                </a:solidFill>
              </a:rPr>
            </a:br>
            <a:r>
              <a:rPr lang="en-US" sz="1200" b="1">
                <a:solidFill>
                  <a:srgbClr val="3B3838"/>
                </a:solidFill>
              </a:rPr>
              <a:t>　作成したテンプレート名をクリック</a:t>
            </a:r>
            <a:endParaRPr sz="1200" b="1" i="0" u="none" strike="noStrike" cap="none">
              <a:solidFill>
                <a:srgbClr val="3B3838"/>
              </a:solidFill>
            </a:endParaRPr>
          </a:p>
        </p:txBody>
      </p:sp>
      <p:sp>
        <p:nvSpPr>
          <p:cNvPr id="898" name="Google Shape;898;g27d55d613b5_0_107"/>
          <p:cNvSpPr txBox="1"/>
          <p:nvPr/>
        </p:nvSpPr>
        <p:spPr>
          <a:xfrm>
            <a:off x="361950" y="6151725"/>
            <a:ext cx="6639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3. プロジェクト・タスクごとに工数を入力し、『保存』をクリック</a:t>
            </a:r>
            <a:endParaRPr sz="1200" b="1">
              <a:solidFill>
                <a:srgbClr val="3B3838"/>
              </a:solidFill>
            </a:endParaRPr>
          </a:p>
        </p:txBody>
      </p:sp>
      <p:sp>
        <p:nvSpPr>
          <p:cNvPr id="899" name="Google Shape;899;g27d55d613b5_0_107"/>
          <p:cNvSpPr/>
          <p:nvPr/>
        </p:nvSpPr>
        <p:spPr>
          <a:xfrm>
            <a:off x="3602550" y="4122880"/>
            <a:ext cx="354600" cy="21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0" name="Google Shape;900;g27d55d613b5_0_107"/>
          <p:cNvGrpSpPr/>
          <p:nvPr/>
        </p:nvGrpSpPr>
        <p:grpSpPr>
          <a:xfrm>
            <a:off x="574611" y="2109843"/>
            <a:ext cx="2657635" cy="1941816"/>
            <a:chOff x="420200" y="2223025"/>
            <a:chExt cx="2952600" cy="2020200"/>
          </a:xfrm>
        </p:grpSpPr>
        <p:pic>
          <p:nvPicPr>
            <p:cNvPr id="901" name="Google Shape;901;g27d55d613b5_0_10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20200" y="2223025"/>
              <a:ext cx="2952600" cy="20202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902" name="Google Shape;902;g27d55d613b5_0_107"/>
            <p:cNvSpPr/>
            <p:nvPr/>
          </p:nvSpPr>
          <p:spPr>
            <a:xfrm>
              <a:off x="420200" y="2939688"/>
              <a:ext cx="1061100" cy="2403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g27d55d613b5_0_107"/>
            <p:cNvSpPr/>
            <p:nvPr/>
          </p:nvSpPr>
          <p:spPr>
            <a:xfrm>
              <a:off x="2058200" y="3156188"/>
              <a:ext cx="1257300" cy="273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04" name="Google Shape;904;g27d55d613b5_0_107"/>
            <p:cNvCxnSpPr>
              <a:stCxn id="902" idx="3"/>
              <a:endCxn id="903" idx="1"/>
            </p:cNvCxnSpPr>
            <p:nvPr/>
          </p:nvCxnSpPr>
          <p:spPr>
            <a:xfrm>
              <a:off x="1481300" y="3059838"/>
              <a:ext cx="576900" cy="2328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905" name="Google Shape;905;g27d55d613b5_0_107"/>
          <p:cNvSpPr txBox="1"/>
          <p:nvPr/>
        </p:nvSpPr>
        <p:spPr>
          <a:xfrm>
            <a:off x="3615764" y="2551200"/>
            <a:ext cx="33693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1. 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マイページ</a:t>
            </a:r>
            <a:r>
              <a:rPr lang="en-US" sz="1200" b="1">
                <a:solidFill>
                  <a:srgbClr val="3B3838"/>
                </a:solidFill>
              </a:rPr>
              <a:t>メニュー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の『</a:t>
            </a:r>
            <a:r>
              <a:rPr lang="en-US" sz="1200" b="1">
                <a:solidFill>
                  <a:srgbClr val="3B3838"/>
                </a:solidFill>
              </a:rPr>
              <a:t>工数管理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』から</a:t>
            </a:r>
            <a:endParaRPr sz="1200" b="1" i="0" u="none" strike="noStrike" cap="none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　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『</a:t>
            </a:r>
            <a:r>
              <a:rPr lang="en-US" sz="1200" b="1">
                <a:solidFill>
                  <a:srgbClr val="3B3838"/>
                </a:solidFill>
              </a:rPr>
              <a:t>工数かんたん入力設定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』をクリック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906" name="Google Shape;906;g27d55d613b5_0_107"/>
          <p:cNvGrpSpPr/>
          <p:nvPr/>
        </p:nvGrpSpPr>
        <p:grpSpPr>
          <a:xfrm>
            <a:off x="1273239" y="4889365"/>
            <a:ext cx="5013198" cy="931300"/>
            <a:chOff x="420200" y="5157250"/>
            <a:chExt cx="5281498" cy="1134625"/>
          </a:xfrm>
        </p:grpSpPr>
        <p:pic>
          <p:nvPicPr>
            <p:cNvPr id="907" name="Google Shape;907;g27d55d613b5_0_10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20200" y="5157250"/>
              <a:ext cx="5281498" cy="1134625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908" name="Google Shape;908;g27d55d613b5_0_107"/>
            <p:cNvSpPr/>
            <p:nvPr/>
          </p:nvSpPr>
          <p:spPr>
            <a:xfrm>
              <a:off x="603300" y="5907925"/>
              <a:ext cx="3099600" cy="2451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g27d55d613b5_0_107"/>
            <p:cNvSpPr/>
            <p:nvPr/>
          </p:nvSpPr>
          <p:spPr>
            <a:xfrm>
              <a:off x="4464100" y="5907925"/>
              <a:ext cx="412800" cy="2730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0" name="Google Shape;910;g27d55d613b5_0_107"/>
          <p:cNvSpPr txBox="1"/>
          <p:nvPr/>
        </p:nvSpPr>
        <p:spPr>
          <a:xfrm>
            <a:off x="361950" y="6434350"/>
            <a:ext cx="6759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毎日必ず一定時間行う作業や、定期的に開催するミーティングなどを登録するのが</a:t>
            </a:r>
            <a:br>
              <a:rPr lang="en-US" sz="1200"/>
            </a:br>
            <a:r>
              <a:rPr lang="en-US" sz="1200"/>
              <a:t>おすすめです。</a:t>
            </a:r>
            <a:endParaRPr sz="1200"/>
          </a:p>
        </p:txBody>
      </p:sp>
      <p:grpSp>
        <p:nvGrpSpPr>
          <p:cNvPr id="911" name="Google Shape;911;g27d55d613b5_0_107"/>
          <p:cNvGrpSpPr/>
          <p:nvPr/>
        </p:nvGrpSpPr>
        <p:grpSpPr>
          <a:xfrm>
            <a:off x="1557059" y="6934024"/>
            <a:ext cx="4445556" cy="1823600"/>
            <a:chOff x="420200" y="6807962"/>
            <a:chExt cx="4620200" cy="1920388"/>
          </a:xfrm>
        </p:grpSpPr>
        <p:pic>
          <p:nvPicPr>
            <p:cNvPr id="912" name="Google Shape;912;g27d55d613b5_0_10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20200" y="6807962"/>
              <a:ext cx="4620169" cy="1920388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913" name="Google Shape;913;g27d55d613b5_0_107"/>
            <p:cNvSpPr/>
            <p:nvPr/>
          </p:nvSpPr>
          <p:spPr>
            <a:xfrm>
              <a:off x="4655800" y="8455025"/>
              <a:ext cx="384600" cy="2451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g27d55d613b5_0_107"/>
            <p:cNvSpPr/>
            <p:nvPr/>
          </p:nvSpPr>
          <p:spPr>
            <a:xfrm>
              <a:off x="817725" y="7647025"/>
              <a:ext cx="3457500" cy="5919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5" name="Google Shape;915;g27d55d613b5_0_107"/>
          <p:cNvSpPr txBox="1"/>
          <p:nvPr/>
        </p:nvSpPr>
        <p:spPr>
          <a:xfrm>
            <a:off x="4234930" y="9674425"/>
            <a:ext cx="2745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工数かんたん入力で設定した工数が</a:t>
            </a:r>
            <a:endParaRPr sz="120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自動的に入力されます。</a:t>
            </a:r>
            <a:endParaRPr sz="1200"/>
          </a:p>
        </p:txBody>
      </p:sp>
      <p:pic>
        <p:nvPicPr>
          <p:cNvPr id="916" name="Google Shape;916;g27d55d613b5_0_10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9145" y="9606450"/>
            <a:ext cx="3571725" cy="7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g27d55d613b5_0_107"/>
          <p:cNvSpPr/>
          <p:nvPr/>
        </p:nvSpPr>
        <p:spPr>
          <a:xfrm>
            <a:off x="3602538" y="5896805"/>
            <a:ext cx="354600" cy="21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g27d55d613b5_0_107"/>
          <p:cNvSpPr/>
          <p:nvPr/>
        </p:nvSpPr>
        <p:spPr>
          <a:xfrm>
            <a:off x="3602538" y="8847280"/>
            <a:ext cx="354600" cy="21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CC2E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g27d55d613b5_0_107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27bbda0ad56_0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7bbda0ad56_0_0"/>
          <p:cNvSpPr txBox="1"/>
          <p:nvPr/>
        </p:nvSpPr>
        <p:spPr>
          <a:xfrm>
            <a:off x="361950" y="482600"/>
            <a:ext cx="6521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目次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27bbda0ad56_0_0"/>
          <p:cNvSpPr txBox="1"/>
          <p:nvPr/>
        </p:nvSpPr>
        <p:spPr>
          <a:xfrm>
            <a:off x="332637" y="7189300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chemeClr val="accent1"/>
                </a:solidFill>
              </a:rPr>
              <a:t>スタッフ設定</a:t>
            </a: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7bbda0ad56_0_0"/>
          <p:cNvSpPr txBox="1"/>
          <p:nvPr/>
        </p:nvSpPr>
        <p:spPr>
          <a:xfrm>
            <a:off x="373888" y="5789637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accent1"/>
                </a:solidFill>
              </a:rPr>
              <a:t>工数管理</a:t>
            </a: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27bbda0ad56_0_0"/>
          <p:cNvSpPr txBox="1"/>
          <p:nvPr/>
        </p:nvSpPr>
        <p:spPr>
          <a:xfrm>
            <a:off x="373888" y="6186500"/>
            <a:ext cx="3486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B3838"/>
                </a:solidFill>
              </a:rPr>
              <a:t>工数を入力する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B3838"/>
                </a:solidFill>
              </a:rPr>
              <a:t>工数かんたん入力設定を利用する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7bbda0ad56_0_0"/>
          <p:cNvSpPr txBox="1"/>
          <p:nvPr/>
        </p:nvSpPr>
        <p:spPr>
          <a:xfrm>
            <a:off x="6420833" y="6186500"/>
            <a:ext cx="7650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P.38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P.39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27bbda0ad56_0_0"/>
          <p:cNvSpPr txBox="1"/>
          <p:nvPr/>
        </p:nvSpPr>
        <p:spPr>
          <a:xfrm>
            <a:off x="2937688" y="6186503"/>
            <a:ext cx="37845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200" b="0" i="0" u="none" strike="noStrike" cap="none">
              <a:solidFill>
                <a:srgbClr val="AFABA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27bbda0ad56_0_0"/>
          <p:cNvSpPr txBox="1"/>
          <p:nvPr/>
        </p:nvSpPr>
        <p:spPr>
          <a:xfrm>
            <a:off x="415175" y="7582900"/>
            <a:ext cx="34863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B3838"/>
                </a:solidFill>
              </a:rPr>
              <a:t>スタッフ情報を確認する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27bbda0ad56_0_0"/>
          <p:cNvSpPr txBox="1"/>
          <p:nvPr/>
        </p:nvSpPr>
        <p:spPr>
          <a:xfrm>
            <a:off x="6639950" y="7582900"/>
            <a:ext cx="587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P.41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27bbda0ad56_0_0"/>
          <p:cNvSpPr txBox="1"/>
          <p:nvPr/>
        </p:nvSpPr>
        <p:spPr>
          <a:xfrm>
            <a:off x="2979000" y="7582900"/>
            <a:ext cx="37845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200" b="0" i="0" u="none" strike="noStrike" cap="none">
              <a:solidFill>
                <a:srgbClr val="AFABA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27bbda0ad56_0_0"/>
          <p:cNvSpPr txBox="1"/>
          <p:nvPr/>
        </p:nvSpPr>
        <p:spPr>
          <a:xfrm>
            <a:off x="366813" y="1750538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accent1"/>
                </a:solidFill>
              </a:rPr>
              <a:t>各種</a:t>
            </a:r>
            <a:r>
              <a:rPr lang="en-US"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申請</a:t>
            </a: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7bbda0ad56_0_0"/>
          <p:cNvSpPr txBox="1"/>
          <p:nvPr/>
        </p:nvSpPr>
        <p:spPr>
          <a:xfrm>
            <a:off x="380988" y="2160650"/>
            <a:ext cx="3486300" cy="3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休暇申請をする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休暇申請一覧を確認する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休暇申請を取り下げる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休日出勤申請をする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休日出勤申請一覧を確認する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休日出勤申請を取り下げる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残業申請をする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残業申請一覧を確認する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残業申請の申請時刻を変更する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残業申請を取り下げる</a:t>
            </a:r>
            <a:endParaRPr sz="1200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B3838"/>
                </a:solidFill>
              </a:rPr>
              <a:t>選択備考申請一覧を確認する</a:t>
            </a:r>
            <a:endParaRPr sz="1200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B3838"/>
                </a:solidFill>
              </a:rPr>
              <a:t>選択備考申請を取り下げる</a:t>
            </a:r>
            <a:endParaRPr sz="1200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>
              <a:solidFill>
                <a:srgbClr val="3B3838"/>
              </a:solidFill>
            </a:endParaRPr>
          </a:p>
        </p:txBody>
      </p:sp>
      <p:sp>
        <p:nvSpPr>
          <p:cNvPr id="170" name="Google Shape;170;g27bbda0ad56_0_0"/>
          <p:cNvSpPr txBox="1"/>
          <p:nvPr/>
        </p:nvSpPr>
        <p:spPr>
          <a:xfrm>
            <a:off x="6605763" y="2160651"/>
            <a:ext cx="587100" cy="3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P.2</a:t>
            </a:r>
            <a:r>
              <a:rPr lang="en-US" sz="1200">
                <a:solidFill>
                  <a:srgbClr val="3B3838"/>
                </a:solidFill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P.2</a:t>
            </a:r>
            <a:r>
              <a:rPr lang="en-US" sz="1200">
                <a:solidFill>
                  <a:srgbClr val="3B3838"/>
                </a:solidFill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P.2</a:t>
            </a:r>
            <a:r>
              <a:rPr lang="en-US" sz="1200">
                <a:solidFill>
                  <a:srgbClr val="3B3838"/>
                </a:solidFill>
              </a:rPr>
              <a:t>7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P.2</a:t>
            </a:r>
            <a:r>
              <a:rPr lang="en-US" sz="1200">
                <a:solidFill>
                  <a:srgbClr val="3B3838"/>
                </a:solidFill>
              </a:rPr>
              <a:t>8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P.2</a:t>
            </a:r>
            <a:r>
              <a:rPr lang="en-US" sz="1200">
                <a:solidFill>
                  <a:srgbClr val="3B3838"/>
                </a:solidFill>
              </a:rPr>
              <a:t>9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</a:t>
            </a:r>
            <a:r>
              <a:rPr lang="en-US" sz="1200">
                <a:solidFill>
                  <a:srgbClr val="3B3838"/>
                </a:solidFill>
              </a:rPr>
              <a:t>30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</a:t>
            </a:r>
            <a:r>
              <a:rPr lang="en-US" sz="1200">
                <a:solidFill>
                  <a:srgbClr val="3B3838"/>
                </a:solidFill>
              </a:rPr>
              <a:t>31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</a:t>
            </a:r>
            <a:r>
              <a:rPr lang="en-US" sz="1200">
                <a:solidFill>
                  <a:srgbClr val="3B3838"/>
                </a:solidFill>
              </a:rPr>
              <a:t>32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</a:t>
            </a:r>
            <a:r>
              <a:rPr lang="en-US" sz="1200">
                <a:solidFill>
                  <a:srgbClr val="3B3838"/>
                </a:solidFill>
              </a:rPr>
              <a:t>33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P.3</a:t>
            </a:r>
            <a:r>
              <a:rPr lang="en-US" sz="1200">
                <a:solidFill>
                  <a:srgbClr val="3B3838"/>
                </a:solidFill>
              </a:rPr>
              <a:t>4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B3838"/>
                </a:solidFill>
              </a:rPr>
              <a:t>P.35</a:t>
            </a:r>
            <a:endParaRPr sz="1200">
              <a:solidFill>
                <a:srgbClr val="3B3838"/>
              </a:solidFill>
            </a:endParaRPr>
          </a:p>
          <a:p>
            <a:pPr marL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B3838"/>
                </a:solidFill>
              </a:rPr>
              <a:t>P.36</a:t>
            </a:r>
            <a:endParaRPr sz="1200">
              <a:solidFill>
                <a:srgbClr val="3B3838"/>
              </a:solidFill>
            </a:endParaRPr>
          </a:p>
        </p:txBody>
      </p:sp>
      <p:sp>
        <p:nvSpPr>
          <p:cNvPr id="171" name="Google Shape;171;g27bbda0ad56_0_0"/>
          <p:cNvSpPr txBox="1"/>
          <p:nvPr/>
        </p:nvSpPr>
        <p:spPr>
          <a:xfrm>
            <a:off x="2944788" y="2160651"/>
            <a:ext cx="3784500" cy="3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AFABAB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</a:t>
            </a:r>
            <a:endParaRPr sz="1200" b="0" i="0" u="none" strike="noStrike" cap="none">
              <a:solidFill>
                <a:srgbClr val="AFABA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AFABAB"/>
                </a:solidFill>
              </a:rPr>
              <a:t>-------------------------------------------------</a:t>
            </a:r>
            <a:endParaRPr sz="1200">
              <a:solidFill>
                <a:srgbClr val="AFABAB"/>
              </a:solidFill>
            </a:endParaRPr>
          </a:p>
          <a:p>
            <a:pPr marL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AFABAB"/>
                </a:solidFill>
              </a:rPr>
              <a:t>-------------------------------------------------</a:t>
            </a:r>
            <a:endParaRPr sz="1200">
              <a:solidFill>
                <a:srgbClr val="AFABAB"/>
              </a:solidFill>
            </a:endParaRPr>
          </a:p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>
              <a:solidFill>
                <a:srgbClr val="AFABAB"/>
              </a:solidFill>
            </a:endParaRPr>
          </a:p>
        </p:txBody>
      </p:sp>
      <p:sp>
        <p:nvSpPr>
          <p:cNvPr id="172" name="Google Shape;172;g27bbda0ad56_0_0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Google Shape;924;g27d55d613b5_0_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2" y="0"/>
            <a:ext cx="6884985" cy="1069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g27d55d613b5_0_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325" y="8916987"/>
            <a:ext cx="1049336" cy="1050924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g27d55d613b5_0_127"/>
          <p:cNvSpPr txBox="1"/>
          <p:nvPr/>
        </p:nvSpPr>
        <p:spPr>
          <a:xfrm>
            <a:off x="519112" y="4603750"/>
            <a:ext cx="6521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スタッフ設定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g27d55d613b5_0_127"/>
          <p:cNvSpPr txBox="1"/>
          <p:nvPr/>
        </p:nvSpPr>
        <p:spPr>
          <a:xfrm>
            <a:off x="519112" y="5068887"/>
            <a:ext cx="65214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勤怠管理 PCマイページマニュアル p.</a:t>
            </a:r>
            <a:r>
              <a:rPr lang="en-US">
                <a:solidFill>
                  <a:schemeClr val="lt1"/>
                </a:solidFill>
              </a:rPr>
              <a:t>41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27d55d613b5_0_134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スタッフ情報を確認する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3" name="Google Shape;933;g27d55d613b5_0_1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g27d55d613b5_0_134"/>
          <p:cNvSpPr txBox="1"/>
          <p:nvPr/>
        </p:nvSpPr>
        <p:spPr>
          <a:xfrm>
            <a:off x="361950" y="1622300"/>
            <a:ext cx="36585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2E75B6"/>
                </a:solidFill>
              </a:rPr>
              <a:t>管理者が登録したスタッフ情報を確認できます。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g27d55d613b5_0_134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スタッフ設定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g27d55d613b5_0_134"/>
          <p:cNvSpPr txBox="1"/>
          <p:nvPr/>
        </p:nvSpPr>
        <p:spPr>
          <a:xfrm>
            <a:off x="361950" y="2495625"/>
            <a:ext cx="69486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B3838"/>
                </a:solidFill>
              </a:rPr>
              <a:t>電話番号の変更のみこちらから行えます。</a:t>
            </a:r>
            <a:endParaRPr sz="1200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3B3838"/>
                </a:solidFill>
              </a:rPr>
              <a:t>変更したい番号を入力し、『確認画面へ進む』をクリックしてください。</a:t>
            </a:r>
            <a:endParaRPr sz="1200">
              <a:solidFill>
                <a:srgbClr val="3B3838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3B3838"/>
                </a:solidFill>
              </a:rPr>
              <a:t>確認画面で変更内容を確認し、間違いがなければ『変更する』をクリックして変更を完了します。</a:t>
            </a:r>
            <a:endParaRPr sz="1200">
              <a:solidFill>
                <a:srgbClr val="3B3838"/>
              </a:solidFill>
            </a:endParaRPr>
          </a:p>
        </p:txBody>
      </p:sp>
      <p:sp>
        <p:nvSpPr>
          <p:cNvPr id="937" name="Google Shape;937;g27d55d613b5_0_134"/>
          <p:cNvSpPr txBox="1"/>
          <p:nvPr/>
        </p:nvSpPr>
        <p:spPr>
          <a:xfrm>
            <a:off x="361950" y="2141300"/>
            <a:ext cx="3609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B3838"/>
                </a:solidFill>
              </a:rPr>
              <a:t>マイページの『</a:t>
            </a:r>
            <a:r>
              <a:rPr lang="en-US" sz="1200" b="1">
                <a:solidFill>
                  <a:srgbClr val="3B3838"/>
                </a:solidFill>
              </a:rPr>
              <a:t>スタッフ設定</a:t>
            </a:r>
            <a:r>
              <a:rPr lang="en-US" sz="1200" b="1" i="0" u="none" strike="noStrike" cap="none">
                <a:solidFill>
                  <a:srgbClr val="3B3838"/>
                </a:solidFill>
              </a:rPr>
              <a:t>』をクリック</a:t>
            </a:r>
            <a:endParaRPr sz="1200" b="1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938" name="Google Shape;938;g27d55d613b5_0_134"/>
          <p:cNvGrpSpPr/>
          <p:nvPr/>
        </p:nvGrpSpPr>
        <p:grpSpPr>
          <a:xfrm>
            <a:off x="432938" y="3434950"/>
            <a:ext cx="6693799" cy="2915249"/>
            <a:chOff x="432938" y="3434950"/>
            <a:chExt cx="6693799" cy="2915249"/>
          </a:xfrm>
        </p:grpSpPr>
        <p:pic>
          <p:nvPicPr>
            <p:cNvPr id="939" name="Google Shape;939;g27d55d613b5_0_1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32938" y="3434950"/>
              <a:ext cx="6693799" cy="2915249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940" name="Google Shape;940;g27d55d613b5_0_134"/>
            <p:cNvSpPr/>
            <p:nvPr/>
          </p:nvSpPr>
          <p:spPr>
            <a:xfrm>
              <a:off x="438200" y="5264600"/>
              <a:ext cx="1544100" cy="3288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1" name="Google Shape;941;g27d55d613b5_0_134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2" y="0"/>
            <a:ext cx="6884987" cy="1069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325" y="8916987"/>
            <a:ext cx="1049337" cy="105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"/>
          <p:cNvSpPr txBox="1"/>
          <p:nvPr/>
        </p:nvSpPr>
        <p:spPr>
          <a:xfrm>
            <a:off x="519112" y="4603750"/>
            <a:ext cx="65214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はじめに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"/>
          <p:cNvSpPr txBox="1"/>
          <p:nvPr/>
        </p:nvSpPr>
        <p:spPr>
          <a:xfrm>
            <a:off x="519112" y="5068887"/>
            <a:ext cx="6521450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勤怠管理 PCマイページマニュアル p.</a:t>
            </a:r>
            <a:r>
              <a:rPr lang="en-US">
                <a:solidFill>
                  <a:schemeClr val="lt1"/>
                </a:solidFill>
              </a:rPr>
              <a:t>6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p.</a:t>
            </a:r>
            <a:r>
              <a:rPr lang="en-US">
                <a:solidFill>
                  <a:schemeClr val="lt1"/>
                </a:solidFill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PCマイページの概要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"/>
          <p:cNvSpPr txBox="1"/>
          <p:nvPr/>
        </p:nvSpPr>
        <p:spPr>
          <a:xfrm>
            <a:off x="361950" y="2232933"/>
            <a:ext cx="3022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TOPページ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"/>
          <p:cNvSpPr txBox="1"/>
          <p:nvPr/>
        </p:nvSpPr>
        <p:spPr>
          <a:xfrm>
            <a:off x="361950" y="163036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PCマイページで利用できる機能についてご案内します。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はじめに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"/>
          <p:cNvSpPr txBox="1"/>
          <p:nvPr/>
        </p:nvSpPr>
        <p:spPr>
          <a:xfrm>
            <a:off x="561588" y="2475483"/>
            <a:ext cx="60405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『PUSH』をクリックしてPCマイページから打刻を行ったり、</a:t>
            </a:r>
            <a:endParaRPr sz="10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打刻漏れや打刻エラーを確認することができます。</a:t>
            </a:r>
            <a:endParaRPr sz="10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"/>
          <p:cNvSpPr txBox="1"/>
          <p:nvPr/>
        </p:nvSpPr>
        <p:spPr>
          <a:xfrm>
            <a:off x="361950" y="3145199"/>
            <a:ext cx="3022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出勤簿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561588" y="3395010"/>
            <a:ext cx="6436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過去の勤務データや休暇の残日数等を確認することができます。</a:t>
            </a:r>
            <a:endParaRPr sz="10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 txBox="1"/>
          <p:nvPr/>
        </p:nvSpPr>
        <p:spPr>
          <a:xfrm>
            <a:off x="370500" y="6896362"/>
            <a:ext cx="30225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申請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570150" y="7159638"/>
            <a:ext cx="6040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休暇申請：有休や振休などの休暇の申請</a:t>
            </a:r>
            <a:r>
              <a:rPr lang="en-US" sz="1000">
                <a:solidFill>
                  <a:srgbClr val="3B3838"/>
                </a:solidFill>
              </a:rPr>
              <a:t>をする</a:t>
            </a:r>
            <a:r>
              <a:rPr lang="en-US" sz="10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ことができます。</a:t>
            </a:r>
            <a:endParaRPr sz="10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3B3838"/>
                </a:solidFill>
              </a:rPr>
              <a:t>残業申請：早出残業申請や残業申請をすることができます。</a:t>
            </a:r>
            <a:endParaRPr sz="1000">
              <a:solidFill>
                <a:srgbClr val="3B3838"/>
              </a:solidFill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休日出勤申請：休日出勤申請</a:t>
            </a:r>
            <a:r>
              <a:rPr lang="en-US" sz="1000">
                <a:solidFill>
                  <a:srgbClr val="3B3838"/>
                </a:solidFill>
              </a:rPr>
              <a:t>をする</a:t>
            </a:r>
            <a:r>
              <a:rPr lang="en-US" sz="10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ことができます。振休、代休を選択することもできます。</a:t>
            </a:r>
            <a:endParaRPr sz="10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3B3838"/>
                </a:solidFill>
              </a:rPr>
              <a:t>選択備考申請：申請済みの内容を確認・取消しすることができます。却下された申請内容もここから</a:t>
            </a:r>
            <a:endParaRPr sz="1000">
              <a:solidFill>
                <a:srgbClr val="3B3838"/>
              </a:solidFill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3B3838"/>
                </a:solidFill>
              </a:rPr>
              <a:t>　　　　　　　確認できます。</a:t>
            </a:r>
            <a:endParaRPr sz="1000">
              <a:solidFill>
                <a:srgbClr val="3B3838"/>
              </a:solidFill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endParaRPr sz="1000">
              <a:solidFill>
                <a:srgbClr val="3B3838"/>
              </a:solidFill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361950" y="3845417"/>
            <a:ext cx="3022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打刻修正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"/>
          <p:cNvSpPr txBox="1"/>
          <p:nvPr/>
        </p:nvSpPr>
        <p:spPr>
          <a:xfrm>
            <a:off x="361950" y="5877223"/>
            <a:ext cx="3022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シフト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"/>
          <p:cNvSpPr txBox="1"/>
          <p:nvPr/>
        </p:nvSpPr>
        <p:spPr>
          <a:xfrm>
            <a:off x="561588" y="4136920"/>
            <a:ext cx="6436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打刻修正：各打刻ごとの修正や新規打刻の追加申請</a:t>
            </a:r>
            <a:r>
              <a:rPr lang="en-US" sz="1000">
                <a:solidFill>
                  <a:srgbClr val="3B3838"/>
                </a:solidFill>
              </a:rPr>
              <a:t>をする</a:t>
            </a:r>
            <a:r>
              <a:rPr lang="en-US" sz="10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ことができます。</a:t>
            </a:r>
            <a:endParaRPr sz="10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出退勤編集：1ヶ月単位で勤務データを編集し、申請</a:t>
            </a:r>
            <a:r>
              <a:rPr lang="en-US" sz="1000">
                <a:solidFill>
                  <a:srgbClr val="3B3838"/>
                </a:solidFill>
              </a:rPr>
              <a:t>する</a:t>
            </a:r>
            <a:r>
              <a:rPr lang="en-US" sz="10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ことができます。</a:t>
            </a:r>
            <a:endParaRPr sz="10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"/>
          <p:cNvSpPr txBox="1"/>
          <p:nvPr/>
        </p:nvSpPr>
        <p:spPr>
          <a:xfrm>
            <a:off x="561588" y="6170103"/>
            <a:ext cx="6436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確定シフト：管理者側で作成したシフトを確認することができます。</a:t>
            </a:r>
            <a:endParaRPr sz="10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シフト申請：希望のシフトを申請することができます。</a:t>
            </a:r>
            <a:endParaRPr sz="10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"/>
          <p:cNvSpPr/>
          <p:nvPr/>
        </p:nvSpPr>
        <p:spPr>
          <a:xfrm>
            <a:off x="517950" y="9200562"/>
            <a:ext cx="6127800" cy="994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"/>
          <p:cNvSpPr txBox="1"/>
          <p:nvPr/>
        </p:nvSpPr>
        <p:spPr>
          <a:xfrm>
            <a:off x="517950" y="9257062"/>
            <a:ext cx="61278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ご注意</a:t>
            </a:r>
            <a:endParaRPr sz="1200" b="1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管理者設定により、マニュアルの画像と実際の画面の表示が異なる場合があります。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ご不明な点がありましたら管理者までお尋ねください。</a:t>
            </a:r>
            <a:endParaRPr sz="12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"/>
          <p:cNvSpPr txBox="1"/>
          <p:nvPr/>
        </p:nvSpPr>
        <p:spPr>
          <a:xfrm>
            <a:off x="370500" y="4859467"/>
            <a:ext cx="3022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工数管理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570150" y="5150975"/>
            <a:ext cx="64365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3B3838"/>
                </a:solidFill>
              </a:rPr>
              <a:t>工数管理</a:t>
            </a:r>
            <a:r>
              <a:rPr lang="en-US" sz="10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sz="1000">
                <a:solidFill>
                  <a:srgbClr val="3B3838"/>
                </a:solidFill>
              </a:rPr>
              <a:t>各日のプロジェクト・タスクごとの工数（労働時間）を入力できます。</a:t>
            </a:r>
            <a:endParaRPr sz="10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3B3838"/>
                </a:solidFill>
              </a:rPr>
              <a:t>工数かんたん入力設定</a:t>
            </a:r>
            <a:r>
              <a:rPr lang="en-US" sz="10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sz="1000">
                <a:solidFill>
                  <a:srgbClr val="3B3838"/>
                </a:solidFill>
              </a:rPr>
              <a:t>テンプレートを作成しておくことで、工数の入力を簡略化することができます。</a:t>
            </a:r>
            <a:endParaRPr sz="10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"/>
          <p:cNvSpPr txBox="1"/>
          <p:nvPr/>
        </p:nvSpPr>
        <p:spPr>
          <a:xfrm>
            <a:off x="361950" y="8487700"/>
            <a:ext cx="30225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3B3838"/>
                </a:solidFill>
              </a:rPr>
              <a:t>スタッフ設定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"/>
          <p:cNvSpPr txBox="1"/>
          <p:nvPr/>
        </p:nvSpPr>
        <p:spPr>
          <a:xfrm>
            <a:off x="561600" y="8747875"/>
            <a:ext cx="60405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3B3838"/>
                </a:solidFill>
              </a:rPr>
              <a:t>管理者が登録したスタッフ情報を確認できます。電話番号はスタッフ自身で変更が可能です。</a:t>
            </a:r>
            <a:endParaRPr sz="1000">
              <a:solidFill>
                <a:srgbClr val="3B3838"/>
              </a:solidFill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endParaRPr sz="1000">
              <a:solidFill>
                <a:srgbClr val="3B3838"/>
              </a:solidFill>
            </a:endParaRPr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管理者から招待を受ける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675" cy="96678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"/>
          <p:cNvSpPr txBox="1"/>
          <p:nvPr/>
        </p:nvSpPr>
        <p:spPr>
          <a:xfrm>
            <a:off x="361950" y="1630362"/>
            <a:ext cx="65214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招待メールを受信後の対応をご案内します。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5"/>
          <p:cNvSpPr txBox="1"/>
          <p:nvPr/>
        </p:nvSpPr>
        <p:spPr>
          <a:xfrm>
            <a:off x="361950" y="482600"/>
            <a:ext cx="57261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はじめに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5"/>
          <p:cNvSpPr txBox="1"/>
          <p:nvPr/>
        </p:nvSpPr>
        <p:spPr>
          <a:xfrm>
            <a:off x="361950" y="2100251"/>
            <a:ext cx="67674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管理者から下記のような文章のメールが通知されます。</a:t>
            </a:r>
            <a:endParaRPr sz="11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通知されていない場合には、管理者にお問い合わせください。</a:t>
            </a:r>
            <a:endParaRPr sz="11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"/>
          <p:cNvSpPr txBox="1"/>
          <p:nvPr/>
        </p:nvSpPr>
        <p:spPr>
          <a:xfrm>
            <a:off x="652650" y="7558200"/>
            <a:ext cx="6296700" cy="2600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"/>
          <p:cNvSpPr txBox="1"/>
          <p:nvPr/>
        </p:nvSpPr>
        <p:spPr>
          <a:xfrm>
            <a:off x="652650" y="7799550"/>
            <a:ext cx="6296700" cy="21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件名：[ジョブカン共通ID]ジョブカン共通IDに招待されました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メールアドレス：jobcan@donuts.ne.jp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　　　※迷惑メールなどの設定をされている場合には、</a:t>
            </a:r>
            <a:b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　　　こちらのメールアドレスからの通知ができるように設定をお願いします。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招待メールに記載されている有効期限内に、ユーザ登録ページのURLにアクセスしてください。有効期限経過後は、URLにアクセスできません。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※登録手続き前に有効期限が経過した場合は</a:t>
            </a:r>
            <a:r>
              <a:rPr lang="en-US" sz="1100">
                <a:solidFill>
                  <a:schemeClr val="dk1"/>
                </a:solidFill>
              </a:rPr>
              <a:t>、メールに記載のURLから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自身で招待メールの再送手続きを行うか、社内の管理者へ招待メールの再送を依頼してください。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5"/>
          <p:cNvSpPr txBox="1"/>
          <p:nvPr/>
        </p:nvSpPr>
        <p:spPr>
          <a:xfrm>
            <a:off x="2289175" y="4146550"/>
            <a:ext cx="2667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キャプチャーが入ります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グレー背景は削除してください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625" y="2649525"/>
            <a:ext cx="5726100" cy="47193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9" name="Google Shape;219;p5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氏名・パスワードを設定する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6"/>
          <p:cNvSpPr txBox="1"/>
          <p:nvPr/>
        </p:nvSpPr>
        <p:spPr>
          <a:xfrm>
            <a:off x="361950" y="1630362"/>
            <a:ext cx="6521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氏名・パスワードの設定方法をご案内します。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6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はじめに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6"/>
          <p:cNvSpPr txBox="1"/>
          <p:nvPr/>
        </p:nvSpPr>
        <p:spPr>
          <a:xfrm>
            <a:off x="361950" y="2100251"/>
            <a:ext cx="67674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招待メールに記載のURLにアクセスし、必要情報を入力し、登録ボタンをクリック</a:t>
            </a:r>
            <a:r>
              <a:rPr lang="en-US" sz="1100">
                <a:solidFill>
                  <a:srgbClr val="3B3838"/>
                </a:solidFill>
              </a:rPr>
              <a:t>し</a:t>
            </a:r>
            <a:r>
              <a:rPr lang="en-US" sz="11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ます。</a:t>
            </a:r>
            <a:endParaRPr sz="11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※管理者側でスタッフ登録をすでに行っている場合は、氏名が自動入力されます。</a:t>
            </a:r>
            <a:endParaRPr sz="11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"/>
          <p:cNvSpPr txBox="1"/>
          <p:nvPr/>
        </p:nvSpPr>
        <p:spPr>
          <a:xfrm>
            <a:off x="2289175" y="4146550"/>
            <a:ext cx="2667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キャプチャーが入ります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グレー背景は削除してください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361938" y="6189938"/>
            <a:ext cx="67674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「アカウント情報」画面左上の「勤怠」ボタンからPCマイページに遷移できます。</a:t>
            </a:r>
            <a:endParaRPr sz="1100" b="0" i="0" u="none" strike="noStrike" cap="none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1589" y="2755750"/>
            <a:ext cx="2148111" cy="3358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2" name="Google Shape;232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113" y="6616850"/>
            <a:ext cx="7137474" cy="3514096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3" name="Google Shape;233;p6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"/>
          <p:cNvSpPr txBox="1">
            <a:spLocks noGrp="1"/>
          </p:cNvSpPr>
          <p:nvPr>
            <p:ph type="title"/>
          </p:nvPr>
        </p:nvSpPr>
        <p:spPr>
          <a:xfrm>
            <a:off x="361950" y="1331912"/>
            <a:ext cx="65214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マイページにログインする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59675" cy="96678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7"/>
          <p:cNvSpPr txBox="1"/>
          <p:nvPr/>
        </p:nvSpPr>
        <p:spPr>
          <a:xfrm>
            <a:off x="361950" y="1630362"/>
            <a:ext cx="65214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マイページログイン画面に表示されている項目についてご案内します。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7"/>
          <p:cNvSpPr txBox="1"/>
          <p:nvPr/>
        </p:nvSpPr>
        <p:spPr>
          <a:xfrm>
            <a:off x="361950" y="482600"/>
            <a:ext cx="572611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はじめに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7"/>
          <p:cNvSpPr txBox="1"/>
          <p:nvPr/>
        </p:nvSpPr>
        <p:spPr>
          <a:xfrm>
            <a:off x="361950" y="2100256"/>
            <a:ext cx="6767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7"/>
          <p:cNvSpPr txBox="1"/>
          <p:nvPr/>
        </p:nvSpPr>
        <p:spPr>
          <a:xfrm>
            <a:off x="171900" y="7524474"/>
            <a:ext cx="71475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・メールアドレスまたは</a:t>
            </a:r>
            <a:r>
              <a:rPr lang="en-US" sz="1200">
                <a:solidFill>
                  <a:schemeClr val="dk1"/>
                </a:solidFill>
              </a:rPr>
              <a:t>スタッフ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コード</a:t>
            </a:r>
            <a:r>
              <a:rPr lang="en-US" sz="1200">
                <a:solidFill>
                  <a:schemeClr val="dk1"/>
                </a:solidFill>
              </a:rPr>
              <a:t>の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いずれかを入力します。</a:t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en-US" sz="1200">
                <a:solidFill>
                  <a:schemeClr val="dk1"/>
                </a:solidFill>
              </a:rPr>
              <a:t>スタッフ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コードを入力する場合は会社IDの入力も必要です。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7"/>
          <p:cNvSpPr txBox="1"/>
          <p:nvPr/>
        </p:nvSpPr>
        <p:spPr>
          <a:xfrm>
            <a:off x="151375" y="8245200"/>
            <a:ext cx="69426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・会社ID（メールアドレスを入力する場合は不要）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「複数の会社に登録されていますか？」をクリックすると入力欄が出てきます。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招待メールに記載されています。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27272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7"/>
          <p:cNvSpPr txBox="1"/>
          <p:nvPr/>
        </p:nvSpPr>
        <p:spPr>
          <a:xfrm>
            <a:off x="152100" y="9210750"/>
            <a:ext cx="61458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・パスワード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FABAB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招待メールを受け取った後、ご自身で設定されたパスワードになります。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9049" y="2024099"/>
            <a:ext cx="3807250" cy="5163776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7" name="Google Shape;247;p7"/>
          <p:cNvSpPr txBox="1">
            <a:spLocks noGrp="1"/>
          </p:cNvSpPr>
          <p:nvPr>
            <p:ph type="sldNum" idx="12"/>
          </p:nvPr>
        </p:nvSpPr>
        <p:spPr>
          <a:xfrm>
            <a:off x="5857800" y="14725"/>
            <a:ext cx="1701900" cy="106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ホワイト">
  <a:themeElements>
    <a:clrScheme name="ホワイ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ホワイ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1831</Words>
  <Application>Microsoft Office PowerPoint</Application>
  <PresentationFormat>ユーザー設定</PresentationFormat>
  <Paragraphs>467</Paragraphs>
  <Slides>41</Slides>
  <Notes>41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41</vt:i4>
      </vt:variant>
    </vt:vector>
  </HeadingPairs>
  <TitlesOfParts>
    <vt:vector size="46" baseType="lpstr">
      <vt:lpstr>Meiryo</vt:lpstr>
      <vt:lpstr>Arial</vt:lpstr>
      <vt:lpstr>Calibri</vt:lpstr>
      <vt:lpstr>1_ホワイト</vt:lpstr>
      <vt:lpstr>ホワイト</vt:lpstr>
      <vt:lpstr> </vt:lpstr>
      <vt:lpstr>PowerPoint プレゼンテーション</vt:lpstr>
      <vt:lpstr>出勤簿を確認する</vt:lpstr>
      <vt:lpstr>PowerPoint プレゼンテーション</vt:lpstr>
      <vt:lpstr>PowerPoint プレゼンテーション</vt:lpstr>
      <vt:lpstr>PCマイページの概要</vt:lpstr>
      <vt:lpstr>管理者から招待を受ける</vt:lpstr>
      <vt:lpstr>氏名・パスワードを設定する</vt:lpstr>
      <vt:lpstr>マイページにログインする</vt:lpstr>
      <vt:lpstr>PCマイページのTOP画面</vt:lpstr>
      <vt:lpstr>PowerPoint プレゼンテーション</vt:lpstr>
      <vt:lpstr>出勤簿を確認する</vt:lpstr>
      <vt:lpstr>PowerPoint プレゼンテーション</vt:lpstr>
      <vt:lpstr>PowerPoint プレゼンテーション</vt:lpstr>
      <vt:lpstr>打刻を追加する</vt:lpstr>
      <vt:lpstr>打刻を削除する</vt:lpstr>
      <vt:lpstr>打刻を修正する</vt:lpstr>
      <vt:lpstr>遅刻理由を申請する</vt:lpstr>
      <vt:lpstr>選択備考を追加・修正する</vt:lpstr>
      <vt:lpstr>PowerPoint プレゼンテーション</vt:lpstr>
      <vt:lpstr>希望シフトの申請をする</vt:lpstr>
      <vt:lpstr>申請したシフトを取り消す</vt:lpstr>
      <vt:lpstr>確定したシフトを確認する</vt:lpstr>
      <vt:lpstr>PowerPoint プレゼンテーション</vt:lpstr>
      <vt:lpstr>休暇申請をする</vt:lpstr>
      <vt:lpstr>休暇申請一覧を確認する</vt:lpstr>
      <vt:lpstr>休暇申請を取り下げる</vt:lpstr>
      <vt:lpstr>休日出勤申請をする</vt:lpstr>
      <vt:lpstr>休日出勤申請一覧を確認する</vt:lpstr>
      <vt:lpstr>休日出勤申請を取り下げる</vt:lpstr>
      <vt:lpstr>残業申請をする</vt:lpstr>
      <vt:lpstr>残業申請一覧を確認する</vt:lpstr>
      <vt:lpstr>残業申請の申請時刻を変更する</vt:lpstr>
      <vt:lpstr>残業申請を取り下げる</vt:lpstr>
      <vt:lpstr>選択備考申請一覧を確認する</vt:lpstr>
      <vt:lpstr>選択備考申請を取り下げる</vt:lpstr>
      <vt:lpstr>PowerPoint プレゼンテーション</vt:lpstr>
      <vt:lpstr>工数を入力する</vt:lpstr>
      <vt:lpstr>工数かんたん入力設定を利用する</vt:lpstr>
      <vt:lpstr>PowerPoint プレゼンテーション</vt:lpstr>
      <vt:lpstr>スタッフ情報を確認する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hara.yusuke</dc:creator>
  <cp:lastModifiedBy>fujita.saori</cp:lastModifiedBy>
  <cp:revision>1</cp:revision>
  <dcterms:modified xsi:type="dcterms:W3CDTF">2023-11-21T08:24:49Z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