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7559675" cy="10691813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SveYtG/BeDXnCQUdwEWt18Pd+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888456-8C7E-4BDE-9CF3-4C18539DFA36}">
  <a:tblStyle styleId="{B2888456-8C7E-4BDE-9CF3-4C18539DFA3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09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7" y="1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5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7" y="9440645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3" name="Google Shape;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9" name="Google Shape;3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42" name="Google Shape;3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8101dd0ef4_0_4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7" name="Google Shape;367;g28101dd0ef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8101dd0ef4_0_7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1" name="Google Shape;401;g28101dd0ef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27" name="Google Shape;4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35" name="Google Shape;4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60" name="Google Shape;4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86" name="Google Shape;4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9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8" name="Google Shape;5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0" name="Google Shape;5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8" name="Google Shape;5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60" name="Google Shape;5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9" name="Google Shape;5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9" name="Google Shape;5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13" name="Google Shape;6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36" name="Google Shape;6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7925f6004_0_4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6" name="Google Shape;106;g247925f600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83db55d4e2_0_1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61" name="Google Shape;661;g283db55d4e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83db55d4e2_0_3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81" name="Google Shape;681;g283db55d4e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95" name="Google Shape;69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27" name="Google Shape;72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9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52" name="Google Shape;7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6" name="Google Shape;76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83db55d4e2_0_7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94" name="Google Shape;794;g283db55d4e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83db55d4e2_0_10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20" name="Google Shape;820;g283db55d4e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83db55d4e2_0_11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28" name="Google Shape;828;g283db55d4e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58" name="Google Shape;8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66" name="Google Shape;86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6" name="Google Shape;2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>
  <p:cSld name="1_タイトル スライド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title"/>
          </p:nvPr>
        </p:nvSpPr>
        <p:spPr>
          <a:xfrm>
            <a:off x="362637" y="1403698"/>
            <a:ext cx="6520220" cy="35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ldNum" idx="12"/>
          </p:nvPr>
        </p:nvSpPr>
        <p:spPr>
          <a:xfrm>
            <a:off x="7074202" y="9873521"/>
            <a:ext cx="4536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3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30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30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00" cy="4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00" cy="2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Font typeface="Arial"/>
              <a:buNone/>
              <a:defRPr sz="165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Font typeface="Arial"/>
              <a:buNone/>
              <a:defRPr sz="148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ctrTitle"/>
          </p:nvPr>
        </p:nvSpPr>
        <p:spPr>
          <a:xfrm>
            <a:off x="566976" y="3321396"/>
            <a:ext cx="6425724" cy="229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488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488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488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488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dt" idx="10"/>
          </p:nvPr>
        </p:nvSpPr>
        <p:spPr>
          <a:xfrm>
            <a:off x="377984" y="9909731"/>
            <a:ext cx="1763924" cy="5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ftr" idx="11"/>
          </p:nvPr>
        </p:nvSpPr>
        <p:spPr>
          <a:xfrm>
            <a:off x="2582889" y="9909731"/>
            <a:ext cx="2393897" cy="5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body" idx="1"/>
          </p:nvPr>
        </p:nvSpPr>
        <p:spPr>
          <a:xfrm>
            <a:off x="519112" y="2846387"/>
            <a:ext cx="6521400" cy="6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カスタム レイアウト 1">
  <p:cSld name="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sz="14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 rot="5400000">
            <a:off x="1694398" y="4284590"/>
            <a:ext cx="9060900" cy="16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 rot="5400000">
            <a:off x="-1612953" y="2701790"/>
            <a:ext cx="90609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 縦書きテキスト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 rot="5400000">
            <a:off x="388212" y="2977337"/>
            <a:ext cx="6783300" cy="6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9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100" cy="75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Font typeface="Arial"/>
              <a:buNone/>
              <a:defRPr sz="11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Font typeface="Arial"/>
              <a:buNone/>
              <a:defRPr sz="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 コンテンツ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1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6557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5"/>
              <a:buFont typeface="Arial"/>
              <a:buChar char="•"/>
              <a:defRPr sz="26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Font typeface="Arial"/>
              <a:buNone/>
              <a:defRPr sz="11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Font typeface="Arial"/>
              <a:buNone/>
              <a:defRPr sz="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9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None/>
              <a:defRPr sz="165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None/>
              <a:defRPr sz="148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9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9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None/>
              <a:defRPr sz="165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None/>
              <a:defRPr sz="148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9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519112" y="2846387"/>
            <a:ext cx="6521400" cy="6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sz="14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8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8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3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8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https://jobcan.zendesk.com/hc/ja/articles/900000024706" TargetMode="Externa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0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bcan.zendesk.com/hc/ja/articles/201214549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61263" cy="1069181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 idx="4294967295"/>
          </p:nvPr>
        </p:nvSpPr>
        <p:spPr>
          <a:xfrm>
            <a:off x="566737" y="1749425"/>
            <a:ext cx="6426300" cy="3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ja-JP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6300" y="2813050"/>
            <a:ext cx="3263899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48350" y="6535737"/>
            <a:ext cx="64599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モバイルマイページマニュアル</a:t>
            </a:r>
            <a:endParaRPr sz="30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576387" y="7221537"/>
            <a:ext cx="44037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202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3</a:t>
            </a: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.0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940038" y="8012175"/>
            <a:ext cx="56796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ja-JP" sz="140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本マニュアルでは　モバイル用マイページ（スマートフォン用）の</a:t>
            </a:r>
            <a:br>
              <a:rPr lang="ja-JP" sz="140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40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基本的なご利用方法をご案内いたします。</a:t>
            </a:r>
            <a:endParaRPr sz="140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※機能のご契約内容 または 管理画面のオプション設定により、</a:t>
            </a:r>
            <a:br>
              <a:rPr lang="ja-JP" sz="140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ja-JP" sz="140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解説内容と表示が異なる場合がございます。</a:t>
            </a:r>
            <a:br>
              <a:rPr lang="ja-JP" sz="140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ja-JP" sz="140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あらかじめご了承ください。</a:t>
            </a:r>
            <a:endParaRPr sz="140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9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6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【出勤簿】</a:t>
            </a:r>
            <a:endParaRPr sz="36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519112" y="5068887"/>
            <a:ext cx="65214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勤怠管理 モバイルマイページマニュアル p.1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1</a:t>
            </a: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 – p.1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/>
          <p:nvPr/>
        </p:nvSpPr>
        <p:spPr>
          <a:xfrm>
            <a:off x="4827025" y="4605475"/>
            <a:ext cx="2611500" cy="9111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75" y="2086763"/>
            <a:ext cx="4706477" cy="7136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7" name="Google Shape;25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544" y="3042053"/>
            <a:ext cx="4620270" cy="539190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8" name="Google Shape;258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125821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出勤簿</a:t>
            </a: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を確認する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60" name="Google Shape;260;p10"/>
          <p:cNvCxnSpPr/>
          <p:nvPr/>
        </p:nvCxnSpPr>
        <p:spPr>
          <a:xfrm>
            <a:off x="182124" y="1845131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1" name="Google Shape;261;p10"/>
          <p:cNvSpPr/>
          <p:nvPr/>
        </p:nvSpPr>
        <p:spPr>
          <a:xfrm>
            <a:off x="556684" y="1468437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出勤簿</a:t>
            </a: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の確認方法についてご案内します。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4810029" y="6228703"/>
            <a:ext cx="26898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打刻にエラー（打刻漏れや休憩不足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など）がある場合、背景が赤色表示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※管理画面でエラー表示設定をOFFに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している場合、赤色表示されません。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332400" y="8703575"/>
            <a:ext cx="3105600" cy="54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7506" y="2504"/>
                </a:moveTo>
                <a:lnTo>
                  <a:pt x="29107" y="-366638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4791450" y="4630851"/>
            <a:ext cx="25656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1日毎の勤怠情報を確認できます。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対象日を選択すると、打刻修正画面に移ります。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5050250" y="2659725"/>
            <a:ext cx="2306700" cy="34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419" y="64508"/>
                </a:moveTo>
                <a:lnTo>
                  <a:pt x="-18899" y="51614"/>
                </a:lnTo>
                <a:lnTo>
                  <a:pt x="-170975" y="-5485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5050246" y="2715748"/>
            <a:ext cx="25647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TOP画面で「出勤簿」を選択。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1214300" y="2158818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68" name="Google Shape;268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800" y="8770887"/>
            <a:ext cx="2776774" cy="40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10"/>
          <p:cNvCxnSpPr>
            <a:stCxn id="255" idx="1"/>
          </p:cNvCxnSpPr>
          <p:nvPr/>
        </p:nvCxnSpPr>
        <p:spPr>
          <a:xfrm flipH="1">
            <a:off x="3720925" y="5061025"/>
            <a:ext cx="1106100" cy="594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10"/>
          <p:cNvSpPr/>
          <p:nvPr/>
        </p:nvSpPr>
        <p:spPr>
          <a:xfrm>
            <a:off x="4827025" y="6201225"/>
            <a:ext cx="2611500" cy="11661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1" name="Google Shape;271;p10"/>
          <p:cNvCxnSpPr>
            <a:stCxn id="270" idx="1"/>
          </p:cNvCxnSpPr>
          <p:nvPr/>
        </p:nvCxnSpPr>
        <p:spPr>
          <a:xfrm flipH="1">
            <a:off x="3680725" y="6784275"/>
            <a:ext cx="1146300" cy="1260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76" y="7615855"/>
            <a:ext cx="4242878" cy="297784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8" name="Google Shape;2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975" y="2083075"/>
            <a:ext cx="4242878" cy="4951476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9" name="Google Shape;279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101003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1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日ごとの打刻を確認する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81" name="Google Shape;281;p11"/>
          <p:cNvCxnSpPr/>
          <p:nvPr/>
        </p:nvCxnSpPr>
        <p:spPr>
          <a:xfrm>
            <a:off x="98331" y="190380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82" name="Google Shape;282;p11"/>
          <p:cNvSpPr/>
          <p:nvPr/>
        </p:nvSpPr>
        <p:spPr>
          <a:xfrm>
            <a:off x="472891" y="1449387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日ごとの打刻詳細画面を見る方法についてご案内します。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4797133" y="5132090"/>
            <a:ext cx="2476200" cy="602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47276" y="30881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98325" y="6653550"/>
            <a:ext cx="4322400" cy="44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4805616" y="5212640"/>
            <a:ext cx="28206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出勤簿の画面で詳細を確認したい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日付の時間部分を選択します。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4805616" y="8208056"/>
            <a:ext cx="2981400" cy="14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打刻詳細が確認できます。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このページから打刻の追加・修正・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削除も出来ます。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・打刻を追加する　⇒ P.1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・打刻を削除する　⇒ P.1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・打刻を修正する　⇒ P.1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7" name="Google Shape;287;p11"/>
          <p:cNvSpPr/>
          <p:nvPr/>
        </p:nvSpPr>
        <p:spPr>
          <a:xfrm rot="5400000">
            <a:off x="1750407" y="6767702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4797133" y="8130334"/>
            <a:ext cx="2476200" cy="147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31547" y="7206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9" name="Google Shape;289;p11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489" y="7111968"/>
            <a:ext cx="3911487" cy="3408806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5" name="Google Shape;29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50" y="4420286"/>
            <a:ext cx="2771905" cy="5438731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6" name="Google Shape;29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751" y="1859963"/>
            <a:ext cx="3106233" cy="2238622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7" name="Google Shape;297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16294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2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打刻を追加する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3988823" y="2697372"/>
            <a:ext cx="31665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打刻を追加する日が正しいか確認します。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656892" y="10030716"/>
            <a:ext cx="22479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「修正申請」ボタンを押すと、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3988823" y="3379164"/>
            <a:ext cx="21762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「+」ボタンを押します。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02" name="Google Shape;302;p12"/>
          <p:cNvCxnSpPr/>
          <p:nvPr/>
        </p:nvCxnSpPr>
        <p:spPr>
          <a:xfrm>
            <a:off x="282332" y="1770679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03" name="Google Shape;303;p12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打刻を追加する方法についてご案内します。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361525" y="4686625"/>
            <a:ext cx="2655600" cy="2061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4057717" y="4405532"/>
            <a:ext cx="30324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時刻、備考を入力します。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※備考欄に入力した情報は、管理者が管理画面で確認できます。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2191417" y="2295544"/>
            <a:ext cx="4882377" cy="684022"/>
          </a:xfrm>
          <a:custGeom>
            <a:avLst/>
            <a:gdLst/>
            <a:ahLst/>
            <a:cxnLst/>
            <a:rect l="l" t="t" r="r" b="b"/>
            <a:pathLst>
              <a:path w="188436" h="238543" extrusionOk="0">
                <a:moveTo>
                  <a:pt x="68436" y="118543"/>
                </a:moveTo>
                <a:lnTo>
                  <a:pt x="188436" y="118543"/>
                </a:lnTo>
                <a:lnTo>
                  <a:pt x="188436" y="238543"/>
                </a:lnTo>
                <a:lnTo>
                  <a:pt x="68436" y="238543"/>
                </a:lnTo>
                <a:lnTo>
                  <a:pt x="68436" y="118543"/>
                </a:lnTo>
                <a:close/>
              </a:path>
              <a:path w="188436" h="238543" fill="none" extrusionOk="0">
                <a:moveTo>
                  <a:pt x="68304" y="164562"/>
                </a:moveTo>
                <a:lnTo>
                  <a:pt x="52104" y="164562"/>
                </a:lnTo>
                <a:cubicBezTo>
                  <a:pt x="39893" y="111164"/>
                  <a:pt x="12211" y="53398"/>
                  <a:pt x="0" y="0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3274406" y="3316136"/>
            <a:ext cx="2510472" cy="407543"/>
          </a:xfrm>
          <a:custGeom>
            <a:avLst/>
            <a:gdLst/>
            <a:ahLst/>
            <a:cxnLst/>
            <a:rect l="l" t="t" r="r" b="b"/>
            <a:pathLst>
              <a:path w="168828" h="142125" extrusionOk="0">
                <a:moveTo>
                  <a:pt x="48828" y="0"/>
                </a:moveTo>
                <a:lnTo>
                  <a:pt x="168828" y="0"/>
                </a:lnTo>
                <a:lnTo>
                  <a:pt x="168828" y="120000"/>
                </a:lnTo>
                <a:lnTo>
                  <a:pt x="48828" y="120000"/>
                </a:lnTo>
                <a:lnTo>
                  <a:pt x="48828" y="0"/>
                </a:lnTo>
                <a:close/>
              </a:path>
              <a:path w="168828" h="142125" fill="none" extrusionOk="0">
                <a:moveTo>
                  <a:pt x="48696" y="46019"/>
                </a:moveTo>
                <a:lnTo>
                  <a:pt x="22842" y="48143"/>
                </a:lnTo>
                <a:cubicBezTo>
                  <a:pt x="18049" y="74356"/>
                  <a:pt x="4793" y="115912"/>
                  <a:pt x="0" y="142125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4013004" y="4335516"/>
            <a:ext cx="3076800" cy="86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38864" y="173725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361525" y="6807525"/>
            <a:ext cx="2677800" cy="1803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650898" y="9991149"/>
            <a:ext cx="2331600" cy="48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35423" y="-2516"/>
                </a:moveTo>
                <a:lnTo>
                  <a:pt x="35308" y="-47008"/>
                </a:lnTo>
                <a:lnTo>
                  <a:pt x="81683" y="-93054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1" name="Google Shape;311;p12"/>
          <p:cNvSpPr/>
          <p:nvPr/>
        </p:nvSpPr>
        <p:spPr>
          <a:xfrm rot="5400000">
            <a:off x="3491279" y="6272241"/>
            <a:ext cx="547500" cy="707700"/>
          </a:xfrm>
          <a:prstGeom prst="bentArrow">
            <a:avLst>
              <a:gd name="adj1" fmla="val 18901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4579200" y="5776175"/>
            <a:ext cx="25104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追加した打刻は時間軸で挿入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※管理者が確認・承認するまで、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打刻は「未承認」となります。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4512925" y="5730700"/>
            <a:ext cx="2576700" cy="101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97472" y="120704"/>
                </a:moveTo>
                <a:lnTo>
                  <a:pt x="97062" y="167059"/>
                </a:lnTo>
                <a:lnTo>
                  <a:pt x="40500" y="451669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6088063" y="9559283"/>
            <a:ext cx="462900" cy="234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1529600" y="4164650"/>
            <a:ext cx="462900" cy="17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6" name="Google Shape;316;p12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332" y="1905752"/>
            <a:ext cx="4190681" cy="3715992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2" name="Google Shape;322;p13"/>
          <p:cNvSpPr/>
          <p:nvPr/>
        </p:nvSpPr>
        <p:spPr>
          <a:xfrm>
            <a:off x="4453859" y="2641824"/>
            <a:ext cx="3017400" cy="34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87958"/>
                </a:moveTo>
                <a:lnTo>
                  <a:pt x="-21112" y="84462"/>
                </a:lnTo>
                <a:lnTo>
                  <a:pt x="-61381" y="-51829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23" name="Google Shape;32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0133" y="6417044"/>
            <a:ext cx="3891007" cy="404312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7592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3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打刻を削除する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6" name="Google Shape;326;p13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打刻を削除する方法をご案内します。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7" name="Google Shape;327;p13"/>
          <p:cNvSpPr/>
          <p:nvPr/>
        </p:nvSpPr>
        <p:spPr>
          <a:xfrm rot="5400000">
            <a:off x="3873613" y="5628846"/>
            <a:ext cx="381000" cy="817800"/>
          </a:xfrm>
          <a:prstGeom prst="bentArrow">
            <a:avLst>
              <a:gd name="adj1" fmla="val 18901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28" name="Google Shape;328;p13"/>
          <p:cNvCxnSpPr/>
          <p:nvPr/>
        </p:nvCxnSpPr>
        <p:spPr>
          <a:xfrm>
            <a:off x="282332" y="1770679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29" name="Google Shape;329;p13"/>
          <p:cNvSpPr/>
          <p:nvPr/>
        </p:nvSpPr>
        <p:spPr>
          <a:xfrm>
            <a:off x="4473026" y="2712450"/>
            <a:ext cx="32613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打刻を追加する日が正しいか確認します。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30" name="Google Shape;330;p13" descr="削除確認 - Google Chrom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449" y="5618747"/>
            <a:ext cx="3108462" cy="912242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1" name="Google Shape;331;p13"/>
          <p:cNvSpPr/>
          <p:nvPr/>
        </p:nvSpPr>
        <p:spPr>
          <a:xfrm>
            <a:off x="412950" y="6923899"/>
            <a:ext cx="2812200" cy="53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4471" y="2651"/>
                </a:moveTo>
                <a:lnTo>
                  <a:pt x="14671" y="-60689"/>
                </a:lnTo>
                <a:lnTo>
                  <a:pt x="39118" y="-11691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412950" y="7006144"/>
            <a:ext cx="28122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確認画面で「はい」を押すと、打刻削除申請が管理者に送信されます。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423649" y="8624116"/>
            <a:ext cx="29640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該当の打刻が削除されます。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※管理者が確認・承認するまで、打刻は「削除申」（削除申請中）となります。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415476" y="8557418"/>
            <a:ext cx="2875800" cy="87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327" y="17658"/>
                </a:moveTo>
                <a:lnTo>
                  <a:pt x="133704" y="15952"/>
                </a:lnTo>
                <a:lnTo>
                  <a:pt x="158202" y="13215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6063247" y="9494309"/>
            <a:ext cx="489000" cy="322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4651916" y="4569166"/>
            <a:ext cx="219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「削除」ボタンを押します。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4651916" y="4525706"/>
            <a:ext cx="2020800" cy="35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13949" y="4908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1811225" y="5087850"/>
            <a:ext cx="1809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9" name="Google Shape;339;p13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6949" y="6822515"/>
            <a:ext cx="3471411" cy="352879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5" name="Google Shape;34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236" y="5053942"/>
            <a:ext cx="3619438" cy="386719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6" name="Google Shape;34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332" y="1961547"/>
            <a:ext cx="3637342" cy="296376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7" name="Google Shape;347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85137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4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打刻を修正する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49" name="Google Shape;349;p14"/>
          <p:cNvCxnSpPr/>
          <p:nvPr/>
        </p:nvCxnSpPr>
        <p:spPr>
          <a:xfrm>
            <a:off x="282332" y="1770679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50" name="Google Shape;350;p14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打刻を修正する方法をご案内します。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1" name="Google Shape;351;p14"/>
          <p:cNvSpPr/>
          <p:nvPr/>
        </p:nvSpPr>
        <p:spPr>
          <a:xfrm>
            <a:off x="4454801" y="4614800"/>
            <a:ext cx="27306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時刻、備考を入力します。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※備考欄に入力した情報は、管理者が管理画面で確認できます。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2" name="Google Shape;352;p14"/>
          <p:cNvSpPr/>
          <p:nvPr/>
        </p:nvSpPr>
        <p:spPr>
          <a:xfrm>
            <a:off x="4010523" y="5957412"/>
            <a:ext cx="22479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「修正申請」ボタンを押すと、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3" name="Google Shape;353;p14"/>
          <p:cNvSpPr/>
          <p:nvPr/>
        </p:nvSpPr>
        <p:spPr>
          <a:xfrm>
            <a:off x="4382700" y="4549425"/>
            <a:ext cx="2802900" cy="86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07" y="86492"/>
                </a:moveTo>
                <a:lnTo>
                  <a:pt x="-14135" y="87181"/>
                </a:lnTo>
                <a:lnTo>
                  <a:pt x="-39481" y="20045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4" name="Google Shape;354;p14"/>
          <p:cNvSpPr/>
          <p:nvPr/>
        </p:nvSpPr>
        <p:spPr>
          <a:xfrm>
            <a:off x="3993851" y="5919040"/>
            <a:ext cx="2331600" cy="48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56" y="85117"/>
                </a:moveTo>
                <a:lnTo>
                  <a:pt x="-10265" y="85790"/>
                </a:lnTo>
                <a:lnTo>
                  <a:pt x="-66476" y="612533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5" name="Google Shape;355;p14"/>
          <p:cNvSpPr/>
          <p:nvPr/>
        </p:nvSpPr>
        <p:spPr>
          <a:xfrm>
            <a:off x="3977917" y="2735602"/>
            <a:ext cx="31665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打刻を追加する日が正しいか確認します。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6" name="Google Shape;356;p14"/>
          <p:cNvSpPr/>
          <p:nvPr/>
        </p:nvSpPr>
        <p:spPr>
          <a:xfrm>
            <a:off x="3935282" y="3634468"/>
            <a:ext cx="234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「修正」ボタンを押します。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7" name="Google Shape;357;p14"/>
          <p:cNvSpPr/>
          <p:nvPr/>
        </p:nvSpPr>
        <p:spPr>
          <a:xfrm>
            <a:off x="3993851" y="2664969"/>
            <a:ext cx="3088800" cy="35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53776" y="-69389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8" name="Google Shape;358;p14"/>
          <p:cNvSpPr/>
          <p:nvPr/>
        </p:nvSpPr>
        <p:spPr>
          <a:xfrm>
            <a:off x="826718" y="5521122"/>
            <a:ext cx="2730600" cy="2017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4013004" y="3562021"/>
            <a:ext cx="2270400" cy="35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34825" y="-4661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0" name="Google Shape;360;p14"/>
          <p:cNvSpPr/>
          <p:nvPr/>
        </p:nvSpPr>
        <p:spPr>
          <a:xfrm rot="10800000" flipH="1">
            <a:off x="3313504" y="7802710"/>
            <a:ext cx="621900" cy="1040700"/>
          </a:xfrm>
          <a:prstGeom prst="bentArrow">
            <a:avLst>
              <a:gd name="adj1" fmla="val 20916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4077053" y="8158998"/>
            <a:ext cx="2611800" cy="887400"/>
          </a:xfrm>
          <a:prstGeom prst="roundRect">
            <a:avLst>
              <a:gd name="adj" fmla="val 13694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370777" y="9205245"/>
            <a:ext cx="31866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修正した時刻が時間軸で挿入され、修正前の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打刻は削除されます。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※管理者が承認するまで、それぞれの打刻は、「未承認」「削除申」（削除申請中）となります。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370778" y="9185470"/>
            <a:ext cx="3186600" cy="116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849" y="79464"/>
                </a:moveTo>
                <a:lnTo>
                  <a:pt x="126182" y="79394"/>
                </a:lnTo>
                <a:lnTo>
                  <a:pt x="139184" y="-3360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4" name="Google Shape;364;p14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8101dd0ef4_0_46"/>
          <p:cNvSpPr/>
          <p:nvPr/>
        </p:nvSpPr>
        <p:spPr>
          <a:xfrm>
            <a:off x="4324050" y="9627525"/>
            <a:ext cx="34713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管理者が承認するまで、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「遅刻申請詳細（状態:申請中）」となります。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※承認前であれば申請の取り下げは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こちらから可能です。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0" name="Google Shape;370;g28101dd0ef4_0_46"/>
          <p:cNvSpPr/>
          <p:nvPr/>
        </p:nvSpPr>
        <p:spPr>
          <a:xfrm>
            <a:off x="4324050" y="9568575"/>
            <a:ext cx="3173700" cy="918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1" name="Google Shape;371;g28101dd0ef4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24" y="5088255"/>
            <a:ext cx="3471300" cy="2257244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2" name="Google Shape;372;g28101dd0ef4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899" y="7397092"/>
            <a:ext cx="3471300" cy="3050808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3" name="Google Shape;373;g28101dd0ef4_0_46"/>
          <p:cNvSpPr/>
          <p:nvPr/>
        </p:nvSpPr>
        <p:spPr>
          <a:xfrm>
            <a:off x="4077050" y="5481625"/>
            <a:ext cx="3124500" cy="3531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28101dd0ef4_0_46"/>
          <p:cNvSpPr/>
          <p:nvPr/>
        </p:nvSpPr>
        <p:spPr>
          <a:xfrm>
            <a:off x="4001000" y="2342825"/>
            <a:ext cx="34713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>
                <a:latin typeface="Meiryo"/>
                <a:ea typeface="Meiryo"/>
                <a:cs typeface="Meiryo"/>
                <a:sym typeface="Meiryo"/>
              </a:rPr>
              <a:t>遅刻理由</a:t>
            </a: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r>
              <a:rPr lang="ja-JP" sz="1187">
                <a:latin typeface="Meiryo"/>
                <a:ea typeface="Meiryo"/>
                <a:cs typeface="Meiryo"/>
                <a:sym typeface="Meiryo"/>
              </a:rPr>
              <a:t>申請</a:t>
            </a: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する日が正しいか確認します。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endParaRPr sz="1187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87">
                <a:latin typeface="Meiryo"/>
                <a:ea typeface="Meiryo"/>
                <a:cs typeface="Meiryo"/>
                <a:sym typeface="Meiryo"/>
              </a:rPr>
              <a:t>※実際に遅刻判定が出ている日、または当日であれば申請が可能です。</a:t>
            </a:r>
            <a:endParaRPr sz="1187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5" name="Google Shape;375;g28101dd0ef4_0_46"/>
          <p:cNvSpPr/>
          <p:nvPr/>
        </p:nvSpPr>
        <p:spPr>
          <a:xfrm>
            <a:off x="4001000" y="2341025"/>
            <a:ext cx="3421200" cy="8628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6" name="Google Shape;376;g28101dd0ef4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075" y="2053704"/>
            <a:ext cx="3471300" cy="296287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7" name="Google Shape;377;g28101dd0ef4_0_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85137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8101dd0ef4_0_46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遅刻理由を申請する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79" name="Google Shape;379;g28101dd0ef4_0_46"/>
          <p:cNvCxnSpPr/>
          <p:nvPr/>
        </p:nvCxnSpPr>
        <p:spPr>
          <a:xfrm>
            <a:off x="282332" y="1923079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80" name="Google Shape;380;g28101dd0ef4_0_46"/>
          <p:cNvSpPr/>
          <p:nvPr/>
        </p:nvSpPr>
        <p:spPr>
          <a:xfrm>
            <a:off x="656900" y="1316222"/>
            <a:ext cx="62178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遅刻理由を申請</a:t>
            </a: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する方法をご案内します。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</a:pPr>
            <a:endParaRPr sz="54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"/>
              <a:buFont typeface="Arial"/>
              <a:buNone/>
            </a:pPr>
            <a:r>
              <a:rPr lang="ja-JP" sz="1133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こちらの機能を利用するには、管理者側での設定が必要となります。</a:t>
            </a:r>
            <a:endParaRPr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Font typeface="Arial"/>
              <a:buNone/>
            </a:pPr>
            <a:endParaRPr sz="1295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endParaRPr sz="1295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1" name="Google Shape;381;g28101dd0ef4_0_46"/>
          <p:cNvSpPr/>
          <p:nvPr/>
        </p:nvSpPr>
        <p:spPr>
          <a:xfrm>
            <a:off x="4077050" y="5528506"/>
            <a:ext cx="31737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テキストボックスに遅刻理由を入力します。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2" name="Google Shape;382;g28101dd0ef4_0_46"/>
          <p:cNvSpPr/>
          <p:nvPr/>
        </p:nvSpPr>
        <p:spPr>
          <a:xfrm>
            <a:off x="3985550" y="6346475"/>
            <a:ext cx="33498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「確認」ボタンを押し、確認画面に進みます。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3" name="Google Shape;383;g28101dd0ef4_0_46"/>
          <p:cNvSpPr/>
          <p:nvPr/>
        </p:nvSpPr>
        <p:spPr>
          <a:xfrm>
            <a:off x="3942307" y="4024818"/>
            <a:ext cx="234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遅刻理由を申請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」を押します。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4" name="Google Shape;384;g28101dd0ef4_0_46"/>
          <p:cNvSpPr/>
          <p:nvPr/>
        </p:nvSpPr>
        <p:spPr>
          <a:xfrm rot="10800000">
            <a:off x="3748200" y="8372175"/>
            <a:ext cx="507600" cy="1380600"/>
          </a:xfrm>
          <a:prstGeom prst="bentArrow">
            <a:avLst>
              <a:gd name="adj1" fmla="val 20916"/>
              <a:gd name="adj2" fmla="val 39457"/>
              <a:gd name="adj3" fmla="val 25000"/>
              <a:gd name="adj4" fmla="val 4753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5" name="Google Shape;385;g28101dd0ef4_0_46"/>
          <p:cNvSpPr/>
          <p:nvPr/>
        </p:nvSpPr>
        <p:spPr>
          <a:xfrm>
            <a:off x="4476450" y="8537475"/>
            <a:ext cx="29427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「申請」ボタンを押すと、申請が管理者に送信されます。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6" name="Google Shape;386;g28101dd0ef4_0_46"/>
          <p:cNvSpPr/>
          <p:nvPr/>
        </p:nvSpPr>
        <p:spPr>
          <a:xfrm>
            <a:off x="2681250" y="4619349"/>
            <a:ext cx="1087500" cy="353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87" name="Google Shape;387;g28101dd0ef4_0_46"/>
          <p:cNvCxnSpPr>
            <a:stCxn id="374" idx="1"/>
          </p:cNvCxnSpPr>
          <p:nvPr/>
        </p:nvCxnSpPr>
        <p:spPr>
          <a:xfrm rot="10800000">
            <a:off x="2416400" y="2529875"/>
            <a:ext cx="1584600" cy="2964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g28101dd0ef4_0_46"/>
          <p:cNvCxnSpPr>
            <a:stCxn id="389" idx="1"/>
          </p:cNvCxnSpPr>
          <p:nvPr/>
        </p:nvCxnSpPr>
        <p:spPr>
          <a:xfrm flipH="1">
            <a:off x="3777050" y="4188050"/>
            <a:ext cx="249900" cy="573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g28101dd0ef4_0_46"/>
          <p:cNvSpPr/>
          <p:nvPr/>
        </p:nvSpPr>
        <p:spPr>
          <a:xfrm>
            <a:off x="4026950" y="4011500"/>
            <a:ext cx="2331600" cy="3531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0" name="Google Shape;390;g28101dd0ef4_0_46"/>
          <p:cNvCxnSpPr>
            <a:stCxn id="373" idx="1"/>
          </p:cNvCxnSpPr>
          <p:nvPr/>
        </p:nvCxnSpPr>
        <p:spPr>
          <a:xfrm flipH="1">
            <a:off x="3187250" y="5658175"/>
            <a:ext cx="889800" cy="5787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91" name="Google Shape;391;g28101dd0ef4_0_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3650" y="6787475"/>
            <a:ext cx="3471300" cy="15437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92" name="Google Shape;392;g28101dd0ef4_0_46"/>
          <p:cNvCxnSpPr>
            <a:stCxn id="393" idx="1"/>
          </p:cNvCxnSpPr>
          <p:nvPr/>
        </p:nvCxnSpPr>
        <p:spPr>
          <a:xfrm flipH="1">
            <a:off x="3017450" y="6477175"/>
            <a:ext cx="1059600" cy="4629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3" name="Google Shape;393;g28101dd0ef4_0_46"/>
          <p:cNvSpPr/>
          <p:nvPr/>
        </p:nvSpPr>
        <p:spPr>
          <a:xfrm>
            <a:off x="4077050" y="6300625"/>
            <a:ext cx="3124500" cy="3531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4" name="Google Shape;394;g28101dd0ef4_0_46"/>
          <p:cNvCxnSpPr/>
          <p:nvPr/>
        </p:nvCxnSpPr>
        <p:spPr>
          <a:xfrm flipH="1">
            <a:off x="6032700" y="8196525"/>
            <a:ext cx="216300" cy="2685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5" name="Google Shape;395;g28101dd0ef4_0_46"/>
          <p:cNvSpPr/>
          <p:nvPr/>
        </p:nvSpPr>
        <p:spPr>
          <a:xfrm>
            <a:off x="4479500" y="8465000"/>
            <a:ext cx="2942700" cy="5736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6" name="Google Shape;396;g28101dd0ef4_0_46"/>
          <p:cNvCxnSpPr>
            <a:stCxn id="370" idx="1"/>
          </p:cNvCxnSpPr>
          <p:nvPr/>
        </p:nvCxnSpPr>
        <p:spPr>
          <a:xfrm flipH="1">
            <a:off x="3742950" y="10027575"/>
            <a:ext cx="581100" cy="1458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g28101dd0ef4_0_46"/>
          <p:cNvSpPr/>
          <p:nvPr/>
        </p:nvSpPr>
        <p:spPr>
          <a:xfrm>
            <a:off x="2059400" y="10064450"/>
            <a:ext cx="1698300" cy="353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98" name="Google Shape;398;g28101dd0ef4_0_46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g28101dd0ef4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981" y="8010850"/>
            <a:ext cx="3222304" cy="25285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4" name="Google Shape;404;g28101dd0ef4_0_70"/>
          <p:cNvSpPr/>
          <p:nvPr/>
        </p:nvSpPr>
        <p:spPr>
          <a:xfrm>
            <a:off x="3891650" y="3902850"/>
            <a:ext cx="3185100" cy="9669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g28101dd0ef4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325" y="2070125"/>
            <a:ext cx="3525256" cy="609725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6" name="Google Shape;406;g28101dd0ef4_0_7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85137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28101dd0ef4_0_70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選択備考を追加or修正する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08" name="Google Shape;408;g28101dd0ef4_0_70"/>
          <p:cNvCxnSpPr/>
          <p:nvPr/>
        </p:nvCxnSpPr>
        <p:spPr>
          <a:xfrm>
            <a:off x="282332" y="1923079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09" name="Google Shape;409;g28101dd0ef4_0_70"/>
          <p:cNvSpPr/>
          <p:nvPr/>
        </p:nvSpPr>
        <p:spPr>
          <a:xfrm>
            <a:off x="656900" y="1316226"/>
            <a:ext cx="62178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選択備考</a:t>
            </a: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を修正する方法をご案内します。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</a:pPr>
            <a:endParaRPr sz="54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"/>
              <a:buFont typeface="Arial"/>
              <a:buNone/>
            </a:pPr>
            <a:r>
              <a:rPr lang="ja-JP" sz="1133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こちらの機能を利用するには、管理者側での設定が必要となります。</a:t>
            </a:r>
            <a:endParaRPr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Font typeface="Arial"/>
              <a:buNone/>
            </a:pPr>
            <a:endParaRPr sz="1295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endParaRPr sz="1295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0" name="Google Shape;410;g28101dd0ef4_0_70"/>
          <p:cNvSpPr/>
          <p:nvPr/>
        </p:nvSpPr>
        <p:spPr>
          <a:xfrm>
            <a:off x="3977925" y="6386125"/>
            <a:ext cx="34713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保存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」ボタンを押すと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、内容が保存されます。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管理者が選択備考を申請制に設定している場合は、承認されると追加または修正が完了します。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1" name="Google Shape;411;g28101dd0ef4_0_70"/>
          <p:cNvSpPr/>
          <p:nvPr/>
        </p:nvSpPr>
        <p:spPr>
          <a:xfrm>
            <a:off x="3977925" y="2659398"/>
            <a:ext cx="31665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>
                <a:latin typeface="Meiryo"/>
                <a:ea typeface="Meiryo"/>
                <a:cs typeface="Meiryo"/>
                <a:sym typeface="Meiryo"/>
              </a:rPr>
              <a:t>選択備考</a:t>
            </a: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を追加</a:t>
            </a:r>
            <a:r>
              <a:rPr lang="ja-JP" sz="1187">
                <a:latin typeface="Meiryo"/>
                <a:ea typeface="Meiryo"/>
                <a:cs typeface="Meiryo"/>
                <a:sym typeface="Meiryo"/>
              </a:rPr>
              <a:t>または修正</a:t>
            </a: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する日が正しいか確認します。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2" name="Google Shape;412;g28101dd0ef4_0_70"/>
          <p:cNvSpPr/>
          <p:nvPr/>
        </p:nvSpPr>
        <p:spPr>
          <a:xfrm>
            <a:off x="3935275" y="4015475"/>
            <a:ext cx="3350100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選択備考欄のプルダウンから記録したい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選択肢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を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選びます。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※画像は選択備考が申請制の場合となります。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3" name="Google Shape;413;g28101dd0ef4_0_70"/>
          <p:cNvSpPr/>
          <p:nvPr/>
        </p:nvSpPr>
        <p:spPr>
          <a:xfrm>
            <a:off x="282325" y="5158625"/>
            <a:ext cx="3415500" cy="2585400"/>
          </a:xfrm>
          <a:prstGeom prst="roundRect">
            <a:avLst>
              <a:gd name="adj" fmla="val 10693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4" name="Google Shape;414;g28101dd0ef4_0_70"/>
          <p:cNvSpPr/>
          <p:nvPr/>
        </p:nvSpPr>
        <p:spPr>
          <a:xfrm rot="10800000" flipH="1">
            <a:off x="3244104" y="8259460"/>
            <a:ext cx="621900" cy="1040700"/>
          </a:xfrm>
          <a:prstGeom prst="bentArrow">
            <a:avLst>
              <a:gd name="adj1" fmla="val 20916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5" name="Google Shape;415;g28101dd0ef4_0_70"/>
          <p:cNvSpPr/>
          <p:nvPr/>
        </p:nvSpPr>
        <p:spPr>
          <a:xfrm>
            <a:off x="4178302" y="8603474"/>
            <a:ext cx="1061400" cy="488700"/>
          </a:xfrm>
          <a:prstGeom prst="roundRect">
            <a:avLst>
              <a:gd name="adj" fmla="val 13694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6" name="Google Shape;416;g28101dd0ef4_0_70"/>
          <p:cNvSpPr/>
          <p:nvPr/>
        </p:nvSpPr>
        <p:spPr>
          <a:xfrm>
            <a:off x="370775" y="9433852"/>
            <a:ext cx="3186600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※選択備考が申請制の場合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申請中は赤色の背景、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管理者が承認する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と青色の背景になります。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7" name="Google Shape;417;g28101dd0ef4_0_70"/>
          <p:cNvSpPr/>
          <p:nvPr/>
        </p:nvSpPr>
        <p:spPr>
          <a:xfrm>
            <a:off x="3891650" y="2582073"/>
            <a:ext cx="3185100" cy="5595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8" name="Google Shape;418;g28101dd0ef4_0_70"/>
          <p:cNvCxnSpPr/>
          <p:nvPr/>
        </p:nvCxnSpPr>
        <p:spPr>
          <a:xfrm rot="10800000">
            <a:off x="2461555" y="2540404"/>
            <a:ext cx="1430100" cy="414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g28101dd0ef4_0_70"/>
          <p:cNvCxnSpPr/>
          <p:nvPr/>
        </p:nvCxnSpPr>
        <p:spPr>
          <a:xfrm flipH="1">
            <a:off x="2994651" y="4662770"/>
            <a:ext cx="897000" cy="8823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0" name="Google Shape;420;g28101dd0ef4_0_70"/>
          <p:cNvSpPr/>
          <p:nvPr/>
        </p:nvSpPr>
        <p:spPr>
          <a:xfrm>
            <a:off x="3938132" y="6273450"/>
            <a:ext cx="3350100" cy="10131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1" name="Google Shape;421;g28101dd0ef4_0_70"/>
          <p:cNvCxnSpPr/>
          <p:nvPr/>
        </p:nvCxnSpPr>
        <p:spPr>
          <a:xfrm flipH="1">
            <a:off x="3720300" y="7291450"/>
            <a:ext cx="737100" cy="567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2" name="Google Shape;422;g28101dd0ef4_0_70"/>
          <p:cNvSpPr/>
          <p:nvPr/>
        </p:nvSpPr>
        <p:spPr>
          <a:xfrm>
            <a:off x="356725" y="9321450"/>
            <a:ext cx="3350100" cy="8124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3" name="Google Shape;423;g28101dd0ef4_0_70"/>
          <p:cNvCxnSpPr/>
          <p:nvPr/>
        </p:nvCxnSpPr>
        <p:spPr>
          <a:xfrm flipH="1">
            <a:off x="3697750" y="9001625"/>
            <a:ext cx="544200" cy="7212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4" name="Google Shape;424;g28101dd0ef4_0_70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5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6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【シフト】</a:t>
            </a:r>
            <a:endParaRPr sz="36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32" name="Google Shape;432;p15"/>
          <p:cNvSpPr txBox="1"/>
          <p:nvPr/>
        </p:nvSpPr>
        <p:spPr>
          <a:xfrm>
            <a:off x="519112" y="5068887"/>
            <a:ext cx="65214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勤怠管理 モバイルマイページマニュアル p.1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9</a:t>
            </a: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 – p.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22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00" y="1778650"/>
            <a:ext cx="4454543" cy="67542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8" name="Google Shape;43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50" y="2784223"/>
            <a:ext cx="3486792" cy="463699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9" name="Google Shape;439;p16"/>
          <p:cNvSpPr/>
          <p:nvPr/>
        </p:nvSpPr>
        <p:spPr>
          <a:xfrm>
            <a:off x="2588161" y="1778040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40" name="Google Shape;44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2536" y="6745830"/>
            <a:ext cx="3331123" cy="3752376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1" name="Google Shape;44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24856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6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確定したシフトを確認する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43" name="Google Shape;443;p16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44" name="Google Shape;444;p16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確定シフトの確認方法についてご案内します。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3176750" y="2103112"/>
            <a:ext cx="3697954" cy="1571108"/>
          </a:xfrm>
          <a:custGeom>
            <a:avLst/>
            <a:gdLst/>
            <a:ahLst/>
            <a:cxnLst/>
            <a:rect l="l" t="t" r="r" b="b"/>
            <a:pathLst>
              <a:path w="208983" h="301701" extrusionOk="0">
                <a:moveTo>
                  <a:pt x="88983" y="181701"/>
                </a:moveTo>
                <a:lnTo>
                  <a:pt x="208983" y="181701"/>
                </a:lnTo>
                <a:lnTo>
                  <a:pt x="208983" y="301701"/>
                </a:lnTo>
                <a:lnTo>
                  <a:pt x="88983" y="301701"/>
                </a:lnTo>
                <a:lnTo>
                  <a:pt x="88983" y="181701"/>
                </a:lnTo>
                <a:close/>
              </a:path>
              <a:path w="208983" h="301701" fill="none" extrusionOk="0">
                <a:moveTo>
                  <a:pt x="89402" y="267701"/>
                </a:moveTo>
                <a:lnTo>
                  <a:pt x="70084" y="267701"/>
                </a:lnTo>
                <a:cubicBezTo>
                  <a:pt x="59922" y="208450"/>
                  <a:pt x="10162" y="59251"/>
                  <a:pt x="0" y="0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4765660" y="3217390"/>
            <a:ext cx="25647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TOP画面で「シフト」を選択。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731298" y="4285875"/>
            <a:ext cx="2720400" cy="2875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3496427" y="4169467"/>
            <a:ext cx="3870581" cy="1366373"/>
          </a:xfrm>
          <a:custGeom>
            <a:avLst/>
            <a:gdLst/>
            <a:ahLst/>
            <a:cxnLst/>
            <a:rect l="l" t="t" r="r" b="b"/>
            <a:pathLst>
              <a:path w="149400" h="150689" extrusionOk="0">
                <a:moveTo>
                  <a:pt x="29400" y="0"/>
                </a:moveTo>
                <a:lnTo>
                  <a:pt x="149400" y="0"/>
                </a:lnTo>
                <a:lnTo>
                  <a:pt x="149400" y="120000"/>
                </a:lnTo>
                <a:lnTo>
                  <a:pt x="29400" y="120000"/>
                </a:lnTo>
                <a:lnTo>
                  <a:pt x="29400" y="0"/>
                </a:lnTo>
                <a:close/>
              </a:path>
              <a:path w="149400" h="150689" fill="none" extrusionOk="0">
                <a:moveTo>
                  <a:pt x="29417" y="81984"/>
                </a:moveTo>
                <a:lnTo>
                  <a:pt x="24196" y="81796"/>
                </a:lnTo>
                <a:cubicBezTo>
                  <a:pt x="17024" y="101356"/>
                  <a:pt x="7172" y="131129"/>
                  <a:pt x="0" y="150689"/>
                </a:cubicBez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9" name="Google Shape;449;p16"/>
          <p:cNvSpPr/>
          <p:nvPr/>
        </p:nvSpPr>
        <p:spPr>
          <a:xfrm rot="10800000">
            <a:off x="871508" y="8133969"/>
            <a:ext cx="2253900" cy="30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" y="26869"/>
                </a:moveTo>
                <a:lnTo>
                  <a:pt x="-8177" y="26681"/>
                </a:lnTo>
                <a:lnTo>
                  <a:pt x="-59872" y="34870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0" name="Google Shape;450;p16"/>
          <p:cNvSpPr/>
          <p:nvPr/>
        </p:nvSpPr>
        <p:spPr>
          <a:xfrm rot="10800000">
            <a:off x="871508" y="8693802"/>
            <a:ext cx="2253900" cy="31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7" y="32118"/>
                </a:moveTo>
                <a:lnTo>
                  <a:pt x="-11845" y="31930"/>
                </a:lnTo>
                <a:lnTo>
                  <a:pt x="-59186" y="292753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1" name="Google Shape;451;p16"/>
          <p:cNvSpPr/>
          <p:nvPr/>
        </p:nvSpPr>
        <p:spPr>
          <a:xfrm rot="10800000">
            <a:off x="787691" y="8859922"/>
            <a:ext cx="3485396" cy="949978"/>
          </a:xfrm>
          <a:custGeom>
            <a:avLst/>
            <a:gdLst/>
            <a:ahLst/>
            <a:cxnLst/>
            <a:rect l="l" t="t" r="r" b="b"/>
            <a:pathLst>
              <a:path w="177036" h="260268" extrusionOk="0">
                <a:moveTo>
                  <a:pt x="57036" y="0"/>
                </a:moveTo>
                <a:lnTo>
                  <a:pt x="177036" y="0"/>
                </a:lnTo>
                <a:lnTo>
                  <a:pt x="177036" y="120000"/>
                </a:lnTo>
                <a:lnTo>
                  <a:pt x="57036" y="120000"/>
                </a:lnTo>
                <a:lnTo>
                  <a:pt x="57036" y="0"/>
                </a:lnTo>
                <a:close/>
              </a:path>
              <a:path w="177036" h="260268" fill="none" extrusionOk="0">
                <a:moveTo>
                  <a:pt x="57053" y="81984"/>
                </a:moveTo>
                <a:lnTo>
                  <a:pt x="41737" y="84747"/>
                </a:lnTo>
                <a:cubicBezTo>
                  <a:pt x="37231" y="109812"/>
                  <a:pt x="4506" y="235203"/>
                  <a:pt x="0" y="260268"/>
                </a:cubicBez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883001" y="8173300"/>
            <a:ext cx="25647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確定シフトが表示されます。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871460" y="8740626"/>
            <a:ext cx="2780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申請済のシフトが表示されます。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731298" y="9365985"/>
            <a:ext cx="32238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追加でシフト申請をしたい場合は</a:t>
            </a:r>
            <a:endParaRPr sz="1133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こちらから申請できます。</a:t>
            </a:r>
            <a:endParaRPr sz="1133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4328374" y="4247425"/>
            <a:ext cx="29610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確定しているシフトが表示されます。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シフトパターン名（またはシフト時間帯）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部分を選択すると、該当日のシフト詳細を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確認することができます。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6" name="Google Shape;456;p16"/>
          <p:cNvSpPr/>
          <p:nvPr/>
        </p:nvSpPr>
        <p:spPr>
          <a:xfrm rot="5400000">
            <a:off x="4589034" y="5806768"/>
            <a:ext cx="381000" cy="817800"/>
          </a:xfrm>
          <a:prstGeom prst="bentArrow">
            <a:avLst>
              <a:gd name="adj1" fmla="val 18901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7" name="Google Shape;457;p16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" y="67806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361950" y="470513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目次　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aphicFrame>
        <p:nvGraphicFramePr>
          <p:cNvPr id="102" name="Google Shape;102;p2"/>
          <p:cNvGraphicFramePr/>
          <p:nvPr/>
        </p:nvGraphicFramePr>
        <p:xfrm>
          <a:off x="-37" y="1198525"/>
          <a:ext cx="7559700" cy="9711125"/>
        </p:xfrm>
        <a:graphic>
          <a:graphicData uri="http://schemas.openxmlformats.org/drawingml/2006/table">
            <a:tbl>
              <a:tblPr firstRow="1" bandRow="1">
                <a:noFill/>
                <a:tableStyleId>{B2888456-8C7E-4BDE-9CF3-4C18539DFA36}</a:tableStyleId>
              </a:tblPr>
              <a:tblGrid>
                <a:gridCol w="334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11125">
                <a:tc>
                  <a:txBody>
                    <a:bodyPr/>
                    <a:lstStyle/>
                    <a:p>
                      <a:pPr marL="779462" marR="0" lvl="0" indent="-77946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779462" marR="0" lvl="0" indent="-77946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利用開始の流れ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TOP画面と各機能概要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【打刻】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打刻をする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夜勤モードについて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GPS打刻について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【出勤簿】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</a:t>
                      </a: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出勤簿</a:t>
                      </a: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を確認する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日ごとの打刻を確認する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打刻を追加する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打刻を削除する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打刻を修正する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遅刻理由を申請する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選択備考を追加or修正する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【シフト】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確定したシフトを確認する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希望</a:t>
                      </a: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の</a:t>
                      </a: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シフト</a:t>
                      </a: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を</a:t>
                      </a: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申請する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申請したシフトを取り消す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8700" marR="98700" marT="49350" marB="493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8700" marR="98700" marT="49350" marB="493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4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5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7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8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9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b="1" u="none" strike="noStrike" cap="non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1" u="none" strike="noStrike" cap="non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11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</a:t>
                      </a: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2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</a:t>
                      </a: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</a:t>
                      </a: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4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</a:t>
                      </a: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5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16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17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1</a:t>
                      </a: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9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20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22</a:t>
                      </a: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8700" marR="98700" marT="49350" marB="4935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25" y="6565075"/>
            <a:ext cx="3266725" cy="39926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3" name="Google Shape;46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325" y="2020775"/>
            <a:ext cx="3412300" cy="44703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4" name="Google Shape;464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84284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17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希望のシフトを申請する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66" name="Google Shape;466;p17"/>
          <p:cNvCxnSpPr/>
          <p:nvPr/>
        </p:nvCxnSpPr>
        <p:spPr>
          <a:xfrm>
            <a:off x="282332" y="1926123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67" name="Google Shape;467;p17"/>
          <p:cNvSpPr/>
          <p:nvPr/>
        </p:nvSpPr>
        <p:spPr>
          <a:xfrm>
            <a:off x="656892" y="1240061"/>
            <a:ext cx="62178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シフトの申請方法をご案内します。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ここでは『管理者からのシフト募集 ⇒ シフト申請』の流れをご案内します。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TOP画面「シフト」メニューからもシフト申請可能です。</a:t>
            </a:r>
            <a:endParaRPr sz="1100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endParaRPr sz="1295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endParaRPr sz="1295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68" name="Google Shape;468;p17"/>
          <p:cNvSpPr/>
          <p:nvPr/>
        </p:nvSpPr>
        <p:spPr>
          <a:xfrm>
            <a:off x="3989653" y="6283528"/>
            <a:ext cx="30522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すでに申請済のシフトがある場合は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69" name="Google Shape;469;p17"/>
          <p:cNvSpPr/>
          <p:nvPr/>
        </p:nvSpPr>
        <p:spPr>
          <a:xfrm>
            <a:off x="3998638" y="7176938"/>
            <a:ext cx="31749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管理者がシフト募集をしている日付は「募」と表示されます。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0" name="Google Shape;470;p17"/>
          <p:cNvSpPr/>
          <p:nvPr/>
        </p:nvSpPr>
        <p:spPr>
          <a:xfrm rot="5400000">
            <a:off x="4916220" y="8832912"/>
            <a:ext cx="11739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1" name="Google Shape;471;p17"/>
          <p:cNvSpPr txBox="1"/>
          <p:nvPr/>
        </p:nvSpPr>
        <p:spPr>
          <a:xfrm>
            <a:off x="5096025" y="9060012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2" name="Google Shape;472;p17"/>
          <p:cNvSpPr/>
          <p:nvPr/>
        </p:nvSpPr>
        <p:spPr>
          <a:xfrm>
            <a:off x="3989653" y="8051829"/>
            <a:ext cx="25788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申請したい日付を選択すると、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申請の設定画面に移ります。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3" name="Google Shape;473;p17"/>
          <p:cNvSpPr/>
          <p:nvPr/>
        </p:nvSpPr>
        <p:spPr>
          <a:xfrm>
            <a:off x="3976383" y="7090242"/>
            <a:ext cx="3053400" cy="55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" y="81984"/>
                </a:moveTo>
                <a:lnTo>
                  <a:pt x="-5324" y="83172"/>
                </a:lnTo>
                <a:lnTo>
                  <a:pt x="-35934" y="21348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4" name="Google Shape;474;p17"/>
          <p:cNvSpPr/>
          <p:nvPr/>
        </p:nvSpPr>
        <p:spPr>
          <a:xfrm>
            <a:off x="3946150" y="6231250"/>
            <a:ext cx="2862000" cy="500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" y="81984"/>
                </a:moveTo>
                <a:lnTo>
                  <a:pt x="-5324" y="83172"/>
                </a:lnTo>
                <a:lnTo>
                  <a:pt x="-102277" y="289402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5" name="Google Shape;475;p17"/>
          <p:cNvSpPr/>
          <p:nvPr/>
        </p:nvSpPr>
        <p:spPr>
          <a:xfrm>
            <a:off x="3976383" y="3374026"/>
            <a:ext cx="31860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シフト募集が開始されると、 TOP画面の「シフト募集」の件数が表示されます。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また、件数を部分を選択すると、募集概要が表示されます。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6" name="Google Shape;476;p17"/>
          <p:cNvSpPr/>
          <p:nvPr/>
        </p:nvSpPr>
        <p:spPr>
          <a:xfrm>
            <a:off x="3944864" y="3310837"/>
            <a:ext cx="3182700" cy="109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" y="81984"/>
                </a:moveTo>
                <a:lnTo>
                  <a:pt x="-4709" y="81796"/>
                </a:lnTo>
                <a:lnTo>
                  <a:pt x="-23276" y="234359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7" name="Google Shape;477;p17"/>
          <p:cNvSpPr/>
          <p:nvPr/>
        </p:nvSpPr>
        <p:spPr>
          <a:xfrm>
            <a:off x="3977675" y="4861981"/>
            <a:ext cx="31860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募集期間内のシフト申請をする場合は、概要部分を選択します。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8" name="Google Shape;478;p17"/>
          <p:cNvSpPr/>
          <p:nvPr/>
        </p:nvSpPr>
        <p:spPr>
          <a:xfrm>
            <a:off x="3946156" y="4798792"/>
            <a:ext cx="3181200" cy="54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" y="81984"/>
                </a:moveTo>
                <a:lnTo>
                  <a:pt x="-4580" y="81796"/>
                </a:lnTo>
                <a:lnTo>
                  <a:pt x="-14528" y="23782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9" name="Google Shape;479;p17"/>
          <p:cNvSpPr/>
          <p:nvPr/>
        </p:nvSpPr>
        <p:spPr>
          <a:xfrm>
            <a:off x="3989653" y="8025687"/>
            <a:ext cx="2566200" cy="500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" y="81984"/>
                </a:moveTo>
                <a:lnTo>
                  <a:pt x="-7632" y="83172"/>
                </a:lnTo>
                <a:lnTo>
                  <a:pt x="-131423" y="305011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80" name="Google Shape;480;p17"/>
          <p:cNvSpPr/>
          <p:nvPr/>
        </p:nvSpPr>
        <p:spPr>
          <a:xfrm>
            <a:off x="1164000" y="7406475"/>
            <a:ext cx="539100" cy="441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81" name="Google Shape;481;p17"/>
          <p:cNvSpPr/>
          <p:nvPr/>
        </p:nvSpPr>
        <p:spPr>
          <a:xfrm>
            <a:off x="2548300" y="8051824"/>
            <a:ext cx="488100" cy="376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82" name="Google Shape;482;p17"/>
          <p:cNvSpPr/>
          <p:nvPr/>
        </p:nvSpPr>
        <p:spPr>
          <a:xfrm>
            <a:off x="744900" y="9131325"/>
            <a:ext cx="488100" cy="549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83" name="Google Shape;483;p17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50" y="1184225"/>
            <a:ext cx="3379800" cy="530113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89" name="Google Shape;4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500" y="6493663"/>
            <a:ext cx="3695700" cy="41052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0" name="Google Shape;490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113336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8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希望のシフトを申請する（続き）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2" name="Google Shape;492;p18"/>
          <p:cNvSpPr/>
          <p:nvPr/>
        </p:nvSpPr>
        <p:spPr>
          <a:xfrm rot="5400000">
            <a:off x="1156425" y="8234123"/>
            <a:ext cx="783900" cy="1865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3" name="Google Shape;493;p18"/>
          <p:cNvSpPr/>
          <p:nvPr/>
        </p:nvSpPr>
        <p:spPr>
          <a:xfrm>
            <a:off x="4129592" y="5204475"/>
            <a:ext cx="32409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「申請」ボタンを押すと申請が管理者に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4" name="Google Shape;494;p18"/>
          <p:cNvSpPr/>
          <p:nvPr/>
        </p:nvSpPr>
        <p:spPr>
          <a:xfrm>
            <a:off x="3990550" y="2809750"/>
            <a:ext cx="362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希望のシフトパターンを選択または時刻を指定して申請する場合は開始・終了の時刻を選択します。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5" name="Google Shape;495;p18"/>
          <p:cNvSpPr/>
          <p:nvPr/>
        </p:nvSpPr>
        <p:spPr>
          <a:xfrm>
            <a:off x="3945742" y="7727818"/>
            <a:ext cx="35649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同じ条件で複数日の申請をしたい場合、対象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日をタップしてから、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「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」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ボタンを押すことで、同条件の申請ができます。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6" name="Google Shape;496;p18"/>
          <p:cNvSpPr/>
          <p:nvPr/>
        </p:nvSpPr>
        <p:spPr>
          <a:xfrm>
            <a:off x="3935275" y="3556775"/>
            <a:ext cx="36267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申請についての連絡事項などがあれば入力します。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※備考欄に入力した情報は、管理者が管理画面で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7" name="Google Shape;497;p18"/>
          <p:cNvSpPr/>
          <p:nvPr/>
        </p:nvSpPr>
        <p:spPr>
          <a:xfrm>
            <a:off x="3982420" y="1863850"/>
            <a:ext cx="3185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申請する日付を確認します。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8" name="Google Shape;498;p18"/>
          <p:cNvSpPr/>
          <p:nvPr/>
        </p:nvSpPr>
        <p:spPr>
          <a:xfrm>
            <a:off x="3966775" y="2675875"/>
            <a:ext cx="3476700" cy="69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03" y="40715"/>
                </a:moveTo>
                <a:lnTo>
                  <a:pt x="-9755" y="40526"/>
                </a:lnTo>
                <a:lnTo>
                  <a:pt x="-85998" y="313991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3958559" y="3496532"/>
            <a:ext cx="3396000" cy="8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17" y="99203"/>
                </a:moveTo>
                <a:lnTo>
                  <a:pt x="-11795" y="99014"/>
                </a:lnTo>
                <a:lnTo>
                  <a:pt x="-58291" y="220068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0" name="Google Shape;500;p18"/>
          <p:cNvSpPr/>
          <p:nvPr/>
        </p:nvSpPr>
        <p:spPr>
          <a:xfrm>
            <a:off x="1617092" y="7664587"/>
            <a:ext cx="5737655" cy="1076259"/>
          </a:xfrm>
          <a:custGeom>
            <a:avLst/>
            <a:gdLst/>
            <a:ahLst/>
            <a:cxnLst/>
            <a:rect l="l" t="t" r="r" b="b"/>
            <a:pathLst>
              <a:path w="204187" h="177454" extrusionOk="0">
                <a:moveTo>
                  <a:pt x="84187" y="0"/>
                </a:moveTo>
                <a:lnTo>
                  <a:pt x="204187" y="0"/>
                </a:lnTo>
                <a:lnTo>
                  <a:pt x="204187" y="120000"/>
                </a:lnTo>
                <a:lnTo>
                  <a:pt x="84187" y="120000"/>
                </a:lnTo>
                <a:lnTo>
                  <a:pt x="84187" y="0"/>
                </a:lnTo>
                <a:close/>
              </a:path>
              <a:path w="204187" h="177454" fill="none" extrusionOk="0">
                <a:moveTo>
                  <a:pt x="83670" y="99203"/>
                </a:moveTo>
                <a:lnTo>
                  <a:pt x="72392" y="99014"/>
                </a:lnTo>
                <a:cubicBezTo>
                  <a:pt x="50129" y="121531"/>
                  <a:pt x="22263" y="154937"/>
                  <a:pt x="0" y="177454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1" name="Google Shape;501;p18"/>
          <p:cNvSpPr/>
          <p:nvPr/>
        </p:nvSpPr>
        <p:spPr>
          <a:xfrm>
            <a:off x="3935275" y="1776700"/>
            <a:ext cx="3185100" cy="441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2" name="Google Shape;502;p18"/>
          <p:cNvCxnSpPr>
            <a:stCxn id="501" idx="1"/>
          </p:cNvCxnSpPr>
          <p:nvPr/>
        </p:nvCxnSpPr>
        <p:spPr>
          <a:xfrm rot="10800000">
            <a:off x="2371675" y="1704400"/>
            <a:ext cx="1563600" cy="2928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3" name="Google Shape;503;p18"/>
          <p:cNvSpPr/>
          <p:nvPr/>
        </p:nvSpPr>
        <p:spPr>
          <a:xfrm>
            <a:off x="3982425" y="5101975"/>
            <a:ext cx="3185100" cy="6006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4" name="Google Shape;504;p18"/>
          <p:cNvCxnSpPr>
            <a:stCxn id="503" idx="1"/>
          </p:cNvCxnSpPr>
          <p:nvPr/>
        </p:nvCxnSpPr>
        <p:spPr>
          <a:xfrm flipH="1">
            <a:off x="2346225" y="5402275"/>
            <a:ext cx="1636200" cy="7089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5" name="Google Shape;505;p18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950" y="8504298"/>
            <a:ext cx="3504550" cy="87840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1" name="Google Shape;5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925" y="5090400"/>
            <a:ext cx="3560400" cy="23828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2" name="Google Shape;5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925" y="2850862"/>
            <a:ext cx="3560400" cy="2158388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3" name="Google Shape;513;p19"/>
          <p:cNvSpPr/>
          <p:nvPr/>
        </p:nvSpPr>
        <p:spPr>
          <a:xfrm>
            <a:off x="656892" y="1906087"/>
            <a:ext cx="6217800" cy="875100"/>
          </a:xfrm>
          <a:prstGeom prst="rect">
            <a:avLst/>
          </a:prstGeom>
          <a:noFill/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14" name="Google Shape;514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2109" y="109565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19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申請したシフトを取り消す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516" name="Google Shape;516;p19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17" name="Google Shape;517;p19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申請済シフトを取り消す方法をご案内します。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18" name="Google Shape;518;p19"/>
          <p:cNvSpPr/>
          <p:nvPr/>
        </p:nvSpPr>
        <p:spPr>
          <a:xfrm>
            <a:off x="4061068" y="5592873"/>
            <a:ext cx="32868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取り消したい申請済みシフトのチェッボックスにチェックを入れ、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「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申請を取り消す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」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ボタンを押すと取り消しができます。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19" name="Google Shape;519;p19"/>
          <p:cNvSpPr/>
          <p:nvPr/>
        </p:nvSpPr>
        <p:spPr>
          <a:xfrm>
            <a:off x="689558" y="1963773"/>
            <a:ext cx="61215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最初に、シフト申請一覧の画面を表示します。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＜表示方法＞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 ⇒ シフト募集のリンク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 ⇒ 「シフト」メニューボタン ⇒ 「シフト申請」ボタン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0" name="Google Shape;520;p19"/>
          <p:cNvSpPr/>
          <p:nvPr/>
        </p:nvSpPr>
        <p:spPr>
          <a:xfrm>
            <a:off x="4072743" y="3669373"/>
            <a:ext cx="27513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取り消したい申請シフトがある日付を選択します。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1" name="Google Shape;521;p19"/>
          <p:cNvSpPr/>
          <p:nvPr/>
        </p:nvSpPr>
        <p:spPr>
          <a:xfrm>
            <a:off x="585670" y="7706758"/>
            <a:ext cx="6329100" cy="640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1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! 注意 !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管理者が承認済みの場合は（確認）と表示され、マイページから申請取り消しはできません。取り消しは管理者のみ可能なため、取り消したい場合は管理者へご連絡をお願いいたします。</a:t>
            </a:r>
            <a:endParaRPr sz="1133" b="0" i="0" u="none" strike="noStrike" cap="none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2" name="Google Shape;522;p19"/>
          <p:cNvSpPr/>
          <p:nvPr/>
        </p:nvSpPr>
        <p:spPr>
          <a:xfrm>
            <a:off x="4050975" y="3604450"/>
            <a:ext cx="2947800" cy="54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80" y="87103"/>
                </a:moveTo>
                <a:lnTo>
                  <a:pt x="-9553" y="86915"/>
                </a:lnTo>
                <a:lnTo>
                  <a:pt x="-97092" y="143964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3" name="Google Shape;523;p19"/>
          <p:cNvSpPr/>
          <p:nvPr/>
        </p:nvSpPr>
        <p:spPr>
          <a:xfrm>
            <a:off x="4141400" y="5531375"/>
            <a:ext cx="3206700" cy="67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17" y="17531"/>
                </a:moveTo>
                <a:lnTo>
                  <a:pt x="-9553" y="17342"/>
                </a:lnTo>
                <a:lnTo>
                  <a:pt x="-78920" y="239254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4" name="Google Shape;524;p19"/>
          <p:cNvSpPr/>
          <p:nvPr/>
        </p:nvSpPr>
        <p:spPr>
          <a:xfrm>
            <a:off x="1163250" y="3669375"/>
            <a:ext cx="558900" cy="875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5" name="Google Shape;525;p19"/>
          <p:cNvSpPr/>
          <p:nvPr/>
        </p:nvSpPr>
        <p:spPr>
          <a:xfrm>
            <a:off x="189925" y="6803275"/>
            <a:ext cx="18687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6" name="Google Shape;526;p19"/>
          <p:cNvSpPr/>
          <p:nvPr/>
        </p:nvSpPr>
        <p:spPr>
          <a:xfrm>
            <a:off x="3414900" y="9019875"/>
            <a:ext cx="3933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7" name="Google Shape;527;p19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20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6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【申請】</a:t>
            </a:r>
            <a:endParaRPr sz="36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5" name="Google Shape;535;p20"/>
          <p:cNvSpPr txBox="1"/>
          <p:nvPr/>
        </p:nvSpPr>
        <p:spPr>
          <a:xfrm>
            <a:off x="519112" y="5068887"/>
            <a:ext cx="65214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勤怠管理 モバイルマイページマニュアル p.2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4</a:t>
            </a: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 – p.3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03" y="6533438"/>
            <a:ext cx="3794946" cy="1565337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41" name="Google Shape;5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200" y="3024525"/>
            <a:ext cx="3605326" cy="2914416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42" name="Google Shape;5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025" y="2059013"/>
            <a:ext cx="4397275" cy="6667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43" name="Google Shape;54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07859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1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休暇の申請をする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545" name="Google Shape;545;p21"/>
          <p:cNvCxnSpPr/>
          <p:nvPr/>
        </p:nvCxnSpPr>
        <p:spPr>
          <a:xfrm>
            <a:off x="2730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46" name="Google Shape;546;p21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休暇の申請方法をご案内します。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47" name="Google Shape;547;p21"/>
          <p:cNvSpPr/>
          <p:nvPr/>
        </p:nvSpPr>
        <p:spPr>
          <a:xfrm>
            <a:off x="3865175" y="2360150"/>
            <a:ext cx="3264794" cy="559668"/>
          </a:xfrm>
          <a:custGeom>
            <a:avLst/>
            <a:gdLst/>
            <a:ahLst/>
            <a:cxnLst/>
            <a:rect l="l" t="t" r="r" b="b"/>
            <a:pathLst>
              <a:path w="182876" h="191996" extrusionOk="0">
                <a:moveTo>
                  <a:pt x="62876" y="71996"/>
                </a:moveTo>
                <a:lnTo>
                  <a:pt x="182876" y="71996"/>
                </a:lnTo>
                <a:lnTo>
                  <a:pt x="182876" y="191996"/>
                </a:lnTo>
                <a:lnTo>
                  <a:pt x="62876" y="191996"/>
                </a:lnTo>
                <a:lnTo>
                  <a:pt x="62876" y="71996"/>
                </a:lnTo>
                <a:close/>
              </a:path>
              <a:path w="182876" h="191996" fill="none" extrusionOk="0">
                <a:moveTo>
                  <a:pt x="62424" y="149764"/>
                </a:moveTo>
                <a:lnTo>
                  <a:pt x="50493" y="148000"/>
                </a:lnTo>
                <a:cubicBezTo>
                  <a:pt x="38422" y="117493"/>
                  <a:pt x="12071" y="30507"/>
                  <a:pt x="0" y="0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48" name="Google Shape;548;p21"/>
          <p:cNvSpPr/>
          <p:nvPr/>
        </p:nvSpPr>
        <p:spPr>
          <a:xfrm>
            <a:off x="5017511" y="2643161"/>
            <a:ext cx="2776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TOP画面で「申請」を選択。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49" name="Google Shape;549;p21"/>
          <p:cNvSpPr/>
          <p:nvPr/>
        </p:nvSpPr>
        <p:spPr>
          <a:xfrm>
            <a:off x="4348742" y="3301065"/>
            <a:ext cx="2807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「新規休暇申請」ボタンを押します。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0" name="Google Shape;550;p21"/>
          <p:cNvSpPr/>
          <p:nvPr/>
        </p:nvSpPr>
        <p:spPr>
          <a:xfrm>
            <a:off x="4169702" y="3267831"/>
            <a:ext cx="2953500" cy="30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348" y="20148"/>
                </a:moveTo>
                <a:lnTo>
                  <a:pt x="-20000" y="22500"/>
                </a:lnTo>
                <a:lnTo>
                  <a:pt x="-55208" y="202888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1" name="Google Shape;551;p21"/>
          <p:cNvSpPr/>
          <p:nvPr/>
        </p:nvSpPr>
        <p:spPr>
          <a:xfrm>
            <a:off x="4398300" y="6895200"/>
            <a:ext cx="2953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休暇希望日を選択し、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「次へ」ボタンを押します。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2" name="Google Shape;552;p21"/>
          <p:cNvSpPr/>
          <p:nvPr/>
        </p:nvSpPr>
        <p:spPr>
          <a:xfrm rot="5400000">
            <a:off x="1718922" y="5514175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3" name="Google Shape;553;p21"/>
          <p:cNvSpPr/>
          <p:nvPr/>
        </p:nvSpPr>
        <p:spPr>
          <a:xfrm>
            <a:off x="3250492" y="2049147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4" name="Google Shape;554;p21"/>
          <p:cNvSpPr/>
          <p:nvPr/>
        </p:nvSpPr>
        <p:spPr>
          <a:xfrm>
            <a:off x="4245900" y="6811500"/>
            <a:ext cx="2460900" cy="59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90" y="22500"/>
                </a:moveTo>
                <a:lnTo>
                  <a:pt x="-20000" y="22500"/>
                </a:lnTo>
                <a:lnTo>
                  <a:pt x="-43568" y="1586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5" name="Google Shape;555;p21"/>
          <p:cNvSpPr/>
          <p:nvPr/>
        </p:nvSpPr>
        <p:spPr>
          <a:xfrm rot="5400000">
            <a:off x="3380389" y="8315159"/>
            <a:ext cx="11739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6" name="Google Shape;556;p21"/>
          <p:cNvSpPr txBox="1"/>
          <p:nvPr/>
        </p:nvSpPr>
        <p:spPr>
          <a:xfrm>
            <a:off x="3560194" y="8542260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7" name="Google Shape;557;p21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425" y="6465575"/>
            <a:ext cx="3310325" cy="20957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3" name="Google Shape;5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000" y="1374225"/>
            <a:ext cx="3569150" cy="431812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4" name="Google Shape;564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95026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22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休暇の申請をする（続き）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66" name="Google Shape;566;p22"/>
          <p:cNvSpPr/>
          <p:nvPr/>
        </p:nvSpPr>
        <p:spPr>
          <a:xfrm>
            <a:off x="4030206" y="7188206"/>
            <a:ext cx="31425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内容に間違いがなければ「申請」ボタンを押すと、申請が管理者に送信されます。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67" name="Google Shape;567;p22"/>
          <p:cNvSpPr/>
          <p:nvPr/>
        </p:nvSpPr>
        <p:spPr>
          <a:xfrm>
            <a:off x="4136253" y="4769861"/>
            <a:ext cx="30084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申請の設定ができたら「確認」ボタンを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68" name="Google Shape;568;p22"/>
          <p:cNvSpPr/>
          <p:nvPr/>
        </p:nvSpPr>
        <p:spPr>
          <a:xfrm rot="5400000">
            <a:off x="1451779" y="5474705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69" name="Google Shape;569;p22"/>
          <p:cNvSpPr/>
          <p:nvPr/>
        </p:nvSpPr>
        <p:spPr>
          <a:xfrm>
            <a:off x="4251216" y="2156660"/>
            <a:ext cx="2214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取得する休暇を選択します。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0" name="Google Shape;570;p22"/>
          <p:cNvSpPr/>
          <p:nvPr/>
        </p:nvSpPr>
        <p:spPr>
          <a:xfrm>
            <a:off x="4097134" y="3483748"/>
            <a:ext cx="30084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必要に応じて、休暇の理由を入力します。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※備考欄に入力した情報は、管理者が管理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画面で確認できます。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1" name="Google Shape;571;p22"/>
          <p:cNvSpPr/>
          <p:nvPr/>
        </p:nvSpPr>
        <p:spPr>
          <a:xfrm>
            <a:off x="4097134" y="3405464"/>
            <a:ext cx="3008400" cy="74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49580" y="-49868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2" name="Google Shape;572;p22"/>
          <p:cNvSpPr/>
          <p:nvPr/>
        </p:nvSpPr>
        <p:spPr>
          <a:xfrm>
            <a:off x="4097134" y="4673672"/>
            <a:ext cx="3008400" cy="609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067" y="60548"/>
                </a:moveTo>
                <a:lnTo>
                  <a:pt x="-21845" y="60550"/>
                </a:lnTo>
                <a:lnTo>
                  <a:pt x="-52152" y="-10324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3" name="Google Shape;573;p22"/>
          <p:cNvSpPr/>
          <p:nvPr/>
        </p:nvSpPr>
        <p:spPr>
          <a:xfrm>
            <a:off x="4030206" y="7154280"/>
            <a:ext cx="3075600" cy="59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067" y="60548"/>
                </a:moveTo>
                <a:lnTo>
                  <a:pt x="-21845" y="60550"/>
                </a:lnTo>
                <a:lnTo>
                  <a:pt x="-49219" y="184919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4" name="Google Shape;574;p22"/>
          <p:cNvSpPr/>
          <p:nvPr/>
        </p:nvSpPr>
        <p:spPr>
          <a:xfrm>
            <a:off x="4097125" y="2081500"/>
            <a:ext cx="3185100" cy="441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5" name="Google Shape;575;p22"/>
          <p:cNvCxnSpPr>
            <a:stCxn id="574" idx="1"/>
          </p:cNvCxnSpPr>
          <p:nvPr/>
        </p:nvCxnSpPr>
        <p:spPr>
          <a:xfrm rot="10800000">
            <a:off x="2714425" y="2250400"/>
            <a:ext cx="1382700" cy="51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6" name="Google Shape;576;p22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1" y="6145800"/>
            <a:ext cx="3757212" cy="11290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2" name="Google Shape;5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0" y="1976525"/>
            <a:ext cx="3059176" cy="34540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3" name="Google Shape;583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120762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23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休暇の申請を取り消す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585" name="Google Shape;585;p23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86" name="Google Shape;586;p23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休暇申請を取り消す方法をご案内します。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4381474" y="3241865"/>
            <a:ext cx="27981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申請画面→休暇申請一覧の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「もっと見る」を選択します。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88" name="Google Shape;588;p23"/>
          <p:cNvSpPr/>
          <p:nvPr/>
        </p:nvSpPr>
        <p:spPr>
          <a:xfrm>
            <a:off x="4314630" y="6446240"/>
            <a:ext cx="279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取り消したい申請日を選択します。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89" name="Google Shape;589;p23"/>
          <p:cNvSpPr/>
          <p:nvPr/>
        </p:nvSpPr>
        <p:spPr>
          <a:xfrm rot="5400000">
            <a:off x="1464027" y="5225284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0" name="Google Shape;590;p23"/>
          <p:cNvSpPr/>
          <p:nvPr/>
        </p:nvSpPr>
        <p:spPr>
          <a:xfrm>
            <a:off x="4280303" y="3143063"/>
            <a:ext cx="2823000" cy="63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42997" y="375145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1" name="Google Shape;591;p23"/>
          <p:cNvSpPr/>
          <p:nvPr/>
        </p:nvSpPr>
        <p:spPr>
          <a:xfrm>
            <a:off x="4216589" y="6322795"/>
            <a:ext cx="2823000" cy="51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31279"/>
                </a:moveTo>
                <a:lnTo>
                  <a:pt x="-31430" y="31280"/>
                </a:lnTo>
                <a:lnTo>
                  <a:pt x="-114880" y="123293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2" name="Google Shape;592;p23"/>
          <p:cNvSpPr/>
          <p:nvPr/>
        </p:nvSpPr>
        <p:spPr>
          <a:xfrm rot="5400000">
            <a:off x="3305232" y="7807802"/>
            <a:ext cx="11739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3" name="Google Shape;593;p23"/>
          <p:cNvSpPr txBox="1"/>
          <p:nvPr/>
        </p:nvSpPr>
        <p:spPr>
          <a:xfrm>
            <a:off x="3485038" y="8034903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4" name="Google Shape;594;p23"/>
          <p:cNvSpPr/>
          <p:nvPr/>
        </p:nvSpPr>
        <p:spPr>
          <a:xfrm>
            <a:off x="583625" y="6712950"/>
            <a:ext cx="10122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5" name="Google Shape;595;p23"/>
          <p:cNvSpPr/>
          <p:nvPr/>
        </p:nvSpPr>
        <p:spPr>
          <a:xfrm>
            <a:off x="2830675" y="5094175"/>
            <a:ext cx="7239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6" name="Google Shape;596;p23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1" y="5964252"/>
            <a:ext cx="3668250" cy="2614787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2" name="Google Shape;6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52" y="1433001"/>
            <a:ext cx="3668250" cy="344651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3" name="Google Shape;603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-1" y="130667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24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休暇の申請を取り消す（続き）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05" name="Google Shape;605;p24"/>
          <p:cNvSpPr/>
          <p:nvPr/>
        </p:nvSpPr>
        <p:spPr>
          <a:xfrm>
            <a:off x="4348475" y="2877038"/>
            <a:ext cx="2798100" cy="13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「申請を取り下げる」を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押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※内容をコピーして新規申請を行うと、別日での申請も行うことが出来ます。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06" name="Google Shape;606;p24"/>
          <p:cNvSpPr/>
          <p:nvPr/>
        </p:nvSpPr>
        <p:spPr>
          <a:xfrm>
            <a:off x="4275875" y="6436888"/>
            <a:ext cx="3142500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内容に間違いがなければ「取り下げる」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ボタンを押すと、申請が取り下げられます。※承認された申請に関しては、マイページから取消が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出来ません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管理者に却下の依頼をしてください。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07" name="Google Shape;607;p24"/>
          <p:cNvSpPr/>
          <p:nvPr/>
        </p:nvSpPr>
        <p:spPr>
          <a:xfrm rot="5400000">
            <a:off x="1611671" y="4773475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08" name="Google Shape;608;p24"/>
          <p:cNvSpPr/>
          <p:nvPr/>
        </p:nvSpPr>
        <p:spPr>
          <a:xfrm>
            <a:off x="4348479" y="2760746"/>
            <a:ext cx="2798100" cy="8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67171" y="15355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09" name="Google Shape;609;p24"/>
          <p:cNvSpPr/>
          <p:nvPr/>
        </p:nvSpPr>
        <p:spPr>
          <a:xfrm>
            <a:off x="4250828" y="6371784"/>
            <a:ext cx="3142500" cy="120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53275" y="162192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10" name="Google Shape;610;p24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00" y="3073199"/>
            <a:ext cx="3694224" cy="287259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6" name="Google Shape;6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96" y="6734900"/>
            <a:ext cx="3694225" cy="1459917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7" name="Google Shape;61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954" y="2081876"/>
            <a:ext cx="4397271" cy="6667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8" name="Google Shape;618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06788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25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休日出勤の申請をする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0" name="Google Shape;620;p25"/>
          <p:cNvCxnSpPr/>
          <p:nvPr/>
        </p:nvCxnSpPr>
        <p:spPr>
          <a:xfrm>
            <a:off x="2730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21" name="Google Shape;621;p25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休日出勤</a:t>
            </a: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の申請方法をご案内します。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2" name="Google Shape;622;p25"/>
          <p:cNvSpPr/>
          <p:nvPr/>
        </p:nvSpPr>
        <p:spPr>
          <a:xfrm>
            <a:off x="5017511" y="2643161"/>
            <a:ext cx="2776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TOP画面で「申請」を選択。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3" name="Google Shape;623;p25"/>
          <p:cNvSpPr/>
          <p:nvPr/>
        </p:nvSpPr>
        <p:spPr>
          <a:xfrm>
            <a:off x="4299051" y="3262542"/>
            <a:ext cx="2807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「新規休日出勤申請」ボタンを押します。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4" name="Google Shape;624;p25"/>
          <p:cNvSpPr/>
          <p:nvPr/>
        </p:nvSpPr>
        <p:spPr>
          <a:xfrm>
            <a:off x="4169703" y="7017742"/>
            <a:ext cx="32646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休日出勤希望日を選択し、「次へ」ボタンを押します。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5" name="Google Shape;625;p25"/>
          <p:cNvSpPr/>
          <p:nvPr/>
        </p:nvSpPr>
        <p:spPr>
          <a:xfrm rot="5400000">
            <a:off x="1706396" y="5679977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6" name="Google Shape;626;p25"/>
          <p:cNvSpPr/>
          <p:nvPr/>
        </p:nvSpPr>
        <p:spPr>
          <a:xfrm>
            <a:off x="3340567" y="2105647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7" name="Google Shape;627;p25"/>
          <p:cNvSpPr/>
          <p:nvPr/>
        </p:nvSpPr>
        <p:spPr>
          <a:xfrm>
            <a:off x="4169702" y="6963900"/>
            <a:ext cx="3264600" cy="55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90" y="22500"/>
                </a:moveTo>
                <a:lnTo>
                  <a:pt x="-20000" y="22500"/>
                </a:lnTo>
                <a:lnTo>
                  <a:pt x="-43568" y="1586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8" name="Google Shape;628;p25"/>
          <p:cNvSpPr/>
          <p:nvPr/>
        </p:nvSpPr>
        <p:spPr>
          <a:xfrm rot="5400000">
            <a:off x="3380389" y="8497988"/>
            <a:ext cx="11739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9" name="Google Shape;629;p25"/>
          <p:cNvSpPr txBox="1"/>
          <p:nvPr/>
        </p:nvSpPr>
        <p:spPr>
          <a:xfrm>
            <a:off x="3560194" y="8725089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30" name="Google Shape;630;p25"/>
          <p:cNvSpPr/>
          <p:nvPr/>
        </p:nvSpPr>
        <p:spPr>
          <a:xfrm>
            <a:off x="4357953" y="3137555"/>
            <a:ext cx="2798100" cy="54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67171" y="26650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31" name="Google Shape;631;p25"/>
          <p:cNvSpPr/>
          <p:nvPr/>
        </p:nvSpPr>
        <p:spPr>
          <a:xfrm>
            <a:off x="4971900" y="2556000"/>
            <a:ext cx="2076300" cy="441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2" name="Google Shape;632;p25"/>
          <p:cNvCxnSpPr>
            <a:stCxn id="631" idx="1"/>
            <a:endCxn id="626" idx="3"/>
          </p:cNvCxnSpPr>
          <p:nvPr/>
        </p:nvCxnSpPr>
        <p:spPr>
          <a:xfrm rot="10800000">
            <a:off x="3929100" y="2415300"/>
            <a:ext cx="1042800" cy="3612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3" name="Google Shape;633;p25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1849425"/>
            <a:ext cx="3371175" cy="340025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39" name="Google Shape;6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441" y="1880896"/>
            <a:ext cx="3551939" cy="28476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40" name="Google Shape;640;p26"/>
          <p:cNvSpPr/>
          <p:nvPr/>
        </p:nvSpPr>
        <p:spPr>
          <a:xfrm>
            <a:off x="2186567" y="5326399"/>
            <a:ext cx="3008400" cy="609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32" y="60548"/>
                </a:moveTo>
                <a:lnTo>
                  <a:pt x="-14850" y="60550"/>
                </a:lnTo>
                <a:lnTo>
                  <a:pt x="-6187" y="-157471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41" name="Google Shape;641;p26"/>
          <p:cNvSpPr/>
          <p:nvPr/>
        </p:nvSpPr>
        <p:spPr>
          <a:xfrm rot="10800000">
            <a:off x="2186699" y="5326184"/>
            <a:ext cx="3008400" cy="609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32" y="60548"/>
                </a:moveTo>
                <a:lnTo>
                  <a:pt x="-15349" y="60550"/>
                </a:lnTo>
                <a:lnTo>
                  <a:pt x="-27671" y="17778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642" name="Google Shape;64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122" y="7286470"/>
            <a:ext cx="3551926" cy="2044493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3" name="Google Shape;64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1377" y="7286475"/>
            <a:ext cx="3371176" cy="240217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4" name="Google Shape;644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0" y="9304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26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休日出勤の申請をする（続き）</a:t>
            </a:r>
            <a:endParaRPr sz="20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46" name="Google Shape;646;p26"/>
          <p:cNvSpPr/>
          <p:nvPr/>
        </p:nvSpPr>
        <p:spPr>
          <a:xfrm rot="5400000">
            <a:off x="3291438" y="5805627"/>
            <a:ext cx="9768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47" name="Google Shape;647;p26"/>
          <p:cNvSpPr/>
          <p:nvPr/>
        </p:nvSpPr>
        <p:spPr>
          <a:xfrm>
            <a:off x="574579" y="9657856"/>
            <a:ext cx="31425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内容に間違いがなければ「申請」ボタンを押すと、申請が管理者に送信されます。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48" name="Google Shape;648;p26"/>
          <p:cNvSpPr/>
          <p:nvPr/>
        </p:nvSpPr>
        <p:spPr>
          <a:xfrm>
            <a:off x="574579" y="9623930"/>
            <a:ext cx="3075600" cy="59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5730" y="-2326"/>
                </a:moveTo>
                <a:lnTo>
                  <a:pt x="17743" y="-47593"/>
                </a:lnTo>
                <a:lnTo>
                  <a:pt x="59282" y="-109332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49" name="Google Shape;649;p26"/>
          <p:cNvSpPr/>
          <p:nvPr/>
        </p:nvSpPr>
        <p:spPr>
          <a:xfrm rot="10800000">
            <a:off x="574439" y="9624003"/>
            <a:ext cx="3075600" cy="59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69" y="43572"/>
                </a:moveTo>
                <a:lnTo>
                  <a:pt x="-25667" y="41143"/>
                </a:lnTo>
                <a:lnTo>
                  <a:pt x="-96832" y="138768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50" name="Google Shape;650;p26"/>
          <p:cNvSpPr/>
          <p:nvPr/>
        </p:nvSpPr>
        <p:spPr>
          <a:xfrm>
            <a:off x="4746225" y="6132724"/>
            <a:ext cx="2723700" cy="9858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1" name="Google Shape;651;p26"/>
          <p:cNvCxnSpPr/>
          <p:nvPr/>
        </p:nvCxnSpPr>
        <p:spPr>
          <a:xfrm rot="10800000">
            <a:off x="6579825" y="3609549"/>
            <a:ext cx="338100" cy="25374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2" name="Google Shape;652;p26"/>
          <p:cNvSpPr/>
          <p:nvPr/>
        </p:nvSpPr>
        <p:spPr>
          <a:xfrm>
            <a:off x="4165025" y="2972175"/>
            <a:ext cx="3075600" cy="60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53" name="Google Shape;653;p26"/>
          <p:cNvSpPr/>
          <p:nvPr/>
        </p:nvSpPr>
        <p:spPr>
          <a:xfrm>
            <a:off x="2087225" y="1155888"/>
            <a:ext cx="3588900" cy="5976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「取得予定の休暇タイプ」を選択します。</a:t>
            </a:r>
            <a:br>
              <a:rPr lang="ja-JP" sz="1100">
                <a:latin typeface="Meiryo"/>
                <a:ea typeface="Meiryo"/>
                <a:cs typeface="Meiryo"/>
                <a:sym typeface="Meiryo"/>
              </a:rPr>
            </a:b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振休を選択すると、「休暇日」欄が表示されます。</a:t>
            </a:r>
            <a:endParaRPr sz="1100"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654" name="Google Shape;654;p26"/>
          <p:cNvCxnSpPr/>
          <p:nvPr/>
        </p:nvCxnSpPr>
        <p:spPr>
          <a:xfrm flipH="1">
            <a:off x="1800550" y="1753675"/>
            <a:ext cx="763200" cy="879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5" name="Google Shape;655;p26"/>
          <p:cNvCxnSpPr/>
          <p:nvPr/>
        </p:nvCxnSpPr>
        <p:spPr>
          <a:xfrm>
            <a:off x="5002850" y="1762575"/>
            <a:ext cx="103200" cy="7998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6" name="Google Shape;656;p26"/>
          <p:cNvSpPr/>
          <p:nvPr/>
        </p:nvSpPr>
        <p:spPr>
          <a:xfrm>
            <a:off x="2225686" y="5346317"/>
            <a:ext cx="30084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申請の設定ができたら「確認する」ボタンを押します。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4844475" y="6218925"/>
            <a:ext cx="25272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振休を申請する場合、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「休暇日：指定する」にチェックを入れると振替する休暇日を選択できます。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58" name="Google Shape;658;p26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247925f6004_0_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" y="67806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47925f6004_0_41"/>
          <p:cNvSpPr txBox="1"/>
          <p:nvPr/>
        </p:nvSpPr>
        <p:spPr>
          <a:xfrm>
            <a:off x="361950" y="470513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目次　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aphicFrame>
        <p:nvGraphicFramePr>
          <p:cNvPr id="110" name="Google Shape;110;g247925f6004_0_41"/>
          <p:cNvGraphicFramePr/>
          <p:nvPr/>
        </p:nvGraphicFramePr>
        <p:xfrm>
          <a:off x="-37" y="1198525"/>
          <a:ext cx="7559700" cy="9711125"/>
        </p:xfrm>
        <a:graphic>
          <a:graphicData uri="http://schemas.openxmlformats.org/drawingml/2006/table">
            <a:tbl>
              <a:tblPr firstRow="1" bandRow="1">
                <a:noFill/>
                <a:tableStyleId>{B2888456-8C7E-4BDE-9CF3-4C18539DFA36}</a:tableStyleId>
              </a:tblPr>
              <a:tblGrid>
                <a:gridCol w="334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11125">
                <a:tc>
                  <a:txBody>
                    <a:bodyPr/>
                    <a:lstStyle/>
                    <a:p>
                      <a:pPr marL="779462" marR="0" lvl="0" indent="-77946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【申請】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休暇の申請をする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休暇の申請を取り消す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休日出勤の申請をする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休日出勤の申請を取り消す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残業or早出の申請をする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残業or早出の申請内容を修正する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残業or早出の申請を取り消す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選択備考申請一覧について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【工数管理】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工数を入力する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【設定】</a:t>
                      </a:r>
                      <a:endParaRPr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● パスワードを変更する・</a:t>
                      </a:r>
                      <a:b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</a:b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　  </a:t>
                      </a: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ログアウトする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8700" marR="98700" marT="49350" marB="493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　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 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・・・・・・・・・・・・・・・・・・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3415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8700" marR="98700" marT="49350" marB="493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2</a:t>
                      </a: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4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2</a:t>
                      </a: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6</a:t>
                      </a:r>
                      <a:endParaRPr u="none" strike="noStrike" cap="none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2</a:t>
                      </a: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8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30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32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</a:t>
                      </a: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35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36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b="0" u="none" strike="noStrike" cap="none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 u="none" strike="noStrike" cap="none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38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-JP" b="0">
                          <a:solidFill>
                            <a:srgbClr val="4F3415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40</a:t>
                      </a:r>
                      <a:endParaRPr b="0">
                        <a:solidFill>
                          <a:srgbClr val="4F3415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8700" marR="98700" marT="49350" marB="4935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1" name="Google Shape;111;g247925f6004_0_41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g283db55d4e2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96" y="6145796"/>
            <a:ext cx="3638850" cy="140192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4" name="Google Shape;664;g283db55d4e2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7" y="2065300"/>
            <a:ext cx="3436591" cy="335489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5" name="Google Shape;665;g283db55d4e2_0_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120762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g283db55d4e2_0_18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休日出勤</a:t>
            </a: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の申請を取り消す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667" name="Google Shape;667;g283db55d4e2_0_18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68" name="Google Shape;668;g283db55d4e2_0_18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休日出勤申請</a:t>
            </a: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を取り消す方法をご案内します。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69" name="Google Shape;669;g283db55d4e2_0_18"/>
          <p:cNvSpPr/>
          <p:nvPr/>
        </p:nvSpPr>
        <p:spPr>
          <a:xfrm>
            <a:off x="4457675" y="3241913"/>
            <a:ext cx="2798100" cy="20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申請画面→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休日出勤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申請一覧の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「もっと見る」を選択します。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0" name="Google Shape;670;g283db55d4e2_0_18"/>
          <p:cNvSpPr/>
          <p:nvPr/>
        </p:nvSpPr>
        <p:spPr>
          <a:xfrm>
            <a:off x="4314630" y="6446240"/>
            <a:ext cx="279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取り消したい申請日を選択します。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1" name="Google Shape;671;g283db55d4e2_0_18"/>
          <p:cNvSpPr/>
          <p:nvPr/>
        </p:nvSpPr>
        <p:spPr>
          <a:xfrm rot="5400000">
            <a:off x="1464027" y="5225284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2" name="Google Shape;672;g283db55d4e2_0_18"/>
          <p:cNvSpPr/>
          <p:nvPr/>
        </p:nvSpPr>
        <p:spPr>
          <a:xfrm>
            <a:off x="4356503" y="3143063"/>
            <a:ext cx="2823000" cy="63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42997" y="375145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3" name="Google Shape;673;g283db55d4e2_0_18"/>
          <p:cNvSpPr/>
          <p:nvPr/>
        </p:nvSpPr>
        <p:spPr>
          <a:xfrm>
            <a:off x="4299250" y="6309751"/>
            <a:ext cx="2464800" cy="53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31279"/>
                </a:moveTo>
                <a:lnTo>
                  <a:pt x="-31430" y="31280"/>
                </a:lnTo>
                <a:lnTo>
                  <a:pt x="-114880" y="123293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4" name="Google Shape;674;g283db55d4e2_0_18"/>
          <p:cNvSpPr/>
          <p:nvPr/>
        </p:nvSpPr>
        <p:spPr>
          <a:xfrm rot="5400000">
            <a:off x="3305232" y="7807802"/>
            <a:ext cx="11739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5" name="Google Shape;675;g283db55d4e2_0_18"/>
          <p:cNvSpPr txBox="1"/>
          <p:nvPr/>
        </p:nvSpPr>
        <p:spPr>
          <a:xfrm>
            <a:off x="3485038" y="8034903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6" name="Google Shape;676;g283db55d4e2_0_18"/>
          <p:cNvSpPr/>
          <p:nvPr/>
        </p:nvSpPr>
        <p:spPr>
          <a:xfrm>
            <a:off x="3078125" y="5128600"/>
            <a:ext cx="8142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7" name="Google Shape;677;g283db55d4e2_0_18"/>
          <p:cNvSpPr/>
          <p:nvPr/>
        </p:nvSpPr>
        <p:spPr>
          <a:xfrm>
            <a:off x="495300" y="6712950"/>
            <a:ext cx="14715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8" name="Google Shape;678;g283db55d4e2_0_18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g283db55d4e2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" y="5892589"/>
            <a:ext cx="3668251" cy="2605716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4" name="Google Shape;684;g283db55d4e2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50" y="1669650"/>
            <a:ext cx="3940750" cy="3331346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5" name="Google Shape;685;g283db55d4e2_0_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-1" y="130667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g283db55d4e2_0_35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休日出勤</a:t>
            </a: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の申請を取り消す（続き）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87" name="Google Shape;687;g283db55d4e2_0_35"/>
          <p:cNvSpPr/>
          <p:nvPr/>
        </p:nvSpPr>
        <p:spPr>
          <a:xfrm>
            <a:off x="4424675" y="2877038"/>
            <a:ext cx="2798100" cy="13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「申請を取り下げる」を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押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※内容をコピーして新規申請を行うと、別日での申請も行うことが出来ます。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88" name="Google Shape;688;g283db55d4e2_0_35"/>
          <p:cNvSpPr/>
          <p:nvPr/>
        </p:nvSpPr>
        <p:spPr>
          <a:xfrm>
            <a:off x="4275875" y="6436888"/>
            <a:ext cx="3142500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申請を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取り下げる」ボタンを押すと、申請が取り下げられます。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※承認された申請に関しては、マイページから取消が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出来ません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管理者に却下の依頼をしてください。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89" name="Google Shape;689;g283db55d4e2_0_35"/>
          <p:cNvSpPr/>
          <p:nvPr/>
        </p:nvSpPr>
        <p:spPr>
          <a:xfrm rot="5400000">
            <a:off x="1611671" y="4773475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90" name="Google Shape;690;g283db55d4e2_0_35"/>
          <p:cNvSpPr/>
          <p:nvPr/>
        </p:nvSpPr>
        <p:spPr>
          <a:xfrm>
            <a:off x="4424679" y="2760746"/>
            <a:ext cx="2798100" cy="8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67171" y="15355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91" name="Google Shape;691;g283db55d4e2_0_35"/>
          <p:cNvSpPr/>
          <p:nvPr/>
        </p:nvSpPr>
        <p:spPr>
          <a:xfrm>
            <a:off x="4250825" y="6371774"/>
            <a:ext cx="3142500" cy="133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53275" y="162192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92" name="Google Shape;692;g283db55d4e2_0_35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900" y="7651500"/>
            <a:ext cx="3300300" cy="191190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8" name="Google Shape;69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229" y="5562725"/>
            <a:ext cx="3769920" cy="372449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9" name="Google Shape;69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954" y="2633050"/>
            <a:ext cx="3605325" cy="280345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0" name="Google Shape;70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951" y="1840074"/>
            <a:ext cx="4397174" cy="6667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1" name="Google Shape;70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0" y="98169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27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残業or早出の申請をする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03" name="Google Shape;703;p27"/>
          <p:cNvSpPr/>
          <p:nvPr/>
        </p:nvSpPr>
        <p:spPr>
          <a:xfrm rot="5400000">
            <a:off x="5363255" y="6823270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704" name="Google Shape;704;p27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05" name="Google Shape;705;p27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残業</a:t>
            </a: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（早出残業）</a:t>
            </a: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の申請方法をご案内します。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4337775" y="4346775"/>
            <a:ext cx="34662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残業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予定日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or早出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残業希望日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4244400" y="6739935"/>
            <a:ext cx="31866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申請の設定ができたら「確認」ボタンを押します。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4276442" y="6697405"/>
            <a:ext cx="3110400" cy="52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51" y="22500"/>
                </a:moveTo>
                <a:lnTo>
                  <a:pt x="-12860" y="24845"/>
                </a:lnTo>
                <a:lnTo>
                  <a:pt x="-58640" y="46164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270280" y="5888312"/>
            <a:ext cx="30996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残業or早出が発生する理由を入力します。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※入力した情報は、管理者が管理画面で確認できます。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4270279" y="5869907"/>
            <a:ext cx="3099600" cy="61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0" y="25674"/>
                </a:moveTo>
                <a:lnTo>
                  <a:pt x="-13632" y="25674"/>
                </a:lnTo>
                <a:lnTo>
                  <a:pt x="-59300" y="331135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5129950" y="5047675"/>
            <a:ext cx="20763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残業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終了時刻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or早出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開始予定時刻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を入力します。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035174" y="2373465"/>
            <a:ext cx="2776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TOP画面で「申請」を選択。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4579575" y="3062427"/>
            <a:ext cx="28071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「新規残業申請」or 「新規早出申請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」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270279" y="9781462"/>
            <a:ext cx="3073200" cy="45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57" y="22500"/>
                </a:moveTo>
                <a:lnTo>
                  <a:pt x="-20000" y="22500"/>
                </a:lnTo>
                <a:lnTo>
                  <a:pt x="63250" y="-149729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4334850" y="9794347"/>
            <a:ext cx="29604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内容に間違いがなければ「申請」ボタンを押すと、申請が管理者に送信されます。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4642570" y="3000320"/>
            <a:ext cx="2519700" cy="55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76303" y="386138"/>
                </a:moveTo>
                <a:lnTo>
                  <a:pt x="-21368" y="61506"/>
                </a:lnTo>
                <a:lnTo>
                  <a:pt x="-125" y="609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3370117" y="1840067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2834200" y="4445341"/>
            <a:ext cx="220800" cy="663600"/>
          </a:xfrm>
          <a:prstGeom prst="rightBracket">
            <a:avLst>
              <a:gd name="adj" fmla="val 8333"/>
            </a:avLst>
          </a:prstGeom>
          <a:noFill/>
          <a:ln w="19050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5107299" y="5022853"/>
            <a:ext cx="2236200" cy="4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32" y="60548"/>
                </a:moveTo>
                <a:lnTo>
                  <a:pt x="-14850" y="60550"/>
                </a:lnTo>
                <a:lnTo>
                  <a:pt x="-157435" y="420985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5001525" y="2313075"/>
            <a:ext cx="2076300" cy="441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1" name="Google Shape;721;p27"/>
          <p:cNvCxnSpPr>
            <a:stCxn id="720" idx="1"/>
          </p:cNvCxnSpPr>
          <p:nvPr/>
        </p:nvCxnSpPr>
        <p:spPr>
          <a:xfrm rot="10800000">
            <a:off x="3958725" y="2172375"/>
            <a:ext cx="1042800" cy="3612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7"/>
          <p:cNvSpPr/>
          <p:nvPr/>
        </p:nvSpPr>
        <p:spPr>
          <a:xfrm>
            <a:off x="4251675" y="4253000"/>
            <a:ext cx="3110400" cy="4539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3" name="Google Shape;723;p27"/>
          <p:cNvCxnSpPr>
            <a:stCxn id="722" idx="1"/>
          </p:cNvCxnSpPr>
          <p:nvPr/>
        </p:nvCxnSpPr>
        <p:spPr>
          <a:xfrm flipH="1">
            <a:off x="2314875" y="4479950"/>
            <a:ext cx="1936800" cy="14583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4" name="Google Shape;724;p27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00" y="7246150"/>
            <a:ext cx="3317125" cy="33171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0" name="Google Shape;7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7470" y="4728563"/>
            <a:ext cx="3215524" cy="1519666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1" name="Google Shape;73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897" y="1810264"/>
            <a:ext cx="3730530" cy="410542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2" name="Google Shape;732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20762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28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残業or早出の申請内容を修正する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734" name="Google Shape;734;p28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5" name="Google Shape;735;p28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残業or早出の申請内容を修正する方法</a:t>
            </a: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を</a:t>
            </a: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736" name="Google Shape;736;p28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7" name="Google Shape;737;p28"/>
          <p:cNvSpPr/>
          <p:nvPr/>
        </p:nvSpPr>
        <p:spPr>
          <a:xfrm>
            <a:off x="4133725" y="8675480"/>
            <a:ext cx="2798100" cy="71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「申請を変更」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ボタンを押します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38" name="Google Shape;738;p28"/>
          <p:cNvSpPr/>
          <p:nvPr/>
        </p:nvSpPr>
        <p:spPr>
          <a:xfrm>
            <a:off x="4459950" y="2881698"/>
            <a:ext cx="27981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申請画面→残業or早出申請一覧の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「もっと見る」を選択します。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39" name="Google Shape;739;p28"/>
          <p:cNvSpPr/>
          <p:nvPr/>
        </p:nvSpPr>
        <p:spPr>
          <a:xfrm rot="5400000">
            <a:off x="4674400" y="3779525"/>
            <a:ext cx="582000" cy="973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0" name="Google Shape;740;p28"/>
          <p:cNvSpPr/>
          <p:nvPr/>
        </p:nvSpPr>
        <p:spPr>
          <a:xfrm>
            <a:off x="4266072" y="6652613"/>
            <a:ext cx="279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修正したい申請日を選択します。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1" name="Google Shape;741;p28"/>
          <p:cNvSpPr/>
          <p:nvPr/>
        </p:nvSpPr>
        <p:spPr>
          <a:xfrm>
            <a:off x="4256275" y="6576422"/>
            <a:ext cx="2553000" cy="45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64" y="42956"/>
                </a:moveTo>
                <a:lnTo>
                  <a:pt x="-14155" y="43663"/>
                </a:lnTo>
                <a:lnTo>
                  <a:pt x="4552" y="-23387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2" name="Google Shape;742;p28"/>
          <p:cNvSpPr/>
          <p:nvPr/>
        </p:nvSpPr>
        <p:spPr>
          <a:xfrm>
            <a:off x="4459950" y="2805491"/>
            <a:ext cx="2760300" cy="62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2512" y="544982"/>
                </a:moveTo>
                <a:lnTo>
                  <a:pt x="-21368" y="61506"/>
                </a:lnTo>
                <a:lnTo>
                  <a:pt x="-125" y="609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3" name="Google Shape;743;p28"/>
          <p:cNvSpPr/>
          <p:nvPr/>
        </p:nvSpPr>
        <p:spPr>
          <a:xfrm rot="5400000">
            <a:off x="3261586" y="6494508"/>
            <a:ext cx="641100" cy="6816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4" name="Google Shape;744;p28"/>
          <p:cNvSpPr/>
          <p:nvPr/>
        </p:nvSpPr>
        <p:spPr>
          <a:xfrm>
            <a:off x="4037478" y="8613403"/>
            <a:ext cx="2742900" cy="390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68467" y="368610"/>
                </a:moveTo>
                <a:lnTo>
                  <a:pt x="-21368" y="61506"/>
                </a:lnTo>
                <a:lnTo>
                  <a:pt x="1068" y="609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5" name="Google Shape;745;p28"/>
          <p:cNvSpPr/>
          <p:nvPr/>
        </p:nvSpPr>
        <p:spPr>
          <a:xfrm rot="5400000">
            <a:off x="4687061" y="9056745"/>
            <a:ext cx="11739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6" name="Google Shape;746;p28"/>
          <p:cNvSpPr txBox="1"/>
          <p:nvPr/>
        </p:nvSpPr>
        <p:spPr>
          <a:xfrm>
            <a:off x="4866867" y="9283845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7" name="Google Shape;747;p28"/>
          <p:cNvSpPr/>
          <p:nvPr/>
        </p:nvSpPr>
        <p:spPr>
          <a:xfrm>
            <a:off x="3060125" y="5596775"/>
            <a:ext cx="8913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8" name="Google Shape;748;p28"/>
          <p:cNvSpPr/>
          <p:nvPr/>
        </p:nvSpPr>
        <p:spPr>
          <a:xfrm>
            <a:off x="4037475" y="5470750"/>
            <a:ext cx="9738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9" name="Google Shape;749;p28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" y="5848425"/>
            <a:ext cx="3795425" cy="19633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5" name="Google Shape;7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925" y="1550650"/>
            <a:ext cx="3473000" cy="27952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6" name="Google Shape;756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130516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29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2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残業or早出の申請内容を修正する</a:t>
            </a: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（続き）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58" name="Google Shape;758;p29"/>
          <p:cNvSpPr/>
          <p:nvPr/>
        </p:nvSpPr>
        <p:spPr>
          <a:xfrm>
            <a:off x="4185950" y="1775235"/>
            <a:ext cx="28521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申請の変更箇所を修正し、</a:t>
            </a:r>
            <a:endParaRPr sz="105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「申請」ボタンを押します。</a:t>
            </a:r>
            <a:endParaRPr sz="105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59" name="Google Shape;759;p29"/>
          <p:cNvSpPr/>
          <p:nvPr/>
        </p:nvSpPr>
        <p:spPr>
          <a:xfrm>
            <a:off x="4554825" y="6505525"/>
            <a:ext cx="26034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内容に間違いがなければ「申請」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ボタンを押すと、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修正申請が管理者に送信されます。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0" name="Google Shape;760;p29"/>
          <p:cNvSpPr/>
          <p:nvPr/>
        </p:nvSpPr>
        <p:spPr>
          <a:xfrm>
            <a:off x="4458425" y="6341600"/>
            <a:ext cx="2742900" cy="9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2583" y="134816"/>
                </a:moveTo>
                <a:lnTo>
                  <a:pt x="-21368" y="61506"/>
                </a:lnTo>
                <a:lnTo>
                  <a:pt x="1068" y="609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1" name="Google Shape;761;p29"/>
          <p:cNvSpPr/>
          <p:nvPr/>
        </p:nvSpPr>
        <p:spPr>
          <a:xfrm>
            <a:off x="4094175" y="1714779"/>
            <a:ext cx="2742900" cy="53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65935" y="474766"/>
                </a:moveTo>
                <a:lnTo>
                  <a:pt x="-21368" y="61506"/>
                </a:lnTo>
                <a:lnTo>
                  <a:pt x="1068" y="609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2" name="Google Shape;762;p29"/>
          <p:cNvSpPr/>
          <p:nvPr/>
        </p:nvSpPr>
        <p:spPr>
          <a:xfrm rot="5400000">
            <a:off x="3444466" y="4835638"/>
            <a:ext cx="641100" cy="6816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3" name="Google Shape;763;p29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159" y="8121550"/>
            <a:ext cx="3641241" cy="22098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9" name="Google Shape;769;p30"/>
          <p:cNvSpPr/>
          <p:nvPr/>
        </p:nvSpPr>
        <p:spPr>
          <a:xfrm>
            <a:off x="4264875" y="8853575"/>
            <a:ext cx="3142500" cy="129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3016" y="97445"/>
                </a:moveTo>
                <a:lnTo>
                  <a:pt x="-21368" y="61506"/>
                </a:lnTo>
                <a:lnTo>
                  <a:pt x="1068" y="609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70" name="Google Shape;770;p30"/>
          <p:cNvSpPr/>
          <p:nvPr/>
        </p:nvSpPr>
        <p:spPr>
          <a:xfrm>
            <a:off x="3632775" y="1930900"/>
            <a:ext cx="2798100" cy="4917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1" name="Google Shape;7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5950" y="4817550"/>
            <a:ext cx="3077119" cy="307179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2" name="Google Shape;77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3125" y="2745625"/>
            <a:ext cx="3008409" cy="14315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3" name="Google Shape;77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975" y="1989100"/>
            <a:ext cx="3435200" cy="38091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4" name="Google Shape;774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0" y="112105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30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残業or早出の申請を取り消す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776" name="Google Shape;776;p30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77" name="Google Shape;777;p30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残業申請を取り消す方法</a:t>
            </a: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を</a:t>
            </a: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778" name="Google Shape;778;p30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79" name="Google Shape;779;p30"/>
          <p:cNvSpPr/>
          <p:nvPr/>
        </p:nvSpPr>
        <p:spPr>
          <a:xfrm rot="10800000">
            <a:off x="4905029" y="7998947"/>
            <a:ext cx="547500" cy="707700"/>
          </a:xfrm>
          <a:prstGeom prst="bentArrow">
            <a:avLst>
              <a:gd name="adj1" fmla="val 18901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0" name="Google Shape;780;p30"/>
          <p:cNvSpPr/>
          <p:nvPr/>
        </p:nvSpPr>
        <p:spPr>
          <a:xfrm rot="5400000">
            <a:off x="4862150" y="1960829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1" name="Google Shape;781;p30"/>
          <p:cNvSpPr/>
          <p:nvPr/>
        </p:nvSpPr>
        <p:spPr>
          <a:xfrm rot="5400000">
            <a:off x="4833870" y="3998096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2" name="Google Shape;782;p30"/>
          <p:cNvSpPr/>
          <p:nvPr/>
        </p:nvSpPr>
        <p:spPr>
          <a:xfrm>
            <a:off x="3930432" y="4174122"/>
            <a:ext cx="279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取り消したい申請日を選択します。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3" name="Google Shape;783;p30"/>
          <p:cNvSpPr/>
          <p:nvPr/>
        </p:nvSpPr>
        <p:spPr>
          <a:xfrm>
            <a:off x="3930432" y="4180883"/>
            <a:ext cx="2553000" cy="25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64" y="42956"/>
                </a:moveTo>
                <a:lnTo>
                  <a:pt x="-14155" y="43663"/>
                </a:lnTo>
                <a:lnTo>
                  <a:pt x="4552" y="-23387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4" name="Google Shape;784;p30"/>
          <p:cNvSpPr/>
          <p:nvPr/>
        </p:nvSpPr>
        <p:spPr>
          <a:xfrm>
            <a:off x="640510" y="7076402"/>
            <a:ext cx="2798100" cy="26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「申請を取り下げ」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5" name="Google Shape;785;p30"/>
          <p:cNvSpPr/>
          <p:nvPr/>
        </p:nvSpPr>
        <p:spPr>
          <a:xfrm>
            <a:off x="676170" y="7075630"/>
            <a:ext cx="2661600" cy="29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726" y="41336"/>
                </a:moveTo>
                <a:lnTo>
                  <a:pt x="131718" y="40283"/>
                </a:lnTo>
                <a:lnTo>
                  <a:pt x="186281" y="-135472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786" name="Google Shape;786;p30"/>
          <p:cNvCxnSpPr>
            <a:stCxn id="770" idx="1"/>
          </p:cNvCxnSpPr>
          <p:nvPr/>
        </p:nvCxnSpPr>
        <p:spPr>
          <a:xfrm flipH="1">
            <a:off x="3017475" y="2176750"/>
            <a:ext cx="615300" cy="3387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7" name="Google Shape;787;p30"/>
          <p:cNvSpPr/>
          <p:nvPr/>
        </p:nvSpPr>
        <p:spPr>
          <a:xfrm>
            <a:off x="2704525" y="5519000"/>
            <a:ext cx="8676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8" name="Google Shape;788;p30"/>
          <p:cNvSpPr/>
          <p:nvPr/>
        </p:nvSpPr>
        <p:spPr>
          <a:xfrm>
            <a:off x="3845950" y="3456400"/>
            <a:ext cx="9102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9" name="Google Shape;789;p30"/>
          <p:cNvSpPr/>
          <p:nvPr/>
        </p:nvSpPr>
        <p:spPr>
          <a:xfrm>
            <a:off x="3779825" y="1945828"/>
            <a:ext cx="27981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申請画面→残業or早出申請一覧の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「もっと見る」を選択します。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90" name="Google Shape;790;p30"/>
          <p:cNvSpPr/>
          <p:nvPr/>
        </p:nvSpPr>
        <p:spPr>
          <a:xfrm>
            <a:off x="4264875" y="8906963"/>
            <a:ext cx="31425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内容に間違いがなければ「取り下げる」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ja-JP" sz="1133"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ボタンを押すと、申請が取り下げられます。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※承認された申請に関しては、マイページ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から取消が出来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ません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r>
              <a:rPr lang="ja-JP"/>
              <a:t/>
            </a:r>
            <a:br>
              <a:rPr lang="ja-JP"/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管理者に却下の依頼をしてください。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91" name="Google Shape;791;p30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83db55d4e2_0_73"/>
          <p:cNvSpPr/>
          <p:nvPr/>
        </p:nvSpPr>
        <p:spPr>
          <a:xfrm>
            <a:off x="3759950" y="8750771"/>
            <a:ext cx="3362100" cy="13194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g283db55d4e2_0_73"/>
          <p:cNvSpPr/>
          <p:nvPr/>
        </p:nvSpPr>
        <p:spPr>
          <a:xfrm>
            <a:off x="358525" y="6707125"/>
            <a:ext cx="3272400" cy="5937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g283db55d4e2_0_73"/>
          <p:cNvSpPr/>
          <p:nvPr/>
        </p:nvSpPr>
        <p:spPr>
          <a:xfrm>
            <a:off x="3759950" y="2405488"/>
            <a:ext cx="2798100" cy="4917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9" name="Google Shape;799;g283db55d4e2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75" y="7383860"/>
            <a:ext cx="3426599" cy="321391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0" name="Google Shape;800;g283db55d4e2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9950" y="3505420"/>
            <a:ext cx="3641250" cy="4297042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1" name="Google Shape;801;g283db55d4e2_0_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675" y="2167550"/>
            <a:ext cx="3362150" cy="44124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2" name="Google Shape;802;g283db55d4e2_0_7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12105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g283db55d4e2_0_73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選択備考申請一覧について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804" name="Google Shape;804;g283db55d4e2_0_73"/>
          <p:cNvCxnSpPr/>
          <p:nvPr/>
        </p:nvCxnSpPr>
        <p:spPr>
          <a:xfrm>
            <a:off x="282332" y="19977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05" name="Google Shape;805;g283db55d4e2_0_73"/>
          <p:cNvSpPr/>
          <p:nvPr/>
        </p:nvSpPr>
        <p:spPr>
          <a:xfrm>
            <a:off x="656900" y="1316225"/>
            <a:ext cx="65907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選択備考</a:t>
            </a: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</a:t>
            </a: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一覧から内容を確認、取り消す</a:t>
            </a: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方法ご案内します。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※選択備考申請は、打刻する際に選択備考欄を入力することで内容が送信されます。</a:t>
            </a:r>
            <a:endParaRPr sz="1100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　また、選択備考を申請制にするには、管理者側での設定が必要となります。</a:t>
            </a:r>
            <a:endParaRPr sz="1100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95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endParaRPr sz="1295"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806" name="Google Shape;806;g283db55d4e2_0_73"/>
          <p:cNvCxnSpPr/>
          <p:nvPr/>
        </p:nvCxnSpPr>
        <p:spPr>
          <a:xfrm>
            <a:off x="282332" y="19977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07" name="Google Shape;807;g283db55d4e2_0_73"/>
          <p:cNvSpPr/>
          <p:nvPr/>
        </p:nvSpPr>
        <p:spPr>
          <a:xfrm rot="10800000">
            <a:off x="4066829" y="7922747"/>
            <a:ext cx="547500" cy="707700"/>
          </a:xfrm>
          <a:prstGeom prst="bentArrow">
            <a:avLst>
              <a:gd name="adj1" fmla="val 18901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08" name="Google Shape;808;g283db55d4e2_0_73"/>
          <p:cNvSpPr/>
          <p:nvPr/>
        </p:nvSpPr>
        <p:spPr>
          <a:xfrm rot="5400000">
            <a:off x="4862150" y="2609179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809" name="Google Shape;809;g283db55d4e2_0_73"/>
          <p:cNvCxnSpPr>
            <a:stCxn id="798" idx="1"/>
          </p:cNvCxnSpPr>
          <p:nvPr/>
        </p:nvCxnSpPr>
        <p:spPr>
          <a:xfrm flipH="1">
            <a:off x="3125450" y="2651338"/>
            <a:ext cx="634500" cy="37083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0" name="Google Shape;810;g283db55d4e2_0_73"/>
          <p:cNvCxnSpPr>
            <a:endCxn id="797" idx="3"/>
          </p:cNvCxnSpPr>
          <p:nvPr/>
        </p:nvCxnSpPr>
        <p:spPr>
          <a:xfrm flipH="1">
            <a:off x="3630925" y="6325975"/>
            <a:ext cx="523200" cy="678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1" name="Google Shape;811;g283db55d4e2_0_73"/>
          <p:cNvCxnSpPr>
            <a:stCxn id="796" idx="1"/>
          </p:cNvCxnSpPr>
          <p:nvPr/>
        </p:nvCxnSpPr>
        <p:spPr>
          <a:xfrm flipH="1">
            <a:off x="2630150" y="9410471"/>
            <a:ext cx="1129800" cy="7488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2" name="Google Shape;812;g283db55d4e2_0_73"/>
          <p:cNvSpPr/>
          <p:nvPr/>
        </p:nvSpPr>
        <p:spPr>
          <a:xfrm>
            <a:off x="2706350" y="6295275"/>
            <a:ext cx="8058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3" name="Google Shape;813;g283db55d4e2_0_73"/>
          <p:cNvSpPr/>
          <p:nvPr/>
        </p:nvSpPr>
        <p:spPr>
          <a:xfrm>
            <a:off x="3759950" y="6068050"/>
            <a:ext cx="7209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4" name="Google Shape;814;g283db55d4e2_0_73"/>
          <p:cNvSpPr/>
          <p:nvPr/>
        </p:nvSpPr>
        <p:spPr>
          <a:xfrm>
            <a:off x="3845950" y="2430840"/>
            <a:ext cx="27981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申請画面→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選択備考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申請一覧の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ja-JP" sz="1133"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「もっと見る」を選択します。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5" name="Google Shape;815;g283db55d4e2_0_73"/>
          <p:cNvSpPr/>
          <p:nvPr/>
        </p:nvSpPr>
        <p:spPr>
          <a:xfrm>
            <a:off x="476775" y="6767475"/>
            <a:ext cx="31425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承認状況を選択して内容を確認または</a:t>
            </a:r>
            <a:br>
              <a:rPr lang="ja-JP" sz="1133"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取り消したい申請日を選択します。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6" name="Google Shape;816;g283db55d4e2_0_73"/>
          <p:cNvSpPr/>
          <p:nvPr/>
        </p:nvSpPr>
        <p:spPr>
          <a:xfrm>
            <a:off x="3845950" y="8818063"/>
            <a:ext cx="31425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を確認し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「取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消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」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ボタン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を押すと、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申請が取り下げられます。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※承認された申請に関しては、マイページ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から取消が出来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ません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r>
              <a:rPr lang="ja-JP"/>
              <a:t/>
            </a:r>
            <a:br>
              <a:rPr lang="ja-JP"/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管理者に却下の依頼をしてください。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7" name="Google Shape;817;g283db55d4e2_0_73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Google Shape;822;g283db55d4e2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g283db55d4e2_0_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g283db55d4e2_0_107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5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sz="35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工数管理</a:t>
            </a:r>
            <a:r>
              <a:rPr lang="ja-JP" sz="35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】</a:t>
            </a:r>
            <a:endParaRPr sz="35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25" name="Google Shape;825;g283db55d4e2_0_107"/>
          <p:cNvSpPr txBox="1"/>
          <p:nvPr/>
        </p:nvSpPr>
        <p:spPr>
          <a:xfrm>
            <a:off x="519112" y="5068887"/>
            <a:ext cx="65214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勤怠管理 モバイルマイページマニュアル p.3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g283db55d4e2_0_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25" y="5883904"/>
            <a:ext cx="3827576" cy="32779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1" name="Google Shape;831;g283db55d4e2_0_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50" y="2653950"/>
            <a:ext cx="3769924" cy="3035272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2" name="Google Shape;832;g283db55d4e2_0_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951" y="1840074"/>
            <a:ext cx="4397174" cy="6667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3" name="Google Shape;833;g283db55d4e2_0_1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98169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g283db55d4e2_0_114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工数を入力する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835" name="Google Shape;835;g283db55d4e2_0_114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36" name="Google Shape;836;g283db55d4e2_0_114"/>
          <p:cNvSpPr/>
          <p:nvPr/>
        </p:nvSpPr>
        <p:spPr>
          <a:xfrm>
            <a:off x="656901" y="1316250"/>
            <a:ext cx="66384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各日のプロジェクト・タスクごとの工数（労働時間）入力する</a:t>
            </a: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37" name="Google Shape;837;g283db55d4e2_0_114"/>
          <p:cNvSpPr/>
          <p:nvPr/>
        </p:nvSpPr>
        <p:spPr>
          <a:xfrm>
            <a:off x="4251663" y="8100363"/>
            <a:ext cx="32220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追加・削除欄の「＋」を押し、プロジェクト・タスクを選択して工数を入力します。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※PCマイページであらかじめ「工数かんたん入力」の設定をしておくと「かんたん入力」から工数の入力を簡略化することができます。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38" name="Google Shape;838;g283db55d4e2_0_114"/>
          <p:cNvSpPr/>
          <p:nvPr/>
        </p:nvSpPr>
        <p:spPr>
          <a:xfrm>
            <a:off x="5035174" y="2373465"/>
            <a:ext cx="2776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工数管理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39" name="Google Shape;839;g283db55d4e2_0_114"/>
          <p:cNvSpPr/>
          <p:nvPr/>
        </p:nvSpPr>
        <p:spPr>
          <a:xfrm>
            <a:off x="4510750" y="3998326"/>
            <a:ext cx="28071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工数を入力したい日の「編集」ボタンを押します。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40" name="Google Shape;840;g283db55d4e2_0_114"/>
          <p:cNvSpPr/>
          <p:nvPr/>
        </p:nvSpPr>
        <p:spPr>
          <a:xfrm>
            <a:off x="1426550" y="9750247"/>
            <a:ext cx="29604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内容に間違いがなければ「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保存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」ボタンを押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します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41" name="Google Shape;841;g283db55d4e2_0_114"/>
          <p:cNvSpPr/>
          <p:nvPr/>
        </p:nvSpPr>
        <p:spPr>
          <a:xfrm>
            <a:off x="1922317" y="1840067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42" name="Google Shape;842;g283db55d4e2_0_114"/>
          <p:cNvSpPr/>
          <p:nvPr/>
        </p:nvSpPr>
        <p:spPr>
          <a:xfrm>
            <a:off x="5001525" y="2313075"/>
            <a:ext cx="2293800" cy="441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3" name="Google Shape;843;g283db55d4e2_0_114"/>
          <p:cNvCxnSpPr>
            <a:stCxn id="842" idx="1"/>
            <a:endCxn id="841" idx="3"/>
          </p:cNvCxnSpPr>
          <p:nvPr/>
        </p:nvCxnSpPr>
        <p:spPr>
          <a:xfrm rot="10800000">
            <a:off x="2510925" y="2149575"/>
            <a:ext cx="2490600" cy="384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4" name="Google Shape;844;g283db55d4e2_0_114"/>
          <p:cNvSpPr/>
          <p:nvPr/>
        </p:nvSpPr>
        <p:spPr>
          <a:xfrm>
            <a:off x="4251675" y="8024176"/>
            <a:ext cx="3222000" cy="13125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5" name="Google Shape;845;g283db55d4e2_0_114"/>
          <p:cNvCxnSpPr/>
          <p:nvPr/>
        </p:nvCxnSpPr>
        <p:spPr>
          <a:xfrm>
            <a:off x="4192200" y="7403275"/>
            <a:ext cx="809400" cy="621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6" name="Google Shape;846;g283db55d4e2_0_114"/>
          <p:cNvSpPr/>
          <p:nvPr/>
        </p:nvSpPr>
        <p:spPr>
          <a:xfrm>
            <a:off x="4525900" y="3922125"/>
            <a:ext cx="2776800" cy="5517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7" name="Google Shape;847;g283db55d4e2_0_114"/>
          <p:cNvCxnSpPr>
            <a:stCxn id="846" idx="1"/>
          </p:cNvCxnSpPr>
          <p:nvPr/>
        </p:nvCxnSpPr>
        <p:spPr>
          <a:xfrm flipH="1">
            <a:off x="3963700" y="4197975"/>
            <a:ext cx="562200" cy="8247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8" name="Google Shape;848;g283db55d4e2_0_114"/>
          <p:cNvSpPr/>
          <p:nvPr/>
        </p:nvSpPr>
        <p:spPr>
          <a:xfrm rot="5400000">
            <a:off x="5363255" y="4613470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49" name="Google Shape;849;g283db55d4e2_0_114"/>
          <p:cNvSpPr/>
          <p:nvPr/>
        </p:nvSpPr>
        <p:spPr>
          <a:xfrm rot="5400000">
            <a:off x="1362050" y="5919377"/>
            <a:ext cx="1807500" cy="3827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50" name="Google Shape;850;g283db55d4e2_0_114"/>
          <p:cNvSpPr/>
          <p:nvPr/>
        </p:nvSpPr>
        <p:spPr>
          <a:xfrm>
            <a:off x="1426550" y="9750250"/>
            <a:ext cx="2960400" cy="4539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1" name="Google Shape;851;g283db55d4e2_0_114"/>
          <p:cNvCxnSpPr/>
          <p:nvPr/>
        </p:nvCxnSpPr>
        <p:spPr>
          <a:xfrm>
            <a:off x="2299900" y="9117775"/>
            <a:ext cx="494400" cy="642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2" name="Google Shape;852;g283db55d4e2_0_114"/>
          <p:cNvSpPr/>
          <p:nvPr/>
        </p:nvSpPr>
        <p:spPr>
          <a:xfrm>
            <a:off x="4537425" y="5794275"/>
            <a:ext cx="2575800" cy="13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実労働時間に入力した工数が達していない場合、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赤字で「Ｎｏ」と表示されます。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表示が出ていてもそのまま保存できます。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53" name="Google Shape;853;g283db55d4e2_0_114"/>
          <p:cNvSpPr/>
          <p:nvPr/>
        </p:nvSpPr>
        <p:spPr>
          <a:xfrm>
            <a:off x="4474275" y="5662700"/>
            <a:ext cx="2776800" cy="12666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4" name="Google Shape;854;g283db55d4e2_0_114"/>
          <p:cNvCxnSpPr>
            <a:stCxn id="853" idx="1"/>
          </p:cNvCxnSpPr>
          <p:nvPr/>
        </p:nvCxnSpPr>
        <p:spPr>
          <a:xfrm flipH="1">
            <a:off x="2388675" y="6296000"/>
            <a:ext cx="2085600" cy="396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5" name="Google Shape;855;g283db55d4e2_0_114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Google Shape;86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31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6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【設定】</a:t>
            </a:r>
            <a:endParaRPr sz="36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63" name="Google Shape;863;p31"/>
          <p:cNvSpPr txBox="1"/>
          <p:nvPr/>
        </p:nvSpPr>
        <p:spPr>
          <a:xfrm>
            <a:off x="519112" y="5068887"/>
            <a:ext cx="65214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勤怠管理 モバイルマイページマニュアル p.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40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" y="110634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226938" y="464801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利用開始の流れ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3364623" y="2821521"/>
            <a:ext cx="1014900" cy="511800"/>
          </a:xfrm>
          <a:prstGeom prst="homePlate">
            <a:avLst>
              <a:gd name="adj" fmla="val 50051"/>
            </a:avLst>
          </a:prstGeom>
          <a:solidFill>
            <a:srgbClr val="92D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r>
              <a:rPr lang="ja-JP" sz="86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ログイン情報</a:t>
            </a:r>
            <a:endParaRPr sz="86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r>
              <a:rPr lang="ja-JP" sz="863">
                <a:latin typeface="Meiryo"/>
                <a:ea typeface="Meiryo"/>
                <a:cs typeface="Meiryo"/>
                <a:sym typeface="Meiryo"/>
              </a:rPr>
              <a:t>通知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359685" y="3527525"/>
            <a:ext cx="2949000" cy="939000"/>
          </a:xfrm>
          <a:prstGeom prst="wedgeRectCallout">
            <a:avLst>
              <a:gd name="adj1" fmla="val 49592"/>
              <a:gd name="adj2" fmla="val -46858"/>
            </a:avLst>
          </a:prstGeom>
          <a:solidFill>
            <a:srgbClr val="CFE2F3"/>
          </a:solidFill>
          <a:ln w="254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1"/>
              <a:buFont typeface="Arial"/>
              <a:buNone/>
            </a:pPr>
            <a:r>
              <a:rPr lang="ja-JP" sz="971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① </a:t>
            </a: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管理者がジョブカン管理画面に各スタッフを登録し、モバイル用マイページのログイン情報をスタッフに</a:t>
            </a:r>
            <a:r>
              <a:rPr lang="ja-JP" sz="1079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通知</a:t>
            </a: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します。</a:t>
            </a:r>
            <a:endParaRPr sz="1079" b="0" i="0" u="none" strike="noStrike" cap="none">
              <a:solidFill>
                <a:srgbClr val="4D4D4D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4265125" y="3526700"/>
            <a:ext cx="2950200" cy="1128000"/>
          </a:xfrm>
          <a:prstGeom prst="wedgeRectCallout">
            <a:avLst>
              <a:gd name="adj1" fmla="val 50209"/>
              <a:gd name="adj2" fmla="val -18383"/>
            </a:avLst>
          </a:prstGeom>
          <a:solidFill>
            <a:srgbClr val="CFE2F3"/>
          </a:solidFill>
          <a:ln w="254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② ジョブカンの送信専用メールアドレス（</a:t>
            </a:r>
            <a:r>
              <a:rPr lang="ja-JP" sz="1079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noreply@donuts.ne.jp</a:t>
            </a: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）からマイページログイン用情報が届きます。</a:t>
            </a:r>
            <a:endParaRPr sz="1079" b="0" i="0" u="none" strike="noStrike" cap="none">
              <a:solidFill>
                <a:srgbClr val="4D4D4D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（</a:t>
            </a:r>
            <a:r>
              <a:rPr lang="ja-JP" sz="1079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スタッフに</a:t>
            </a: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メールアドレスが無い</a:t>
            </a:r>
            <a:r>
              <a:rPr lang="ja-JP" sz="1079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場合</a:t>
            </a: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は</a:t>
            </a:r>
            <a:b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079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4"/>
              </a:rPr>
              <a:t>こちら</a:t>
            </a:r>
            <a:r>
              <a:rPr lang="ja-JP" sz="1079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をご確認ください</a:t>
            </a: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）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634990" y="2135707"/>
            <a:ext cx="2127300" cy="4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 スタッフ情報の登録</a:t>
            </a:r>
            <a:endParaRPr sz="113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マイページ配布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4797556" y="2099569"/>
            <a:ext cx="2121900" cy="4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マイページログイン情報を</a:t>
            </a:r>
            <a:endParaRPr sz="113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受け取</a:t>
            </a:r>
            <a:r>
              <a:rPr lang="ja-JP" sz="1133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る</a:t>
            </a:r>
            <a:endParaRPr sz="113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37989" y="1369458"/>
            <a:ext cx="6824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スタッフがモバイル用マイページを利用するための準備・流れをご案内します。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24" name="Google Shape;124;p3"/>
          <p:cNvCxnSpPr/>
          <p:nvPr/>
        </p:nvCxnSpPr>
        <p:spPr>
          <a:xfrm>
            <a:off x="364359" y="1873453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5" name="Google Shape;125;p3"/>
          <p:cNvSpPr/>
          <p:nvPr/>
        </p:nvSpPr>
        <p:spPr>
          <a:xfrm rot="8012686">
            <a:off x="2097023" y="6082767"/>
            <a:ext cx="918828" cy="547904"/>
          </a:xfrm>
          <a:prstGeom prst="homePlate">
            <a:avLst>
              <a:gd name="adj" fmla="val 50051"/>
            </a:avLst>
          </a:prstGeom>
          <a:solidFill>
            <a:srgbClr val="92D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6" name="Google Shape;126;p3"/>
          <p:cNvSpPr txBox="1"/>
          <p:nvPr/>
        </p:nvSpPr>
        <p:spPr>
          <a:xfrm rot="2612145">
            <a:off x="2348172" y="5919875"/>
            <a:ext cx="547904" cy="78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r>
              <a:rPr lang="ja-JP" sz="86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URLを</a:t>
            </a:r>
            <a:endParaRPr sz="86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r>
              <a:rPr lang="ja-JP" sz="86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クリック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72800" y="8539950"/>
            <a:ext cx="2533500" cy="1128000"/>
          </a:xfrm>
          <a:prstGeom prst="wedgeRectCallout">
            <a:avLst>
              <a:gd name="adj1" fmla="val 49819"/>
              <a:gd name="adj2" fmla="val -39564"/>
            </a:avLst>
          </a:prstGeom>
          <a:solidFill>
            <a:srgbClr val="CFE2F3"/>
          </a:solidFill>
          <a:ln w="254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③ 下記3つの情報でログイン可能です。</a:t>
            </a:r>
            <a:endParaRPr sz="1079" b="0" i="0" u="none" strike="noStrike" cap="none">
              <a:solidFill>
                <a:srgbClr val="4D4D4D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(1)勤怠会社ID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(2)メールアドレスorスタッフコード</a:t>
            </a:r>
            <a:endParaRPr sz="1079" b="0" i="0" u="none" strike="noStrike" cap="none">
              <a:solidFill>
                <a:srgbClr val="4D4D4D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(3)パスワード</a:t>
            </a:r>
            <a:endParaRPr sz="1079" b="0" i="0" u="none" strike="noStrike" cap="none">
              <a:solidFill>
                <a:srgbClr val="4D4D4D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352206" y="7065891"/>
            <a:ext cx="2127300" cy="43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ログイン情報を入力し、</a:t>
            </a:r>
            <a:endParaRPr sz="113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マイページにログイン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1452021" y="2708909"/>
            <a:ext cx="595146" cy="792730"/>
            <a:chOff x="1786263" y="2844034"/>
            <a:chExt cx="595146" cy="792730"/>
          </a:xfrm>
        </p:grpSpPr>
        <p:sp>
          <p:nvSpPr>
            <p:cNvPr id="130" name="Google Shape;130;p3"/>
            <p:cNvSpPr/>
            <p:nvPr/>
          </p:nvSpPr>
          <p:spPr>
            <a:xfrm>
              <a:off x="1797909" y="3411764"/>
              <a:ext cx="583500" cy="2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63"/>
                <a:buFont typeface="Arial"/>
                <a:buNone/>
              </a:pPr>
              <a:r>
                <a:rPr lang="ja-JP" sz="863" b="0" i="0" u="none" strike="noStrike" cap="non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管理者</a:t>
              </a:r>
              <a:endParaRPr sz="14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pic>
          <p:nvPicPr>
            <p:cNvPr id="131" name="Google Shape;131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86263" y="2844034"/>
              <a:ext cx="562714" cy="562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Google Shape;132;p3"/>
          <p:cNvGrpSpPr/>
          <p:nvPr/>
        </p:nvGrpSpPr>
        <p:grpSpPr>
          <a:xfrm>
            <a:off x="5282042" y="2635709"/>
            <a:ext cx="1140479" cy="901666"/>
            <a:chOff x="5105073" y="2809159"/>
            <a:chExt cx="1140479" cy="901666"/>
          </a:xfrm>
        </p:grpSpPr>
        <p:sp>
          <p:nvSpPr>
            <p:cNvPr id="133" name="Google Shape;133;p3"/>
            <p:cNvSpPr/>
            <p:nvPr/>
          </p:nvSpPr>
          <p:spPr>
            <a:xfrm>
              <a:off x="5351316" y="3485825"/>
              <a:ext cx="648000" cy="2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63"/>
                <a:buFont typeface="Arial"/>
                <a:buNone/>
              </a:pPr>
              <a:r>
                <a:rPr lang="ja-JP" sz="863" b="0" i="0" u="none" strike="noStrike" cap="non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スタッフ</a:t>
              </a:r>
              <a:endParaRPr sz="14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grpSp>
          <p:nvGrpSpPr>
            <p:cNvPr id="134" name="Google Shape;134;p3"/>
            <p:cNvGrpSpPr/>
            <p:nvPr/>
          </p:nvGrpSpPr>
          <p:grpSpPr>
            <a:xfrm>
              <a:off x="5105073" y="2809159"/>
              <a:ext cx="1140479" cy="635163"/>
              <a:chOff x="4929882" y="2834929"/>
              <a:chExt cx="1140479" cy="635163"/>
            </a:xfrm>
          </p:grpSpPr>
          <p:pic>
            <p:nvPicPr>
              <p:cNvPr id="135" name="Google Shape;135;p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929882" y="2880040"/>
                <a:ext cx="590052" cy="5900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flipH="1">
                <a:off x="5445215" y="2834929"/>
                <a:ext cx="625146" cy="6251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37" name="Google Shape;13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31278" y="5308236"/>
            <a:ext cx="378897" cy="37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54266" y="2437611"/>
            <a:ext cx="251191" cy="251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3"/>
          <p:cNvGrpSpPr/>
          <p:nvPr/>
        </p:nvGrpSpPr>
        <p:grpSpPr>
          <a:xfrm>
            <a:off x="845555" y="7631754"/>
            <a:ext cx="1140479" cy="901666"/>
            <a:chOff x="5105073" y="2809159"/>
            <a:chExt cx="1140479" cy="901666"/>
          </a:xfrm>
        </p:grpSpPr>
        <p:sp>
          <p:nvSpPr>
            <p:cNvPr id="140" name="Google Shape;140;p3"/>
            <p:cNvSpPr/>
            <p:nvPr/>
          </p:nvSpPr>
          <p:spPr>
            <a:xfrm>
              <a:off x="5351316" y="3485825"/>
              <a:ext cx="648000" cy="2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63"/>
                <a:buFont typeface="Arial"/>
                <a:buNone/>
              </a:pPr>
              <a:r>
                <a:rPr lang="ja-JP" sz="863" b="0" i="0" u="none" strike="noStrike" cap="non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スタッフ</a:t>
              </a:r>
              <a:endParaRPr sz="14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5105073" y="2809159"/>
              <a:ext cx="1140479" cy="635163"/>
              <a:chOff x="4929882" y="2834929"/>
              <a:chExt cx="1140479" cy="635163"/>
            </a:xfrm>
          </p:grpSpPr>
          <p:pic>
            <p:nvPicPr>
              <p:cNvPr id="142" name="Google Shape;142;p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929882" y="2880040"/>
                <a:ext cx="590052" cy="5900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3" name="Google Shape;143;p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flipH="1">
                <a:off x="5445215" y="2834929"/>
                <a:ext cx="625146" cy="6251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44" name="Google Shape;144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56225" y="8326487"/>
            <a:ext cx="2382075" cy="172346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08675" y="4812975"/>
            <a:ext cx="3659542" cy="3192788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08712" y="8122940"/>
            <a:ext cx="2294650" cy="231846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7" name="Google Shape;147;p3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Google Shape;8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50" y="5932528"/>
            <a:ext cx="3370542" cy="371043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69" name="Google Shape;869;p32"/>
          <p:cNvSpPr/>
          <p:nvPr/>
        </p:nvSpPr>
        <p:spPr>
          <a:xfrm>
            <a:off x="4354325" y="5803900"/>
            <a:ext cx="2953500" cy="66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90" y="22500"/>
                </a:moveTo>
                <a:lnTo>
                  <a:pt x="-20000" y="22500"/>
                </a:lnTo>
                <a:lnTo>
                  <a:pt x="-47203" y="14427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870" name="Google Shape;87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691" y="2240550"/>
            <a:ext cx="4398134" cy="6669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71" name="Google Shape;87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638" y="3358649"/>
            <a:ext cx="3620005" cy="171473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72" name="Google Shape;872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07859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32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パスワードを変更する・ログアウトする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874" name="Google Shape;874;p32"/>
          <p:cNvCxnSpPr/>
          <p:nvPr/>
        </p:nvCxnSpPr>
        <p:spPr>
          <a:xfrm>
            <a:off x="344030" y="195704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75" name="Google Shape;875;p32"/>
          <p:cNvSpPr/>
          <p:nvPr/>
        </p:nvSpPr>
        <p:spPr>
          <a:xfrm>
            <a:off x="656900" y="1316238"/>
            <a:ext cx="6217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3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パスワードの変更方法をご案内します。</a:t>
            </a:r>
            <a:endParaRPr sz="13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3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※管理者側でパスワード</a:t>
            </a:r>
            <a:r>
              <a:rPr lang="ja-JP" sz="1300">
                <a:latin typeface="Meiryo"/>
                <a:ea typeface="Meiryo"/>
                <a:cs typeface="Meiryo"/>
                <a:sym typeface="Meiryo"/>
              </a:rPr>
              <a:t>の変更を許可する設定にした場合のみ変更可能です。</a:t>
            </a:r>
            <a:endParaRPr sz="13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76" name="Google Shape;876;p32"/>
          <p:cNvSpPr/>
          <p:nvPr/>
        </p:nvSpPr>
        <p:spPr>
          <a:xfrm>
            <a:off x="5153210" y="2815359"/>
            <a:ext cx="2776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TOP画面で「設定」を選択。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77" name="Google Shape;877;p32"/>
          <p:cNvSpPr/>
          <p:nvPr/>
        </p:nvSpPr>
        <p:spPr>
          <a:xfrm>
            <a:off x="4398350" y="3469875"/>
            <a:ext cx="29535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「パスワードを変更」ボタンを押します。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78" name="Google Shape;878;p32"/>
          <p:cNvSpPr/>
          <p:nvPr/>
        </p:nvSpPr>
        <p:spPr>
          <a:xfrm>
            <a:off x="4171275" y="2240560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79" name="Google Shape;879;p32"/>
          <p:cNvSpPr txBox="1"/>
          <p:nvPr/>
        </p:nvSpPr>
        <p:spPr>
          <a:xfrm>
            <a:off x="3635949" y="8721406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880" name="Google Shape;880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64977" y="6813674"/>
            <a:ext cx="3367975" cy="163761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81" name="Google Shape;881;p32"/>
          <p:cNvSpPr/>
          <p:nvPr/>
        </p:nvSpPr>
        <p:spPr>
          <a:xfrm>
            <a:off x="5180592" y="8897529"/>
            <a:ext cx="32646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「変更」ボタンを押します。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82" name="Google Shape;882;p32"/>
          <p:cNvSpPr/>
          <p:nvPr/>
        </p:nvSpPr>
        <p:spPr>
          <a:xfrm>
            <a:off x="5204928" y="8847925"/>
            <a:ext cx="1995000" cy="3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90" y="22500"/>
                </a:moveTo>
                <a:lnTo>
                  <a:pt x="-20000" y="22500"/>
                </a:lnTo>
                <a:lnTo>
                  <a:pt x="24240" y="-257052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83" name="Google Shape;883;p32"/>
          <p:cNvSpPr/>
          <p:nvPr/>
        </p:nvSpPr>
        <p:spPr>
          <a:xfrm>
            <a:off x="4752459" y="4143399"/>
            <a:ext cx="2807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「ログアウト」ボタンを押すと、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ログイン画面に戻ります。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84" name="Google Shape;884;p32"/>
          <p:cNvSpPr/>
          <p:nvPr/>
        </p:nvSpPr>
        <p:spPr>
          <a:xfrm>
            <a:off x="4450225" y="4078075"/>
            <a:ext cx="2857500" cy="52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90" y="22500"/>
                </a:moveTo>
                <a:lnTo>
                  <a:pt x="-20000" y="22500"/>
                </a:lnTo>
                <a:lnTo>
                  <a:pt x="-50442" y="103424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85" name="Google Shape;885;p32"/>
          <p:cNvSpPr/>
          <p:nvPr/>
        </p:nvSpPr>
        <p:spPr>
          <a:xfrm rot="-5400000" flipH="1">
            <a:off x="-141212" y="4508495"/>
            <a:ext cx="1883400" cy="707700"/>
          </a:xfrm>
          <a:prstGeom prst="bentArrow">
            <a:avLst>
              <a:gd name="adj1" fmla="val 18901"/>
              <a:gd name="adj2" fmla="val 44902"/>
              <a:gd name="adj3" fmla="val 25000"/>
              <a:gd name="adj4" fmla="val 4832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86" name="Google Shape;886;p32"/>
          <p:cNvSpPr/>
          <p:nvPr/>
        </p:nvSpPr>
        <p:spPr>
          <a:xfrm>
            <a:off x="3348195" y="7384834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87" name="Google Shape;887;p32"/>
          <p:cNvSpPr/>
          <p:nvPr/>
        </p:nvSpPr>
        <p:spPr>
          <a:xfrm>
            <a:off x="5118025" y="2704225"/>
            <a:ext cx="1995000" cy="441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8" name="Google Shape;888;p32"/>
          <p:cNvCxnSpPr>
            <a:stCxn id="887" idx="1"/>
            <a:endCxn id="878" idx="3"/>
          </p:cNvCxnSpPr>
          <p:nvPr/>
        </p:nvCxnSpPr>
        <p:spPr>
          <a:xfrm rot="10800000">
            <a:off x="4759825" y="2550025"/>
            <a:ext cx="358200" cy="3747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9" name="Google Shape;889;p32"/>
          <p:cNvSpPr/>
          <p:nvPr/>
        </p:nvSpPr>
        <p:spPr>
          <a:xfrm>
            <a:off x="4450225" y="3346900"/>
            <a:ext cx="2857500" cy="52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90" y="22500"/>
                </a:moveTo>
                <a:lnTo>
                  <a:pt x="-20000" y="22500"/>
                </a:lnTo>
                <a:lnTo>
                  <a:pt x="-50442" y="103424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90" name="Google Shape;890;p32"/>
          <p:cNvSpPr/>
          <p:nvPr/>
        </p:nvSpPr>
        <p:spPr>
          <a:xfrm>
            <a:off x="4429375" y="5916850"/>
            <a:ext cx="28071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現在のパスワード・新しいパスワードを入力し、「変更」ボタンを押します。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91" name="Google Shape;891;p32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/>
          <p:nvPr/>
        </p:nvSpPr>
        <p:spPr>
          <a:xfrm>
            <a:off x="4976325" y="5273050"/>
            <a:ext cx="1898400" cy="7167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25" y="3663075"/>
            <a:ext cx="4466975" cy="6233194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7" y="112469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263268" y="434786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TOP画面と各機能概要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56" name="Google Shape;156;p4"/>
          <p:cNvCxnSpPr/>
          <p:nvPr/>
        </p:nvCxnSpPr>
        <p:spPr>
          <a:xfrm>
            <a:off x="282332" y="2223300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7" name="Google Shape;157;p4"/>
          <p:cNvSpPr/>
          <p:nvPr/>
        </p:nvSpPr>
        <p:spPr>
          <a:xfrm>
            <a:off x="515350" y="1382075"/>
            <a:ext cx="63594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モバイル用マイページの機能をご案内します。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Arial"/>
              <a:buNone/>
            </a:pPr>
            <a:endParaRPr sz="54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マイページを利用することによって、ご自身の勤務状況の確認やシフトの申請、休暇や残業の申請ができます。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387825" y="10064279"/>
            <a:ext cx="6859800" cy="291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！ご契約内容・管理画面の設定によっては、表示されないメニュー・項目があります。</a:t>
            </a:r>
            <a:endParaRPr sz="1295" b="0" i="0" u="none" strike="noStrike" cap="none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071625" y="5390250"/>
            <a:ext cx="20769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1ヶ月の勤務状況を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5040732" y="6627181"/>
            <a:ext cx="23175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確認・修正が必要な打刻がある場合、シフト募集がある場合に件数表示されます。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4981900" y="8408162"/>
            <a:ext cx="23898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「表示」ボタンを押すと、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当日の打刻が確認できます。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443838" y="2308525"/>
            <a:ext cx="66720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■打刻　・・・現在時刻で打刻ができます。（打刻時にGPSを利用した位置情報の記録も出来ます。）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■出勤簿・・・勤務状況の確認、打刻の修正、打刻の追加、打刻の削除ができます。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■工数管理・・・各日のプロジェクト・タスクごとの工数（労働時間）を入力できます。</a:t>
            </a:r>
            <a:endParaRPr sz="1100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■シフト・・・確定シフトの確認、シフトの申請ができます。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■申請・・・休暇取得や残業の申請ができます。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■設定・・・パスワード変更ができます。（管理者側でパスワード変更モードをONにした場合のみ）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282325" y="4324950"/>
            <a:ext cx="4395300" cy="574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4"/>
          <p:cNvCxnSpPr/>
          <p:nvPr/>
        </p:nvCxnSpPr>
        <p:spPr>
          <a:xfrm rot="10800000">
            <a:off x="3555100" y="3485150"/>
            <a:ext cx="421200" cy="850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4"/>
          <p:cNvSpPr/>
          <p:nvPr/>
        </p:nvSpPr>
        <p:spPr>
          <a:xfrm>
            <a:off x="4976325" y="8307100"/>
            <a:ext cx="2379900" cy="6663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4"/>
          <p:cNvCxnSpPr>
            <a:stCxn id="165" idx="1"/>
          </p:cNvCxnSpPr>
          <p:nvPr/>
        </p:nvCxnSpPr>
        <p:spPr>
          <a:xfrm>
            <a:off x="4976325" y="86402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4"/>
          <p:cNvCxnSpPr>
            <a:stCxn id="165" idx="1"/>
          </p:cNvCxnSpPr>
          <p:nvPr/>
        </p:nvCxnSpPr>
        <p:spPr>
          <a:xfrm flipH="1">
            <a:off x="4467225" y="8640250"/>
            <a:ext cx="509100" cy="3534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4"/>
          <p:cNvSpPr/>
          <p:nvPr/>
        </p:nvSpPr>
        <p:spPr>
          <a:xfrm>
            <a:off x="4976325" y="6529250"/>
            <a:ext cx="2379900" cy="8136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4"/>
          <p:cNvCxnSpPr>
            <a:stCxn id="168" idx="1"/>
          </p:cNvCxnSpPr>
          <p:nvPr/>
        </p:nvCxnSpPr>
        <p:spPr>
          <a:xfrm flipH="1">
            <a:off x="4371825" y="6936050"/>
            <a:ext cx="604500" cy="4005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4"/>
          <p:cNvCxnSpPr>
            <a:stCxn id="152" idx="1"/>
          </p:cNvCxnSpPr>
          <p:nvPr/>
        </p:nvCxnSpPr>
        <p:spPr>
          <a:xfrm flipH="1">
            <a:off x="4467225" y="5631400"/>
            <a:ext cx="509100" cy="3801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4"/>
          <p:cNvSpPr/>
          <p:nvPr/>
        </p:nvSpPr>
        <p:spPr>
          <a:xfrm>
            <a:off x="3797075" y="7242475"/>
            <a:ext cx="604500" cy="122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2" name="Google Shape;172;p4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6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【打刻】</a:t>
            </a:r>
            <a:endParaRPr sz="36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519112" y="5068887"/>
            <a:ext cx="65214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勤怠管理 モバイルマイページマニュアル p.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7 </a:t>
            </a: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– p.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>
          <a:xfrm>
            <a:off x="4024300" y="8178250"/>
            <a:ext cx="3315900" cy="9669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"/>
          <p:cNvSpPr/>
          <p:nvPr/>
        </p:nvSpPr>
        <p:spPr>
          <a:xfrm>
            <a:off x="4024300" y="5918225"/>
            <a:ext cx="3315900" cy="7386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4024300" y="4853150"/>
            <a:ext cx="3315900" cy="8919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4024300" y="4100125"/>
            <a:ext cx="3331500" cy="57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"/>
          <p:cNvSpPr/>
          <p:nvPr/>
        </p:nvSpPr>
        <p:spPr>
          <a:xfrm>
            <a:off x="4024300" y="6861175"/>
            <a:ext cx="3315900" cy="11385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00" y="2585300"/>
            <a:ext cx="3386500" cy="795682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1" name="Google Shape;191;p6"/>
          <p:cNvSpPr/>
          <p:nvPr/>
        </p:nvSpPr>
        <p:spPr>
          <a:xfrm>
            <a:off x="4039750" y="2752325"/>
            <a:ext cx="3315900" cy="11385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285" y="1754325"/>
            <a:ext cx="4522815" cy="6858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3" name="Google Shape;193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2" y="100497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"/>
          <p:cNvSpPr txBox="1"/>
          <p:nvPr/>
        </p:nvSpPr>
        <p:spPr>
          <a:xfrm>
            <a:off x="320163" y="455585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打刻をする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95" name="Google Shape;195;p6"/>
          <p:cNvCxnSpPr/>
          <p:nvPr/>
        </p:nvCxnSpPr>
        <p:spPr>
          <a:xfrm>
            <a:off x="282332" y="1615234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6" name="Google Shape;196;p6"/>
          <p:cNvSpPr/>
          <p:nvPr/>
        </p:nvSpPr>
        <p:spPr>
          <a:xfrm>
            <a:off x="656892" y="1238539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マイページで打刻する方法についてご案内します。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3874700" y="9369925"/>
            <a:ext cx="3612000" cy="12042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・ジョブカンサーバー上の時計と連動して打刻します</a:t>
            </a:r>
            <a:r>
              <a:rPr lang="ja-JP" sz="1187">
                <a:latin typeface="Meiryo"/>
                <a:ea typeface="Meiryo"/>
                <a:cs typeface="Meiryo"/>
                <a:sym typeface="Meiryo"/>
              </a:rPr>
              <a:t>。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・管理者</a:t>
            </a:r>
            <a:r>
              <a:rPr lang="ja-JP" sz="1187">
                <a:latin typeface="Meiryo"/>
                <a:ea typeface="Meiryo"/>
                <a:cs typeface="Meiryo"/>
                <a:sym typeface="Meiryo"/>
              </a:rPr>
              <a:t>の承認がなければ打刻が記録されない設定も可能です。（</a:t>
            </a:r>
            <a:r>
              <a:rPr lang="ja-JP" sz="1187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6"/>
              </a:rPr>
              <a:t>ヘルプ</a:t>
            </a:r>
            <a:r>
              <a:rPr lang="ja-JP" sz="1187">
                <a:latin typeface="Meiryo"/>
                <a:ea typeface="Meiryo"/>
                <a:cs typeface="Meiryo"/>
                <a:sym typeface="Meiryo"/>
              </a:rPr>
              <a:t>）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・GPS打刻はGPS機能に対応している端末で打刻</a:t>
            </a:r>
            <a:r>
              <a:rPr lang="ja-JP" sz="1187">
                <a:latin typeface="Meiryo"/>
                <a:ea typeface="Meiryo"/>
                <a:cs typeface="Meiryo"/>
                <a:sym typeface="Meiryo"/>
              </a:rPr>
              <a:t>する</a:t>
            </a: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必要があります。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5116169" y="2035730"/>
            <a:ext cx="27375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TOP画面で「打刻」を選択。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5026552" y="1984488"/>
            <a:ext cx="2225100" cy="34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8" y="48785"/>
                </a:moveTo>
                <a:lnTo>
                  <a:pt x="-19212" y="82472"/>
                </a:lnTo>
                <a:lnTo>
                  <a:pt x="-219020" y="48928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4105125" y="2819475"/>
            <a:ext cx="33159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【GPS打刻】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ONの場合、打刻時に位置情報も送信できます。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9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ページ参照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※管理者はジョブカン管理画面にて、記録された位置情報を確認することが出来ます。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4105125" y="4899375"/>
            <a:ext cx="31425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【夜勤モード】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各社設定の1日の区切り時間以降に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退勤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する場合、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選択してから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8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ページ参照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4105125" y="5997250"/>
            <a:ext cx="31425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【打刻グループ】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どのグループでの勤務として打刻するかを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選択します。（複数ある場合のみ）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4104925" y="6943525"/>
            <a:ext cx="31425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【備考】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打刻についての連絡事項などがあれば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※管理者はジョブカン管理画面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から内容を</a:t>
            </a:r>
            <a:br>
              <a:rPr lang="ja-JP" sz="1133">
                <a:latin typeface="Meiryo"/>
                <a:ea typeface="Meiryo"/>
                <a:cs typeface="Meiryo"/>
                <a:sym typeface="Meiryo"/>
              </a:rPr>
            </a:b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確認できます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362530" y="1794519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4105127" y="4127375"/>
            <a:ext cx="3200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「打刻」ボタンを押すと、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　表示時刻で打刻</a:t>
            </a:r>
            <a:r>
              <a:rPr lang="ja-JP" b="1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し</a:t>
            </a:r>
            <a:r>
              <a:rPr lang="ja-JP" sz="1400" b="1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06" name="Google Shape;206;p6"/>
          <p:cNvCxnSpPr>
            <a:stCxn id="191" idx="1"/>
          </p:cNvCxnSpPr>
          <p:nvPr/>
        </p:nvCxnSpPr>
        <p:spPr>
          <a:xfrm flipH="1">
            <a:off x="3531850" y="3321575"/>
            <a:ext cx="507900" cy="4761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6"/>
          <p:cNvCxnSpPr>
            <a:stCxn id="188" idx="1"/>
          </p:cNvCxnSpPr>
          <p:nvPr/>
        </p:nvCxnSpPr>
        <p:spPr>
          <a:xfrm flipH="1">
            <a:off x="2857600" y="4388125"/>
            <a:ext cx="1166700" cy="651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6"/>
          <p:cNvCxnSpPr>
            <a:stCxn id="187" idx="1"/>
          </p:cNvCxnSpPr>
          <p:nvPr/>
        </p:nvCxnSpPr>
        <p:spPr>
          <a:xfrm flipH="1">
            <a:off x="2557300" y="5299100"/>
            <a:ext cx="1467000" cy="696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6"/>
          <p:cNvCxnSpPr>
            <a:stCxn id="186" idx="1"/>
          </p:cNvCxnSpPr>
          <p:nvPr/>
        </p:nvCxnSpPr>
        <p:spPr>
          <a:xfrm flipH="1">
            <a:off x="2805700" y="6287525"/>
            <a:ext cx="1218600" cy="504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6"/>
          <p:cNvCxnSpPr>
            <a:stCxn id="189" idx="1"/>
          </p:cNvCxnSpPr>
          <p:nvPr/>
        </p:nvCxnSpPr>
        <p:spPr>
          <a:xfrm flipH="1">
            <a:off x="2881900" y="7430425"/>
            <a:ext cx="1142400" cy="1569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Google Shape;211;p6"/>
          <p:cNvSpPr/>
          <p:nvPr/>
        </p:nvSpPr>
        <p:spPr>
          <a:xfrm>
            <a:off x="4104925" y="8254450"/>
            <a:ext cx="31425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【</a:t>
            </a:r>
            <a:r>
              <a:rPr lang="ja-JP" sz="1133" b="1">
                <a:latin typeface="Meiryo"/>
                <a:ea typeface="Meiryo"/>
                <a:cs typeface="Meiryo"/>
                <a:sym typeface="Meiryo"/>
              </a:rPr>
              <a:t>選択備考</a:t>
            </a: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】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打刻の際に選択式で入力する備考です。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※こちらの機能は管理者が設定することで</a:t>
            </a:r>
            <a:br>
              <a:rPr lang="ja-JP" sz="1133">
                <a:latin typeface="Meiryo"/>
                <a:ea typeface="Meiryo"/>
                <a:cs typeface="Meiryo"/>
                <a:sym typeface="Meiryo"/>
              </a:rPr>
            </a:b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利用可能となります。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12" name="Google Shape;212;p6"/>
          <p:cNvCxnSpPr>
            <a:stCxn id="185" idx="1"/>
          </p:cNvCxnSpPr>
          <p:nvPr/>
        </p:nvCxnSpPr>
        <p:spPr>
          <a:xfrm flipH="1">
            <a:off x="3287200" y="8661700"/>
            <a:ext cx="737100" cy="3093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6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01413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7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夜勤モードについて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594300" y="1479575"/>
            <a:ext cx="6245700" cy="54039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1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! 注意 !</a:t>
            </a:r>
            <a:r>
              <a:rPr lang="ja-JP"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ja-JP"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「夜勤モード」にチェックを入れずに打刻した場合は、</a:t>
            </a:r>
            <a:r>
              <a:rPr lang="ja-JP" sz="1133" b="0" i="0" u="sng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 翌日の出勤打刻 </a:t>
            </a:r>
            <a:r>
              <a:rPr lang="ja-JP" sz="1133" b="0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と判定されます。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例：区切り時間「5:00」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ja-JP" sz="1133"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7/15付の勤務シフト【7/15　深夜22:00 ~ 翌日7/16　早朝6:00】の場合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sng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 正しい「夜勤モード」打刻方法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出勤打刻 　　　　　　　　　　　　　　→ 7/15　21:52　出勤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ja-JP" sz="1133"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退出（休憩入り打刻） 　　   通常打刻　→ 7/15　26:30　退出（暦上は7/16  2:30）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ja-JP" sz="1133"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入室（休憩戻り打刻） 　　　　　　　　→ 7/15　27:30　入室（暦上は7/16  3:30）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   </a:t>
            </a: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区切り時間    5:00 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退勤打刻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（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「夜勤モード」で打刻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）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ja-JP" sz="1133" b="1" i="0" u="sng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→ 7/15　30:07　退勤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（暦上は7/16　6:07）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sng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×「夜勤モード」を使わずに退勤打刻をしてしまうと・・・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出勤打刻       　　　　　　　　　　　　→ 7/15　21:52　出勤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ja-JP" sz="1133"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退出（休憩入り打刻） 　　　通常打刻　→ 7/15　26:30　退出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ja-JP" sz="1133"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入室（休憩戻り打刻） 　　　　　　　　→ 7/15　27:30　入室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　</a:t>
            </a: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区切り時間    5:00 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退勤打刻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（「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通常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モード」で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>）　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→ </a:t>
            </a:r>
            <a:r>
              <a:rPr lang="ja-JP" sz="1133" b="1" i="0" u="sng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7/16　6:07　</a:t>
            </a:r>
            <a:r>
              <a:rPr lang="ja-JP" sz="1133" b="1" i="0" u="sng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出勤</a:t>
            </a:r>
            <a:endParaRPr sz="1133" b="0" i="0" u="none" strike="noStrike" cap="none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7/15は退勤打刻なし、7/16の6:07に出勤したという判定になります。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1" name="Google Shape;221;p7"/>
          <p:cNvSpPr/>
          <p:nvPr/>
        </p:nvSpPr>
        <p:spPr>
          <a:xfrm flipH="1">
            <a:off x="2628075" y="2942672"/>
            <a:ext cx="155400" cy="525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511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2" name="Google Shape;222;p7"/>
          <p:cNvSpPr/>
          <p:nvPr/>
        </p:nvSpPr>
        <p:spPr>
          <a:xfrm rot="5400000">
            <a:off x="3507738" y="4151596"/>
            <a:ext cx="544200" cy="81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511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23" name="Google Shape;223;p7"/>
          <p:cNvCxnSpPr/>
          <p:nvPr/>
        </p:nvCxnSpPr>
        <p:spPr>
          <a:xfrm>
            <a:off x="684963" y="3732000"/>
            <a:ext cx="297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4" name="Google Shape;224;p7"/>
          <p:cNvCxnSpPr/>
          <p:nvPr/>
        </p:nvCxnSpPr>
        <p:spPr>
          <a:xfrm>
            <a:off x="2573778" y="3732000"/>
            <a:ext cx="4173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5" name="Google Shape;225;p7"/>
          <p:cNvCxnSpPr/>
          <p:nvPr/>
        </p:nvCxnSpPr>
        <p:spPr>
          <a:xfrm>
            <a:off x="684963" y="6068032"/>
            <a:ext cx="297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6" name="Google Shape;226;p7"/>
          <p:cNvCxnSpPr/>
          <p:nvPr/>
        </p:nvCxnSpPr>
        <p:spPr>
          <a:xfrm>
            <a:off x="2573779" y="6068032"/>
            <a:ext cx="29352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27" name="Google Shape;227;p7"/>
          <p:cNvSpPr/>
          <p:nvPr/>
        </p:nvSpPr>
        <p:spPr>
          <a:xfrm flipH="1">
            <a:off x="2628075" y="5319999"/>
            <a:ext cx="155400" cy="478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511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28" name="Google Shape;22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0250" y="7035875"/>
            <a:ext cx="2819174" cy="315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297" y="5188345"/>
            <a:ext cx="2341325" cy="26599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569" y="1766184"/>
            <a:ext cx="3680779" cy="2705334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6" name="Google Shape;236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8257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8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GPS打刻について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4150475" y="2575600"/>
            <a:ext cx="2981400" cy="156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31547" y="7206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4150475" y="5611800"/>
            <a:ext cx="2874300" cy="210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31547" y="7206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4150467" y="2653330"/>
            <a:ext cx="2981400" cy="14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1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! 注意 !</a:t>
            </a:r>
            <a:endParaRPr sz="12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GPS打刻機能設定時に『打刻』ボタンを押した場合は、位置情報確認の左図のようなページが表示されます。</a:t>
            </a:r>
            <a:r>
              <a:rPr lang="ja-JP"/>
              <a:t/>
            </a:r>
            <a:br>
              <a:rPr lang="ja-JP"/>
            </a:br>
            <a:r>
              <a:rPr lang="ja-JP" sz="1133" b="0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位置情報の取得が出来ているかどうかを確認し、『はい』ボタンを押してください。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4150475" y="5689525"/>
            <a:ext cx="2981400" cy="19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位置情報の取得が出来なかった場合、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ja-JP" sz="1133"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左図のメッセージが表示されます。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キャンセル：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GPSの再取得を行います。</a:t>
            </a:r>
            <a:endParaRPr sz="1133"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OK：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位置情報なしで打刻されます。</a:t>
            </a:r>
            <a:r>
              <a:rPr lang="ja-JP" sz="1133"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ja-JP" sz="1133"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管理者に位置情報を通知することは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できません。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4328</Words>
  <Application>Microsoft Office PowerPoint</Application>
  <PresentationFormat>ユーザー設定</PresentationFormat>
  <Paragraphs>576</Paragraphs>
  <Slides>40</Slides>
  <Notes>40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4" baseType="lpstr">
      <vt:lpstr>Meiryo</vt:lpstr>
      <vt:lpstr>Arial</vt:lpstr>
      <vt:lpstr>Calibri</vt:lpstr>
      <vt:lpstr>ホワイト</vt:lpstr>
      <vt:lpstr>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fujita.saori</cp:lastModifiedBy>
  <cp:revision>1</cp:revision>
  <dcterms:modified xsi:type="dcterms:W3CDTF">2023-11-21T08:24:10Z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