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6858000" cy="9144000" type="screen4x3"/>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6">
          <p15:clr>
            <a:srgbClr val="A4A3A4"/>
          </p15:clr>
        </p15:guide>
        <p15:guide id="2" pos="227">
          <p15:clr>
            <a:srgbClr val="A4A3A4"/>
          </p15:clr>
        </p15:guide>
        <p15:guide id="3" pos="4093">
          <p15:clr>
            <a:srgbClr val="747775"/>
          </p15:clr>
        </p15:guide>
        <p15:guide id="4" orient="horz" pos="5386">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CSRH1E/WrnDR6axal3r6rGQrO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BF3256-5D79-459E-A4CE-13102FF63DEE}">
  <a:tblStyle styleId="{1DBF3256-5D79-459E-A4CE-13102FF63DE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144" y="56"/>
      </p:cViewPr>
      <p:guideLst>
        <p:guide orient="horz" pos="306"/>
        <p:guide pos="227"/>
        <p:guide pos="4093"/>
        <p:guide orient="horz" pos="53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5" name="Google Shape;275;p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0: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0: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1: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302" name="Google Shape;302;p11: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7d59103451_0_1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7d59103451_0_16: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7d59103451_0_16: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2: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340" name="Google Shape;340;p12: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4: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365" name="Google Shape;365;p14: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5: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3" name="Google Shape;383;p15: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6: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7: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0" name="Google Shape;420;p1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8: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0: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80" name="Google Shape;480;p2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95" name="Google Shape;495;p2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11" name="Google Shape;511;p2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4dcb36b2f0_0_109: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32" name="Google Shape;532;g24dcb36b2f0_0_10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52" name="Google Shape;552;p2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4: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70" name="Google Shape;570;p2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5: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94" name="Google Shape;594;p2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6: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05" name="Google Shape;605;p2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4" name="Google Shape;154;p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7: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23" name="Google Shape;623;p2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8: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48" name="Google Shape;648;p2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0: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66" name="Google Shape;666;p3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77" name="Google Shape;677;p3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95" name="Google Shape;695;p3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4: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15" name="Google Shape;715;p3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4dee78cb97_0_79: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28" name="Google Shape;728;g24dee78cb97_0_7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3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3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41" name="Google Shape;741;p35: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38</a:t>
            </a:fld>
            <a:endParaRPr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961221e3e5_0_22: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g2961221e3e5_0_22:notes"/>
          <p:cNvSpPr txBox="1">
            <a:spLocks noGrp="1"/>
          </p:cNvSpPr>
          <p:nvPr>
            <p:ph type="body" idx="1"/>
          </p:nvPr>
        </p:nvSpPr>
        <p:spPr>
          <a:xfrm>
            <a:off x="680720" y="4783307"/>
            <a:ext cx="5445900" cy="39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61" name="Google Shape;761;g2961221e3e5_0_22: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5" name="Google Shape;165;p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3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36: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84" name="Google Shape;784;p36: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40</a:t>
            </a:fld>
            <a:endParaRPr sz="12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37: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03" name="Google Shape;803;p3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38: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815" name="Google Shape;815;p38: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42</a:t>
            </a:fld>
            <a:endParaRPr sz="12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961221e3e5_0_65: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g2961221e3e5_0_65:notes"/>
          <p:cNvSpPr txBox="1">
            <a:spLocks noGrp="1"/>
          </p:cNvSpPr>
          <p:nvPr>
            <p:ph type="body" idx="1"/>
          </p:nvPr>
        </p:nvSpPr>
        <p:spPr>
          <a:xfrm>
            <a:off x="680720" y="4783307"/>
            <a:ext cx="5445900" cy="39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840" name="Google Shape;840;g2961221e3e5_0_65: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43</a:t>
            </a:fld>
            <a:endParaRPr sz="12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961221e3e5_0_10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g2961221e3e5_0_106:notes"/>
          <p:cNvSpPr txBox="1">
            <a:spLocks noGrp="1"/>
          </p:cNvSpPr>
          <p:nvPr>
            <p:ph type="body" idx="1"/>
          </p:nvPr>
        </p:nvSpPr>
        <p:spPr>
          <a:xfrm>
            <a:off x="680720" y="4783307"/>
            <a:ext cx="5445900" cy="39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862" name="Google Shape;862;g2961221e3e5_0_106: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44</a:t>
            </a:fld>
            <a:endParaRPr sz="12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3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1" name="Google Shape;881;p3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40: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93" name="Google Shape;893;p4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41: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05" name="Google Shape;905;p4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97515be51c_0_0: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33" name="Google Shape;933;g297515be51c_0_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42: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49" name="Google Shape;949;p4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cac156ba2_0_127: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cac156ba2_0_127:notes"/>
          <p:cNvSpPr txBox="1">
            <a:spLocks noGrp="1"/>
          </p:cNvSpPr>
          <p:nvPr>
            <p:ph type="body" idx="1"/>
          </p:nvPr>
        </p:nvSpPr>
        <p:spPr>
          <a:xfrm>
            <a:off x="680720" y="4783307"/>
            <a:ext cx="54459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27cac156ba2_0_127:notes"/>
          <p:cNvSpPr txBox="1">
            <a:spLocks noGrp="1"/>
          </p:cNvSpPr>
          <p:nvPr>
            <p:ph type="sldNum" idx="12"/>
          </p:nvPr>
        </p:nvSpPr>
        <p:spPr>
          <a:xfrm>
            <a:off x="3855838" y="9440647"/>
            <a:ext cx="2949900" cy="498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97515be51c_1_5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69" name="Google Shape;969;g297515be51c_1_5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43: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85" name="Google Shape;985;p4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44: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97" name="Google Shape;997;p4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45: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19" name="Google Shape;1019;p4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297515be51c_1_120: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40" name="Google Shape;1040;g297515be51c_1_12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48: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53" name="Google Shape;1053;p4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49: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72" name="Google Shape;1072;p4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97515be51c_1_18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97" name="Google Shape;1097;g297515be51c_1_18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5" name="Google Shape;205;p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0" name="Google Shape;220;p6: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7: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9" name="Google Shape;239;p7: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5" name="Google Shape;255;p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6"/>
        <p:cNvGrpSpPr/>
        <p:nvPr/>
      </p:nvGrpSpPr>
      <p:grpSpPr>
        <a:xfrm>
          <a:off x="0" y="0"/>
          <a:ext cx="0" cy="0"/>
          <a:chOff x="0" y="0"/>
          <a:chExt cx="0" cy="0"/>
        </a:xfrm>
      </p:grpSpPr>
      <p:sp>
        <p:nvSpPr>
          <p:cNvPr id="17" name="Google Shape;17;p53"/>
          <p:cNvSpPr txBox="1">
            <a:spLocks noGrp="1"/>
          </p:cNvSpPr>
          <p:nvPr>
            <p:ph type="ctrTitle"/>
          </p:nvPr>
        </p:nvSpPr>
        <p:spPr>
          <a:xfrm>
            <a:off x="514350" y="1496484"/>
            <a:ext cx="5829300" cy="3183467"/>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53"/>
          <p:cNvSpPr txBox="1">
            <a:spLocks noGrp="1"/>
          </p:cNvSpPr>
          <p:nvPr>
            <p:ph type="subTitle" idx="1"/>
          </p:nvPr>
        </p:nvSpPr>
        <p:spPr>
          <a:xfrm>
            <a:off x="857250" y="4802717"/>
            <a:ext cx="5143500" cy="2207683"/>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 name="Google Shape;19;p53"/>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20" name="Google Shape;20;p53"/>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53"/>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53"/>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82"/>
        <p:cNvGrpSpPr/>
        <p:nvPr/>
      </p:nvGrpSpPr>
      <p:grpSpPr>
        <a:xfrm>
          <a:off x="0" y="0"/>
          <a:ext cx="0" cy="0"/>
          <a:chOff x="0" y="0"/>
          <a:chExt cx="0" cy="0"/>
        </a:xfrm>
      </p:grpSpPr>
      <p:sp>
        <p:nvSpPr>
          <p:cNvPr id="83" name="Google Shape;83;p62"/>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4" name="Google Shape;84;p62"/>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5" name="Google Shape;85;p62"/>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86" name="Google Shape;86;p62"/>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62"/>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88" name="Google Shape;88;p62"/>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89"/>
        <p:cNvGrpSpPr/>
        <p:nvPr/>
      </p:nvGrpSpPr>
      <p:grpSpPr>
        <a:xfrm>
          <a:off x="0" y="0"/>
          <a:ext cx="0" cy="0"/>
          <a:chOff x="0" y="0"/>
          <a:chExt cx="0" cy="0"/>
        </a:xfrm>
      </p:grpSpPr>
      <p:sp>
        <p:nvSpPr>
          <p:cNvPr id="90" name="Google Shape;90;p63"/>
          <p:cNvSpPr txBox="1">
            <a:spLocks noGrp="1"/>
          </p:cNvSpPr>
          <p:nvPr>
            <p:ph type="title"/>
          </p:nvPr>
        </p:nvSpPr>
        <p:spPr>
          <a:xfrm rot="5400000">
            <a:off x="1772576" y="3622015"/>
            <a:ext cx="7749117" cy="1478756"/>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1" name="Google Shape;91;p63"/>
          <p:cNvSpPr txBox="1">
            <a:spLocks noGrp="1"/>
          </p:cNvSpPr>
          <p:nvPr>
            <p:ph type="body" idx="1"/>
          </p:nvPr>
        </p:nvSpPr>
        <p:spPr>
          <a:xfrm rot="5400000">
            <a:off x="-1227799" y="2186121"/>
            <a:ext cx="7749117" cy="435054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63"/>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93" name="Google Shape;93;p63"/>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63"/>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95" name="Google Shape;95;p63"/>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3"/>
        <p:cNvGrpSpPr/>
        <p:nvPr/>
      </p:nvGrpSpPr>
      <p:grpSpPr>
        <a:xfrm>
          <a:off x="0" y="0"/>
          <a:ext cx="0" cy="0"/>
          <a:chOff x="0" y="0"/>
          <a:chExt cx="0" cy="0"/>
        </a:xfrm>
      </p:grpSpPr>
      <p:sp>
        <p:nvSpPr>
          <p:cNvPr id="24" name="Google Shape;24;p54"/>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54"/>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54"/>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27" name="Google Shape;27;p54"/>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54"/>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29" name="Google Shape;29;p54"/>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0"/>
        <p:cNvGrpSpPr/>
        <p:nvPr/>
      </p:nvGrpSpPr>
      <p:grpSpPr>
        <a:xfrm>
          <a:off x="0" y="0"/>
          <a:ext cx="0" cy="0"/>
          <a:chOff x="0" y="0"/>
          <a:chExt cx="0" cy="0"/>
        </a:xfrm>
      </p:grpSpPr>
      <p:sp>
        <p:nvSpPr>
          <p:cNvPr id="31" name="Google Shape;31;p55"/>
          <p:cNvSpPr txBox="1">
            <a:spLocks noGrp="1"/>
          </p:cNvSpPr>
          <p:nvPr>
            <p:ph type="title"/>
          </p:nvPr>
        </p:nvSpPr>
        <p:spPr>
          <a:xfrm>
            <a:off x="467916" y="2279653"/>
            <a:ext cx="5915025" cy="380364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 name="Google Shape;32;p55"/>
          <p:cNvSpPr txBox="1">
            <a:spLocks noGrp="1"/>
          </p:cNvSpPr>
          <p:nvPr>
            <p:ph type="body" idx="1"/>
          </p:nvPr>
        </p:nvSpPr>
        <p:spPr>
          <a:xfrm>
            <a:off x="467916" y="6119286"/>
            <a:ext cx="5915025" cy="2000249"/>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3" name="Google Shape;33;p55"/>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34" name="Google Shape;34;p55"/>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5"/>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36" name="Google Shape;36;p55"/>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p56"/>
          <p:cNvSpPr txBox="1">
            <a:spLocks noGrp="1"/>
          </p:cNvSpPr>
          <p:nvPr>
            <p:ph type="body" idx="1"/>
          </p:nvPr>
        </p:nvSpPr>
        <p:spPr>
          <a:xfrm>
            <a:off x="471488" y="2434167"/>
            <a:ext cx="2914650" cy="5801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Google Shape;40;p56"/>
          <p:cNvSpPr txBox="1">
            <a:spLocks noGrp="1"/>
          </p:cNvSpPr>
          <p:nvPr>
            <p:ph type="body" idx="2"/>
          </p:nvPr>
        </p:nvSpPr>
        <p:spPr>
          <a:xfrm>
            <a:off x="3471863" y="2434167"/>
            <a:ext cx="2914650" cy="5801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Google Shape;41;p56"/>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42" name="Google Shape;42;p56"/>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6"/>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44" name="Google Shape;44;p56"/>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57"/>
          <p:cNvSpPr txBox="1">
            <a:spLocks noGrp="1"/>
          </p:cNvSpPr>
          <p:nvPr>
            <p:ph type="title"/>
          </p:nvPr>
        </p:nvSpPr>
        <p:spPr>
          <a:xfrm>
            <a:off x="472381"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57"/>
          <p:cNvSpPr txBox="1">
            <a:spLocks noGrp="1"/>
          </p:cNvSpPr>
          <p:nvPr>
            <p:ph type="body" idx="1"/>
          </p:nvPr>
        </p:nvSpPr>
        <p:spPr>
          <a:xfrm>
            <a:off x="472381" y="2241551"/>
            <a:ext cx="2901255" cy="1098549"/>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Google Shape;48;p57"/>
          <p:cNvSpPr txBox="1">
            <a:spLocks noGrp="1"/>
          </p:cNvSpPr>
          <p:nvPr>
            <p:ph type="body" idx="2"/>
          </p:nvPr>
        </p:nvSpPr>
        <p:spPr>
          <a:xfrm>
            <a:off x="472381" y="3340100"/>
            <a:ext cx="2901255" cy="4912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 name="Google Shape;49;p57"/>
          <p:cNvSpPr txBox="1">
            <a:spLocks noGrp="1"/>
          </p:cNvSpPr>
          <p:nvPr>
            <p:ph type="body" idx="3"/>
          </p:nvPr>
        </p:nvSpPr>
        <p:spPr>
          <a:xfrm>
            <a:off x="3471863" y="2241551"/>
            <a:ext cx="2915543" cy="1098549"/>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0" name="Google Shape;50;p57"/>
          <p:cNvSpPr txBox="1">
            <a:spLocks noGrp="1"/>
          </p:cNvSpPr>
          <p:nvPr>
            <p:ph type="body" idx="4"/>
          </p:nvPr>
        </p:nvSpPr>
        <p:spPr>
          <a:xfrm>
            <a:off x="3471863" y="3340100"/>
            <a:ext cx="2915543" cy="4912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 name="Google Shape;51;p57"/>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52" name="Google Shape;52;p57"/>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57"/>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54" name="Google Shape;54;p57"/>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5"/>
        <p:cNvGrpSpPr/>
        <p:nvPr/>
      </p:nvGrpSpPr>
      <p:grpSpPr>
        <a:xfrm>
          <a:off x="0" y="0"/>
          <a:ext cx="0" cy="0"/>
          <a:chOff x="0" y="0"/>
          <a:chExt cx="0" cy="0"/>
        </a:xfrm>
      </p:grpSpPr>
      <p:sp>
        <p:nvSpPr>
          <p:cNvPr id="56" name="Google Shape;56;p58"/>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58"/>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58" name="Google Shape;58;p58"/>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58"/>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0" name="Google Shape;60;p58"/>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61"/>
        <p:cNvGrpSpPr/>
        <p:nvPr/>
      </p:nvGrpSpPr>
      <p:grpSpPr>
        <a:xfrm>
          <a:off x="0" y="0"/>
          <a:ext cx="0" cy="0"/>
          <a:chOff x="0" y="0"/>
          <a:chExt cx="0" cy="0"/>
        </a:xfrm>
      </p:grpSpPr>
      <p:sp>
        <p:nvSpPr>
          <p:cNvPr id="62" name="Google Shape;62;p59"/>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63" name="Google Shape;63;p59"/>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59"/>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5" name="Google Shape;65;p59"/>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 name="Google Shape;68;p60"/>
          <p:cNvSpPr txBox="1">
            <a:spLocks noGrp="1"/>
          </p:cNvSpPr>
          <p:nvPr>
            <p:ph type="body" idx="1"/>
          </p:nvPr>
        </p:nvSpPr>
        <p:spPr>
          <a:xfrm>
            <a:off x="2915543" y="1316569"/>
            <a:ext cx="3471863" cy="6498167"/>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9" name="Google Shape;69;p60"/>
          <p:cNvSpPr txBox="1">
            <a:spLocks noGrp="1"/>
          </p:cNvSpPr>
          <p:nvPr>
            <p:ph type="body" idx="2"/>
          </p:nvPr>
        </p:nvSpPr>
        <p:spPr>
          <a:xfrm>
            <a:off x="472381" y="2743200"/>
            <a:ext cx="2211884" cy="508211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0" name="Google Shape;70;p60"/>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71" name="Google Shape;71;p60"/>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60"/>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73" name="Google Shape;73;p60"/>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74"/>
        <p:cNvGrpSpPr/>
        <p:nvPr/>
      </p:nvGrpSpPr>
      <p:grpSpPr>
        <a:xfrm>
          <a:off x="0" y="0"/>
          <a:ext cx="0" cy="0"/>
          <a:chOff x="0" y="0"/>
          <a:chExt cx="0" cy="0"/>
        </a:xfrm>
      </p:grpSpPr>
      <p:sp>
        <p:nvSpPr>
          <p:cNvPr id="75" name="Google Shape;75;p61"/>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6" name="Google Shape;76;p61"/>
          <p:cNvSpPr>
            <a:spLocks noGrp="1"/>
          </p:cNvSpPr>
          <p:nvPr>
            <p:ph type="pic" idx="2"/>
          </p:nvPr>
        </p:nvSpPr>
        <p:spPr>
          <a:xfrm>
            <a:off x="2915543" y="1316569"/>
            <a:ext cx="3471863" cy="6498167"/>
          </a:xfrm>
          <a:prstGeom prst="rect">
            <a:avLst/>
          </a:prstGeom>
          <a:noFill/>
          <a:ln>
            <a:noFill/>
          </a:ln>
        </p:spPr>
      </p:sp>
      <p:sp>
        <p:nvSpPr>
          <p:cNvPr id="77" name="Google Shape;77;p61"/>
          <p:cNvSpPr txBox="1">
            <a:spLocks noGrp="1"/>
          </p:cNvSpPr>
          <p:nvPr>
            <p:ph type="body" idx="1"/>
          </p:nvPr>
        </p:nvSpPr>
        <p:spPr>
          <a:xfrm>
            <a:off x="472381" y="2743200"/>
            <a:ext cx="2211884" cy="508211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8" name="Google Shape;78;p61"/>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79" name="Google Shape;79;p61"/>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61"/>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81" name="Google Shape;81;p61"/>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11" name="Google Shape;11;p52"/>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2"/>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D0CEC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2"/>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D0CEC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52"/>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obcan.zendesk.com/hc/ja/articles/20151175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jobcan.zendesk.com/hc/ja/articles/360000614941" TargetMode="External"/><Relationship Id="rId5" Type="http://schemas.openxmlformats.org/officeDocument/2006/relationships/hyperlink" Target="https://jobcan.zendesk.com/hc/ja/articles/360000292421" TargetMode="External"/><Relationship Id="rId4" Type="http://schemas.openxmlformats.org/officeDocument/2006/relationships/hyperlink" Target="https://jobcan.zendesk.com/hc/ja/articles/200693299"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jobcan.zendesk.com/hc/ja/articles/205284255" TargetMode="External"/><Relationship Id="rId3" Type="http://schemas.openxmlformats.org/officeDocument/2006/relationships/hyperlink" Target="https://jobcan.zendesk.com/hc/ja/articles/13202488565657" TargetMode="External"/><Relationship Id="rId7" Type="http://schemas.openxmlformats.org/officeDocument/2006/relationships/hyperlink" Target="https://jobcan.zendesk.com/hc/ja/articles/90000524726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jobcan.zendesk.com/hc/ja/articles/201102735" TargetMode="External"/><Relationship Id="rId5" Type="http://schemas.openxmlformats.org/officeDocument/2006/relationships/hyperlink" Target="https://jobcan.zendesk.com/hc/ja/articles/201094975" TargetMode="External"/><Relationship Id="rId4" Type="http://schemas.openxmlformats.org/officeDocument/2006/relationships/hyperlink" Target="https://jobcan.zendesk.com/hc/ja/articles/18812572583065" TargetMode="External"/><Relationship Id="rId9" Type="http://schemas.openxmlformats.org/officeDocument/2006/relationships/hyperlink" Target="https://jobcan.zendesk.com/hc/ja/articles/20069341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jobcan.zendesk.com/hc/ja/articles/204611169-%E9%A0%85%E7%9B%AE%E4%B8%80%E8%A6%A7-%E3%83%BC-%E3%82%B0%E3%83%AB%E3%83%BC%E3%83%97%E7%AE%A1%E7%90%86%E8%80%85-%E6%A8%A9%E9%99%90%E8%A8%AD%E5%AE%9A" TargetMode="External"/><Relationship Id="rId7" Type="http://schemas.openxmlformats.org/officeDocument/2006/relationships/hyperlink" Target="https://jobcan.zendesk.com/hc/ja/articles/20069328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jobcan.zendesk.com/hc/ja/articles/360000319081" TargetMode="External"/><Relationship Id="rId4" Type="http://schemas.openxmlformats.org/officeDocument/2006/relationships/hyperlink" Target="https://jobcan.zendesk.com/hc/ja/articles/11500008460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jobcan.zendesk.com/hc/ja/articles/20069328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jobcan.zendesk.com/hc/ja/articles/20069328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jobcan.zendesk.com/hc/ja/articles/20110273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s://jobcan.zendesk.com/hc/ja/articles/21115179548441" TargetMode="External"/><Relationship Id="rId3" Type="http://schemas.openxmlformats.org/officeDocument/2006/relationships/hyperlink" Target="https://jobcan.zendesk.com/hc/ja/articles/204515775" TargetMode="External"/><Relationship Id="rId7" Type="http://schemas.openxmlformats.org/officeDocument/2006/relationships/hyperlink" Target="https://jobcan.zendesk.com/hc/ja/articles/20068278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jobcan.zendesk.com/hc/ja/articles/360000583261" TargetMode="External"/><Relationship Id="rId5" Type="http://schemas.openxmlformats.org/officeDocument/2006/relationships/hyperlink" Target="https://jobcan.zendesk.com/hc/ja/articles/360000292421" TargetMode="External"/><Relationship Id="rId10" Type="http://schemas.openxmlformats.org/officeDocument/2006/relationships/image" Target="../media/image17.png"/><Relationship Id="rId4" Type="http://schemas.openxmlformats.org/officeDocument/2006/relationships/hyperlink" Target="https://jobcan.zendesk.com/hc/ja/articles/200692189" TargetMode="Externa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jobcan.zendesk.com/hc/ja/articles/20451577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jobcan.zendesk.com/hc/ja/articles/20109470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obcan.zendesk.com/hc/ja/articles/36000062596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jobcan.zendesk.com/hc/ja/articles/20149910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jobcan.zendesk.com/hc/ja/articles/20110258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jobcan.zendesk.com/hc/ja/articles/20070008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jobcan.zendesk.com/hc/ja/articles/20069272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jobcan.zendesk.com/hc/ja/articles/360000614721"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jobcan.zendesk.com/hc/ja/articles/201512195" TargetMode="External"/><Relationship Id="rId7" Type="http://schemas.openxmlformats.org/officeDocument/2006/relationships/hyperlink" Target="https://jobcan.zendesk.com/hc/ja/articles/20069272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jobcan.zendesk.com/hc/ja/articles/360000614721" TargetMode="External"/><Relationship Id="rId5" Type="http://schemas.openxmlformats.org/officeDocument/2006/relationships/hyperlink" Target="https://jobcan.zendesk.com/hc/ja/articles/200700089" TargetMode="External"/><Relationship Id="rId4" Type="http://schemas.openxmlformats.org/officeDocument/2006/relationships/hyperlink" Target="https://jobcan.zendesk.com/hc/ja/articles/20151005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jobcan.zendesk.com/hc/ja/articles/20068139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jobcan.zendesk.com/hc/ja/articles/360000584361" TargetMode="Externa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jobcan.zendesk.com/hc/ja/articles/201094925" TargetMode="External"/><Relationship Id="rId7" Type="http://schemas.openxmlformats.org/officeDocument/2006/relationships/hyperlink" Target="https://jobcan.zendesk.com/hc/ja/articles/11500008832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jobcan.zendesk.com/hc/ja/articles/200692189" TargetMode="External"/><Relationship Id="rId4" Type="http://schemas.openxmlformats.org/officeDocument/2006/relationships/hyperlink" Target="https://jobcan.zendesk.com/hc/ja/articles/20109491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jobcan.zendesk.com/hc/ja/articles/201094915"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jobcan.zendesk.com/hc/ja/articles/115000085402" TargetMode="External"/><Relationship Id="rId7"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jobcan.zendesk.com/hc/ja/articles/12090844418201" TargetMode="External"/><Relationship Id="rId5" Type="http://schemas.openxmlformats.org/officeDocument/2006/relationships/hyperlink" Target="https://jobcan.zendesk.com/hc/ja/articles/201094885" TargetMode="External"/><Relationship Id="rId4" Type="http://schemas.openxmlformats.org/officeDocument/2006/relationships/hyperlink" Target="https://jobcan.zendesk.com/hc/ja/articles/20151225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jobcan.zendesk.com/hc/ja/articles/201094885"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jobcan.zendesk.com/hc/ja/articles/201204585" TargetMode="External"/><Relationship Id="rId3" Type="http://schemas.openxmlformats.org/officeDocument/2006/relationships/hyperlink" Target="https://jobcan.zendesk.com/hc/ja/articles/201094725" TargetMode="External"/><Relationship Id="rId7" Type="http://schemas.openxmlformats.org/officeDocument/2006/relationships/hyperlink" Target="https://jobcan.zendesk.com/hc/ja/articles/20109494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jobcan.zendesk.com/hc/ja/articles/201103975" TargetMode="External"/><Relationship Id="rId5" Type="http://schemas.openxmlformats.org/officeDocument/2006/relationships/hyperlink" Target="https://jobcan.zendesk.com/hc/ja/articles/201094085" TargetMode="External"/><Relationship Id="rId10" Type="http://schemas.openxmlformats.org/officeDocument/2006/relationships/hyperlink" Target="https://jobcan.zendesk.com/hc/ja/articles/200692879" TargetMode="External"/><Relationship Id="rId4" Type="http://schemas.openxmlformats.org/officeDocument/2006/relationships/image" Target="../media/image44.png"/><Relationship Id="rId9" Type="http://schemas.openxmlformats.org/officeDocument/2006/relationships/hyperlink" Target="https://jobcan.zendesk.com/hc/ja/articles/20124807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jobcan.zendesk.com/hc/ja/articles/360000614801"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jobcan.zendesk.com/hc/ja/articles/200681229" TargetMode="External"/><Relationship Id="rId5" Type="http://schemas.openxmlformats.org/officeDocument/2006/relationships/hyperlink" Target="https://jobcan.zendesk.com/hc/ja/articles/201499105" TargetMode="External"/><Relationship Id="rId4" Type="http://schemas.openxmlformats.org/officeDocument/2006/relationships/hyperlink" Target="https://jobcan.zendesk.com/hc/ja/articles/20110273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jobcan.zendesk.com/hc/ja/articles/18812572583065" TargetMode="External"/><Relationship Id="rId5" Type="http://schemas.openxmlformats.org/officeDocument/2006/relationships/image" Target="../media/image46.png"/><Relationship Id="rId4" Type="http://schemas.openxmlformats.org/officeDocument/2006/relationships/hyperlink" Target="https://jobcan.zendesk.com/hc/ja/articles/13202488565657"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jobcan.zendesk.com/hc/ja/articles/15756621222937"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jobcan.zendesk.com/hc/ja/articles/201199279" TargetMode="External"/><Relationship Id="rId4" Type="http://schemas.openxmlformats.org/officeDocument/2006/relationships/hyperlink" Target="https://jobcan.zendesk.com/hc/ja/articles/115000088302"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jobcan.zendesk.com/hc/ja/articles/115000088302"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jobcan.zendesk.com/hc/ja/articles/201094945"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jobcan.zendesk.com/hc/ja/articles/206432501" TargetMode="External"/><Relationship Id="rId7" Type="http://schemas.openxmlformats.org/officeDocument/2006/relationships/hyperlink" Target="https://jobcan.zendesk.com/hc/ja/articles/206432461"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jobcan.zendesk.com/hc/ja/articles/115000041822" TargetMode="External"/><Relationship Id="rId5" Type="http://schemas.openxmlformats.org/officeDocument/2006/relationships/hyperlink" Target="https://jobcan.zendesk.com/hc/ja/articles/206375022" TargetMode="External"/><Relationship Id="rId4" Type="http://schemas.openxmlformats.org/officeDocument/2006/relationships/hyperlink" Target="https://jobcan.zendesk.com/hc/ja/articles/20637500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jobcan.zendesk.com/hc/ja/articles/20637500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jobcan.zendesk.com/hc/ja/articles/201094975"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jobcan.zendesk.com/hc/ja/articles/20643246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jobcan.zendesk.com/hc/ja/articles/5255326998937" TargetMode="External"/><Relationship Id="rId3" Type="http://schemas.openxmlformats.org/officeDocument/2006/relationships/hyperlink" Target="https://jobcan.zendesk.com/hc/ja/articles/200692189" TargetMode="External"/><Relationship Id="rId7" Type="http://schemas.openxmlformats.org/officeDocument/2006/relationships/hyperlink" Target="https://jobcan.zendesk.com/hc/ja/articles/900006219406"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jobcan.zendesk.com/hc/ja/articles/21115179548441" TargetMode="External"/><Relationship Id="rId4" Type="http://schemas.openxmlformats.org/officeDocument/2006/relationships/hyperlink" Target="https://jobcan.zendesk.com/hc/ja/articles/200692179" TargetMode="External"/><Relationship Id="rId9"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jobcan.zendesk.com/hc/ja/articles/205211775" TargetMode="Externa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jobcan.zendesk.com/hc/ja/articles/200692179"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hyperlink" Target="https://jobcan.zendesk.com/hc/ja/articles/205207125" TargetMode="Externa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jobcan.zendesk.com/hc/ja/articles/20109497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jobcan.zendesk.com/hc/ja/articles/20069329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jobcan.zendesk.com/hc/ja/articles/204783795"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jobcan.zendesk.com/hc/ja/articles/900000024706" TargetMode="External"/><Relationship Id="rId3" Type="http://schemas.openxmlformats.org/officeDocument/2006/relationships/hyperlink" Target="https://jobcan.zendesk.com/hc/ja/articles/200693289" TargetMode="External"/><Relationship Id="rId7" Type="http://schemas.openxmlformats.org/officeDocument/2006/relationships/hyperlink" Target="https://jobcan.zendesk.com/hc/ja/articles/11500008480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jobcan.zendesk.com/hc/ja/articles/200591079" TargetMode="External"/><Relationship Id="rId5" Type="http://schemas.openxmlformats.org/officeDocument/2006/relationships/hyperlink" Target="https://jobcan.zendesk.com/hc/ja/articles/200693419"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p:cNvPicPr preferRelativeResize="0"/>
          <p:nvPr/>
        </p:nvPicPr>
        <p:blipFill rotWithShape="1">
          <a:blip r:embed="rId3">
            <a:alphaModFix/>
          </a:blip>
          <a:srcRect/>
          <a:stretch/>
        </p:blipFill>
        <p:spPr>
          <a:xfrm>
            <a:off x="1775529" y="3764635"/>
            <a:ext cx="3296091" cy="1192996"/>
          </a:xfrm>
          <a:prstGeom prst="rect">
            <a:avLst/>
          </a:prstGeom>
          <a:noFill/>
          <a:ln>
            <a:noFill/>
          </a:ln>
        </p:spPr>
      </p:pic>
      <p:sp>
        <p:nvSpPr>
          <p:cNvPr id="101" name="Google Shape;101;p1"/>
          <p:cNvSpPr txBox="1"/>
          <p:nvPr/>
        </p:nvSpPr>
        <p:spPr>
          <a:xfrm>
            <a:off x="1535869" y="5110075"/>
            <a:ext cx="3786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初期設定マニュアル</a:t>
            </a:r>
            <a:endParaRPr sz="1800" b="0" i="0" u="none" strike="noStrike" cap="none">
              <a:solidFill>
                <a:schemeClr val="dk1"/>
              </a:solidFill>
              <a:latin typeface="Arial"/>
              <a:ea typeface="Arial"/>
              <a:cs typeface="Arial"/>
              <a:sym typeface="Arial"/>
            </a:endParaRPr>
          </a:p>
        </p:txBody>
      </p:sp>
      <p:grpSp>
        <p:nvGrpSpPr>
          <p:cNvPr id="102" name="Google Shape;102;p1"/>
          <p:cNvGrpSpPr/>
          <p:nvPr/>
        </p:nvGrpSpPr>
        <p:grpSpPr>
          <a:xfrm>
            <a:off x="0" y="348541"/>
            <a:ext cx="6858000" cy="57859"/>
            <a:chOff x="276446" y="1127056"/>
            <a:chExt cx="6241312" cy="45084"/>
          </a:xfrm>
        </p:grpSpPr>
        <p:cxnSp>
          <p:nvCxnSpPr>
            <p:cNvPr id="103" name="Google Shape;103;p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04" name="Google Shape;104;p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05" name="Google Shape;105;p1"/>
          <p:cNvSpPr txBox="1">
            <a:spLocks noGrp="1"/>
          </p:cNvSpPr>
          <p:nvPr>
            <p:ph type="ftr" idx="11"/>
          </p:nvPr>
        </p:nvSpPr>
        <p:spPr>
          <a:xfrm>
            <a:off x="2164557" y="8783053"/>
            <a:ext cx="2528886" cy="34575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ja-JP"/>
              <a:t>2023 © Donuts Co. Ltd, All Rights Reserved</a:t>
            </a:r>
            <a:endParaRPr/>
          </a:p>
        </p:txBody>
      </p:sp>
      <p:sp>
        <p:nvSpPr>
          <p:cNvPr id="106" name="Google Shape;106;p1"/>
          <p:cNvSpPr txBox="1"/>
          <p:nvPr/>
        </p:nvSpPr>
        <p:spPr>
          <a:xfrm>
            <a:off x="3071560" y="8315865"/>
            <a:ext cx="3786440"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JP" sz="1800">
                <a:solidFill>
                  <a:srgbClr val="7F7F7F"/>
                </a:solidFill>
              </a:rPr>
              <a:t>2023.09</a:t>
            </a:r>
            <a:endParaRPr sz="1800" b="0" i="0" u="none" strike="noStrike" cap="none">
              <a:solidFill>
                <a:srgbClr val="7F7F7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9"/>
          <p:cNvSpPr txBox="1"/>
          <p:nvPr/>
        </p:nvSpPr>
        <p:spPr>
          <a:xfrm>
            <a:off x="360000" y="1076825"/>
            <a:ext cx="61380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各項目については、下記の表をご確認ください。</a:t>
            </a:r>
            <a:endParaRPr sz="1100" i="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a:t>
            </a:r>
            <a:r>
              <a:rPr lang="ja-JP" sz="1100" i="0" u="none" strike="noStrike" cap="none">
                <a:solidFill>
                  <a:srgbClr val="FF0000"/>
                </a:solidFill>
              </a:rPr>
              <a:t>＊</a:t>
            </a:r>
            <a:r>
              <a:rPr lang="ja-JP" sz="1100" i="0" u="none" strike="noStrike" cap="none">
                <a:solidFill>
                  <a:schemeClr val="dk1"/>
                </a:solidFill>
              </a:rPr>
              <a:t>」のマークが付いている項目は、必須項目になります。</a:t>
            </a:r>
            <a:endParaRPr sz="1100" i="0" u="none" strike="noStrike" cap="none">
              <a:solidFill>
                <a:schemeClr val="dk1"/>
              </a:solidFill>
            </a:endParaRPr>
          </a:p>
        </p:txBody>
      </p:sp>
      <p:grpSp>
        <p:nvGrpSpPr>
          <p:cNvPr id="278" name="Google Shape;278;p9"/>
          <p:cNvGrpSpPr/>
          <p:nvPr/>
        </p:nvGrpSpPr>
        <p:grpSpPr>
          <a:xfrm>
            <a:off x="0" y="348541"/>
            <a:ext cx="6858000" cy="57859"/>
            <a:chOff x="276446" y="1127056"/>
            <a:chExt cx="6241312" cy="45084"/>
          </a:xfrm>
        </p:grpSpPr>
        <p:cxnSp>
          <p:nvCxnSpPr>
            <p:cNvPr id="279" name="Google Shape;279;p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80" name="Google Shape;280;p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281" name="Google Shape;281;p9"/>
          <p:cNvGraphicFramePr/>
          <p:nvPr/>
        </p:nvGraphicFramePr>
        <p:xfrm>
          <a:off x="445550" y="1667325"/>
          <a:ext cx="5966900" cy="6864439"/>
        </p:xfrm>
        <a:graphic>
          <a:graphicData uri="http://schemas.openxmlformats.org/drawingml/2006/table">
            <a:tbl>
              <a:tblPr>
                <a:noFill/>
                <a:tableStyleId>{1DBF3256-5D79-459E-A4CE-13102FF63DEE}</a:tableStyleId>
              </a:tblPr>
              <a:tblGrid>
                <a:gridCol w="1238975">
                  <a:extLst>
                    <a:ext uri="{9D8B030D-6E8A-4147-A177-3AD203B41FA5}">
                      <a16:colId xmlns:a16="http://schemas.microsoft.com/office/drawing/2014/main" val="20000"/>
                    </a:ext>
                  </a:extLst>
                </a:gridCol>
                <a:gridCol w="4727925">
                  <a:extLst>
                    <a:ext uri="{9D8B030D-6E8A-4147-A177-3AD203B41FA5}">
                      <a16:colId xmlns:a16="http://schemas.microsoft.com/office/drawing/2014/main" val="20001"/>
                    </a:ext>
                  </a:extLst>
                </a:gridCol>
              </a:tblGrid>
              <a:tr h="332150">
                <a:tc>
                  <a:txBody>
                    <a:bodyPr/>
                    <a:lstStyle/>
                    <a:p>
                      <a:pPr marL="0" marR="0" lvl="0" indent="0" algn="ctr" rtl="0">
                        <a:lnSpc>
                          <a:spcPct val="115000"/>
                        </a:lnSpc>
                        <a:spcBef>
                          <a:spcPts val="0"/>
                        </a:spcBef>
                        <a:spcAft>
                          <a:spcPts val="0"/>
                        </a:spcAft>
                        <a:buNone/>
                      </a:pPr>
                      <a:r>
                        <a:rPr lang="ja-JP" sz="1100" b="1">
                          <a:solidFill>
                            <a:schemeClr val="dk1"/>
                          </a:solidFill>
                        </a:rPr>
                        <a:t>入力項目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rPr>
                        <a:t>説明</a:t>
                      </a:r>
                      <a:endParaRPr sz="1100" b="1" u="none" strike="noStrike" cap="none">
                        <a:solidFill>
                          <a:schemeClr val="dk1"/>
                        </a:solidFill>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7391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姓名</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スタッフの</a:t>
                      </a:r>
                      <a:r>
                        <a:rPr lang="ja-JP" sz="1100">
                          <a:solidFill>
                            <a:schemeClr val="dk1"/>
                          </a:solidFill>
                        </a:rPr>
                        <a:t>氏名を入力します</a:t>
                      </a:r>
                      <a:r>
                        <a:rPr lang="ja-JP" sz="1100" u="none" strike="noStrike" cap="none">
                          <a:solidFill>
                            <a:schemeClr val="dk1"/>
                          </a:solidFill>
                        </a:rPr>
                        <a:t>。</a:t>
                      </a:r>
                      <a:endParaRPr sz="1100" u="none" strike="noStrike" cap="none">
                        <a:solidFill>
                          <a:schemeClr val="dk1"/>
                        </a:solidFill>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7391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メールアドレス</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a:t>
                      </a:r>
                      <a:r>
                        <a:rPr lang="ja-JP" sz="1100">
                          <a:solidFill>
                            <a:schemeClr val="dk1"/>
                          </a:solidFill>
                        </a:rPr>
                        <a:t>のメールアドレスを入力します。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登録したメールアドレスあてに、各通知メールやスタッフマイページへの招待メールを配信します。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登録できるメールアドレスをスタッフが持たない場合、空欄でスタッフ登録を完了してください。ダミーアドレスが自動で登録されます。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※メールは noreply@donuts.ne.jpから送信されます。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4772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電話番号</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スタッフの電話番号を</a:t>
                      </a:r>
                      <a:r>
                        <a:rPr lang="ja-JP" sz="1100">
                          <a:solidFill>
                            <a:schemeClr val="dk1"/>
                          </a:solidFill>
                        </a:rPr>
                        <a:t>入力します。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4879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生年月日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スタッフの生年月日を入力します。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オプション設定「</a:t>
                      </a:r>
                      <a:r>
                        <a:rPr lang="ja-JP" sz="1100" u="sng">
                          <a:solidFill>
                            <a:schemeClr val="hlink"/>
                          </a:solidFill>
                          <a:hlinkClick r:id="rId3"/>
                        </a:rPr>
                        <a:t>18歳未満の深夜勤務割り当てに対する警告表示をする</a:t>
                      </a:r>
                      <a:r>
                        <a:rPr lang="ja-JP" sz="1100" u="none" strike="noStrike" cap="none">
                          <a:solidFill>
                            <a:schemeClr val="dk1"/>
                          </a:solidFill>
                        </a:rPr>
                        <a:t>」</a:t>
                      </a:r>
                      <a:r>
                        <a:rPr lang="ja-JP" sz="1100">
                          <a:solidFill>
                            <a:schemeClr val="dk1"/>
                          </a:solidFill>
                        </a:rPr>
                        <a:t>を利用する場合に必要になります。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5239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スタッフコード</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半角英数字で任意のコードを入力します。</a:t>
                      </a:r>
                      <a:endParaRPr sz="1100">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システムはスタッフコードを照合して同一人物を判断します。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そのため、他のスタッフと同一のスタッフコードを登録することはできません。</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また、スタッフコードは共通IDを含むジョブカンの各サービスで</a:t>
                      </a:r>
                      <a:br>
                        <a:rPr lang="ja-JP" sz="1100">
                          <a:solidFill>
                            <a:schemeClr val="dk1"/>
                          </a:solidFill>
                        </a:rPr>
                      </a:br>
                      <a:r>
                        <a:rPr lang="ja-JP" sz="1100">
                          <a:solidFill>
                            <a:schemeClr val="dk1"/>
                          </a:solidFill>
                        </a:rPr>
                        <a:t>同一のものを使用します。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4922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スタッフ種別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スタッフ種別</a:t>
                      </a:r>
                      <a:r>
                        <a:rPr lang="ja-JP" sz="1100">
                          <a:solidFill>
                            <a:schemeClr val="dk1"/>
                          </a:solidFill>
                        </a:rPr>
                        <a:t>を</a:t>
                      </a:r>
                      <a:r>
                        <a:rPr lang="ja-JP" sz="1100" u="none" strike="noStrike" cap="none">
                          <a:solidFill>
                            <a:schemeClr val="dk1"/>
                          </a:solidFill>
                        </a:rPr>
                        <a:t>設定</a:t>
                      </a:r>
                      <a:r>
                        <a:rPr lang="ja-JP" sz="1100">
                          <a:solidFill>
                            <a:schemeClr val="dk1"/>
                          </a:solidFill>
                        </a:rPr>
                        <a:t>します</a:t>
                      </a:r>
                      <a:r>
                        <a:rPr lang="ja-JP" sz="1100" u="none" strike="noStrike" cap="none">
                          <a:solidFill>
                            <a:schemeClr val="dk1"/>
                          </a:solidFill>
                        </a:rPr>
                        <a:t>。</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あらかじめ</a:t>
                      </a:r>
                      <a:r>
                        <a:rPr lang="ja-JP" sz="1100" u="none" strike="noStrike" cap="none">
                          <a:solidFill>
                            <a:schemeClr val="dk1"/>
                          </a:solidFill>
                        </a:rPr>
                        <a:t>雇用形態や役職などを「</a:t>
                      </a:r>
                      <a:r>
                        <a:rPr lang="ja-JP" sz="1100" u="sng" strike="noStrike" cap="none">
                          <a:solidFill>
                            <a:schemeClr val="hlink"/>
                          </a:solidFill>
                          <a:hlinkClick r:id="rId4"/>
                        </a:rPr>
                        <a:t>スタッフ種別設定</a:t>
                      </a:r>
                      <a:r>
                        <a:rPr lang="ja-JP" sz="1100" u="none" strike="noStrike" cap="none">
                          <a:solidFill>
                            <a:schemeClr val="dk1"/>
                          </a:solidFill>
                        </a:rPr>
                        <a:t>」で</a:t>
                      </a:r>
                      <a:r>
                        <a:rPr lang="ja-JP" sz="1100">
                          <a:solidFill>
                            <a:schemeClr val="dk1"/>
                          </a:solidFill>
                        </a:rPr>
                        <a:t>作成してください</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r h="8477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時給</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スタッフの時給を</a:t>
                      </a:r>
                      <a:r>
                        <a:rPr lang="ja-JP" sz="1100">
                          <a:solidFill>
                            <a:schemeClr val="dk1"/>
                          </a:solidFill>
                        </a:rPr>
                        <a:t>入力します</a:t>
                      </a:r>
                      <a:r>
                        <a:rPr lang="ja-JP" sz="1100" u="none" strike="noStrike" cap="none">
                          <a:solidFill>
                            <a:schemeClr val="dk1"/>
                          </a:solidFill>
                        </a:rPr>
                        <a:t>。</a:t>
                      </a:r>
                      <a:br>
                        <a:rPr lang="ja-JP" sz="1100" u="none" strike="noStrike" cap="none">
                          <a:solidFill>
                            <a:schemeClr val="dk1"/>
                          </a:solidFill>
                        </a:rPr>
                      </a:br>
                      <a:r>
                        <a:rPr lang="ja-JP" sz="1100">
                          <a:solidFill>
                            <a:schemeClr val="dk1"/>
                          </a:solidFill>
                        </a:rPr>
                        <a:t>時給を入力すると、出勤簿や勤務データダウンロードで</a:t>
                      </a:r>
                      <a:r>
                        <a:rPr lang="ja-JP" sz="1100" u="sng">
                          <a:solidFill>
                            <a:schemeClr val="hlink"/>
                          </a:solidFill>
                          <a:hlinkClick r:id="rId5"/>
                        </a:rPr>
                        <a:t>概算給与</a:t>
                      </a:r>
                      <a:r>
                        <a:rPr lang="ja-JP" sz="1100">
                          <a:solidFill>
                            <a:schemeClr val="dk1"/>
                          </a:solidFill>
                        </a:rPr>
                        <a:t>を</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集計できるようになります。</a:t>
                      </a:r>
                      <a:r>
                        <a:rPr lang="ja-JP" sz="1100" u="none" strike="noStrike" cap="none">
                          <a:solidFill>
                            <a:schemeClr val="dk1"/>
                          </a:solidFill>
                        </a:rPr>
                        <a:t/>
                      </a:r>
                      <a:br>
                        <a:rPr lang="ja-JP" sz="1100" u="none" strike="noStrike" cap="none">
                          <a:solidFill>
                            <a:schemeClr val="dk1"/>
                          </a:solidFill>
                        </a:rPr>
                      </a:br>
                      <a:r>
                        <a:rPr lang="ja-JP" sz="1100" u="none" strike="noStrike" cap="none">
                          <a:solidFill>
                            <a:schemeClr val="dk1"/>
                          </a:solidFill>
                        </a:rPr>
                        <a:t>※</a:t>
                      </a:r>
                      <a:r>
                        <a:rPr lang="ja-JP" sz="1100">
                          <a:solidFill>
                            <a:schemeClr val="dk1"/>
                          </a:solidFill>
                        </a:rPr>
                        <a:t>概算給与は</a:t>
                      </a:r>
                      <a:r>
                        <a:rPr lang="ja-JP" sz="1100" u="none" strike="noStrike" cap="none">
                          <a:solidFill>
                            <a:schemeClr val="dk1"/>
                          </a:solidFill>
                        </a:rPr>
                        <a:t>あくまで概算</a:t>
                      </a:r>
                      <a:r>
                        <a:rPr lang="ja-JP" sz="1100">
                          <a:solidFill>
                            <a:schemeClr val="dk1"/>
                          </a:solidFill>
                        </a:rPr>
                        <a:t>となり、正確な給与計算には利用できません。</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別途、</a:t>
                      </a:r>
                      <a:r>
                        <a:rPr lang="ja-JP" sz="1100" u="none" strike="noStrike" cap="none">
                          <a:solidFill>
                            <a:schemeClr val="dk1"/>
                          </a:solidFill>
                        </a:rPr>
                        <a:t>給与</a:t>
                      </a:r>
                      <a:r>
                        <a:rPr lang="ja-JP" sz="1100">
                          <a:solidFill>
                            <a:schemeClr val="dk1"/>
                          </a:solidFill>
                        </a:rPr>
                        <a:t>計算</a:t>
                      </a:r>
                      <a:r>
                        <a:rPr lang="ja-JP" sz="1100" u="none" strike="noStrike" cap="none">
                          <a:solidFill>
                            <a:schemeClr val="dk1"/>
                          </a:solidFill>
                        </a:rPr>
                        <a:t>ソフト</a:t>
                      </a:r>
                      <a:r>
                        <a:rPr lang="ja-JP" sz="1100">
                          <a:solidFill>
                            <a:schemeClr val="dk1"/>
                          </a:solidFill>
                        </a:rPr>
                        <a:t>をご利用ください</a:t>
                      </a:r>
                      <a:r>
                        <a:rPr lang="ja-JP" sz="1100" u="none" strike="noStrike" cap="none">
                          <a:solidFill>
                            <a:schemeClr val="dk1"/>
                          </a:solidFill>
                        </a:rPr>
                        <a:t>。</a:t>
                      </a:r>
                      <a:endParaRPr sz="1100" u="none" strike="noStrike" cap="none">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※複数の時給を設定することはできません。</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7"/>
                  </a:ext>
                </a:extLst>
              </a:tr>
              <a:tr h="4985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交通費</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往復</a:t>
                      </a:r>
                      <a:r>
                        <a:rPr lang="ja-JP" sz="1100">
                          <a:solidFill>
                            <a:schemeClr val="dk1"/>
                          </a:solidFill>
                        </a:rPr>
                        <a:t>でかかる１日分</a:t>
                      </a:r>
                      <a:r>
                        <a:rPr lang="ja-JP" sz="1100" u="none" strike="noStrike" cap="none">
                          <a:solidFill>
                            <a:schemeClr val="dk1"/>
                          </a:solidFill>
                        </a:rPr>
                        <a:t>の交通費を入力</a:t>
                      </a:r>
                      <a:r>
                        <a:rPr lang="ja-JP" sz="1100">
                          <a:solidFill>
                            <a:schemeClr val="dk1"/>
                          </a:solidFill>
                        </a:rPr>
                        <a:t>します。</a:t>
                      </a:r>
                      <a:r>
                        <a:rPr lang="ja-JP" sz="1100" u="none" strike="noStrike" cap="none">
                          <a:solidFill>
                            <a:schemeClr val="dk1"/>
                          </a:solidFill>
                        </a:rPr>
                        <a:t/>
                      </a:r>
                      <a:br>
                        <a:rPr lang="ja-JP" sz="1100" u="none" strike="noStrike" cap="none">
                          <a:solidFill>
                            <a:schemeClr val="dk1"/>
                          </a:solidFill>
                        </a:rPr>
                      </a:br>
                      <a:r>
                        <a:rPr lang="ja-JP" sz="1100" u="none" strike="noStrike" cap="none">
                          <a:solidFill>
                            <a:schemeClr val="dk1"/>
                          </a:solidFill>
                        </a:rPr>
                        <a:t>出勤した日数で計算し、</a:t>
                      </a:r>
                      <a:r>
                        <a:rPr lang="ja-JP" sz="1100" u="sng">
                          <a:solidFill>
                            <a:schemeClr val="hlink"/>
                          </a:solidFill>
                          <a:hlinkClick r:id="rId6"/>
                        </a:rPr>
                        <a:t>概算交通費</a:t>
                      </a:r>
                      <a:r>
                        <a:rPr lang="ja-JP" sz="1100" u="none" strike="noStrike" cap="none">
                          <a:solidFill>
                            <a:schemeClr val="dk1"/>
                          </a:solidFill>
                        </a:rPr>
                        <a:t>を</a:t>
                      </a:r>
                      <a:r>
                        <a:rPr lang="ja-JP" sz="1100">
                          <a:solidFill>
                            <a:schemeClr val="dk1"/>
                          </a:solidFill>
                        </a:rPr>
                        <a:t>集計</a:t>
                      </a:r>
                      <a:r>
                        <a:rPr lang="ja-JP" sz="1100" u="none" strike="noStrike" cap="none">
                          <a:solidFill>
                            <a:schemeClr val="dk1"/>
                          </a:solidFill>
                        </a:rPr>
                        <a:t>できるようになります。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8"/>
                  </a:ext>
                </a:extLst>
              </a:tr>
            </a:tbl>
          </a:graphicData>
        </a:graphic>
      </p:graphicFrame>
      <p:sp>
        <p:nvSpPr>
          <p:cNvPr id="282" name="Google Shape;282;p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４</a:t>
            </a:r>
            <a:r>
              <a:rPr lang="ja-JP" sz="1800" b="1" i="0" u="none" strike="noStrike" cap="none">
                <a:latin typeface="Arial"/>
                <a:ea typeface="Arial"/>
                <a:cs typeface="Arial"/>
                <a:sym typeface="Arial"/>
              </a:rPr>
              <a:t>．</a:t>
            </a:r>
            <a:r>
              <a:rPr lang="ja-JP" sz="1800" b="1">
                <a:latin typeface="Arial"/>
                <a:ea typeface="Arial"/>
                <a:cs typeface="Arial"/>
                <a:sym typeface="Arial"/>
              </a:rPr>
              <a:t>スタッフの登録</a:t>
            </a:r>
            <a:endParaRPr sz="1100" b="0" i="0" u="none" strike="noStrike" cap="none">
              <a:latin typeface="Arial"/>
              <a:ea typeface="Arial"/>
              <a:cs typeface="Arial"/>
              <a:sym typeface="Arial"/>
            </a:endParaRPr>
          </a:p>
        </p:txBody>
      </p:sp>
      <p:cxnSp>
        <p:nvCxnSpPr>
          <p:cNvPr id="283" name="Google Shape;283;p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284" name="Google Shape;284;p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txBox="1"/>
          <p:nvPr/>
        </p:nvSpPr>
        <p:spPr>
          <a:xfrm>
            <a:off x="371700" y="1069213"/>
            <a:ext cx="61185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各項目については、下記の表をご確認ください。</a:t>
            </a:r>
            <a:endParaRPr sz="1100" i="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a:t>
            </a:r>
            <a:r>
              <a:rPr lang="ja-JP" sz="1100" i="0" u="none" strike="noStrike" cap="none">
                <a:solidFill>
                  <a:srgbClr val="FF0000"/>
                </a:solidFill>
              </a:rPr>
              <a:t>＊</a:t>
            </a:r>
            <a:r>
              <a:rPr lang="ja-JP" sz="1100" i="0" u="none" strike="noStrike" cap="none">
                <a:solidFill>
                  <a:schemeClr val="dk1"/>
                </a:solidFill>
              </a:rPr>
              <a:t>」のマークが付いている項目は、必須項目になります。</a:t>
            </a:r>
            <a:endParaRPr sz="1100" i="0" u="none" strike="noStrike" cap="none">
              <a:solidFill>
                <a:schemeClr val="dk1"/>
              </a:solidFill>
            </a:endParaRPr>
          </a:p>
        </p:txBody>
      </p:sp>
      <p:graphicFrame>
        <p:nvGraphicFramePr>
          <p:cNvPr id="291" name="Google Shape;291;p10"/>
          <p:cNvGraphicFramePr/>
          <p:nvPr/>
        </p:nvGraphicFramePr>
        <p:xfrm>
          <a:off x="445543" y="1657800"/>
          <a:ext cx="5966900" cy="4903557"/>
        </p:xfrm>
        <a:graphic>
          <a:graphicData uri="http://schemas.openxmlformats.org/drawingml/2006/table">
            <a:tbl>
              <a:tblPr>
                <a:noFill/>
                <a:tableStyleId>{1DBF3256-5D79-459E-A4CE-13102FF63DEE}</a:tableStyleId>
              </a:tblPr>
              <a:tblGrid>
                <a:gridCol w="1508525">
                  <a:extLst>
                    <a:ext uri="{9D8B030D-6E8A-4147-A177-3AD203B41FA5}">
                      <a16:colId xmlns:a16="http://schemas.microsoft.com/office/drawing/2014/main" val="20000"/>
                    </a:ext>
                  </a:extLst>
                </a:gridCol>
                <a:gridCol w="4458375">
                  <a:extLst>
                    <a:ext uri="{9D8B030D-6E8A-4147-A177-3AD203B41FA5}">
                      <a16:colId xmlns:a16="http://schemas.microsoft.com/office/drawing/2014/main" val="20001"/>
                    </a:ext>
                  </a:extLst>
                </a:gridCol>
              </a:tblGrid>
              <a:tr h="331225">
                <a:tc>
                  <a:txBody>
                    <a:bodyPr/>
                    <a:lstStyle/>
                    <a:p>
                      <a:pPr marL="0" marR="0" lvl="0" indent="0" algn="ctr" rtl="0">
                        <a:lnSpc>
                          <a:spcPct val="115000"/>
                        </a:lnSpc>
                        <a:spcBef>
                          <a:spcPts val="0"/>
                        </a:spcBef>
                        <a:spcAft>
                          <a:spcPts val="0"/>
                        </a:spcAft>
                        <a:buNone/>
                      </a:pPr>
                      <a:r>
                        <a:rPr lang="ja-JP" sz="1100" b="1">
                          <a:solidFill>
                            <a:schemeClr val="dk1"/>
                          </a:solidFill>
                        </a:rPr>
                        <a:t>入力項目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rPr>
                        <a:t>説明</a:t>
                      </a:r>
                      <a:endParaRPr sz="1100" b="1" u="none" strike="noStrike" cap="none">
                        <a:solidFill>
                          <a:schemeClr val="dk1"/>
                        </a:solidFill>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839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入社日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スタッフの入社日を入力します。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入社日を入力すると入社日以前の期間に対して締め処理が働き、</a:t>
                      </a:r>
                      <a:br>
                        <a:rPr lang="ja-JP" sz="1100">
                          <a:solidFill>
                            <a:schemeClr val="dk1"/>
                          </a:solidFill>
                        </a:rPr>
                      </a:br>
                      <a:r>
                        <a:rPr lang="ja-JP" sz="1100">
                          <a:solidFill>
                            <a:schemeClr val="dk1"/>
                          </a:solidFill>
                        </a:rPr>
                        <a:t>打刻やシフトの登録ができなくなります。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sng">
                          <a:solidFill>
                            <a:schemeClr val="hlink"/>
                          </a:solidFill>
                          <a:hlinkClick r:id="rId3"/>
                        </a:rPr>
                        <a:t>有休自動付与</a:t>
                      </a:r>
                      <a:r>
                        <a:rPr lang="ja-JP" sz="1100">
                          <a:solidFill>
                            <a:schemeClr val="dk1"/>
                          </a:solidFill>
                        </a:rPr>
                        <a:t>を利用する場合、入社日もしくは「</a:t>
                      </a:r>
                      <a:r>
                        <a:rPr lang="ja-JP" sz="1100" u="sng">
                          <a:solidFill>
                            <a:schemeClr val="hlink"/>
                          </a:solidFill>
                          <a:hlinkClick r:id="rId4"/>
                        </a:rPr>
                        <a:t>有休自動付与用の起算日</a:t>
                      </a:r>
                      <a:r>
                        <a:rPr lang="ja-JP" sz="1100">
                          <a:solidFill>
                            <a:schemeClr val="dk1"/>
                          </a:solidFill>
                        </a:rPr>
                        <a:t>」の入力が必須になります。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9010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メイングループ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主に勤務する</a:t>
                      </a:r>
                      <a:r>
                        <a:rPr lang="ja-JP" sz="1100" u="none" strike="noStrike" cap="none">
                          <a:solidFill>
                            <a:schemeClr val="dk1"/>
                          </a:solidFill>
                        </a:rPr>
                        <a:t>グループを設定</a:t>
                      </a:r>
                      <a:r>
                        <a:rPr lang="ja-JP" sz="1100">
                          <a:solidFill>
                            <a:schemeClr val="dk1"/>
                          </a:solidFill>
                        </a:rPr>
                        <a:t>します</a:t>
                      </a:r>
                      <a:r>
                        <a:rPr lang="ja-JP" sz="1100" u="none" strike="noStrike" cap="none">
                          <a:solidFill>
                            <a:schemeClr val="dk1"/>
                          </a:solidFill>
                        </a:rPr>
                        <a:t>。</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あらかじめ「</a:t>
                      </a:r>
                      <a:r>
                        <a:rPr lang="ja-JP" sz="1100" u="sng">
                          <a:solidFill>
                            <a:schemeClr val="hlink"/>
                          </a:solidFill>
                          <a:hlinkClick r:id="rId5"/>
                        </a:rPr>
                        <a:t>グループ設定</a:t>
                      </a:r>
                      <a:r>
                        <a:rPr lang="ja-JP" sz="1100">
                          <a:solidFill>
                            <a:schemeClr val="dk1"/>
                          </a:solidFill>
                        </a:rPr>
                        <a:t>」でグループを作成してください。</a:t>
                      </a:r>
                      <a:r>
                        <a:rPr lang="ja-JP" sz="1100" u="none" strike="noStrike" cap="none">
                          <a:solidFill>
                            <a:schemeClr val="dk1"/>
                          </a:solidFill>
                        </a:rPr>
                        <a:t/>
                      </a:r>
                      <a:br>
                        <a:rPr lang="ja-JP" sz="1100" u="none" strike="noStrike" cap="none">
                          <a:solidFill>
                            <a:schemeClr val="dk1"/>
                          </a:solidFill>
                        </a:rPr>
                      </a:br>
                      <a:r>
                        <a:rPr lang="ja-JP" sz="1100">
                          <a:solidFill>
                            <a:schemeClr val="dk1"/>
                          </a:solidFill>
                        </a:rPr>
                        <a:t>「</a:t>
                      </a:r>
                      <a:r>
                        <a:rPr lang="ja-JP" sz="1100" u="sng">
                          <a:solidFill>
                            <a:schemeClr val="hlink"/>
                          </a:solidFill>
                          <a:hlinkClick r:id="rId6"/>
                        </a:rPr>
                        <a:t>所定時間・残業・深夜設定</a:t>
                      </a:r>
                      <a:r>
                        <a:rPr lang="ja-JP" sz="1100">
                          <a:solidFill>
                            <a:schemeClr val="dk1"/>
                          </a:solidFill>
                        </a:rPr>
                        <a:t>」などの就業規則設定</a:t>
                      </a:r>
                      <a:r>
                        <a:rPr lang="ja-JP" sz="1100" u="none" strike="noStrike" cap="none">
                          <a:solidFill>
                            <a:schemeClr val="dk1"/>
                          </a:solidFill>
                        </a:rPr>
                        <a:t>は、メイングループ</a:t>
                      </a:r>
                      <a:r>
                        <a:rPr lang="ja-JP" sz="1100">
                          <a:solidFill>
                            <a:schemeClr val="dk1"/>
                          </a:solidFill>
                        </a:rPr>
                        <a:t>向け</a:t>
                      </a:r>
                      <a:r>
                        <a:rPr lang="ja-JP" sz="1100" u="none" strike="noStrike" cap="none">
                          <a:solidFill>
                            <a:schemeClr val="dk1"/>
                          </a:solidFill>
                        </a:rPr>
                        <a:t>の設定が適用されます。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10366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サブグループ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複数店舗で勤務している場合などに、ふたつめ以降の勤務場所を</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サブグループとして設定します</a:t>
                      </a:r>
                      <a:r>
                        <a:rPr lang="ja-JP" sz="1100" u="none" strike="noStrike" cap="none">
                          <a:solidFill>
                            <a:schemeClr val="dk1"/>
                          </a:solidFill>
                        </a:rPr>
                        <a:t>。</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また、</a:t>
                      </a:r>
                      <a:r>
                        <a:rPr lang="ja-JP" sz="1100" u="sng">
                          <a:solidFill>
                            <a:schemeClr val="hlink"/>
                          </a:solidFill>
                          <a:hlinkClick r:id="rId7"/>
                        </a:rPr>
                        <a:t>在宅勤務</a:t>
                      </a:r>
                      <a:r>
                        <a:rPr lang="ja-JP" sz="1100">
                          <a:solidFill>
                            <a:schemeClr val="dk1"/>
                          </a:solidFill>
                        </a:rPr>
                        <a:t>の管理に利用することもできます。</a:t>
                      </a:r>
                      <a:r>
                        <a:rPr lang="ja-JP" sz="1100" u="none" strike="noStrike" cap="none">
                          <a:solidFill>
                            <a:schemeClr val="dk1"/>
                          </a:solidFill>
                        </a:rPr>
                        <a:t/>
                      </a:r>
                      <a:br>
                        <a:rPr lang="ja-JP" sz="1100" u="none" strike="noStrike" cap="none">
                          <a:solidFill>
                            <a:schemeClr val="dk1"/>
                          </a:solidFill>
                        </a:rPr>
                      </a:br>
                      <a:r>
                        <a:rPr lang="ja-JP" sz="1100">
                          <a:solidFill>
                            <a:schemeClr val="dk1"/>
                          </a:solidFill>
                        </a:rPr>
                        <a:t>メイングループ・サブグループに設定したグループは、打刻場所として選択できます</a:t>
                      </a:r>
                      <a:r>
                        <a:rPr lang="ja-JP" sz="1100" u="none" strike="noStrike" cap="none">
                          <a:solidFill>
                            <a:schemeClr val="dk1"/>
                          </a:solidFill>
                        </a:rPr>
                        <a:t>。</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勤務データダウンロードを利用して、</a:t>
                      </a:r>
                      <a:r>
                        <a:rPr lang="ja-JP" sz="1100" u="sng">
                          <a:solidFill>
                            <a:schemeClr val="hlink"/>
                          </a:solidFill>
                          <a:hlinkClick r:id="rId8"/>
                        </a:rPr>
                        <a:t>打刻場所ごとに労働時間を集計する</a:t>
                      </a:r>
                      <a:r>
                        <a:rPr lang="ja-JP" sz="1100">
                          <a:solidFill>
                            <a:schemeClr val="dk1"/>
                          </a:solidFill>
                        </a:rPr>
                        <a:t>ことができます。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640850">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スタッフ</a:t>
                      </a:r>
                      <a:r>
                        <a:rPr lang="ja-JP" sz="1100" u="none" strike="noStrike" cap="none">
                          <a:solidFill>
                            <a:schemeClr val="dk1"/>
                          </a:solidFill>
                        </a:rPr>
                        <a:t>備考</a:t>
                      </a:r>
                      <a:r>
                        <a:rPr lang="ja-JP" sz="1100">
                          <a:solidFill>
                            <a:schemeClr val="dk1"/>
                          </a:solidFill>
                        </a:rPr>
                        <a:t>１～３</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スタッフの情報をメモしておくことができます。</a:t>
                      </a:r>
                      <a:br>
                        <a:rPr lang="ja-JP" sz="1100" u="none" strike="noStrike" cap="none">
                          <a:solidFill>
                            <a:schemeClr val="dk1"/>
                          </a:solidFill>
                        </a:rPr>
                      </a:br>
                      <a:r>
                        <a:rPr lang="ja-JP" sz="1100" u="none" strike="noStrike" cap="none">
                          <a:solidFill>
                            <a:schemeClr val="dk1"/>
                          </a:solidFill>
                        </a:rPr>
                        <a:t>「備考」をパレットシフト画面に表示したり、データに出力することも可能です。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640850">
                <a:tc>
                  <a:txBody>
                    <a:bodyPr/>
                    <a:lstStyle/>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タグ(検索ワード)</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ここに入力した情報で検索することができます。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sp>
        <p:nvSpPr>
          <p:cNvPr id="292" name="Google Shape;292;p10"/>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４</a:t>
            </a:r>
            <a:r>
              <a:rPr lang="ja-JP" sz="1800" b="1" i="0" u="none" strike="noStrike" cap="none">
                <a:latin typeface="Arial"/>
                <a:ea typeface="Arial"/>
                <a:cs typeface="Arial"/>
                <a:sym typeface="Arial"/>
              </a:rPr>
              <a:t>．</a:t>
            </a:r>
            <a:r>
              <a:rPr lang="ja-JP" sz="1800" b="1">
                <a:latin typeface="Arial"/>
                <a:ea typeface="Arial"/>
                <a:cs typeface="Arial"/>
                <a:sym typeface="Arial"/>
              </a:rPr>
              <a:t>スタッフの登録</a:t>
            </a:r>
            <a:endParaRPr sz="1100" b="0" i="0" u="none" strike="noStrike" cap="none">
              <a:latin typeface="Arial"/>
              <a:ea typeface="Arial"/>
              <a:cs typeface="Arial"/>
              <a:sym typeface="Arial"/>
            </a:endParaRPr>
          </a:p>
        </p:txBody>
      </p:sp>
      <p:cxnSp>
        <p:nvCxnSpPr>
          <p:cNvPr id="293" name="Google Shape;293;p1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294" name="Google Shape;294;p10"/>
          <p:cNvGrpSpPr/>
          <p:nvPr/>
        </p:nvGrpSpPr>
        <p:grpSpPr>
          <a:xfrm>
            <a:off x="-2" y="348586"/>
            <a:ext cx="6857832" cy="57861"/>
            <a:chOff x="276446" y="1127056"/>
            <a:chExt cx="6241201" cy="45084"/>
          </a:xfrm>
        </p:grpSpPr>
        <p:cxnSp>
          <p:nvCxnSpPr>
            <p:cNvPr id="295" name="Google Shape;295;p10"/>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296" name="Google Shape;296;p10"/>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297" name="Google Shape;297;p10"/>
          <p:cNvSpPr txBox="1"/>
          <p:nvPr/>
        </p:nvSpPr>
        <p:spPr>
          <a:xfrm>
            <a:off x="365100" y="6821225"/>
            <a:ext cx="6138000" cy="539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ja-JP" sz="1100">
                <a:solidFill>
                  <a:schemeClr val="dk1"/>
                </a:solidFill>
              </a:rPr>
              <a:t>オプション設定を変更することで増える入力項目があります。</a:t>
            </a:r>
            <a:endParaRPr sz="1100">
              <a:solidFill>
                <a:schemeClr val="dk1"/>
              </a:solidFill>
            </a:endParaRPr>
          </a:p>
          <a:p>
            <a:pPr marL="0" marR="0" lvl="0" indent="0" algn="l" rtl="0">
              <a:lnSpc>
                <a:spcPct val="115000"/>
              </a:lnSpc>
              <a:spcBef>
                <a:spcPts val="0"/>
              </a:spcBef>
              <a:spcAft>
                <a:spcPts val="0"/>
              </a:spcAft>
              <a:buClr>
                <a:srgbClr val="000000"/>
              </a:buClr>
              <a:buSzPts val="1000"/>
              <a:buFont typeface="Arial"/>
              <a:buNone/>
            </a:pPr>
            <a:r>
              <a:rPr lang="ja-JP" sz="1100">
                <a:solidFill>
                  <a:schemeClr val="dk1"/>
                </a:solidFill>
              </a:rPr>
              <a:t>詳しい操作方法は</a:t>
            </a:r>
            <a:r>
              <a:rPr lang="ja-JP" sz="1100" b="0" i="0" u="sng" strike="noStrike" cap="none">
                <a:solidFill>
                  <a:schemeClr val="hlink"/>
                </a:solidFill>
                <a:latin typeface="Arial"/>
                <a:ea typeface="Arial"/>
                <a:cs typeface="Arial"/>
                <a:sym typeface="Arial"/>
                <a:hlinkClick r:id="rId9"/>
              </a:rPr>
              <a:t>ヘルプページ</a:t>
            </a:r>
            <a:r>
              <a:rPr lang="ja-JP" sz="1100">
                <a:solidFill>
                  <a:schemeClr val="dk1"/>
                </a:solidFill>
              </a:rPr>
              <a:t>を</a:t>
            </a:r>
            <a:r>
              <a:rPr lang="ja-JP" sz="1100" b="0" i="0" u="none" strike="noStrike" cap="none">
                <a:solidFill>
                  <a:schemeClr val="dk1"/>
                </a:solidFill>
                <a:latin typeface="Arial"/>
                <a:ea typeface="Arial"/>
                <a:cs typeface="Arial"/>
                <a:sym typeface="Arial"/>
              </a:rPr>
              <a:t>ご確認ください。</a:t>
            </a:r>
            <a:endParaRPr sz="1100" b="0" i="0" u="none" strike="noStrike" cap="none">
              <a:solidFill>
                <a:schemeClr val="dk1"/>
              </a:solidFill>
              <a:latin typeface="Arial"/>
              <a:ea typeface="Arial"/>
              <a:cs typeface="Arial"/>
              <a:sym typeface="Arial"/>
            </a:endParaRPr>
          </a:p>
        </p:txBody>
      </p:sp>
      <p:sp>
        <p:nvSpPr>
          <p:cNvPr id="298" name="Google Shape;298;p10"/>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1"/>
          <p:cNvSpPr txBox="1"/>
          <p:nvPr/>
        </p:nvSpPr>
        <p:spPr>
          <a:xfrm>
            <a:off x="359994" y="1057900"/>
            <a:ext cx="60708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rPr>
              <a:t>グループ管理者設定</a:t>
            </a:r>
            <a:endParaRPr sz="1600" b="1" i="0" u="none" strike="noStrike" cap="none">
              <a:solidFill>
                <a:schemeClr val="dk1"/>
              </a:solidFill>
            </a:endParaRPr>
          </a:p>
        </p:txBody>
      </p:sp>
      <p:sp>
        <p:nvSpPr>
          <p:cNvPr id="305" name="Google Shape;305;p11"/>
          <p:cNvSpPr txBox="1"/>
          <p:nvPr/>
        </p:nvSpPr>
        <p:spPr>
          <a:xfrm>
            <a:off x="360006" y="4407339"/>
            <a:ext cx="6138000" cy="822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従業員に管理者としての権限を持たせたい場合、グループ管理者として登録することで</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管理者ページにログインさせることができます。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グループ管理者はスタッフの各種申請を承認することができます。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また、権限が許可される範囲内で管理者ページの各機能を利用できます。</a:t>
            </a:r>
            <a:endParaRPr sz="1100" b="0" i="0" u="none" strike="noStrike" cap="none">
              <a:solidFill>
                <a:schemeClr val="dk1"/>
              </a:solidFill>
              <a:latin typeface="Arial"/>
              <a:ea typeface="Arial"/>
              <a:cs typeface="Arial"/>
              <a:sym typeface="Arial"/>
            </a:endParaRPr>
          </a:p>
        </p:txBody>
      </p:sp>
      <p:grpSp>
        <p:nvGrpSpPr>
          <p:cNvPr id="306" name="Google Shape;306;p11"/>
          <p:cNvGrpSpPr/>
          <p:nvPr/>
        </p:nvGrpSpPr>
        <p:grpSpPr>
          <a:xfrm>
            <a:off x="0" y="348541"/>
            <a:ext cx="6858000" cy="57859"/>
            <a:chOff x="276446" y="1127056"/>
            <a:chExt cx="6241312" cy="45084"/>
          </a:xfrm>
        </p:grpSpPr>
        <p:cxnSp>
          <p:nvCxnSpPr>
            <p:cNvPr id="307" name="Google Shape;307;p1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08" name="Google Shape;308;p1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09" name="Google Shape;309;p11"/>
          <p:cNvSpPr txBox="1"/>
          <p:nvPr/>
        </p:nvSpPr>
        <p:spPr>
          <a:xfrm>
            <a:off x="360000" y="5835165"/>
            <a:ext cx="6138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 </a:t>
            </a:r>
            <a:r>
              <a:rPr lang="ja-JP" sz="1100">
                <a:solidFill>
                  <a:schemeClr val="dk1"/>
                </a:solidFill>
              </a:rPr>
              <a:t>管理者の権限範囲については</a:t>
            </a:r>
            <a:r>
              <a:rPr lang="ja-JP" sz="1100" u="sng">
                <a:solidFill>
                  <a:schemeClr val="hlink"/>
                </a:solidFill>
                <a:hlinkClick r:id="rId3"/>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sp>
        <p:nvSpPr>
          <p:cNvPr id="310" name="Google Shape;310;p11"/>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５</a:t>
            </a:r>
            <a:r>
              <a:rPr lang="ja-JP" sz="1800" b="1" i="0" u="none" strike="noStrike" cap="none">
                <a:latin typeface="Arial"/>
                <a:ea typeface="Arial"/>
                <a:cs typeface="Arial"/>
                <a:sym typeface="Arial"/>
              </a:rPr>
              <a:t>．</a:t>
            </a:r>
            <a:r>
              <a:rPr lang="ja-JP" sz="1800" b="1">
                <a:latin typeface="Arial"/>
                <a:ea typeface="Arial"/>
                <a:cs typeface="Arial"/>
                <a:sym typeface="Arial"/>
              </a:rPr>
              <a:t>管理者の登録</a:t>
            </a:r>
            <a:endParaRPr sz="1100" b="0" i="0" u="none" strike="noStrike" cap="none">
              <a:latin typeface="Arial"/>
              <a:ea typeface="Arial"/>
              <a:cs typeface="Arial"/>
              <a:sym typeface="Arial"/>
            </a:endParaRPr>
          </a:p>
        </p:txBody>
      </p:sp>
      <p:cxnSp>
        <p:nvCxnSpPr>
          <p:cNvPr id="311" name="Google Shape;311;p1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12" name="Google Shape;312;p11"/>
          <p:cNvSpPr txBox="1"/>
          <p:nvPr/>
        </p:nvSpPr>
        <p:spPr>
          <a:xfrm>
            <a:off x="360006" y="6171528"/>
            <a:ext cx="59703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 グループ管理者とスタッフで登録するメールアドレスを一致させることで、</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スタッフマイページと管理者ページを紐づけることができます。</a:t>
            </a:r>
            <a:endParaRPr sz="1100">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詳しくは</a:t>
            </a:r>
            <a:r>
              <a:rPr lang="ja-JP" sz="1100" u="sng">
                <a:solidFill>
                  <a:schemeClr val="hlink"/>
                </a:solidFill>
                <a:hlinkClick r:id="rId4"/>
              </a:rPr>
              <a:t>こちら</a:t>
            </a:r>
            <a:r>
              <a:rPr lang="ja-JP" sz="1100">
                <a:solidFill>
                  <a:schemeClr val="dk1"/>
                </a:solidFill>
              </a:rPr>
              <a:t>をご確認ください。</a:t>
            </a:r>
            <a:endParaRPr>
              <a:latin typeface="Calibri"/>
              <a:ea typeface="Calibri"/>
              <a:cs typeface="Calibri"/>
              <a:sym typeface="Calibri"/>
            </a:endParaRPr>
          </a:p>
        </p:txBody>
      </p:sp>
      <p:sp>
        <p:nvSpPr>
          <p:cNvPr id="313" name="Google Shape;313;p11"/>
          <p:cNvSpPr txBox="1"/>
          <p:nvPr/>
        </p:nvSpPr>
        <p:spPr>
          <a:xfrm>
            <a:off x="360006" y="5257902"/>
            <a:ext cx="55506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 グループ管理者に全権限管理者とまったく同じ権限を持たせることはできません。</a:t>
            </a:r>
            <a:endParaRPr sz="1100">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全権限管理者とグループ管理者の違いについては</a:t>
            </a:r>
            <a:r>
              <a:rPr lang="ja-JP" sz="1100" u="sng">
                <a:solidFill>
                  <a:schemeClr val="hlink"/>
                </a:solidFill>
                <a:hlinkClick r:id="rId5"/>
              </a:rPr>
              <a:t>ヘルプページ</a:t>
            </a:r>
            <a:r>
              <a:rPr lang="ja-JP" sz="1100">
                <a:solidFill>
                  <a:schemeClr val="dk1"/>
                </a:solidFill>
              </a:rPr>
              <a:t>をご確認ください。</a:t>
            </a:r>
            <a:endParaRPr sz="1100">
              <a:solidFill>
                <a:schemeClr val="dk1"/>
              </a:solidFill>
            </a:endParaRPr>
          </a:p>
        </p:txBody>
      </p:sp>
      <p:pic>
        <p:nvPicPr>
          <p:cNvPr id="314" name="Google Shape;314;p11"/>
          <p:cNvPicPr preferRelativeResize="0"/>
          <p:nvPr/>
        </p:nvPicPr>
        <p:blipFill>
          <a:blip r:embed="rId6">
            <a:alphaModFix/>
          </a:blip>
          <a:stretch>
            <a:fillRect/>
          </a:stretch>
        </p:blipFill>
        <p:spPr>
          <a:xfrm>
            <a:off x="945385" y="1518100"/>
            <a:ext cx="4967231" cy="2493412"/>
          </a:xfrm>
          <a:prstGeom prst="rect">
            <a:avLst/>
          </a:prstGeom>
          <a:noFill/>
          <a:ln>
            <a:noFill/>
          </a:ln>
        </p:spPr>
      </p:pic>
      <p:sp>
        <p:nvSpPr>
          <p:cNvPr id="315" name="Google Shape;315;p11"/>
          <p:cNvSpPr txBox="1"/>
          <p:nvPr/>
        </p:nvSpPr>
        <p:spPr>
          <a:xfrm>
            <a:off x="352625" y="6962775"/>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次のページから、グループ管理者の登録方法をご説明します。</a:t>
            </a:r>
            <a:endParaRPr sz="1100">
              <a:solidFill>
                <a:schemeClr val="dk1"/>
              </a:solidFill>
            </a:endParaRPr>
          </a:p>
        </p:txBody>
      </p:sp>
      <p:sp>
        <p:nvSpPr>
          <p:cNvPr id="316" name="Google Shape;316;p11"/>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12</a:t>
            </a:fld>
            <a:endParaRPr/>
          </a:p>
        </p:txBody>
      </p:sp>
      <p:sp>
        <p:nvSpPr>
          <p:cNvPr id="317" name="Google Shape;317;p11"/>
          <p:cNvSpPr txBox="1"/>
          <p:nvPr/>
        </p:nvSpPr>
        <p:spPr>
          <a:xfrm>
            <a:off x="360006" y="4116275"/>
            <a:ext cx="6152700" cy="26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a:solidFill>
                  <a:schemeClr val="dk1"/>
                </a:solidFill>
                <a:highlight>
                  <a:srgbClr val="FFFFFF"/>
                </a:highlight>
              </a:rPr>
              <a:t>基本情報設定→各種設定→</a:t>
            </a:r>
            <a:r>
              <a:rPr lang="ja-JP" sz="1100" u="sng">
                <a:solidFill>
                  <a:schemeClr val="hlink"/>
                </a:solidFill>
                <a:highlight>
                  <a:srgbClr val="FFFFFF"/>
                </a:highlight>
                <a:hlinkClick r:id="rId7"/>
              </a:rPr>
              <a:t>グループ管理者設定</a:t>
            </a:r>
            <a:endParaRPr sz="1100" i="0" u="none" strike="noStrike" cap="none">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Google Shape;323;g27d59103451_0_16"/>
          <p:cNvGrpSpPr/>
          <p:nvPr/>
        </p:nvGrpSpPr>
        <p:grpSpPr>
          <a:xfrm>
            <a:off x="-2" y="348586"/>
            <a:ext cx="6857832" cy="57861"/>
            <a:chOff x="276446" y="1127056"/>
            <a:chExt cx="6241201" cy="45084"/>
          </a:xfrm>
        </p:grpSpPr>
        <p:cxnSp>
          <p:nvCxnSpPr>
            <p:cNvPr id="324" name="Google Shape;324;g27d59103451_0_16"/>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325" name="Google Shape;325;g27d59103451_0_16"/>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326" name="Google Shape;326;g27d59103451_0_16"/>
          <p:cNvSpPr txBox="1"/>
          <p:nvPr/>
        </p:nvSpPr>
        <p:spPr>
          <a:xfrm>
            <a:off x="352650" y="3551175"/>
            <a:ext cx="6138000" cy="65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グループ管理者設定画面を開き、</a:t>
            </a:r>
            <a:r>
              <a:rPr lang="ja-JP" sz="1100" b="0" i="0" u="none" strike="noStrike" cap="none">
                <a:solidFill>
                  <a:schemeClr val="dk1"/>
                </a:solidFill>
                <a:latin typeface="Arial"/>
                <a:ea typeface="Arial"/>
                <a:cs typeface="Arial"/>
                <a:sym typeface="Arial"/>
              </a:rPr>
              <a:t>左上に表示されている「新規グループ</a:t>
            </a:r>
            <a:r>
              <a:rPr lang="ja-JP" sz="1100">
                <a:solidFill>
                  <a:schemeClr val="dk1"/>
                </a:solidFill>
              </a:rPr>
              <a:t>管理者追加</a:t>
            </a:r>
            <a:r>
              <a:rPr lang="ja-JP" sz="1100" b="0" i="0" u="none" strike="noStrike" cap="none">
                <a:solidFill>
                  <a:schemeClr val="dk1"/>
                </a:solidFill>
                <a:latin typeface="Arial"/>
                <a:ea typeface="Arial"/>
                <a:cs typeface="Arial"/>
                <a:sym typeface="Arial"/>
              </a:rPr>
              <a:t>」ボタンを</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クリック</a:t>
            </a:r>
            <a:r>
              <a:rPr lang="ja-JP" sz="1100">
                <a:solidFill>
                  <a:schemeClr val="dk1"/>
                </a:solidFill>
              </a:rPr>
              <a:t>してください。</a:t>
            </a:r>
            <a:r>
              <a:rPr lang="ja-JP" sz="1100" b="0" i="0" u="none" strike="noStrike" cap="none">
                <a:solidFill>
                  <a:schemeClr val="dk1"/>
                </a:solidFill>
                <a:latin typeface="Arial"/>
                <a:ea typeface="Arial"/>
                <a:cs typeface="Arial"/>
                <a:sym typeface="Arial"/>
              </a:rPr>
              <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グループ</a:t>
            </a:r>
            <a:r>
              <a:rPr lang="ja-JP" sz="1100">
                <a:solidFill>
                  <a:schemeClr val="dk1"/>
                </a:solidFill>
              </a:rPr>
              <a:t>管理者</a:t>
            </a:r>
            <a:r>
              <a:rPr lang="ja-JP" sz="1100" b="0" i="0" u="none" strike="noStrike" cap="none">
                <a:solidFill>
                  <a:schemeClr val="dk1"/>
                </a:solidFill>
                <a:latin typeface="Arial"/>
                <a:ea typeface="Arial"/>
                <a:cs typeface="Arial"/>
                <a:sym typeface="Arial"/>
              </a:rPr>
              <a:t>の</a:t>
            </a:r>
            <a:r>
              <a:rPr lang="ja-JP" sz="1100">
                <a:solidFill>
                  <a:schemeClr val="dk1"/>
                </a:solidFill>
              </a:rPr>
              <a:t>新規</a:t>
            </a:r>
            <a:r>
              <a:rPr lang="ja-JP" sz="1100" b="0" i="0" u="none" strike="noStrike" cap="none">
                <a:solidFill>
                  <a:schemeClr val="dk1"/>
                </a:solidFill>
                <a:latin typeface="Arial"/>
                <a:ea typeface="Arial"/>
                <a:cs typeface="Arial"/>
                <a:sym typeface="Arial"/>
              </a:rPr>
              <a:t>登録画面へ移動します。</a:t>
            </a:r>
            <a:endParaRPr sz="1100" b="0" i="0" u="none" strike="noStrike" cap="none">
              <a:solidFill>
                <a:schemeClr val="dk1"/>
              </a:solidFill>
              <a:latin typeface="Arial"/>
              <a:ea typeface="Arial"/>
              <a:cs typeface="Arial"/>
              <a:sym typeface="Arial"/>
            </a:endParaRPr>
          </a:p>
        </p:txBody>
      </p:sp>
      <p:sp>
        <p:nvSpPr>
          <p:cNvPr id="327" name="Google Shape;327;g27d59103451_0_16"/>
          <p:cNvSpPr txBox="1"/>
          <p:nvPr/>
        </p:nvSpPr>
        <p:spPr>
          <a:xfrm>
            <a:off x="359879" y="106265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設定方法</a:t>
            </a:r>
            <a:endParaRPr b="1" i="0" u="none" strike="noStrike" cap="none">
              <a:solidFill>
                <a:schemeClr val="dk1"/>
              </a:solidFill>
            </a:endParaRPr>
          </a:p>
        </p:txBody>
      </p:sp>
      <p:sp>
        <p:nvSpPr>
          <p:cNvPr id="328" name="Google Shape;328;g27d59103451_0_16"/>
          <p:cNvSpPr txBox="1"/>
          <p:nvPr/>
        </p:nvSpPr>
        <p:spPr>
          <a:xfrm>
            <a:off x="359879" y="1468250"/>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1. グループ管理者設定から新規登録画面を開く</a:t>
            </a:r>
            <a:endParaRPr sz="1100" b="1"/>
          </a:p>
        </p:txBody>
      </p:sp>
      <p:sp>
        <p:nvSpPr>
          <p:cNvPr id="329" name="Google Shape;329;g27d59103451_0_16"/>
          <p:cNvSpPr txBox="1"/>
          <p:nvPr/>
        </p:nvSpPr>
        <p:spPr>
          <a:xfrm>
            <a:off x="360000" y="4265675"/>
            <a:ext cx="54864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2. 各項目を入力する</a:t>
            </a:r>
            <a:endParaRPr sz="1100" b="1"/>
          </a:p>
        </p:txBody>
      </p:sp>
      <p:sp>
        <p:nvSpPr>
          <p:cNvPr id="330" name="Google Shape;330;g27d59103451_0_16"/>
          <p:cNvSpPr txBox="1"/>
          <p:nvPr/>
        </p:nvSpPr>
        <p:spPr>
          <a:xfrm>
            <a:off x="352650" y="7230000"/>
            <a:ext cx="6138000" cy="65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各項目を入力し、「追加」ボタンをクリックして入力内容を保存します。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「権限設定へ」をクリックすると、権限の範囲を詳しく設定する画面へ移動します。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各項目についての説明は、次のページの表をご確認ください。</a:t>
            </a:r>
            <a:endParaRPr sz="1100">
              <a:solidFill>
                <a:schemeClr val="dk1"/>
              </a:solidFill>
            </a:endParaRPr>
          </a:p>
        </p:txBody>
      </p:sp>
      <p:sp>
        <p:nvSpPr>
          <p:cNvPr id="331" name="Google Shape;331;g27d59103451_0_16"/>
          <p:cNvSpPr txBox="1"/>
          <p:nvPr/>
        </p:nvSpPr>
        <p:spPr>
          <a:xfrm>
            <a:off x="352650" y="3234987"/>
            <a:ext cx="6152700" cy="26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a:solidFill>
                  <a:schemeClr val="dk1"/>
                </a:solidFill>
                <a:highlight>
                  <a:srgbClr val="FFFFFF"/>
                </a:highlight>
              </a:rPr>
              <a:t>基本情報設定→各種設定→</a:t>
            </a:r>
            <a:r>
              <a:rPr lang="ja-JP" sz="1100" u="sng">
                <a:solidFill>
                  <a:schemeClr val="hlink"/>
                </a:solidFill>
                <a:highlight>
                  <a:srgbClr val="FFFFFF"/>
                </a:highlight>
                <a:hlinkClick r:id="rId3"/>
              </a:rPr>
              <a:t>グループ管理者設定</a:t>
            </a:r>
            <a:endParaRPr sz="1100" i="0" u="none" strike="noStrike" cap="none">
              <a:solidFill>
                <a:schemeClr val="dk1"/>
              </a:solidFill>
            </a:endParaRPr>
          </a:p>
        </p:txBody>
      </p:sp>
      <p:sp>
        <p:nvSpPr>
          <p:cNvPr id="332" name="Google Shape;332;g27d59103451_0_1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５</a:t>
            </a:r>
            <a:r>
              <a:rPr lang="ja-JP" sz="1800" b="1" i="0" u="none" strike="noStrike" cap="none">
                <a:latin typeface="Arial"/>
                <a:ea typeface="Arial"/>
                <a:cs typeface="Arial"/>
                <a:sym typeface="Arial"/>
              </a:rPr>
              <a:t>．</a:t>
            </a:r>
            <a:r>
              <a:rPr lang="ja-JP" sz="1800" b="1">
                <a:latin typeface="Arial"/>
                <a:ea typeface="Arial"/>
                <a:cs typeface="Arial"/>
                <a:sym typeface="Arial"/>
              </a:rPr>
              <a:t>管理者の登録</a:t>
            </a:r>
            <a:endParaRPr sz="1100" b="0" i="0" u="none" strike="noStrike" cap="none">
              <a:latin typeface="Arial"/>
              <a:ea typeface="Arial"/>
              <a:cs typeface="Arial"/>
              <a:sym typeface="Arial"/>
            </a:endParaRPr>
          </a:p>
        </p:txBody>
      </p:sp>
      <p:cxnSp>
        <p:nvCxnSpPr>
          <p:cNvPr id="333" name="Google Shape;333;g27d59103451_0_1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pic>
        <p:nvPicPr>
          <p:cNvPr id="334" name="Google Shape;334;g27d59103451_0_16"/>
          <p:cNvPicPr preferRelativeResize="0"/>
          <p:nvPr/>
        </p:nvPicPr>
        <p:blipFill>
          <a:blip r:embed="rId4">
            <a:alphaModFix/>
          </a:blip>
          <a:stretch>
            <a:fillRect/>
          </a:stretch>
        </p:blipFill>
        <p:spPr>
          <a:xfrm>
            <a:off x="1025363" y="4702200"/>
            <a:ext cx="4807274" cy="2429976"/>
          </a:xfrm>
          <a:prstGeom prst="rect">
            <a:avLst/>
          </a:prstGeom>
          <a:noFill/>
          <a:ln>
            <a:noFill/>
          </a:ln>
        </p:spPr>
      </p:pic>
      <p:pic>
        <p:nvPicPr>
          <p:cNvPr id="335" name="Google Shape;335;g27d59103451_0_16"/>
          <p:cNvPicPr preferRelativeResize="0"/>
          <p:nvPr/>
        </p:nvPicPr>
        <p:blipFill>
          <a:blip r:embed="rId5">
            <a:alphaModFix/>
          </a:blip>
          <a:stretch>
            <a:fillRect/>
          </a:stretch>
        </p:blipFill>
        <p:spPr>
          <a:xfrm>
            <a:off x="1248365" y="1855700"/>
            <a:ext cx="4361270" cy="1330537"/>
          </a:xfrm>
          <a:prstGeom prst="rect">
            <a:avLst/>
          </a:prstGeom>
          <a:noFill/>
          <a:ln>
            <a:noFill/>
          </a:ln>
        </p:spPr>
      </p:pic>
      <p:sp>
        <p:nvSpPr>
          <p:cNvPr id="336" name="Google Shape;336;g27d59103451_0_16"/>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42" name="Google Shape;342;p12"/>
          <p:cNvGrpSpPr/>
          <p:nvPr/>
        </p:nvGrpSpPr>
        <p:grpSpPr>
          <a:xfrm>
            <a:off x="0" y="348541"/>
            <a:ext cx="6858000" cy="57859"/>
            <a:chOff x="276446" y="1127056"/>
            <a:chExt cx="6241312" cy="45084"/>
          </a:xfrm>
        </p:grpSpPr>
        <p:cxnSp>
          <p:nvCxnSpPr>
            <p:cNvPr id="343" name="Google Shape;343;p1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44" name="Google Shape;344;p1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345" name="Google Shape;345;p12"/>
          <p:cNvGraphicFramePr/>
          <p:nvPr/>
        </p:nvGraphicFramePr>
        <p:xfrm>
          <a:off x="445543" y="1583235"/>
          <a:ext cx="5966900" cy="6349676"/>
        </p:xfrm>
        <a:graphic>
          <a:graphicData uri="http://schemas.openxmlformats.org/drawingml/2006/table">
            <a:tbl>
              <a:tblPr>
                <a:noFill/>
                <a:tableStyleId>{1DBF3256-5D79-459E-A4CE-13102FF63DEE}</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351150">
                <a:tc>
                  <a:txBody>
                    <a:bodyPr/>
                    <a:lstStyle/>
                    <a:p>
                      <a:pPr marL="0" marR="0" lvl="0" indent="0" algn="ctr" rtl="0">
                        <a:lnSpc>
                          <a:spcPct val="115000"/>
                        </a:lnSpc>
                        <a:spcBef>
                          <a:spcPts val="0"/>
                        </a:spcBef>
                        <a:spcAft>
                          <a:spcPts val="0"/>
                        </a:spcAft>
                        <a:buNone/>
                      </a:pPr>
                      <a:r>
                        <a:rPr lang="ja-JP" sz="1100" b="1">
                          <a:solidFill>
                            <a:schemeClr val="dk1"/>
                          </a:solidFill>
                        </a:rPr>
                        <a:t>入力項目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7174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姓名</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グループ管理者</a:t>
                      </a:r>
                      <a:r>
                        <a:rPr lang="ja-JP" sz="1100">
                          <a:solidFill>
                            <a:schemeClr val="dk1"/>
                          </a:solidFill>
                        </a:rPr>
                        <a:t>としての</a:t>
                      </a:r>
                      <a:r>
                        <a:rPr lang="ja-JP" sz="1100" u="none" strike="noStrike" cap="none">
                          <a:solidFill>
                            <a:schemeClr val="dk1"/>
                          </a:solidFill>
                        </a:rPr>
                        <a:t>アカウント名</a:t>
                      </a:r>
                      <a:r>
                        <a:rPr lang="ja-JP" sz="1100">
                          <a:solidFill>
                            <a:schemeClr val="dk1"/>
                          </a:solidFill>
                        </a:rPr>
                        <a:t>を入力します</a:t>
                      </a:r>
                      <a:r>
                        <a:rPr lang="ja-JP" sz="1100" u="none" strike="noStrike" cap="none">
                          <a:solidFill>
                            <a:schemeClr val="dk1"/>
                          </a:solidFill>
                        </a:rPr>
                        <a:t>。</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例えば</a:t>
                      </a:r>
                      <a:r>
                        <a:rPr lang="ja-JP" sz="1100" u="none" strike="noStrike" cap="none">
                          <a:solidFill>
                            <a:schemeClr val="dk1"/>
                          </a:solidFill>
                        </a:rPr>
                        <a:t>複数名で</a:t>
                      </a:r>
                      <a:r>
                        <a:rPr lang="ja-JP" sz="1100">
                          <a:solidFill>
                            <a:schemeClr val="dk1"/>
                          </a:solidFill>
                        </a:rPr>
                        <a:t>ひとつの</a:t>
                      </a:r>
                      <a:r>
                        <a:rPr lang="ja-JP" sz="1100" u="none" strike="noStrike" cap="none">
                          <a:solidFill>
                            <a:schemeClr val="dk1"/>
                          </a:solidFill>
                        </a:rPr>
                        <a:t>グループ管理者アカウントを共有する場合、</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「営業部 管理者」など</a:t>
                      </a:r>
                      <a:r>
                        <a:rPr lang="ja-JP" sz="1100">
                          <a:solidFill>
                            <a:schemeClr val="dk1"/>
                          </a:solidFill>
                        </a:rPr>
                        <a:t>と</a:t>
                      </a:r>
                      <a:r>
                        <a:rPr lang="ja-JP" sz="1100" u="none" strike="noStrike" cap="none">
                          <a:solidFill>
                            <a:schemeClr val="dk1"/>
                          </a:solidFill>
                        </a:rPr>
                        <a:t>設定することもできます。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6500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言語</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管理者</a:t>
                      </a:r>
                      <a:r>
                        <a:rPr lang="ja-JP" sz="1100">
                          <a:solidFill>
                            <a:schemeClr val="dk1"/>
                          </a:solidFill>
                        </a:rPr>
                        <a:t>ページで表示する言語を選択します。</a:t>
                      </a:r>
                      <a:endParaRPr sz="1100" u="none" strike="noStrike" cap="none">
                        <a:solidFill>
                          <a:schemeClr val="dk1"/>
                        </a:solidFill>
                      </a:endParaRPr>
                    </a:p>
                    <a:p>
                      <a:pPr marL="0" marR="0" lvl="0" indent="0" algn="l" rtl="0">
                        <a:lnSpc>
                          <a:spcPct val="115000"/>
                        </a:lnSpc>
                        <a:spcBef>
                          <a:spcPts val="0"/>
                        </a:spcBef>
                        <a:spcAft>
                          <a:spcPts val="0"/>
                        </a:spcAft>
                        <a:buClr>
                          <a:srgbClr val="7F7F7F"/>
                        </a:buClr>
                        <a:buSzPts val="1050"/>
                        <a:buFont typeface="Calibri"/>
                        <a:buNone/>
                      </a:pPr>
                      <a:r>
                        <a:rPr lang="ja-JP" sz="1100">
                          <a:solidFill>
                            <a:schemeClr val="dk1"/>
                          </a:solidFill>
                        </a:rPr>
                        <a:t>日本語、英語、韓国語、タイ語、ベトナム語、スペイン語、中国語（簡体・繁体）から選択できます</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7050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ログインID</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グループ管理者ログインIDを登録します。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このIDは管理者ページにログインする際に使用します。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他のグループ管理者アカウントと重複するIDを登録することはできません。</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※ログインIDは、英数字のみとなります。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10906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メールアドレス</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グループ管理者が使用するメールアドレスを入力します。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登録完了後、このメールアドレスあてに管理者ページへのログイン情報が送信されます。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また、各アラートメール・通知メールも配信されます</a:t>
                      </a:r>
                      <a:r>
                        <a:rPr lang="ja-JP" sz="1100" u="none" strike="noStrike" cap="none">
                          <a:solidFill>
                            <a:schemeClr val="dk1"/>
                          </a:solidFill>
                        </a:rPr>
                        <a:t>。</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スタッフ登録とは違い、自動でダミーアドレスを作成・登録することはできません。</a:t>
                      </a:r>
                      <a:r>
                        <a:rPr lang="ja-JP" sz="1100" u="none" strike="noStrike" cap="none">
                          <a:solidFill>
                            <a:schemeClr val="dk1"/>
                          </a:solidFill>
                        </a:rPr>
                        <a:t/>
                      </a:r>
                      <a:br>
                        <a:rPr lang="ja-JP" sz="1100" u="none" strike="noStrike" cap="none">
                          <a:solidFill>
                            <a:schemeClr val="dk1"/>
                          </a:solidFill>
                        </a:rPr>
                      </a:br>
                      <a:r>
                        <a:rPr lang="ja-JP" sz="1100" u="none" strike="noStrike" cap="none">
                          <a:solidFill>
                            <a:schemeClr val="dk1"/>
                          </a:solidFill>
                        </a:rPr>
                        <a:t>※メールは noreply@donuts.ne.jpから送信されます。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7932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パスワード</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管理者ページにログインするためのパスワードを登録します。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※パスワードは、英数字のみ、８文字以上で設定</a:t>
                      </a:r>
                      <a:r>
                        <a:rPr lang="ja-JP" sz="1100">
                          <a:solidFill>
                            <a:schemeClr val="dk1"/>
                          </a:solidFill>
                        </a:rPr>
                        <a:t>してください</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6389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パスワード</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（確認）</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確認のため、上記パスワードと同じ内容を入力してください</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r h="8372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管理グループ</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管理するグループを選択</a:t>
                      </a:r>
                      <a:r>
                        <a:rPr lang="ja-JP" sz="1100">
                          <a:solidFill>
                            <a:schemeClr val="dk1"/>
                          </a:solidFill>
                        </a:rPr>
                        <a:t>します</a:t>
                      </a:r>
                      <a:r>
                        <a:rPr lang="ja-JP" sz="1100" u="none" strike="noStrike" cap="none">
                          <a:solidFill>
                            <a:schemeClr val="dk1"/>
                          </a:solidFill>
                        </a:rPr>
                        <a:t>。</a:t>
                      </a:r>
                      <a:r>
                        <a:rPr lang="ja-JP" sz="1100">
                          <a:solidFill>
                            <a:schemeClr val="dk1"/>
                          </a:solidFill>
                        </a:rPr>
                        <a:t>管理グループは複数設定できます。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グループ管理者は管理グループに所属するすべてのスタッフの管理権限を持つことになります。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設定した管理グループに子グループがある場合、子グループに所属する</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スタッフも管理下に入ります。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7"/>
                  </a:ext>
                </a:extLst>
              </a:tr>
            </a:tbl>
          </a:graphicData>
        </a:graphic>
      </p:graphicFrame>
      <p:sp>
        <p:nvSpPr>
          <p:cNvPr id="346" name="Google Shape;346;p1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５</a:t>
            </a:r>
            <a:r>
              <a:rPr lang="ja-JP" sz="1800" b="1" i="0" u="none" strike="noStrike" cap="none">
                <a:latin typeface="Arial"/>
                <a:ea typeface="Arial"/>
                <a:cs typeface="Arial"/>
                <a:sym typeface="Arial"/>
              </a:rPr>
              <a:t>．</a:t>
            </a:r>
            <a:r>
              <a:rPr lang="ja-JP" sz="1800" b="1">
                <a:latin typeface="Arial"/>
                <a:ea typeface="Arial"/>
                <a:cs typeface="Arial"/>
                <a:sym typeface="Arial"/>
              </a:rPr>
              <a:t>管理者の登録</a:t>
            </a:r>
            <a:endParaRPr sz="1100" b="0" i="0" u="none" strike="noStrike" cap="none">
              <a:latin typeface="Arial"/>
              <a:ea typeface="Arial"/>
              <a:cs typeface="Arial"/>
              <a:sym typeface="Arial"/>
            </a:endParaRPr>
          </a:p>
        </p:txBody>
      </p:sp>
      <p:cxnSp>
        <p:nvCxnSpPr>
          <p:cNvPr id="347" name="Google Shape;347;p1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48" name="Google Shape;348;p12"/>
          <p:cNvSpPr txBox="1"/>
          <p:nvPr/>
        </p:nvSpPr>
        <p:spPr>
          <a:xfrm>
            <a:off x="371700" y="1031926"/>
            <a:ext cx="61185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各項目については、下記の表をご確認ください。</a:t>
            </a:r>
            <a:endParaRPr sz="1100" i="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a:t>
            </a:r>
            <a:r>
              <a:rPr lang="ja-JP" sz="1100" i="0" u="none" strike="noStrike" cap="none">
                <a:solidFill>
                  <a:srgbClr val="FF0000"/>
                </a:solidFill>
              </a:rPr>
              <a:t>＊</a:t>
            </a:r>
            <a:r>
              <a:rPr lang="ja-JP" sz="1100" i="0" u="none" strike="noStrike" cap="none">
                <a:solidFill>
                  <a:schemeClr val="dk1"/>
                </a:solidFill>
              </a:rPr>
              <a:t>」のマークが付いている項目は、必須項目になります。</a:t>
            </a:r>
            <a:endParaRPr sz="1100" i="0" u="none" strike="noStrike" cap="none">
              <a:solidFill>
                <a:schemeClr val="dk1"/>
              </a:solidFill>
            </a:endParaRPr>
          </a:p>
        </p:txBody>
      </p:sp>
      <p:sp>
        <p:nvSpPr>
          <p:cNvPr id="349" name="Google Shape;349;p12"/>
          <p:cNvSpPr txBox="1"/>
          <p:nvPr/>
        </p:nvSpPr>
        <p:spPr>
          <a:xfrm>
            <a:off x="365100" y="8192825"/>
            <a:ext cx="6138000" cy="345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ja-JP" sz="1100">
                <a:solidFill>
                  <a:schemeClr val="dk1"/>
                </a:solidFill>
              </a:rPr>
              <a:t>詳しい操作方法は</a:t>
            </a:r>
            <a:r>
              <a:rPr lang="ja-JP" sz="1100" b="0" i="0" u="sng" strike="noStrike" cap="none">
                <a:solidFill>
                  <a:schemeClr val="hlink"/>
                </a:solidFill>
                <a:latin typeface="Arial"/>
                <a:ea typeface="Arial"/>
                <a:cs typeface="Arial"/>
                <a:sym typeface="Arial"/>
                <a:hlinkClick r:id="rId3"/>
              </a:rPr>
              <a:t>ヘルプページ</a:t>
            </a:r>
            <a:r>
              <a:rPr lang="ja-JP" sz="1100">
                <a:solidFill>
                  <a:schemeClr val="dk1"/>
                </a:solidFill>
              </a:rPr>
              <a:t>を</a:t>
            </a:r>
            <a:r>
              <a:rPr lang="ja-JP" sz="1100" b="0" i="0" u="none" strike="noStrike" cap="none">
                <a:solidFill>
                  <a:schemeClr val="dk1"/>
                </a:solidFill>
                <a:latin typeface="Arial"/>
                <a:ea typeface="Arial"/>
                <a:cs typeface="Arial"/>
                <a:sym typeface="Arial"/>
              </a:rPr>
              <a:t>ご確認ください。</a:t>
            </a:r>
            <a:endParaRPr sz="1100" b="0" i="0" u="none" strike="noStrike" cap="none">
              <a:solidFill>
                <a:schemeClr val="dk1"/>
              </a:solidFill>
              <a:latin typeface="Arial"/>
              <a:ea typeface="Arial"/>
              <a:cs typeface="Arial"/>
              <a:sym typeface="Arial"/>
            </a:endParaRPr>
          </a:p>
        </p:txBody>
      </p:sp>
      <p:sp>
        <p:nvSpPr>
          <p:cNvPr id="350" name="Google Shape;350;p12"/>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3"/>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就業規則</a:t>
            </a:r>
            <a:r>
              <a:rPr lang="ja-JP" sz="3200">
                <a:latin typeface="Arial"/>
                <a:ea typeface="Arial"/>
                <a:cs typeface="Arial"/>
                <a:sym typeface="Arial"/>
              </a:rPr>
              <a:t>を</a:t>
            </a:r>
            <a:r>
              <a:rPr lang="ja-JP" sz="3200" b="0" i="0" u="none" strike="noStrike" cap="none">
                <a:latin typeface="Arial"/>
                <a:ea typeface="Arial"/>
                <a:cs typeface="Arial"/>
                <a:sym typeface="Arial"/>
              </a:rPr>
              <a:t>設定</a:t>
            </a:r>
            <a:r>
              <a:rPr lang="ja-JP" sz="3200">
                <a:latin typeface="Arial"/>
                <a:ea typeface="Arial"/>
                <a:cs typeface="Arial"/>
                <a:sym typeface="Arial"/>
              </a:rPr>
              <a:t>する</a:t>
            </a:r>
            <a:endParaRPr sz="1050" b="0" i="0" u="none" strike="noStrike" cap="none">
              <a:latin typeface="Arial"/>
              <a:ea typeface="Arial"/>
              <a:cs typeface="Arial"/>
              <a:sym typeface="Arial"/>
            </a:endParaRPr>
          </a:p>
        </p:txBody>
      </p:sp>
      <p:pic>
        <p:nvPicPr>
          <p:cNvPr id="356" name="Google Shape;356;p13"/>
          <p:cNvPicPr preferRelativeResize="0"/>
          <p:nvPr/>
        </p:nvPicPr>
        <p:blipFill rotWithShape="1">
          <a:blip r:embed="rId3">
            <a:alphaModFix/>
          </a:blip>
          <a:srcRect/>
          <a:stretch/>
        </p:blipFill>
        <p:spPr>
          <a:xfrm>
            <a:off x="652105" y="4071555"/>
            <a:ext cx="606317" cy="606317"/>
          </a:xfrm>
          <a:prstGeom prst="rect">
            <a:avLst/>
          </a:prstGeom>
          <a:noFill/>
          <a:ln>
            <a:noFill/>
          </a:ln>
        </p:spPr>
      </p:pic>
      <p:pic>
        <p:nvPicPr>
          <p:cNvPr id="357" name="Google Shape;357;p13"/>
          <p:cNvPicPr preferRelativeResize="0"/>
          <p:nvPr/>
        </p:nvPicPr>
        <p:blipFill rotWithShape="1">
          <a:blip r:embed="rId3">
            <a:alphaModFix/>
          </a:blip>
          <a:srcRect/>
          <a:stretch/>
        </p:blipFill>
        <p:spPr>
          <a:xfrm>
            <a:off x="5551430" y="4071555"/>
            <a:ext cx="606317" cy="606317"/>
          </a:xfrm>
          <a:prstGeom prst="rect">
            <a:avLst/>
          </a:prstGeom>
          <a:noFill/>
          <a:ln>
            <a:noFill/>
          </a:ln>
        </p:spPr>
      </p:pic>
      <p:grpSp>
        <p:nvGrpSpPr>
          <p:cNvPr id="358" name="Google Shape;358;p13"/>
          <p:cNvGrpSpPr/>
          <p:nvPr/>
        </p:nvGrpSpPr>
        <p:grpSpPr>
          <a:xfrm>
            <a:off x="0" y="348541"/>
            <a:ext cx="6858000" cy="57859"/>
            <a:chOff x="276446" y="1127056"/>
            <a:chExt cx="6241312" cy="45084"/>
          </a:xfrm>
        </p:grpSpPr>
        <p:cxnSp>
          <p:nvCxnSpPr>
            <p:cNvPr id="359" name="Google Shape;359;p1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60" name="Google Shape;360;p1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61" name="Google Shape;361;p13"/>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4"/>
          <p:cNvSpPr txBox="1"/>
          <p:nvPr/>
        </p:nvSpPr>
        <p:spPr>
          <a:xfrm>
            <a:off x="360000" y="4621125"/>
            <a:ext cx="61896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a:t>
            </a:r>
            <a:r>
              <a:rPr lang="ja-JP" sz="1100" b="0" i="0" u="none" strike="noStrike" cap="none">
                <a:solidFill>
                  <a:schemeClr val="dk1"/>
                </a:solidFill>
                <a:latin typeface="Arial"/>
                <a:ea typeface="Arial"/>
                <a:cs typeface="Arial"/>
                <a:sym typeface="Arial"/>
              </a:rPr>
              <a:t>所定労働時間</a:t>
            </a:r>
            <a:r>
              <a:rPr lang="ja-JP" sz="1100">
                <a:solidFill>
                  <a:schemeClr val="dk1"/>
                </a:solidFill>
              </a:rPr>
              <a:t>」</a:t>
            </a:r>
            <a:r>
              <a:rPr lang="ja-JP" sz="1100" b="0" i="0" u="none" strike="noStrike" cap="none">
                <a:solidFill>
                  <a:schemeClr val="dk1"/>
                </a:solidFill>
                <a:latin typeface="Arial"/>
                <a:ea typeface="Arial"/>
                <a:cs typeface="Arial"/>
                <a:sym typeface="Arial"/>
              </a:rPr>
              <a:t>、</a:t>
            </a:r>
            <a:r>
              <a:rPr lang="ja-JP" sz="1100">
                <a:solidFill>
                  <a:schemeClr val="dk1"/>
                </a:solidFill>
              </a:rPr>
              <a:t>「</a:t>
            </a:r>
            <a:r>
              <a:rPr lang="ja-JP" sz="1100" b="0" i="0" u="none" strike="noStrike" cap="none">
                <a:solidFill>
                  <a:schemeClr val="dk1"/>
                </a:solidFill>
                <a:latin typeface="Arial"/>
                <a:ea typeface="Arial"/>
                <a:cs typeface="Arial"/>
                <a:sym typeface="Arial"/>
              </a:rPr>
              <a:t>残業時間</a:t>
            </a:r>
            <a:r>
              <a:rPr lang="ja-JP" sz="1100">
                <a:solidFill>
                  <a:schemeClr val="dk1"/>
                </a:solidFill>
              </a:rPr>
              <a:t>」</a:t>
            </a:r>
            <a:r>
              <a:rPr lang="ja-JP" sz="1100" b="0" i="0" u="none" strike="noStrike" cap="none">
                <a:solidFill>
                  <a:schemeClr val="dk1"/>
                </a:solidFill>
                <a:latin typeface="Arial"/>
                <a:ea typeface="Arial"/>
                <a:cs typeface="Arial"/>
                <a:sym typeface="Arial"/>
              </a:rPr>
              <a:t>、</a:t>
            </a:r>
            <a:r>
              <a:rPr lang="ja-JP" sz="1100">
                <a:solidFill>
                  <a:schemeClr val="dk1"/>
                </a:solidFill>
              </a:rPr>
              <a:t>「</a:t>
            </a:r>
            <a:r>
              <a:rPr lang="ja-JP" sz="1100" b="0" i="0" u="none" strike="noStrike" cap="none">
                <a:solidFill>
                  <a:schemeClr val="dk1"/>
                </a:solidFill>
                <a:latin typeface="Arial"/>
                <a:ea typeface="Arial"/>
                <a:cs typeface="Arial"/>
                <a:sym typeface="Arial"/>
              </a:rPr>
              <a:t>深夜</a:t>
            </a:r>
            <a:r>
              <a:rPr lang="ja-JP" sz="1100">
                <a:solidFill>
                  <a:schemeClr val="dk1"/>
                </a:solidFill>
              </a:rPr>
              <a:t>にあたる時間帯」を設定します。</a:t>
            </a:r>
            <a:endParaRPr sz="1100" b="0" i="0" u="none" strike="noStrike" cap="none">
              <a:solidFill>
                <a:schemeClr val="dk1"/>
              </a:solidFill>
              <a:latin typeface="Arial"/>
              <a:ea typeface="Arial"/>
              <a:cs typeface="Arial"/>
              <a:sym typeface="Arial"/>
            </a:endParaRPr>
          </a:p>
        </p:txBody>
      </p:sp>
      <p:grpSp>
        <p:nvGrpSpPr>
          <p:cNvPr id="368" name="Google Shape;368;p14"/>
          <p:cNvGrpSpPr/>
          <p:nvPr/>
        </p:nvGrpSpPr>
        <p:grpSpPr>
          <a:xfrm>
            <a:off x="0" y="348541"/>
            <a:ext cx="6858000" cy="57859"/>
            <a:chOff x="276446" y="1127056"/>
            <a:chExt cx="6241312" cy="45084"/>
          </a:xfrm>
        </p:grpSpPr>
        <p:cxnSp>
          <p:nvCxnSpPr>
            <p:cNvPr id="369" name="Google Shape;369;p1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70" name="Google Shape;370;p1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71" name="Google Shape;371;p1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372" name="Google Shape;372;p1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73" name="Google Shape;373;p14"/>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16</a:t>
            </a:fld>
            <a:endParaRPr/>
          </a:p>
        </p:txBody>
      </p:sp>
      <p:sp>
        <p:nvSpPr>
          <p:cNvPr id="374" name="Google Shape;374;p14"/>
          <p:cNvSpPr txBox="1"/>
          <p:nvPr/>
        </p:nvSpPr>
        <p:spPr>
          <a:xfrm>
            <a:off x="360000" y="4888675"/>
            <a:ext cx="61527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この設定にもとづいて、所定内・所定外労働時間や残業時間、</a:t>
            </a:r>
            <a:br>
              <a:rPr lang="ja-JP" sz="1100">
                <a:solidFill>
                  <a:schemeClr val="dk1"/>
                </a:solidFill>
              </a:rPr>
            </a:br>
            <a:r>
              <a:rPr lang="ja-JP" sz="1100">
                <a:solidFill>
                  <a:schemeClr val="dk1"/>
                </a:solidFill>
              </a:rPr>
              <a:t>深夜時間（深夜時間帯の労働時間）が集計されます。</a:t>
            </a:r>
            <a:endParaRPr sz="1100">
              <a:latin typeface="Calibri"/>
              <a:ea typeface="Calibri"/>
              <a:cs typeface="Calibri"/>
              <a:sym typeface="Calibri"/>
            </a:endParaRPr>
          </a:p>
        </p:txBody>
      </p:sp>
      <p:sp>
        <p:nvSpPr>
          <p:cNvPr id="375" name="Google Shape;375;p14"/>
          <p:cNvSpPr txBox="1"/>
          <p:nvPr/>
        </p:nvSpPr>
        <p:spPr>
          <a:xfrm>
            <a:off x="359994" y="1057900"/>
            <a:ext cx="6070800" cy="307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400"/>
              <a:buFont typeface="Arial"/>
              <a:buNone/>
            </a:pPr>
            <a:r>
              <a:rPr lang="ja-JP" sz="1600" b="1">
                <a:solidFill>
                  <a:schemeClr val="dk1"/>
                </a:solidFill>
              </a:rPr>
              <a:t>所定時間･残業･深夜設定</a:t>
            </a:r>
            <a:endParaRPr sz="1600" b="1">
              <a:solidFill>
                <a:schemeClr val="dk1"/>
              </a:solidFill>
            </a:endParaRPr>
          </a:p>
        </p:txBody>
      </p:sp>
      <p:sp>
        <p:nvSpPr>
          <p:cNvPr id="376" name="Google Shape;376;p14"/>
          <p:cNvSpPr txBox="1"/>
          <p:nvPr/>
        </p:nvSpPr>
        <p:spPr>
          <a:xfrm>
            <a:off x="359994" y="4344875"/>
            <a:ext cx="6152700" cy="26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highlight>
                  <a:srgbClr val="FFFFFF"/>
                </a:highlight>
              </a:rPr>
              <a:t>基本情報設定→就業規則設定→</a:t>
            </a:r>
            <a:r>
              <a:rPr lang="ja-JP" sz="1100" u="sng">
                <a:solidFill>
                  <a:schemeClr val="hlink"/>
                </a:solidFill>
                <a:highlight>
                  <a:srgbClr val="FFFFFF"/>
                </a:highlight>
                <a:hlinkClick r:id="rId3"/>
              </a:rPr>
              <a:t>所定時間・残業・深夜設定</a:t>
            </a:r>
            <a:endParaRPr sz="1100" i="0" u="none" strike="noStrike" cap="none">
              <a:solidFill>
                <a:schemeClr val="dk1"/>
              </a:solidFill>
            </a:endParaRPr>
          </a:p>
        </p:txBody>
      </p:sp>
      <p:sp>
        <p:nvSpPr>
          <p:cNvPr id="377" name="Google Shape;377;p14"/>
          <p:cNvSpPr txBox="1"/>
          <p:nvPr/>
        </p:nvSpPr>
        <p:spPr>
          <a:xfrm>
            <a:off x="360000" y="5451125"/>
            <a:ext cx="61527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所属グループやスタッフ種別ごとに設定を作成できるため、スタッフにグループや</a:t>
            </a:r>
            <a:br>
              <a:rPr lang="ja-JP" sz="1100">
                <a:solidFill>
                  <a:schemeClr val="dk1"/>
                </a:solidFill>
              </a:rPr>
            </a:br>
            <a:r>
              <a:rPr lang="ja-JP" sz="1100">
                <a:solidFill>
                  <a:schemeClr val="dk1"/>
                </a:solidFill>
              </a:rPr>
              <a:t>スタッフ種別を設定する際には、就業規則が同じスタッフでまとまるようにすると便利です。</a:t>
            </a:r>
            <a:endParaRPr>
              <a:latin typeface="Calibri"/>
              <a:ea typeface="Calibri"/>
              <a:cs typeface="Calibri"/>
              <a:sym typeface="Calibri"/>
            </a:endParaRPr>
          </a:p>
        </p:txBody>
      </p:sp>
      <p:pic>
        <p:nvPicPr>
          <p:cNvPr id="378" name="Google Shape;378;p14"/>
          <p:cNvPicPr preferRelativeResize="0"/>
          <p:nvPr/>
        </p:nvPicPr>
        <p:blipFill>
          <a:blip r:embed="rId4">
            <a:alphaModFix/>
          </a:blip>
          <a:stretch>
            <a:fillRect/>
          </a:stretch>
        </p:blipFill>
        <p:spPr>
          <a:xfrm>
            <a:off x="1145278" y="1501773"/>
            <a:ext cx="4567445" cy="2707029"/>
          </a:xfrm>
          <a:prstGeom prst="rect">
            <a:avLst/>
          </a:prstGeom>
          <a:noFill/>
          <a:ln>
            <a:noFill/>
          </a:ln>
        </p:spPr>
      </p:pic>
      <p:sp>
        <p:nvSpPr>
          <p:cNvPr id="379" name="Google Shape;379;p14"/>
          <p:cNvSpPr txBox="1"/>
          <p:nvPr/>
        </p:nvSpPr>
        <p:spPr>
          <a:xfrm>
            <a:off x="352625" y="6048375"/>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次のページから、設定方法をご説明します。</a:t>
            </a:r>
            <a:endParaRPr sz="11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5"/>
          <p:cNvSpPr txBox="1"/>
          <p:nvPr/>
        </p:nvSpPr>
        <p:spPr>
          <a:xfrm>
            <a:off x="359879" y="2404074"/>
            <a:ext cx="6119400" cy="57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00">
                <a:solidFill>
                  <a:schemeClr val="dk1"/>
                </a:solidFill>
              </a:rPr>
              <a:t>「</a:t>
            </a:r>
            <a:r>
              <a:rPr lang="ja-JP" sz="1000" b="0" i="0" u="none" strike="noStrike" cap="none">
                <a:solidFill>
                  <a:schemeClr val="dk1"/>
                </a:solidFill>
                <a:latin typeface="Arial"/>
                <a:ea typeface="Arial"/>
                <a:cs typeface="Arial"/>
                <a:sym typeface="Arial"/>
              </a:rPr>
              <a:t>所属グループ</a:t>
            </a:r>
            <a:r>
              <a:rPr lang="ja-JP" sz="1000">
                <a:solidFill>
                  <a:schemeClr val="dk1"/>
                </a:solidFill>
              </a:rPr>
              <a:t>」、「</a:t>
            </a:r>
            <a:r>
              <a:rPr lang="ja-JP" sz="1000" b="0" i="0" u="none" strike="noStrike" cap="none">
                <a:solidFill>
                  <a:schemeClr val="dk1"/>
                </a:solidFill>
                <a:latin typeface="Arial"/>
                <a:ea typeface="Arial"/>
                <a:cs typeface="Arial"/>
                <a:sym typeface="Arial"/>
              </a:rPr>
              <a:t>スタッフ種別</a:t>
            </a:r>
            <a:r>
              <a:rPr lang="ja-JP" sz="1000">
                <a:solidFill>
                  <a:schemeClr val="dk1"/>
                </a:solidFill>
              </a:rPr>
              <a:t>」のプルダウンから設定を作成したいグループ、</a:t>
            </a:r>
            <a:br>
              <a:rPr lang="ja-JP" sz="1000">
                <a:solidFill>
                  <a:schemeClr val="dk1"/>
                </a:solidFill>
              </a:rPr>
            </a:br>
            <a:r>
              <a:rPr lang="ja-JP" sz="1000">
                <a:solidFill>
                  <a:schemeClr val="dk1"/>
                </a:solidFill>
              </a:rPr>
              <a:t>スタッフ種別を選択します。</a:t>
            </a:r>
            <a:br>
              <a:rPr lang="ja-JP" sz="1000">
                <a:solidFill>
                  <a:schemeClr val="dk1"/>
                </a:solidFill>
              </a:rPr>
            </a:br>
            <a:r>
              <a:rPr lang="ja-JP" sz="1000">
                <a:solidFill>
                  <a:schemeClr val="dk1"/>
                </a:solidFill>
              </a:rPr>
              <a:t>「</a:t>
            </a:r>
            <a:r>
              <a:rPr lang="ja-JP" sz="1000" b="0" i="0" u="none" strike="noStrike" cap="none">
                <a:solidFill>
                  <a:schemeClr val="dk1"/>
                </a:solidFill>
                <a:latin typeface="Arial"/>
                <a:ea typeface="Arial"/>
                <a:cs typeface="Arial"/>
                <a:sym typeface="Arial"/>
              </a:rPr>
              <a:t>表示</a:t>
            </a:r>
            <a:r>
              <a:rPr lang="ja-JP" sz="1000">
                <a:solidFill>
                  <a:schemeClr val="dk1"/>
                </a:solidFill>
              </a:rPr>
              <a:t>」ボタン</a:t>
            </a:r>
            <a:r>
              <a:rPr lang="ja-JP" sz="1000" b="0" i="0" u="none" strike="noStrike" cap="none">
                <a:solidFill>
                  <a:schemeClr val="dk1"/>
                </a:solidFill>
                <a:latin typeface="Arial"/>
                <a:ea typeface="Arial"/>
                <a:cs typeface="Arial"/>
                <a:sym typeface="Arial"/>
              </a:rPr>
              <a:t>をクリックし</a:t>
            </a:r>
            <a:r>
              <a:rPr lang="ja-JP" sz="1000">
                <a:solidFill>
                  <a:schemeClr val="dk1"/>
                </a:solidFill>
              </a:rPr>
              <a:t>て、設定の編集画面を表示します</a:t>
            </a:r>
            <a:r>
              <a:rPr lang="ja-JP" sz="1000" b="0" i="0" u="none" strike="noStrike" cap="none">
                <a:solidFill>
                  <a:schemeClr val="dk1"/>
                </a:solidFill>
                <a:latin typeface="Arial"/>
                <a:ea typeface="Arial"/>
                <a:cs typeface="Arial"/>
                <a:sym typeface="Arial"/>
              </a:rPr>
              <a:t>。</a:t>
            </a:r>
            <a:endParaRPr sz="1000" b="0" i="0" u="none" strike="noStrike" cap="none">
              <a:solidFill>
                <a:schemeClr val="dk1"/>
              </a:solidFill>
              <a:latin typeface="Arial"/>
              <a:ea typeface="Arial"/>
              <a:cs typeface="Arial"/>
              <a:sym typeface="Arial"/>
            </a:endParaRPr>
          </a:p>
        </p:txBody>
      </p:sp>
      <p:sp>
        <p:nvSpPr>
          <p:cNvPr id="386" name="Google Shape;386;p15"/>
          <p:cNvSpPr txBox="1"/>
          <p:nvPr/>
        </p:nvSpPr>
        <p:spPr>
          <a:xfrm>
            <a:off x="359875" y="6573004"/>
            <a:ext cx="61194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00" b="0" i="0" u="none" strike="noStrike" cap="none">
                <a:solidFill>
                  <a:schemeClr val="dk1"/>
                </a:solidFill>
                <a:latin typeface="Arial"/>
                <a:ea typeface="Arial"/>
                <a:cs typeface="Arial"/>
                <a:sym typeface="Arial"/>
              </a:rPr>
              <a:t>【</a:t>
            </a:r>
            <a:r>
              <a:rPr lang="ja-JP" sz="1000">
                <a:solidFill>
                  <a:schemeClr val="dk1"/>
                </a:solidFill>
              </a:rPr>
              <a:t>残業手当／時間</a:t>
            </a:r>
            <a:r>
              <a:rPr lang="ja-JP" sz="1000" b="0" i="0" u="none" strike="noStrike" cap="none">
                <a:solidFill>
                  <a:schemeClr val="dk1"/>
                </a:solidFill>
                <a:latin typeface="Arial"/>
                <a:ea typeface="Arial"/>
                <a:cs typeface="Arial"/>
                <a:sym typeface="Arial"/>
              </a:rPr>
              <a:t>】</a:t>
            </a:r>
            <a:endParaRPr sz="1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ja-JP" sz="1000" b="0" i="0" u="none" strike="noStrike" cap="none">
                <a:solidFill>
                  <a:schemeClr val="dk1"/>
                </a:solidFill>
                <a:latin typeface="Arial"/>
                <a:ea typeface="Arial"/>
                <a:cs typeface="Arial"/>
                <a:sym typeface="Arial"/>
              </a:rPr>
              <a:t>残業</a:t>
            </a:r>
            <a:r>
              <a:rPr lang="ja-JP" sz="1000">
                <a:solidFill>
                  <a:schemeClr val="dk1"/>
                </a:solidFill>
              </a:rPr>
              <a:t>時間の計算方法を選択し、計算の基準となる時間数を設定します。</a:t>
            </a:r>
            <a:br>
              <a:rPr lang="ja-JP" sz="1000">
                <a:solidFill>
                  <a:schemeClr val="dk1"/>
                </a:solidFill>
              </a:rPr>
            </a:br>
            <a:r>
              <a:rPr lang="ja-JP" sz="1000">
                <a:solidFill>
                  <a:schemeClr val="dk1"/>
                </a:solidFill>
              </a:rPr>
              <a:t>この項目を設定することで、残業時間を集計できるようになります。</a:t>
            </a:r>
            <a:endParaRPr sz="10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00" b="0" i="0" u="none" strike="noStrike" cap="none">
                <a:solidFill>
                  <a:schemeClr val="dk1"/>
                </a:solidFill>
                <a:latin typeface="Arial"/>
                <a:ea typeface="Arial"/>
                <a:cs typeface="Arial"/>
                <a:sym typeface="Arial"/>
              </a:rPr>
              <a:t>残業</a:t>
            </a:r>
            <a:r>
              <a:rPr lang="ja-JP" sz="1000">
                <a:solidFill>
                  <a:schemeClr val="dk1"/>
                </a:solidFill>
              </a:rPr>
              <a:t>時間の計算方法について、詳しくは</a:t>
            </a:r>
            <a:r>
              <a:rPr lang="ja-JP" sz="1000" u="sng">
                <a:solidFill>
                  <a:schemeClr val="hlink"/>
                </a:solidFill>
                <a:hlinkClick r:id="rId3"/>
              </a:rPr>
              <a:t>ヘルプページ</a:t>
            </a:r>
            <a:r>
              <a:rPr lang="ja-JP" sz="1000" b="0" i="0" u="none" strike="noStrike" cap="none">
                <a:solidFill>
                  <a:schemeClr val="dk1"/>
                </a:solidFill>
                <a:latin typeface="Arial"/>
                <a:ea typeface="Arial"/>
                <a:cs typeface="Arial"/>
                <a:sym typeface="Arial"/>
              </a:rPr>
              <a:t>をご</a:t>
            </a:r>
            <a:r>
              <a:rPr lang="ja-JP" sz="1000">
                <a:solidFill>
                  <a:schemeClr val="dk1"/>
                </a:solidFill>
              </a:rPr>
              <a:t>確認</a:t>
            </a:r>
            <a:r>
              <a:rPr lang="ja-JP" sz="1000" b="0" i="0" u="none" strike="noStrike" cap="none">
                <a:solidFill>
                  <a:schemeClr val="dk1"/>
                </a:solidFill>
                <a:latin typeface="Arial"/>
                <a:ea typeface="Arial"/>
                <a:cs typeface="Arial"/>
                <a:sym typeface="Arial"/>
              </a:rPr>
              <a:t>ください。</a:t>
            </a:r>
            <a:endParaRPr sz="1000" b="0" i="0" u="none" strike="noStrike" cap="none">
              <a:solidFill>
                <a:schemeClr val="dk1"/>
              </a:solidFill>
              <a:latin typeface="Arial"/>
              <a:ea typeface="Arial"/>
              <a:cs typeface="Arial"/>
              <a:sym typeface="Arial"/>
            </a:endParaRPr>
          </a:p>
        </p:txBody>
      </p:sp>
      <p:sp>
        <p:nvSpPr>
          <p:cNvPr id="387" name="Google Shape;387;p15"/>
          <p:cNvSpPr txBox="1"/>
          <p:nvPr/>
        </p:nvSpPr>
        <p:spPr>
          <a:xfrm>
            <a:off x="359875" y="7344790"/>
            <a:ext cx="6119400" cy="57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00" b="0" i="0" u="none" strike="noStrike" cap="none">
                <a:solidFill>
                  <a:schemeClr val="dk1"/>
                </a:solidFill>
                <a:latin typeface="Arial"/>
                <a:ea typeface="Arial"/>
                <a:cs typeface="Arial"/>
                <a:sym typeface="Arial"/>
              </a:rPr>
              <a:t>【</a:t>
            </a:r>
            <a:r>
              <a:rPr lang="ja-JP" sz="1000">
                <a:solidFill>
                  <a:schemeClr val="dk1"/>
                </a:solidFill>
              </a:rPr>
              <a:t>深夜手当／時間</a:t>
            </a:r>
            <a:r>
              <a:rPr lang="ja-JP" sz="1000" b="0" i="0" u="none" strike="noStrike" cap="none">
                <a:solidFill>
                  <a:schemeClr val="dk1"/>
                </a:solidFill>
                <a:latin typeface="Arial"/>
                <a:ea typeface="Arial"/>
                <a:cs typeface="Arial"/>
                <a:sym typeface="Arial"/>
              </a:rPr>
              <a:t>】</a:t>
            </a:r>
            <a:endParaRPr sz="1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ja-JP" sz="1000" b="0" i="0" u="none" strike="noStrike" cap="none">
                <a:solidFill>
                  <a:schemeClr val="dk1"/>
                </a:solidFill>
                <a:latin typeface="Arial"/>
                <a:ea typeface="Arial"/>
                <a:cs typeface="Arial"/>
                <a:sym typeface="Arial"/>
              </a:rPr>
              <a:t>深夜</a:t>
            </a:r>
            <a:r>
              <a:rPr lang="ja-JP" sz="1000">
                <a:solidFill>
                  <a:schemeClr val="dk1"/>
                </a:solidFill>
              </a:rPr>
              <a:t>にあたる</a:t>
            </a:r>
            <a:r>
              <a:rPr lang="ja-JP" sz="1000" b="0" i="0" u="none" strike="noStrike" cap="none">
                <a:solidFill>
                  <a:schemeClr val="dk1"/>
                </a:solidFill>
                <a:latin typeface="Arial"/>
                <a:ea typeface="Arial"/>
                <a:cs typeface="Arial"/>
                <a:sym typeface="Arial"/>
              </a:rPr>
              <a:t>時間帯</a:t>
            </a:r>
            <a:r>
              <a:rPr lang="ja-JP" sz="1000">
                <a:solidFill>
                  <a:schemeClr val="dk1"/>
                </a:solidFill>
              </a:rPr>
              <a:t>を設定します。</a:t>
            </a:r>
            <a:br>
              <a:rPr lang="ja-JP" sz="1000">
                <a:solidFill>
                  <a:schemeClr val="dk1"/>
                </a:solidFill>
              </a:rPr>
            </a:br>
            <a:r>
              <a:rPr lang="ja-JP" sz="1000">
                <a:solidFill>
                  <a:schemeClr val="dk1"/>
                </a:solidFill>
              </a:rPr>
              <a:t>ここで設定した時間帯の労働は、勤務データダウンロードで「深夜時間」として集計できます。</a:t>
            </a:r>
            <a:endParaRPr sz="1000" b="0" i="0" u="none" strike="noStrike" cap="none">
              <a:solidFill>
                <a:schemeClr val="dk1"/>
              </a:solidFill>
              <a:latin typeface="Arial"/>
              <a:ea typeface="Arial"/>
              <a:cs typeface="Arial"/>
              <a:sym typeface="Arial"/>
            </a:endParaRPr>
          </a:p>
        </p:txBody>
      </p:sp>
      <p:sp>
        <p:nvSpPr>
          <p:cNvPr id="388" name="Google Shape;388;p15"/>
          <p:cNvSpPr txBox="1"/>
          <p:nvPr/>
        </p:nvSpPr>
        <p:spPr>
          <a:xfrm>
            <a:off x="359875" y="5801219"/>
            <a:ext cx="61194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00" b="0" i="0" u="none" strike="noStrike" cap="none">
                <a:solidFill>
                  <a:schemeClr val="dk1"/>
                </a:solidFill>
                <a:latin typeface="Arial"/>
                <a:ea typeface="Arial"/>
                <a:cs typeface="Arial"/>
                <a:sym typeface="Arial"/>
              </a:rPr>
              <a:t>【</a:t>
            </a:r>
            <a:r>
              <a:rPr lang="ja-JP" sz="1000">
                <a:solidFill>
                  <a:schemeClr val="dk1"/>
                </a:solidFill>
              </a:rPr>
              <a:t>所定労働時間</a:t>
            </a:r>
            <a:r>
              <a:rPr lang="ja-JP" sz="1000" b="0" i="0" u="none" strike="noStrike" cap="none">
                <a:solidFill>
                  <a:schemeClr val="dk1"/>
                </a:solidFill>
                <a:latin typeface="Arial"/>
                <a:ea typeface="Arial"/>
                <a:cs typeface="Arial"/>
                <a:sym typeface="Arial"/>
              </a:rPr>
              <a:t>】</a:t>
            </a:r>
            <a:endParaRPr sz="1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ja-JP" sz="1000">
                <a:solidFill>
                  <a:schemeClr val="dk1"/>
                </a:solidFill>
              </a:rPr>
              <a:t>原則勤務すべき、基本的な労働時間を設定します。</a:t>
            </a:r>
            <a:endParaRPr sz="10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00">
                <a:solidFill>
                  <a:schemeClr val="dk1"/>
                </a:solidFill>
              </a:rPr>
              <a:t>この項目を設定することで、</a:t>
            </a:r>
            <a:r>
              <a:rPr lang="ja-JP" sz="1000" u="sng">
                <a:solidFill>
                  <a:schemeClr val="hlink"/>
                </a:solidFill>
                <a:hlinkClick r:id="rId4"/>
              </a:rPr>
              <a:t>勤務データダウンロード</a:t>
            </a:r>
            <a:r>
              <a:rPr lang="ja-JP" sz="1000">
                <a:solidFill>
                  <a:schemeClr val="dk1"/>
                </a:solidFill>
              </a:rPr>
              <a:t>から所定内労働時間・所定外労働時間を</a:t>
            </a:r>
            <a:br>
              <a:rPr lang="ja-JP" sz="1000">
                <a:solidFill>
                  <a:schemeClr val="dk1"/>
                </a:solidFill>
              </a:rPr>
            </a:br>
            <a:r>
              <a:rPr lang="ja-JP" sz="1000">
                <a:solidFill>
                  <a:schemeClr val="dk1"/>
                </a:solidFill>
              </a:rPr>
              <a:t>集計できるようになります。</a:t>
            </a:r>
            <a:endParaRPr sz="1000" b="0" i="0" u="none" strike="noStrike" cap="none">
              <a:solidFill>
                <a:schemeClr val="dk1"/>
              </a:solidFill>
              <a:latin typeface="Arial"/>
              <a:ea typeface="Arial"/>
              <a:cs typeface="Arial"/>
              <a:sym typeface="Arial"/>
            </a:endParaRPr>
          </a:p>
        </p:txBody>
      </p:sp>
      <p:sp>
        <p:nvSpPr>
          <p:cNvPr id="389" name="Google Shape;389;p15"/>
          <p:cNvSpPr txBox="1"/>
          <p:nvPr/>
        </p:nvSpPr>
        <p:spPr>
          <a:xfrm>
            <a:off x="359879" y="3012198"/>
            <a:ext cx="6119400" cy="28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000" b="0" i="0" u="none" strike="noStrike" cap="none">
                <a:solidFill>
                  <a:schemeClr val="dk1"/>
                </a:solidFill>
                <a:latin typeface="Arial"/>
                <a:ea typeface="Arial"/>
                <a:cs typeface="Arial"/>
                <a:sym typeface="Arial"/>
              </a:rPr>
              <a:t>設定を保存すると</a:t>
            </a:r>
            <a:r>
              <a:rPr lang="ja-JP" sz="1000">
                <a:solidFill>
                  <a:schemeClr val="dk1"/>
                </a:solidFill>
              </a:rPr>
              <a:t>「</a:t>
            </a:r>
            <a:r>
              <a:rPr lang="ja-JP" sz="1000" b="0" i="0" u="none" strike="noStrike" cap="none">
                <a:solidFill>
                  <a:schemeClr val="dk1"/>
                </a:solidFill>
                <a:latin typeface="Arial"/>
                <a:ea typeface="Arial"/>
                <a:cs typeface="Arial"/>
                <a:sym typeface="Arial"/>
              </a:rPr>
              <a:t>既存の設定一覧</a:t>
            </a:r>
            <a:r>
              <a:rPr lang="ja-JP" sz="1000">
                <a:solidFill>
                  <a:schemeClr val="dk1"/>
                </a:solidFill>
              </a:rPr>
              <a:t>」</a:t>
            </a:r>
            <a:r>
              <a:rPr lang="ja-JP" sz="1000" b="0" i="0" u="none" strike="noStrike" cap="none">
                <a:solidFill>
                  <a:schemeClr val="dk1"/>
                </a:solidFill>
                <a:latin typeface="Arial"/>
                <a:ea typeface="Arial"/>
                <a:cs typeface="Arial"/>
                <a:sym typeface="Arial"/>
              </a:rPr>
              <a:t>から選択して設定確認・修正が出来るようになります。</a:t>
            </a:r>
            <a:endParaRPr sz="1000" b="0" i="0" u="none" strike="noStrike" cap="none">
              <a:solidFill>
                <a:schemeClr val="dk1"/>
              </a:solidFill>
              <a:latin typeface="Arial"/>
              <a:ea typeface="Arial"/>
              <a:cs typeface="Arial"/>
              <a:sym typeface="Arial"/>
            </a:endParaRPr>
          </a:p>
        </p:txBody>
      </p:sp>
      <p:grpSp>
        <p:nvGrpSpPr>
          <p:cNvPr id="390" name="Google Shape;390;p15"/>
          <p:cNvGrpSpPr/>
          <p:nvPr/>
        </p:nvGrpSpPr>
        <p:grpSpPr>
          <a:xfrm>
            <a:off x="-2" y="348586"/>
            <a:ext cx="6857832" cy="57861"/>
            <a:chOff x="276446" y="1127056"/>
            <a:chExt cx="6241201" cy="45084"/>
          </a:xfrm>
        </p:grpSpPr>
        <p:cxnSp>
          <p:nvCxnSpPr>
            <p:cNvPr id="391" name="Google Shape;391;p15"/>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392" name="Google Shape;392;p15"/>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393" name="Google Shape;393;p15"/>
          <p:cNvSpPr txBox="1">
            <a:spLocks noGrp="1"/>
          </p:cNvSpPr>
          <p:nvPr>
            <p:ph type="title"/>
          </p:nvPr>
        </p:nvSpPr>
        <p:spPr>
          <a:xfrm>
            <a:off x="359879"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394" name="Google Shape;394;p1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95" name="Google Shape;395;p15"/>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17</a:t>
            </a:fld>
            <a:endParaRPr/>
          </a:p>
        </p:txBody>
      </p:sp>
      <p:sp>
        <p:nvSpPr>
          <p:cNvPr id="396" name="Google Shape;396;p15"/>
          <p:cNvSpPr txBox="1"/>
          <p:nvPr/>
        </p:nvSpPr>
        <p:spPr>
          <a:xfrm>
            <a:off x="350579" y="9143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設定方法</a:t>
            </a:r>
            <a:endParaRPr b="1" i="0" u="none" strike="noStrike" cap="none">
              <a:solidFill>
                <a:schemeClr val="dk1"/>
              </a:solidFill>
            </a:endParaRPr>
          </a:p>
        </p:txBody>
      </p:sp>
      <p:sp>
        <p:nvSpPr>
          <p:cNvPr id="397" name="Google Shape;397;p15"/>
          <p:cNvSpPr txBox="1"/>
          <p:nvPr/>
        </p:nvSpPr>
        <p:spPr>
          <a:xfrm>
            <a:off x="359875" y="7924275"/>
            <a:ext cx="60912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000">
                <a:solidFill>
                  <a:schemeClr val="dk1"/>
                </a:solidFill>
              </a:rPr>
              <a:t>※ 残業や深夜時間帯の設定欄にある「〇％増し」は、</a:t>
            </a:r>
            <a:r>
              <a:rPr lang="ja-JP" sz="1000" u="sng">
                <a:solidFill>
                  <a:schemeClr val="hlink"/>
                </a:solidFill>
                <a:hlinkClick r:id="rId5"/>
              </a:rPr>
              <a:t>概算給与</a:t>
            </a:r>
            <a:r>
              <a:rPr lang="ja-JP" sz="1000">
                <a:solidFill>
                  <a:schemeClr val="dk1"/>
                </a:solidFill>
              </a:rPr>
              <a:t>に影響します。</a:t>
            </a:r>
            <a:br>
              <a:rPr lang="ja-JP" sz="1000">
                <a:solidFill>
                  <a:schemeClr val="dk1"/>
                </a:solidFill>
              </a:rPr>
            </a:br>
            <a:r>
              <a:rPr lang="ja-JP" sz="1000">
                <a:solidFill>
                  <a:schemeClr val="dk1"/>
                </a:solidFill>
              </a:rPr>
              <a:t>残業時間・深夜時間に対して給与を割増しする場合に設定します。</a:t>
            </a:r>
            <a:br>
              <a:rPr lang="ja-JP" sz="1000">
                <a:solidFill>
                  <a:schemeClr val="dk1"/>
                </a:solidFill>
              </a:rPr>
            </a:br>
            <a:r>
              <a:rPr lang="ja-JP" sz="1000">
                <a:solidFill>
                  <a:schemeClr val="dk1"/>
                </a:solidFill>
              </a:rPr>
              <a:t>概算給与は</a:t>
            </a:r>
            <a:r>
              <a:rPr lang="ja-JP" sz="1000" u="sng">
                <a:solidFill>
                  <a:schemeClr val="hlink"/>
                </a:solidFill>
                <a:hlinkClick r:id="rId6"/>
              </a:rPr>
              <a:t>出勤簿</a:t>
            </a:r>
            <a:r>
              <a:rPr lang="ja-JP" sz="1000">
                <a:solidFill>
                  <a:schemeClr val="dk1"/>
                </a:solidFill>
              </a:rPr>
              <a:t>や</a:t>
            </a:r>
            <a:r>
              <a:rPr lang="ja-JP" sz="1000" u="sng">
                <a:solidFill>
                  <a:schemeClr val="hlink"/>
                </a:solidFill>
                <a:hlinkClick r:id="rId7"/>
              </a:rPr>
              <a:t>勤務状況表示</a:t>
            </a:r>
            <a:r>
              <a:rPr lang="ja-JP" sz="1000">
                <a:solidFill>
                  <a:schemeClr val="dk1"/>
                </a:solidFill>
              </a:rPr>
              <a:t>で確認できるほか、</a:t>
            </a:r>
            <a:r>
              <a:rPr lang="ja-JP" sz="1000" u="sng">
                <a:solidFill>
                  <a:schemeClr val="hlink"/>
                </a:solidFill>
                <a:hlinkClick r:id="rId8"/>
              </a:rPr>
              <a:t>出力する</a:t>
            </a:r>
            <a:r>
              <a:rPr lang="ja-JP" sz="1000">
                <a:solidFill>
                  <a:schemeClr val="dk1"/>
                </a:solidFill>
              </a:rPr>
              <a:t>こともできます。</a:t>
            </a:r>
            <a:endParaRPr sz="1000"/>
          </a:p>
        </p:txBody>
      </p:sp>
      <p:sp>
        <p:nvSpPr>
          <p:cNvPr id="398" name="Google Shape;398;p15"/>
          <p:cNvSpPr txBox="1"/>
          <p:nvPr/>
        </p:nvSpPr>
        <p:spPr>
          <a:xfrm>
            <a:off x="359879" y="1234025"/>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1. 設定を新規作成する</a:t>
            </a:r>
            <a:endParaRPr sz="1100" b="1"/>
          </a:p>
        </p:txBody>
      </p:sp>
      <p:pic>
        <p:nvPicPr>
          <p:cNvPr id="399" name="Google Shape;399;p15"/>
          <p:cNvPicPr preferRelativeResize="0"/>
          <p:nvPr/>
        </p:nvPicPr>
        <p:blipFill>
          <a:blip r:embed="rId9">
            <a:alphaModFix/>
          </a:blip>
          <a:stretch>
            <a:fillRect/>
          </a:stretch>
        </p:blipFill>
        <p:spPr>
          <a:xfrm>
            <a:off x="549717" y="1603649"/>
            <a:ext cx="5758567" cy="769500"/>
          </a:xfrm>
          <a:prstGeom prst="rect">
            <a:avLst/>
          </a:prstGeom>
          <a:noFill/>
          <a:ln>
            <a:noFill/>
          </a:ln>
        </p:spPr>
      </p:pic>
      <p:pic>
        <p:nvPicPr>
          <p:cNvPr id="400" name="Google Shape;400;p15"/>
          <p:cNvPicPr preferRelativeResize="0"/>
          <p:nvPr/>
        </p:nvPicPr>
        <p:blipFill>
          <a:blip r:embed="rId10">
            <a:alphaModFix/>
          </a:blip>
          <a:stretch>
            <a:fillRect/>
          </a:stretch>
        </p:blipFill>
        <p:spPr>
          <a:xfrm>
            <a:off x="893741" y="3615716"/>
            <a:ext cx="5070519" cy="2158700"/>
          </a:xfrm>
          <a:prstGeom prst="rect">
            <a:avLst/>
          </a:prstGeom>
          <a:noFill/>
          <a:ln>
            <a:noFill/>
          </a:ln>
        </p:spPr>
      </p:pic>
      <p:sp>
        <p:nvSpPr>
          <p:cNvPr id="401" name="Google Shape;401;p15"/>
          <p:cNvSpPr txBox="1"/>
          <p:nvPr/>
        </p:nvSpPr>
        <p:spPr>
          <a:xfrm>
            <a:off x="359879" y="3250212"/>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2. 必要項目を入力し、保存ボタンをクリックして保存する</a:t>
            </a:r>
            <a:endParaRPr sz="11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6"/>
          <p:cNvSpPr txBox="1"/>
          <p:nvPr/>
        </p:nvSpPr>
        <p:spPr>
          <a:xfrm>
            <a:off x="360000" y="1277125"/>
            <a:ext cx="59670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50" b="0" i="0" u="none" strike="noStrike" cap="none">
                <a:solidFill>
                  <a:schemeClr val="dk1"/>
                </a:solidFill>
                <a:latin typeface="Arial"/>
                <a:ea typeface="Arial"/>
                <a:cs typeface="Arial"/>
                <a:sym typeface="Arial"/>
              </a:rPr>
              <a:t>残業時間の</a:t>
            </a:r>
            <a:r>
              <a:rPr lang="ja-JP" sz="1050">
                <a:solidFill>
                  <a:schemeClr val="dk1"/>
                </a:solidFill>
              </a:rPr>
              <a:t>計算方法は、様々な就業形態に対応した方法をご用意しています。</a:t>
            </a:r>
            <a:br>
              <a:rPr lang="ja-JP" sz="1050">
                <a:solidFill>
                  <a:schemeClr val="dk1"/>
                </a:solidFill>
              </a:rPr>
            </a:br>
            <a:r>
              <a:rPr lang="ja-JP" sz="1050">
                <a:solidFill>
                  <a:schemeClr val="dk1"/>
                </a:solidFill>
              </a:rPr>
              <a:t>詳しくは</a:t>
            </a:r>
            <a:r>
              <a:rPr lang="ja-JP" sz="1050" u="sng">
                <a:solidFill>
                  <a:schemeClr val="hlink"/>
                </a:solidFill>
                <a:hlinkClick r:id="rId3"/>
              </a:rPr>
              <a:t>ヘルプページ</a:t>
            </a:r>
            <a:r>
              <a:rPr lang="ja-JP" sz="1050">
                <a:solidFill>
                  <a:schemeClr val="dk1"/>
                </a:solidFill>
              </a:rPr>
              <a:t>をご確認ください。</a:t>
            </a:r>
            <a:endParaRPr sz="1050">
              <a:solidFill>
                <a:schemeClr val="dk1"/>
              </a:solidFill>
            </a:endParaRPr>
          </a:p>
        </p:txBody>
      </p:sp>
      <p:grpSp>
        <p:nvGrpSpPr>
          <p:cNvPr id="407" name="Google Shape;407;p16"/>
          <p:cNvGrpSpPr/>
          <p:nvPr/>
        </p:nvGrpSpPr>
        <p:grpSpPr>
          <a:xfrm>
            <a:off x="0" y="348541"/>
            <a:ext cx="6858000" cy="57859"/>
            <a:chOff x="276446" y="1127056"/>
            <a:chExt cx="6241312" cy="45084"/>
          </a:xfrm>
        </p:grpSpPr>
        <p:cxnSp>
          <p:nvCxnSpPr>
            <p:cNvPr id="408" name="Google Shape;408;p1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09" name="Google Shape;409;p1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410" name="Google Shape;410;p16"/>
          <p:cNvGraphicFramePr/>
          <p:nvPr/>
        </p:nvGraphicFramePr>
        <p:xfrm>
          <a:off x="359994" y="2005128"/>
          <a:ext cx="6138000" cy="3643375"/>
        </p:xfrm>
        <a:graphic>
          <a:graphicData uri="http://schemas.openxmlformats.org/drawingml/2006/table">
            <a:tbl>
              <a:tblPr>
                <a:noFill/>
                <a:tableStyleId>{1DBF3256-5D79-459E-A4CE-13102FF63DEE}</a:tableStyleId>
              </a:tblPr>
              <a:tblGrid>
                <a:gridCol w="1290200">
                  <a:extLst>
                    <a:ext uri="{9D8B030D-6E8A-4147-A177-3AD203B41FA5}">
                      <a16:colId xmlns:a16="http://schemas.microsoft.com/office/drawing/2014/main" val="20000"/>
                    </a:ext>
                  </a:extLst>
                </a:gridCol>
                <a:gridCol w="4847800">
                  <a:extLst>
                    <a:ext uri="{9D8B030D-6E8A-4147-A177-3AD203B41FA5}">
                      <a16:colId xmlns:a16="http://schemas.microsoft.com/office/drawing/2014/main" val="20001"/>
                    </a:ext>
                  </a:extLst>
                </a:gridCol>
              </a:tblGrid>
              <a:tr h="729200">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日計算</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１日の労働時間の基準を設定し、</a:t>
                      </a:r>
                      <a:r>
                        <a:rPr lang="ja-JP" sz="1050" u="none" strike="noStrike" cap="none">
                          <a:solidFill>
                            <a:schemeClr val="dk1"/>
                          </a:solidFill>
                        </a:rPr>
                        <a:t>それを越えた</a:t>
                      </a:r>
                      <a:r>
                        <a:rPr lang="ja-JP" sz="1050">
                          <a:solidFill>
                            <a:schemeClr val="dk1"/>
                          </a:solidFill>
                        </a:rPr>
                        <a:t>労働時間を残業時間として</a:t>
                      </a:r>
                      <a:endParaRPr sz="105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050">
                          <a:solidFill>
                            <a:schemeClr val="dk1"/>
                          </a:solidFill>
                        </a:rPr>
                        <a:t>集計します。</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例</a:t>
                      </a:r>
                      <a:r>
                        <a:rPr lang="ja-JP" sz="1050">
                          <a:solidFill>
                            <a:schemeClr val="dk1"/>
                          </a:solidFill>
                        </a:rPr>
                        <a:t>）１日８</a:t>
                      </a:r>
                      <a:r>
                        <a:rPr lang="ja-JP" sz="1050" u="none" strike="noStrike" cap="none">
                          <a:solidFill>
                            <a:schemeClr val="dk1"/>
                          </a:solidFill>
                        </a:rPr>
                        <a:t>時間</a:t>
                      </a:r>
                      <a:r>
                        <a:rPr lang="ja-JP" sz="1050">
                          <a:solidFill>
                            <a:schemeClr val="dk1"/>
                          </a:solidFill>
                        </a:rPr>
                        <a:t>を超える労働を残業とする。</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002150">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日計算（曜日毎）</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曜日ごと</a:t>
                      </a:r>
                      <a:r>
                        <a:rPr lang="ja-JP" sz="1050">
                          <a:solidFill>
                            <a:schemeClr val="dk1"/>
                          </a:solidFill>
                        </a:rPr>
                        <a:t>に１</a:t>
                      </a:r>
                      <a:r>
                        <a:rPr lang="ja-JP" sz="1050" u="none" strike="noStrike" cap="none">
                          <a:solidFill>
                            <a:schemeClr val="dk1"/>
                          </a:solidFill>
                        </a:rPr>
                        <a:t>日の労働時間</a:t>
                      </a:r>
                      <a:r>
                        <a:rPr lang="ja-JP" sz="1050">
                          <a:solidFill>
                            <a:schemeClr val="dk1"/>
                          </a:solidFill>
                        </a:rPr>
                        <a:t>の基準を</a:t>
                      </a:r>
                      <a:r>
                        <a:rPr lang="ja-JP" sz="1050" u="none" strike="noStrike" cap="none">
                          <a:solidFill>
                            <a:schemeClr val="dk1"/>
                          </a:solidFill>
                        </a:rPr>
                        <a:t>設定し、それを越えた</a:t>
                      </a:r>
                      <a:r>
                        <a:rPr lang="ja-JP" sz="1050">
                          <a:solidFill>
                            <a:schemeClr val="dk1"/>
                          </a:solidFill>
                        </a:rPr>
                        <a:t>労働時間を残業として集計します。</a:t>
                      </a:r>
                      <a:endParaRPr sz="105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050" u="none" strike="noStrike" cap="none">
                          <a:solidFill>
                            <a:schemeClr val="dk1"/>
                          </a:solidFill>
                        </a:rPr>
                        <a:t>曜日ごとに</a:t>
                      </a:r>
                      <a:r>
                        <a:rPr lang="ja-JP" sz="1050">
                          <a:solidFill>
                            <a:schemeClr val="dk1"/>
                          </a:solidFill>
                        </a:rPr>
                        <a:t>所定の労働時間</a:t>
                      </a:r>
                      <a:r>
                        <a:rPr lang="ja-JP" sz="1050" u="none" strike="noStrike" cap="none">
                          <a:solidFill>
                            <a:schemeClr val="dk1"/>
                          </a:solidFill>
                        </a:rPr>
                        <a:t>が異なる場合に</a:t>
                      </a:r>
                      <a:r>
                        <a:rPr lang="ja-JP" sz="1050">
                          <a:solidFill>
                            <a:schemeClr val="dk1"/>
                          </a:solidFill>
                        </a:rPr>
                        <a:t>利用する設定です</a:t>
                      </a:r>
                      <a:r>
                        <a:rPr lang="ja-JP" sz="1050" u="none" strike="noStrike" cap="none">
                          <a:solidFill>
                            <a:schemeClr val="dk1"/>
                          </a:solidFill>
                        </a:rPr>
                        <a:t>。</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例</a:t>
                      </a:r>
                      <a:r>
                        <a:rPr lang="ja-JP" sz="1050">
                          <a:solidFill>
                            <a:schemeClr val="dk1"/>
                          </a:solidFill>
                        </a:rPr>
                        <a:t>）月～金</a:t>
                      </a:r>
                      <a:r>
                        <a:rPr lang="ja-JP" sz="1050" u="none" strike="noStrike" cap="none">
                          <a:solidFill>
                            <a:schemeClr val="dk1"/>
                          </a:solidFill>
                        </a:rPr>
                        <a:t>は</a:t>
                      </a:r>
                      <a:r>
                        <a:rPr lang="ja-JP" sz="1050">
                          <a:solidFill>
                            <a:schemeClr val="dk1"/>
                          </a:solidFill>
                        </a:rPr>
                        <a:t>８</a:t>
                      </a:r>
                      <a:r>
                        <a:rPr lang="ja-JP" sz="1050" u="none" strike="noStrike" cap="none">
                          <a:solidFill>
                            <a:schemeClr val="dk1"/>
                          </a:solidFill>
                        </a:rPr>
                        <a:t>時間、土日祝日は</a:t>
                      </a:r>
                      <a:r>
                        <a:rPr lang="ja-JP" sz="1050">
                          <a:solidFill>
                            <a:schemeClr val="dk1"/>
                          </a:solidFill>
                        </a:rPr>
                        <a:t>６</a:t>
                      </a:r>
                      <a:r>
                        <a:rPr lang="ja-JP" sz="1050" u="none" strike="noStrike" cap="none">
                          <a:solidFill>
                            <a:schemeClr val="dk1"/>
                          </a:solidFill>
                        </a:rPr>
                        <a:t>時間</a:t>
                      </a:r>
                      <a:r>
                        <a:rPr lang="ja-JP" sz="1050">
                          <a:solidFill>
                            <a:schemeClr val="dk1"/>
                          </a:solidFill>
                        </a:rPr>
                        <a:t>を超える</a:t>
                      </a:r>
                      <a:r>
                        <a:rPr lang="ja-JP" sz="1050" u="none" strike="noStrike" cap="none">
                          <a:solidFill>
                            <a:schemeClr val="dk1"/>
                          </a:solidFill>
                        </a:rPr>
                        <a:t>労働を残業と</a:t>
                      </a:r>
                      <a:r>
                        <a:rPr lang="ja-JP" sz="1050">
                          <a:solidFill>
                            <a:schemeClr val="dk1"/>
                          </a:solidFill>
                        </a:rPr>
                        <a:t>する。</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591575">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時刻指定</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050"/>
                        <a:buFont typeface="Arial"/>
                        <a:buNone/>
                      </a:pPr>
                      <a:r>
                        <a:rPr lang="ja-JP" sz="1050" u="none" strike="noStrike" cap="none">
                          <a:solidFill>
                            <a:schemeClr val="dk1"/>
                          </a:solidFill>
                        </a:rPr>
                        <a:t>指定した時刻以降の</a:t>
                      </a:r>
                      <a:r>
                        <a:rPr lang="ja-JP" sz="1050">
                          <a:solidFill>
                            <a:schemeClr val="dk1"/>
                          </a:solidFill>
                        </a:rPr>
                        <a:t>労働時間</a:t>
                      </a:r>
                      <a:r>
                        <a:rPr lang="ja-JP" sz="1050" u="none" strike="noStrike" cap="none">
                          <a:solidFill>
                            <a:schemeClr val="dk1"/>
                          </a:solidFill>
                        </a:rPr>
                        <a:t>を残業時間として</a:t>
                      </a:r>
                      <a:r>
                        <a:rPr lang="ja-JP" sz="1050">
                          <a:solidFill>
                            <a:schemeClr val="dk1"/>
                          </a:solidFill>
                        </a:rPr>
                        <a:t>集計します。</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例</a:t>
                      </a:r>
                      <a:r>
                        <a:rPr lang="ja-JP" sz="1050">
                          <a:solidFill>
                            <a:schemeClr val="dk1"/>
                          </a:solidFill>
                        </a:rPr>
                        <a:t>）</a:t>
                      </a:r>
                      <a:r>
                        <a:rPr lang="ja-JP" sz="1050" u="none" strike="noStrike" cap="none">
                          <a:solidFill>
                            <a:schemeClr val="dk1"/>
                          </a:solidFill>
                        </a:rPr>
                        <a:t>18時</a:t>
                      </a:r>
                      <a:r>
                        <a:rPr lang="ja-JP" sz="1050">
                          <a:solidFill>
                            <a:schemeClr val="dk1"/>
                          </a:solidFill>
                        </a:rPr>
                        <a:t>00分</a:t>
                      </a:r>
                      <a:r>
                        <a:rPr lang="ja-JP" sz="1050" u="none" strike="noStrike" cap="none">
                          <a:solidFill>
                            <a:schemeClr val="dk1"/>
                          </a:solidFill>
                        </a:rPr>
                        <a:t>以降</a:t>
                      </a:r>
                      <a:r>
                        <a:rPr lang="ja-JP" sz="1050">
                          <a:solidFill>
                            <a:schemeClr val="dk1"/>
                          </a:solidFill>
                        </a:rPr>
                        <a:t>の労働を残業とする。</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70600">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申請</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sng" strike="noStrike" cap="none">
                          <a:solidFill>
                            <a:schemeClr val="hlink"/>
                          </a:solidFill>
                          <a:hlinkClick r:id="rId4"/>
                        </a:rPr>
                        <a:t>残業申請</a:t>
                      </a:r>
                      <a:r>
                        <a:rPr lang="ja-JP" sz="1050" u="none" strike="noStrike" cap="none">
                          <a:solidFill>
                            <a:schemeClr val="dk1"/>
                          </a:solidFill>
                        </a:rPr>
                        <a:t>をして承認された時間</a:t>
                      </a:r>
                      <a:r>
                        <a:rPr lang="ja-JP" sz="1050">
                          <a:solidFill>
                            <a:schemeClr val="dk1"/>
                          </a:solidFill>
                        </a:rPr>
                        <a:t>を</a:t>
                      </a:r>
                      <a:r>
                        <a:rPr lang="ja-JP" sz="1050" u="none" strike="noStrike" cap="none">
                          <a:solidFill>
                            <a:schemeClr val="dk1"/>
                          </a:solidFill>
                        </a:rPr>
                        <a:t>残業時間として集計</a:t>
                      </a:r>
                      <a:r>
                        <a:rPr lang="ja-JP" sz="1050">
                          <a:solidFill>
                            <a:schemeClr val="dk1"/>
                          </a:solidFill>
                        </a:rPr>
                        <a:t>します</a:t>
                      </a:r>
                      <a:r>
                        <a:rPr lang="ja-JP" sz="1050" u="none" strike="noStrike" cap="none">
                          <a:solidFill>
                            <a:schemeClr val="dk1"/>
                          </a:solidFill>
                        </a:rPr>
                        <a:t>。</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申請が承認されると【シフト終了時刻～申請時刻】が残業時間となります。</a:t>
                      </a:r>
                      <a:endParaRPr sz="105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050">
                          <a:solidFill>
                            <a:schemeClr val="dk1"/>
                          </a:solidFill>
                        </a:rPr>
                        <a:t>実際に労働をしていなくても、申請が承認されれば残業時間が集計されます。</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 </a:t>
                      </a:r>
                      <a:r>
                        <a:rPr lang="ja-JP" sz="1050" u="none" strike="noStrike" cap="none">
                          <a:solidFill>
                            <a:schemeClr val="dk1"/>
                          </a:solidFill>
                        </a:rPr>
                        <a:t>深夜時間は考慮されない</a:t>
                      </a:r>
                      <a:r>
                        <a:rPr lang="ja-JP" sz="1050">
                          <a:solidFill>
                            <a:schemeClr val="dk1"/>
                          </a:solidFill>
                        </a:rPr>
                        <a:t>ため</a:t>
                      </a:r>
                      <a:r>
                        <a:rPr lang="ja-JP" sz="1050" u="none" strike="noStrike" cap="none">
                          <a:solidFill>
                            <a:schemeClr val="dk1"/>
                          </a:solidFill>
                        </a:rPr>
                        <a:t>、深夜残業時間を集計することはできません。</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349850">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シフト外労働時間</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シフト時間にかぶらない時間帯の労働を、すべて残業時間として集計します。</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sp>
        <p:nvSpPr>
          <p:cNvPr id="411" name="Google Shape;411;p16"/>
          <p:cNvSpPr txBox="1"/>
          <p:nvPr/>
        </p:nvSpPr>
        <p:spPr>
          <a:xfrm>
            <a:off x="360000" y="1759525"/>
            <a:ext cx="33066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50" b="0" i="0" u="none" strike="noStrike" cap="none">
                <a:solidFill>
                  <a:schemeClr val="dk1"/>
                </a:solidFill>
                <a:latin typeface="Arial"/>
                <a:ea typeface="Arial"/>
                <a:cs typeface="Arial"/>
                <a:sym typeface="Arial"/>
              </a:rPr>
              <a:t>【日計算】</a:t>
            </a:r>
            <a:endParaRPr sz="1400" b="0" i="0" u="none" strike="noStrike" cap="none">
              <a:solidFill>
                <a:schemeClr val="dk1"/>
              </a:solidFill>
              <a:latin typeface="Arial"/>
              <a:ea typeface="Arial"/>
              <a:cs typeface="Arial"/>
              <a:sym typeface="Arial"/>
            </a:endParaRPr>
          </a:p>
        </p:txBody>
      </p:sp>
      <p:sp>
        <p:nvSpPr>
          <p:cNvPr id="412" name="Google Shape;412;p1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413" name="Google Shape;413;p1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14" name="Google Shape;414;p16"/>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18</a:t>
            </a:fld>
            <a:endParaRPr/>
          </a:p>
        </p:txBody>
      </p:sp>
      <p:graphicFrame>
        <p:nvGraphicFramePr>
          <p:cNvPr id="415" name="Google Shape;415;p16"/>
          <p:cNvGraphicFramePr/>
          <p:nvPr/>
        </p:nvGraphicFramePr>
        <p:xfrm>
          <a:off x="359993" y="5990406"/>
          <a:ext cx="6138000" cy="2559600"/>
        </p:xfrm>
        <a:graphic>
          <a:graphicData uri="http://schemas.openxmlformats.org/drawingml/2006/table">
            <a:tbl>
              <a:tblPr>
                <a:noFill/>
                <a:tableStyleId>{1DBF3256-5D79-459E-A4CE-13102FF63DEE}</a:tableStyleId>
              </a:tblPr>
              <a:tblGrid>
                <a:gridCol w="1439125">
                  <a:extLst>
                    <a:ext uri="{9D8B030D-6E8A-4147-A177-3AD203B41FA5}">
                      <a16:colId xmlns:a16="http://schemas.microsoft.com/office/drawing/2014/main" val="20000"/>
                    </a:ext>
                  </a:extLst>
                </a:gridCol>
                <a:gridCol w="4698875">
                  <a:extLst>
                    <a:ext uri="{9D8B030D-6E8A-4147-A177-3AD203B41FA5}">
                      <a16:colId xmlns:a16="http://schemas.microsoft.com/office/drawing/2014/main" val="20001"/>
                    </a:ext>
                  </a:extLst>
                </a:gridCol>
              </a:tblGrid>
              <a:tr h="1309175">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日または週</a:t>
                      </a:r>
                      <a:endParaRPr sz="105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（多い方）</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１</a:t>
                      </a:r>
                      <a:r>
                        <a:rPr lang="ja-JP" sz="1050" u="none" strike="noStrike" cap="none">
                          <a:solidFill>
                            <a:schemeClr val="dk1"/>
                          </a:solidFill>
                        </a:rPr>
                        <a:t>日の労働時間と、</a:t>
                      </a:r>
                      <a:r>
                        <a:rPr lang="ja-JP" sz="1050">
                          <a:solidFill>
                            <a:schemeClr val="dk1"/>
                          </a:solidFill>
                        </a:rPr>
                        <a:t>１</a:t>
                      </a:r>
                      <a:r>
                        <a:rPr lang="ja-JP" sz="1050" u="none" strike="noStrike" cap="none">
                          <a:solidFill>
                            <a:schemeClr val="dk1"/>
                          </a:solidFill>
                        </a:rPr>
                        <a:t>週間の総労働時間の基準を</a:t>
                      </a:r>
                      <a:r>
                        <a:rPr lang="ja-JP" sz="1050">
                          <a:solidFill>
                            <a:schemeClr val="dk1"/>
                          </a:solidFill>
                        </a:rPr>
                        <a:t>それぞれ</a:t>
                      </a:r>
                      <a:r>
                        <a:rPr lang="ja-JP" sz="1050" u="none" strike="noStrike" cap="none">
                          <a:solidFill>
                            <a:schemeClr val="dk1"/>
                          </a:solidFill>
                        </a:rPr>
                        <a:t>設定し</a:t>
                      </a:r>
                      <a:r>
                        <a:rPr lang="ja-JP" sz="1050">
                          <a:solidFill>
                            <a:schemeClr val="dk1"/>
                          </a:solidFill>
                        </a:rPr>
                        <a:t>ます。</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「１日の労働時間の基準を超えた労働１週間分」と「１週間の総労働時間の</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基準を超えた労働」のうち、どちらかより大きい方を残業時間として</a:t>
                      </a:r>
                      <a:endParaRPr sz="105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050">
                          <a:solidFill>
                            <a:schemeClr val="dk1"/>
                          </a:solidFill>
                        </a:rPr>
                        <a:t>集計します</a:t>
                      </a:r>
                      <a:r>
                        <a:rPr lang="ja-JP" sz="1050" u="none" strike="noStrike" cap="none">
                          <a:solidFill>
                            <a:schemeClr val="dk1"/>
                          </a:solidFill>
                        </a:rPr>
                        <a:t>。</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例</a:t>
                      </a:r>
                      <a:r>
                        <a:rPr lang="ja-JP" sz="1050">
                          <a:solidFill>
                            <a:schemeClr val="dk1"/>
                          </a:solidFill>
                        </a:rPr>
                        <a:t>）１</a:t>
                      </a:r>
                      <a:r>
                        <a:rPr lang="ja-JP" sz="1050" u="none" strike="noStrike" cap="none">
                          <a:solidFill>
                            <a:schemeClr val="dk1"/>
                          </a:solidFill>
                        </a:rPr>
                        <a:t>日</a:t>
                      </a:r>
                      <a:r>
                        <a:rPr lang="ja-JP" sz="1050">
                          <a:solidFill>
                            <a:schemeClr val="dk1"/>
                          </a:solidFill>
                        </a:rPr>
                        <a:t>８</a:t>
                      </a:r>
                      <a:r>
                        <a:rPr lang="ja-JP" sz="1050" u="none" strike="noStrike" cap="none">
                          <a:solidFill>
                            <a:schemeClr val="dk1"/>
                          </a:solidFill>
                        </a:rPr>
                        <a:t>時間を超える労働の</a:t>
                      </a:r>
                      <a:r>
                        <a:rPr lang="ja-JP" sz="1050">
                          <a:solidFill>
                            <a:schemeClr val="dk1"/>
                          </a:solidFill>
                        </a:rPr>
                        <a:t>１</a:t>
                      </a:r>
                      <a:r>
                        <a:rPr lang="ja-JP" sz="1050" u="none" strike="noStrike" cap="none">
                          <a:solidFill>
                            <a:schemeClr val="dk1"/>
                          </a:solidFill>
                        </a:rPr>
                        <a:t>週間分の合計</a:t>
                      </a:r>
                      <a:r>
                        <a:rPr lang="ja-JP" sz="1050">
                          <a:solidFill>
                            <a:schemeClr val="dk1"/>
                          </a:solidFill>
                        </a:rPr>
                        <a:t>、または１</a:t>
                      </a:r>
                      <a:r>
                        <a:rPr lang="ja-JP" sz="1050" u="none" strike="noStrike" cap="none">
                          <a:solidFill>
                            <a:schemeClr val="dk1"/>
                          </a:solidFill>
                        </a:rPr>
                        <a:t>週間</a:t>
                      </a:r>
                      <a:r>
                        <a:rPr lang="ja-JP" sz="1050">
                          <a:solidFill>
                            <a:schemeClr val="dk1"/>
                          </a:solidFill>
                        </a:rPr>
                        <a:t>あたり</a:t>
                      </a:r>
                      <a:r>
                        <a:rPr lang="ja-JP" sz="1050" u="none" strike="noStrike" cap="none">
                          <a:solidFill>
                            <a:schemeClr val="dk1"/>
                          </a:solidFill>
                        </a:rPr>
                        <a:t>40時間を超える労働</a:t>
                      </a:r>
                      <a:r>
                        <a:rPr lang="ja-JP" sz="1050">
                          <a:solidFill>
                            <a:schemeClr val="dk1"/>
                          </a:solidFill>
                        </a:rPr>
                        <a:t>のうち、どちらか大きい方を残業とする。</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250425">
                <a:tc>
                  <a:txBody>
                    <a:bodyPr/>
                    <a:lstStyle/>
                    <a:p>
                      <a:pPr marL="0" marR="0" lvl="0" indent="0" algn="l" rtl="0">
                        <a:lnSpc>
                          <a:spcPct val="115000"/>
                        </a:lnSpc>
                        <a:spcBef>
                          <a:spcPts val="0"/>
                        </a:spcBef>
                        <a:spcAft>
                          <a:spcPts val="0"/>
                        </a:spcAft>
                        <a:buNone/>
                      </a:pPr>
                      <a:r>
                        <a:rPr lang="ja-JP" sz="1050">
                          <a:solidFill>
                            <a:schemeClr val="dk1"/>
                          </a:solidFill>
                          <a:latin typeface="Calibri"/>
                          <a:ea typeface="Calibri"/>
                          <a:cs typeface="Calibri"/>
                          <a:sym typeface="Calibri"/>
                        </a:rPr>
                        <a:t>日または週または月</a:t>
                      </a:r>
                      <a:br>
                        <a:rPr lang="ja-JP" sz="1050">
                          <a:solidFill>
                            <a:schemeClr val="dk1"/>
                          </a:solidFill>
                          <a:latin typeface="Calibri"/>
                          <a:ea typeface="Calibri"/>
                          <a:cs typeface="Calibri"/>
                          <a:sym typeface="Calibri"/>
                        </a:rPr>
                      </a:br>
                      <a:r>
                        <a:rPr lang="ja-JP" sz="1050">
                          <a:solidFill>
                            <a:schemeClr val="dk1"/>
                          </a:solidFill>
                          <a:latin typeface="Calibri"/>
                          <a:ea typeface="Calibri"/>
                          <a:cs typeface="Calibri"/>
                          <a:sym typeface="Calibri"/>
                        </a:rPr>
                        <a:t>(多い方)</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None/>
                      </a:pPr>
                      <a:r>
                        <a:rPr lang="ja-JP" sz="1050">
                          <a:solidFill>
                            <a:schemeClr val="dk1"/>
                          </a:solidFill>
                        </a:rPr>
                        <a:t>１日、１週間、１か月のそれぞれについて労働時間の基準を設定します。</a:t>
                      </a:r>
                      <a:endParaRPr sz="1050">
                        <a:solidFill>
                          <a:schemeClr val="dk1"/>
                        </a:solidFill>
                      </a:endParaRPr>
                    </a:p>
                    <a:p>
                      <a:pPr marL="0" lvl="0" indent="0" algn="l" rtl="0">
                        <a:lnSpc>
                          <a:spcPct val="115000"/>
                        </a:lnSpc>
                        <a:spcBef>
                          <a:spcPts val="0"/>
                        </a:spcBef>
                        <a:spcAft>
                          <a:spcPts val="0"/>
                        </a:spcAft>
                        <a:buNone/>
                      </a:pPr>
                      <a:r>
                        <a:rPr lang="ja-JP" sz="1050">
                          <a:solidFill>
                            <a:schemeClr val="dk1"/>
                          </a:solidFill>
                        </a:rPr>
                        <a:t>「１日の労働時間の基準を超えた労働１か月分」あるいは</a:t>
                      </a:r>
                      <a:br>
                        <a:rPr lang="ja-JP" sz="1050">
                          <a:solidFill>
                            <a:schemeClr val="dk1"/>
                          </a:solidFill>
                        </a:rPr>
                      </a:br>
                      <a:r>
                        <a:rPr lang="ja-JP" sz="1050">
                          <a:solidFill>
                            <a:schemeClr val="dk1"/>
                          </a:solidFill>
                        </a:rPr>
                        <a:t>「１週間の総労働時間の基準を超えた労働１か月分」あるいは</a:t>
                      </a:r>
                      <a:endParaRPr sz="1050">
                        <a:solidFill>
                          <a:schemeClr val="dk1"/>
                        </a:solidFill>
                      </a:endParaRPr>
                    </a:p>
                    <a:p>
                      <a:pPr marL="0" lvl="0" indent="0" algn="l" rtl="0">
                        <a:lnSpc>
                          <a:spcPct val="115000"/>
                        </a:lnSpc>
                        <a:spcBef>
                          <a:spcPts val="0"/>
                        </a:spcBef>
                        <a:spcAft>
                          <a:spcPts val="0"/>
                        </a:spcAft>
                        <a:buNone/>
                      </a:pPr>
                      <a:r>
                        <a:rPr lang="ja-JP" sz="1050">
                          <a:solidFill>
                            <a:schemeClr val="dk1"/>
                          </a:solidFill>
                        </a:rPr>
                        <a:t>「１か月の総労働時間の基準を超えた労働時間」のうち、</a:t>
                      </a:r>
                      <a:endParaRPr sz="1050">
                        <a:solidFill>
                          <a:schemeClr val="dk1"/>
                        </a:solidFill>
                      </a:endParaRPr>
                    </a:p>
                    <a:p>
                      <a:pPr marL="0" lvl="0" indent="0" algn="l" rtl="0">
                        <a:lnSpc>
                          <a:spcPct val="150000"/>
                        </a:lnSpc>
                        <a:spcBef>
                          <a:spcPts val="0"/>
                        </a:spcBef>
                        <a:spcAft>
                          <a:spcPts val="0"/>
                        </a:spcAft>
                        <a:buNone/>
                      </a:pPr>
                      <a:r>
                        <a:rPr lang="ja-JP" sz="1050">
                          <a:solidFill>
                            <a:schemeClr val="dk1"/>
                          </a:solidFill>
                        </a:rPr>
                        <a:t>どれか最も大きい方を残業時間として集計します。</a:t>
                      </a:r>
                      <a:endParaRPr sz="1050">
                        <a:solidFill>
                          <a:schemeClr val="dk1"/>
                        </a:solidFill>
                      </a:endParaRPr>
                    </a:p>
                    <a:p>
                      <a:pPr marL="0" lvl="0" indent="0" algn="l" rtl="0">
                        <a:lnSpc>
                          <a:spcPct val="115000"/>
                        </a:lnSpc>
                        <a:spcBef>
                          <a:spcPts val="0"/>
                        </a:spcBef>
                        <a:spcAft>
                          <a:spcPts val="0"/>
                        </a:spcAft>
                        <a:buNone/>
                      </a:pPr>
                      <a:r>
                        <a:rPr lang="ja-JP" sz="1050">
                          <a:solidFill>
                            <a:schemeClr val="dk1"/>
                          </a:solidFill>
                        </a:rPr>
                        <a:t>※ １か月の基準は、28日、29日、30日、31日間のそれぞれで設定します。</a:t>
                      </a:r>
                      <a:endParaRPr sz="105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416" name="Google Shape;416;p16"/>
          <p:cNvSpPr txBox="1"/>
          <p:nvPr/>
        </p:nvSpPr>
        <p:spPr>
          <a:xfrm>
            <a:off x="360000" y="5707488"/>
            <a:ext cx="58845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50" b="0" i="0" u="none" strike="noStrike" cap="none">
                <a:solidFill>
                  <a:schemeClr val="dk1"/>
                </a:solidFill>
                <a:latin typeface="Arial"/>
                <a:ea typeface="Arial"/>
                <a:cs typeface="Arial"/>
                <a:sym typeface="Arial"/>
              </a:rPr>
              <a:t>【日･週</a:t>
            </a:r>
            <a:r>
              <a:rPr lang="ja-JP" sz="1050">
                <a:solidFill>
                  <a:schemeClr val="dk1"/>
                </a:solidFill>
              </a:rPr>
              <a:t>・月</a:t>
            </a:r>
            <a:r>
              <a:rPr lang="ja-JP" sz="1050" b="0" i="0" u="none" strike="noStrike" cap="none">
                <a:solidFill>
                  <a:schemeClr val="dk1"/>
                </a:solidFill>
                <a:latin typeface="Arial"/>
                <a:ea typeface="Arial"/>
                <a:cs typeface="Arial"/>
                <a:sym typeface="Arial"/>
              </a:rPr>
              <a:t>計算】</a:t>
            </a:r>
            <a:endParaRPr sz="1400" b="0" i="0" u="none" strike="noStrike" cap="none">
              <a:solidFill>
                <a:schemeClr val="dk1"/>
              </a:solidFill>
              <a:latin typeface="Arial"/>
              <a:ea typeface="Arial"/>
              <a:cs typeface="Arial"/>
              <a:sym typeface="Arial"/>
            </a:endParaRPr>
          </a:p>
        </p:txBody>
      </p:sp>
      <p:sp>
        <p:nvSpPr>
          <p:cNvPr id="417" name="Google Shape;417;p16"/>
          <p:cNvSpPr txBox="1"/>
          <p:nvPr/>
        </p:nvSpPr>
        <p:spPr>
          <a:xfrm>
            <a:off x="359994" y="917271"/>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残業時間の計算方法</a:t>
            </a:r>
            <a:endParaRPr b="1" i="0" u="none" strike="noStrike" cap="none">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17"/>
          <p:cNvGrpSpPr/>
          <p:nvPr/>
        </p:nvGrpSpPr>
        <p:grpSpPr>
          <a:xfrm>
            <a:off x="0" y="348541"/>
            <a:ext cx="6858000" cy="57859"/>
            <a:chOff x="276446" y="1127056"/>
            <a:chExt cx="6241312" cy="45084"/>
          </a:xfrm>
        </p:grpSpPr>
        <p:cxnSp>
          <p:nvCxnSpPr>
            <p:cNvPr id="423" name="Google Shape;423;p1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24" name="Google Shape;424;p1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425" name="Google Shape;425;p17"/>
          <p:cNvGraphicFramePr/>
          <p:nvPr/>
        </p:nvGraphicFramePr>
        <p:xfrm>
          <a:off x="359994" y="2408391"/>
          <a:ext cx="6138000" cy="1570425"/>
        </p:xfrm>
        <a:graphic>
          <a:graphicData uri="http://schemas.openxmlformats.org/drawingml/2006/table">
            <a:tbl>
              <a:tblPr>
                <a:noFill/>
                <a:tableStyleId>{1DBF3256-5D79-459E-A4CE-13102FF63DEE}</a:tableStyleId>
              </a:tblPr>
              <a:tblGrid>
                <a:gridCol w="1246600">
                  <a:extLst>
                    <a:ext uri="{9D8B030D-6E8A-4147-A177-3AD203B41FA5}">
                      <a16:colId xmlns:a16="http://schemas.microsoft.com/office/drawing/2014/main" val="20000"/>
                    </a:ext>
                  </a:extLst>
                </a:gridCol>
                <a:gridCol w="4891400">
                  <a:extLst>
                    <a:ext uri="{9D8B030D-6E8A-4147-A177-3AD203B41FA5}">
                      <a16:colId xmlns:a16="http://schemas.microsoft.com/office/drawing/2014/main" val="20001"/>
                    </a:ext>
                  </a:extLst>
                </a:gridCol>
              </a:tblGrid>
              <a:tr h="735050">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月計算</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１か</a:t>
                      </a:r>
                      <a:r>
                        <a:rPr lang="ja-JP" sz="1050" u="none" strike="noStrike" cap="none">
                          <a:solidFill>
                            <a:schemeClr val="dk1"/>
                          </a:solidFill>
                        </a:rPr>
                        <a:t>月の総労働時間の基準を設定し、それを越えた</a:t>
                      </a:r>
                      <a:r>
                        <a:rPr lang="ja-JP" sz="1050">
                          <a:solidFill>
                            <a:schemeClr val="dk1"/>
                          </a:solidFill>
                        </a:rPr>
                        <a:t>労働時間を残業時間として</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集計します。</a:t>
                      </a:r>
                      <a:r>
                        <a:rPr lang="ja-JP" sz="1050" u="none" strike="noStrike" cap="none">
                          <a:solidFill>
                            <a:schemeClr val="dk1"/>
                          </a:solidFill>
                        </a:rPr>
                        <a:t/>
                      </a:r>
                      <a:br>
                        <a:rPr lang="ja-JP" sz="1050" u="none" strike="noStrike" cap="none">
                          <a:solidFill>
                            <a:schemeClr val="dk1"/>
                          </a:solidFill>
                        </a:rPr>
                      </a:br>
                      <a:r>
                        <a:rPr lang="ja-JP" sz="1050">
                          <a:solidFill>
                            <a:schemeClr val="dk1"/>
                          </a:solidFill>
                        </a:rPr>
                        <a:t>基準は、</a:t>
                      </a:r>
                      <a:r>
                        <a:rPr lang="ja-JP" sz="1050" u="none" strike="noStrike" cap="none">
                          <a:solidFill>
                            <a:schemeClr val="dk1"/>
                          </a:solidFill>
                        </a:rPr>
                        <a:t>月の日数によって</a:t>
                      </a:r>
                      <a:r>
                        <a:rPr lang="ja-JP" sz="1050">
                          <a:solidFill>
                            <a:schemeClr val="dk1"/>
                          </a:solidFill>
                        </a:rPr>
                        <a:t>それぞれ</a:t>
                      </a:r>
                      <a:r>
                        <a:rPr lang="ja-JP" sz="1050" u="none" strike="noStrike" cap="none">
                          <a:solidFill>
                            <a:schemeClr val="dk1"/>
                          </a:solidFill>
                        </a:rPr>
                        <a:t>設定</a:t>
                      </a:r>
                      <a:r>
                        <a:rPr lang="ja-JP" sz="1050">
                          <a:solidFill>
                            <a:schemeClr val="dk1"/>
                          </a:solidFill>
                        </a:rPr>
                        <a:t>する必要があります</a:t>
                      </a:r>
                      <a:r>
                        <a:rPr lang="ja-JP" sz="1050" u="none" strike="noStrike" cap="none">
                          <a:solidFill>
                            <a:schemeClr val="dk1"/>
                          </a:solidFill>
                        </a:rPr>
                        <a:t>。</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35375">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月計算</a:t>
                      </a:r>
                      <a:endParaRPr sz="105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（フレックス）</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「１</a:t>
                      </a:r>
                      <a:r>
                        <a:rPr lang="ja-JP" sz="1050" u="none" strike="noStrike" cap="none">
                          <a:solidFill>
                            <a:schemeClr val="dk1"/>
                          </a:solidFill>
                        </a:rPr>
                        <a:t>日あたりの労働時間×</a:t>
                      </a:r>
                      <a:r>
                        <a:rPr lang="ja-JP" sz="1050">
                          <a:solidFill>
                            <a:schemeClr val="dk1"/>
                          </a:solidFill>
                        </a:rPr>
                        <a:t>１</a:t>
                      </a:r>
                      <a:r>
                        <a:rPr lang="ja-JP" sz="1050" u="none" strike="noStrike" cap="none">
                          <a:solidFill>
                            <a:schemeClr val="dk1"/>
                          </a:solidFill>
                        </a:rPr>
                        <a:t>ヶ月の</a:t>
                      </a:r>
                      <a:r>
                        <a:rPr lang="ja-JP" sz="1050" u="sng" strike="noStrike" cap="none">
                          <a:solidFill>
                            <a:schemeClr val="hlink"/>
                          </a:solidFill>
                          <a:hlinkClick r:id="rId3"/>
                        </a:rPr>
                        <a:t>所定労働日数</a:t>
                      </a:r>
                      <a:r>
                        <a:rPr lang="ja-JP" sz="1050">
                          <a:solidFill>
                            <a:schemeClr val="dk1"/>
                          </a:solidFill>
                        </a:rPr>
                        <a:t>」</a:t>
                      </a:r>
                      <a:r>
                        <a:rPr lang="ja-JP" sz="1050" u="none" strike="noStrike" cap="none">
                          <a:solidFill>
                            <a:schemeClr val="dk1"/>
                          </a:solidFill>
                        </a:rPr>
                        <a:t>で</a:t>
                      </a:r>
                      <a:r>
                        <a:rPr lang="ja-JP" sz="1050">
                          <a:solidFill>
                            <a:schemeClr val="dk1"/>
                          </a:solidFill>
                        </a:rPr>
                        <a:t>計算した時間数を</a:t>
                      </a:r>
                      <a:endParaRPr sz="105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050">
                          <a:solidFill>
                            <a:schemeClr val="dk1"/>
                          </a:solidFill>
                        </a:rPr>
                        <a:t>基準とし、それを超えた労働時間を残業時間として集計します。</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おすすめ）</a:t>
                      </a:r>
                      <a:r>
                        <a:rPr lang="ja-JP" sz="1050" u="none" strike="noStrike" cap="none">
                          <a:solidFill>
                            <a:schemeClr val="dk1"/>
                          </a:solidFill>
                        </a:rPr>
                        <a:t>フレックス制の場合など。次のページ</a:t>
                      </a:r>
                      <a:r>
                        <a:rPr lang="ja-JP" sz="1050">
                          <a:solidFill>
                            <a:schemeClr val="dk1"/>
                          </a:solidFill>
                        </a:rPr>
                        <a:t>で設定例をご紹介します。</a:t>
                      </a:r>
                      <a:endParaRPr sz="14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26" name="Google Shape;426;p17"/>
          <p:cNvGraphicFramePr/>
          <p:nvPr/>
        </p:nvGraphicFramePr>
        <p:xfrm>
          <a:off x="359994" y="4365152"/>
          <a:ext cx="6138000" cy="1414725"/>
        </p:xfrm>
        <a:graphic>
          <a:graphicData uri="http://schemas.openxmlformats.org/drawingml/2006/table">
            <a:tbl>
              <a:tblPr>
                <a:noFill/>
                <a:tableStyleId>{1DBF3256-5D79-459E-A4CE-13102FF63DEE}</a:tableStyleId>
              </a:tblPr>
              <a:tblGrid>
                <a:gridCol w="1138300">
                  <a:extLst>
                    <a:ext uri="{9D8B030D-6E8A-4147-A177-3AD203B41FA5}">
                      <a16:colId xmlns:a16="http://schemas.microsoft.com/office/drawing/2014/main" val="20000"/>
                    </a:ext>
                  </a:extLst>
                </a:gridCol>
                <a:gridCol w="4999700">
                  <a:extLst>
                    <a:ext uri="{9D8B030D-6E8A-4147-A177-3AD203B41FA5}">
                      <a16:colId xmlns:a16="http://schemas.microsoft.com/office/drawing/2014/main" val="20001"/>
                    </a:ext>
                  </a:extLst>
                </a:gridCol>
              </a:tblGrid>
              <a:tr h="736625">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年計算</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１</a:t>
                      </a:r>
                      <a:r>
                        <a:rPr lang="ja-JP" sz="1050" u="none" strike="noStrike" cap="none">
                          <a:solidFill>
                            <a:schemeClr val="dk1"/>
                          </a:solidFill>
                        </a:rPr>
                        <a:t>年の総労働時間の基準を設定し、それを越えた</a:t>
                      </a:r>
                      <a:r>
                        <a:rPr lang="ja-JP" sz="1050">
                          <a:solidFill>
                            <a:schemeClr val="dk1"/>
                          </a:solidFill>
                        </a:rPr>
                        <a:t>労働時間を残業時間として</a:t>
                      </a:r>
                      <a:endParaRPr sz="105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050">
                          <a:solidFill>
                            <a:schemeClr val="dk1"/>
                          </a:solidFill>
                        </a:rPr>
                        <a:t>集計します。</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78100">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年計算</a:t>
                      </a:r>
                      <a:endParaRPr sz="105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（フレックス）</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「１</a:t>
                      </a:r>
                      <a:r>
                        <a:rPr lang="ja-JP" sz="1050" u="none" strike="noStrike" cap="none">
                          <a:solidFill>
                            <a:schemeClr val="dk1"/>
                          </a:solidFill>
                        </a:rPr>
                        <a:t>日あたりの労働時間×</a:t>
                      </a:r>
                      <a:r>
                        <a:rPr lang="ja-JP" sz="1050">
                          <a:solidFill>
                            <a:schemeClr val="dk1"/>
                          </a:solidFill>
                        </a:rPr>
                        <a:t>１</a:t>
                      </a:r>
                      <a:r>
                        <a:rPr lang="ja-JP" sz="1050" u="none" strike="noStrike" cap="none">
                          <a:solidFill>
                            <a:schemeClr val="dk1"/>
                          </a:solidFill>
                        </a:rPr>
                        <a:t>年間の</a:t>
                      </a:r>
                      <a:r>
                        <a:rPr lang="ja-JP" sz="1050" u="sng">
                          <a:solidFill>
                            <a:schemeClr val="hlink"/>
                          </a:solidFill>
                          <a:hlinkClick r:id="rId3"/>
                        </a:rPr>
                        <a:t>所定労働日数</a:t>
                      </a:r>
                      <a:r>
                        <a:rPr lang="ja-JP" sz="1050">
                          <a:solidFill>
                            <a:schemeClr val="dk1"/>
                          </a:solidFill>
                        </a:rPr>
                        <a:t>」</a:t>
                      </a:r>
                      <a:r>
                        <a:rPr lang="ja-JP" sz="1050" u="none" strike="noStrike" cap="none">
                          <a:solidFill>
                            <a:schemeClr val="dk1"/>
                          </a:solidFill>
                        </a:rPr>
                        <a:t>で</a:t>
                      </a:r>
                      <a:r>
                        <a:rPr lang="ja-JP" sz="1050">
                          <a:solidFill>
                            <a:schemeClr val="dk1"/>
                          </a:solidFill>
                        </a:rPr>
                        <a:t>計算した時間数を基準とし、</a:t>
                      </a:r>
                      <a:r>
                        <a:rPr lang="ja-JP" sz="1050" u="none" strike="noStrike" cap="none">
                          <a:solidFill>
                            <a:schemeClr val="dk1"/>
                          </a:solidFill>
                        </a:rPr>
                        <a:t>それを</a:t>
                      </a:r>
                      <a:r>
                        <a:rPr lang="ja-JP" sz="1050">
                          <a:solidFill>
                            <a:schemeClr val="dk1"/>
                          </a:solidFill>
                        </a:rPr>
                        <a:t>超えた労働時間を</a:t>
                      </a:r>
                      <a:r>
                        <a:rPr lang="ja-JP" sz="1050" u="none" strike="noStrike" cap="none">
                          <a:solidFill>
                            <a:schemeClr val="dk1"/>
                          </a:solidFill>
                        </a:rPr>
                        <a:t>残業時間として集計</a:t>
                      </a:r>
                      <a:r>
                        <a:rPr lang="ja-JP" sz="1050">
                          <a:solidFill>
                            <a:schemeClr val="dk1"/>
                          </a:solidFill>
                        </a:rPr>
                        <a:t>し</a:t>
                      </a:r>
                      <a:r>
                        <a:rPr lang="ja-JP" sz="1050" u="none" strike="noStrike" cap="none">
                          <a:solidFill>
                            <a:schemeClr val="dk1"/>
                          </a:solidFill>
                        </a:rPr>
                        <a:t>ます。</a:t>
                      </a:r>
                      <a:endParaRPr sz="105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27" name="Google Shape;427;p17"/>
          <p:cNvGraphicFramePr/>
          <p:nvPr/>
        </p:nvGraphicFramePr>
        <p:xfrm>
          <a:off x="359994" y="1308978"/>
          <a:ext cx="6138000" cy="700375"/>
        </p:xfrm>
        <a:graphic>
          <a:graphicData uri="http://schemas.openxmlformats.org/drawingml/2006/table">
            <a:tbl>
              <a:tblPr>
                <a:noFill/>
                <a:tableStyleId>{1DBF3256-5D79-459E-A4CE-13102FF63DEE}</a:tableStyleId>
              </a:tblPr>
              <a:tblGrid>
                <a:gridCol w="1246600">
                  <a:extLst>
                    <a:ext uri="{9D8B030D-6E8A-4147-A177-3AD203B41FA5}">
                      <a16:colId xmlns:a16="http://schemas.microsoft.com/office/drawing/2014/main" val="20000"/>
                    </a:ext>
                  </a:extLst>
                </a:gridCol>
                <a:gridCol w="4891400">
                  <a:extLst>
                    <a:ext uri="{9D8B030D-6E8A-4147-A177-3AD203B41FA5}">
                      <a16:colId xmlns:a16="http://schemas.microsoft.com/office/drawing/2014/main" val="20001"/>
                    </a:ext>
                  </a:extLst>
                </a:gridCol>
              </a:tblGrid>
              <a:tr h="700375">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latin typeface="Calibri"/>
                          <a:ea typeface="Calibri"/>
                          <a:cs typeface="Calibri"/>
                          <a:sym typeface="Calibri"/>
                        </a:rPr>
                        <a:t>週計算</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１</a:t>
                      </a:r>
                      <a:r>
                        <a:rPr lang="ja-JP" sz="1050" u="none" strike="noStrike" cap="none">
                          <a:solidFill>
                            <a:schemeClr val="dk1"/>
                          </a:solidFill>
                        </a:rPr>
                        <a:t>週間の総労働時間の基準を設定し、それを越えた</a:t>
                      </a:r>
                      <a:r>
                        <a:rPr lang="ja-JP" sz="1050">
                          <a:solidFill>
                            <a:schemeClr val="dk1"/>
                          </a:solidFill>
                        </a:rPr>
                        <a:t>労働</a:t>
                      </a:r>
                      <a:r>
                        <a:rPr lang="ja-JP" sz="1050" u="none" strike="noStrike" cap="none">
                          <a:solidFill>
                            <a:schemeClr val="dk1"/>
                          </a:solidFill>
                        </a:rPr>
                        <a:t>時間</a:t>
                      </a:r>
                      <a:r>
                        <a:rPr lang="ja-JP" sz="1050">
                          <a:solidFill>
                            <a:schemeClr val="dk1"/>
                          </a:solidFill>
                        </a:rPr>
                        <a:t>を残業時間として</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集計します。</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sp>
        <p:nvSpPr>
          <p:cNvPr id="428" name="Google Shape;428;p17"/>
          <p:cNvSpPr txBox="1"/>
          <p:nvPr/>
        </p:nvSpPr>
        <p:spPr>
          <a:xfrm>
            <a:off x="359998" y="1055175"/>
            <a:ext cx="31983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Arial"/>
                <a:ea typeface="Arial"/>
                <a:cs typeface="Arial"/>
                <a:sym typeface="Arial"/>
              </a:rPr>
              <a:t>【週計算】</a:t>
            </a:r>
            <a:endParaRPr sz="1400" b="0" i="0" u="none" strike="noStrike" cap="none">
              <a:solidFill>
                <a:schemeClr val="dk1"/>
              </a:solidFill>
              <a:latin typeface="Arial"/>
              <a:ea typeface="Arial"/>
              <a:cs typeface="Arial"/>
              <a:sym typeface="Arial"/>
            </a:endParaRPr>
          </a:p>
        </p:txBody>
      </p:sp>
      <p:sp>
        <p:nvSpPr>
          <p:cNvPr id="429" name="Google Shape;429;p17"/>
          <p:cNvSpPr txBox="1"/>
          <p:nvPr/>
        </p:nvSpPr>
        <p:spPr>
          <a:xfrm>
            <a:off x="359998" y="2154600"/>
            <a:ext cx="51924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50" b="0" i="0" u="none" strike="noStrike" cap="none">
                <a:solidFill>
                  <a:schemeClr val="dk1"/>
                </a:solidFill>
                <a:latin typeface="Arial"/>
                <a:ea typeface="Arial"/>
                <a:cs typeface="Arial"/>
                <a:sym typeface="Arial"/>
              </a:rPr>
              <a:t>【月計算】</a:t>
            </a:r>
            <a:endParaRPr sz="1400" b="0" i="0" u="none" strike="noStrike" cap="none">
              <a:solidFill>
                <a:schemeClr val="dk1"/>
              </a:solidFill>
              <a:latin typeface="Arial"/>
              <a:ea typeface="Arial"/>
              <a:cs typeface="Arial"/>
              <a:sym typeface="Arial"/>
            </a:endParaRPr>
          </a:p>
        </p:txBody>
      </p:sp>
      <p:sp>
        <p:nvSpPr>
          <p:cNvPr id="430" name="Google Shape;430;p17"/>
          <p:cNvSpPr txBox="1"/>
          <p:nvPr/>
        </p:nvSpPr>
        <p:spPr>
          <a:xfrm>
            <a:off x="359998" y="4088825"/>
            <a:ext cx="56673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50" b="0" i="0" u="none" strike="noStrike" cap="none">
                <a:solidFill>
                  <a:schemeClr val="dk1"/>
                </a:solidFill>
                <a:latin typeface="Arial"/>
                <a:ea typeface="Arial"/>
                <a:cs typeface="Arial"/>
                <a:sym typeface="Arial"/>
              </a:rPr>
              <a:t>【年計算】</a:t>
            </a:r>
            <a:r>
              <a:rPr lang="ja-JP" sz="1050">
                <a:solidFill>
                  <a:schemeClr val="dk1"/>
                </a:solidFill>
              </a:rPr>
              <a:t>年度開始日を設定できます。</a:t>
            </a:r>
            <a:endParaRPr sz="1400" b="0" i="0" u="none" strike="noStrike" cap="none">
              <a:solidFill>
                <a:schemeClr val="dk1"/>
              </a:solidFill>
              <a:latin typeface="Arial"/>
              <a:ea typeface="Arial"/>
              <a:cs typeface="Arial"/>
              <a:sym typeface="Arial"/>
            </a:endParaRPr>
          </a:p>
        </p:txBody>
      </p:sp>
      <p:sp>
        <p:nvSpPr>
          <p:cNvPr id="431" name="Google Shape;431;p17"/>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432" name="Google Shape;432;p1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33" name="Google Shape;433;p17"/>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276447" y="47277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もくじ</a:t>
            </a:r>
            <a:endParaRPr sz="1100" b="0" i="0" u="none" strike="noStrike" cap="none">
              <a:latin typeface="Arial"/>
              <a:ea typeface="Arial"/>
              <a:cs typeface="Arial"/>
              <a:sym typeface="Arial"/>
            </a:endParaRPr>
          </a:p>
        </p:txBody>
      </p:sp>
      <p:cxnSp>
        <p:nvCxnSpPr>
          <p:cNvPr id="112" name="Google Shape;112;p2"/>
          <p:cNvCxnSpPr/>
          <p:nvPr/>
        </p:nvCxnSpPr>
        <p:spPr>
          <a:xfrm>
            <a:off x="308400" y="88256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113" name="Google Shape;113;p2"/>
          <p:cNvGrpSpPr/>
          <p:nvPr/>
        </p:nvGrpSpPr>
        <p:grpSpPr>
          <a:xfrm>
            <a:off x="0" y="348541"/>
            <a:ext cx="6858000" cy="57859"/>
            <a:chOff x="276446" y="1127056"/>
            <a:chExt cx="6241312" cy="45084"/>
          </a:xfrm>
        </p:grpSpPr>
        <p:cxnSp>
          <p:nvCxnSpPr>
            <p:cNvPr id="114" name="Google Shape;114;p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15" name="Google Shape;115;p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pSp>
        <p:nvGrpSpPr>
          <p:cNvPr id="116" name="Google Shape;116;p2"/>
          <p:cNvGrpSpPr/>
          <p:nvPr/>
        </p:nvGrpSpPr>
        <p:grpSpPr>
          <a:xfrm>
            <a:off x="352650" y="963379"/>
            <a:ext cx="6073500" cy="1412462"/>
            <a:chOff x="352650" y="1097625"/>
            <a:chExt cx="6073500" cy="1412463"/>
          </a:xfrm>
        </p:grpSpPr>
        <p:sp>
          <p:nvSpPr>
            <p:cNvPr id="117" name="Google Shape;117;p2"/>
            <p:cNvSpPr txBox="1"/>
            <p:nvPr/>
          </p:nvSpPr>
          <p:spPr>
            <a:xfrm>
              <a:off x="352650" y="1097625"/>
              <a:ext cx="2396100" cy="354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ja-JP" sz="1600" b="1" i="0" u="none" strike="noStrike" cap="none">
                  <a:solidFill>
                    <a:srgbClr val="0070C0"/>
                  </a:solidFill>
                  <a:latin typeface="Arial"/>
                  <a:ea typeface="Arial"/>
                  <a:cs typeface="Arial"/>
                  <a:sym typeface="Arial"/>
                </a:rPr>
                <a:t>はじめに</a:t>
              </a:r>
              <a:endParaRPr sz="1800" b="0" i="0" u="none" strike="noStrike" cap="none">
                <a:solidFill>
                  <a:srgbClr val="0070C0"/>
                </a:solidFill>
                <a:latin typeface="Arial"/>
                <a:ea typeface="Arial"/>
                <a:cs typeface="Arial"/>
                <a:sym typeface="Arial"/>
              </a:endParaRPr>
            </a:p>
          </p:txBody>
        </p:sp>
        <p:sp>
          <p:nvSpPr>
            <p:cNvPr id="118" name="Google Shape;118;p2"/>
            <p:cNvSpPr txBox="1"/>
            <p:nvPr/>
          </p:nvSpPr>
          <p:spPr>
            <a:xfrm>
              <a:off x="2213225" y="1358688"/>
              <a:ext cx="3699900" cy="11514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050"/>
                <a:buFont typeface="Arial"/>
                <a:buNone/>
              </a:pPr>
              <a:r>
                <a:rPr lang="ja-JP" sz="1100">
                  <a:solidFill>
                    <a:schemeClr val="dk1"/>
                  </a:solidFill>
                </a:rPr>
                <a:t>･････････････････････････････</a:t>
              </a:r>
              <a:endParaRPr sz="1800" b="0" i="0" u="none" strike="noStrike" cap="none">
                <a:solidFill>
                  <a:schemeClr val="dk1"/>
                </a:solidFill>
                <a:latin typeface="Arial"/>
                <a:ea typeface="Arial"/>
                <a:cs typeface="Arial"/>
                <a:sym typeface="Arial"/>
              </a:endParaRPr>
            </a:p>
          </p:txBody>
        </p:sp>
        <p:sp>
          <p:nvSpPr>
            <p:cNvPr id="119" name="Google Shape;119;p2"/>
            <p:cNvSpPr txBox="1"/>
            <p:nvPr/>
          </p:nvSpPr>
          <p:spPr>
            <a:xfrm>
              <a:off x="5870550" y="1406238"/>
              <a:ext cx="555600" cy="10563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p.4</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7</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8</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9</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p.1</a:t>
              </a:r>
              <a:r>
                <a:rPr lang="ja-JP" sz="1100">
                  <a:solidFill>
                    <a:schemeClr val="dk1"/>
                  </a:solidFill>
                </a:rPr>
                <a:t>2</a:t>
              </a:r>
              <a:endParaRPr sz="1800" b="0" i="0" u="none" strike="noStrike" cap="none">
                <a:solidFill>
                  <a:schemeClr val="dk1"/>
                </a:solidFill>
                <a:latin typeface="Arial"/>
                <a:ea typeface="Arial"/>
                <a:cs typeface="Arial"/>
                <a:sym typeface="Arial"/>
              </a:endParaRPr>
            </a:p>
          </p:txBody>
        </p:sp>
        <p:sp>
          <p:nvSpPr>
            <p:cNvPr id="120" name="Google Shape;120;p2"/>
            <p:cNvSpPr txBox="1"/>
            <p:nvPr/>
          </p:nvSpPr>
          <p:spPr>
            <a:xfrm>
              <a:off x="352650" y="1406238"/>
              <a:ext cx="2786400" cy="1056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１．部署/店舗の登録</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２．スタッフ種別設定</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３．単位時間の設定</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４．スタッフの登録</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５．管理者の登録</a:t>
              </a:r>
              <a:endParaRPr sz="1800" b="0" i="0" u="none" strike="noStrike" cap="none">
                <a:solidFill>
                  <a:schemeClr val="dk1"/>
                </a:solidFill>
                <a:latin typeface="Arial"/>
                <a:ea typeface="Arial"/>
                <a:cs typeface="Arial"/>
                <a:sym typeface="Arial"/>
              </a:endParaRPr>
            </a:p>
          </p:txBody>
        </p:sp>
      </p:grpSp>
      <p:grpSp>
        <p:nvGrpSpPr>
          <p:cNvPr id="121" name="Google Shape;121;p2"/>
          <p:cNvGrpSpPr/>
          <p:nvPr/>
        </p:nvGrpSpPr>
        <p:grpSpPr>
          <a:xfrm>
            <a:off x="352650" y="2335153"/>
            <a:ext cx="6073500" cy="1232013"/>
            <a:chOff x="352650" y="2563625"/>
            <a:chExt cx="6073500" cy="1232013"/>
          </a:xfrm>
        </p:grpSpPr>
        <p:sp>
          <p:nvSpPr>
            <p:cNvPr id="122" name="Google Shape;122;p2"/>
            <p:cNvSpPr txBox="1"/>
            <p:nvPr/>
          </p:nvSpPr>
          <p:spPr>
            <a:xfrm>
              <a:off x="2213225" y="2857538"/>
              <a:ext cx="3699900" cy="938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endParaRPr sz="1800" b="0" i="0" u="none" strike="noStrike" cap="none">
                <a:solidFill>
                  <a:schemeClr val="dk1"/>
                </a:solidFill>
                <a:latin typeface="Arial"/>
                <a:ea typeface="Arial"/>
                <a:cs typeface="Arial"/>
                <a:sym typeface="Arial"/>
              </a:endParaRPr>
            </a:p>
          </p:txBody>
        </p:sp>
        <p:sp>
          <p:nvSpPr>
            <p:cNvPr id="123" name="Google Shape;123;p2"/>
            <p:cNvSpPr txBox="1"/>
            <p:nvPr/>
          </p:nvSpPr>
          <p:spPr>
            <a:xfrm>
              <a:off x="5870550" y="2857538"/>
              <a:ext cx="555600" cy="938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100"/>
                <a:buFont typeface="Arial"/>
                <a:buNone/>
              </a:pPr>
              <a:r>
                <a:rPr lang="ja-JP" sz="1100">
                  <a:solidFill>
                    <a:schemeClr val="dk1"/>
                  </a:solidFill>
                </a:rPr>
                <a:t>p.16</a:t>
              </a:r>
              <a:endParaRPr>
                <a:solidFill>
                  <a:schemeClr val="dk1"/>
                </a:solidFill>
              </a:endParaRPr>
            </a:p>
            <a:p>
              <a:pPr marL="0" lvl="0" indent="0" algn="r" rtl="0">
                <a:lnSpc>
                  <a:spcPct val="115000"/>
                </a:lnSpc>
                <a:spcBef>
                  <a:spcPts val="0"/>
                </a:spcBef>
                <a:spcAft>
                  <a:spcPts val="0"/>
                </a:spcAft>
                <a:buClr>
                  <a:schemeClr val="dk1"/>
                </a:buClr>
                <a:buSzPts val="1100"/>
                <a:buFont typeface="Arial"/>
                <a:buNone/>
              </a:pPr>
              <a:r>
                <a:rPr lang="ja-JP" sz="1100">
                  <a:solidFill>
                    <a:schemeClr val="dk1"/>
                  </a:solidFill>
                </a:rPr>
                <a:t>p.21</a:t>
              </a:r>
              <a:endParaRPr>
                <a:solidFill>
                  <a:schemeClr val="dk1"/>
                </a:solidFill>
              </a:endParaRPr>
            </a:p>
            <a:p>
              <a:pPr marL="0" lvl="0" indent="0" algn="r" rtl="0">
                <a:lnSpc>
                  <a:spcPct val="115000"/>
                </a:lnSpc>
                <a:spcBef>
                  <a:spcPts val="0"/>
                </a:spcBef>
                <a:spcAft>
                  <a:spcPts val="0"/>
                </a:spcAft>
                <a:buClr>
                  <a:schemeClr val="dk1"/>
                </a:buClr>
                <a:buSzPts val="1100"/>
                <a:buFont typeface="Arial"/>
                <a:buNone/>
              </a:pPr>
              <a:r>
                <a:rPr lang="ja-JP" sz="1100">
                  <a:solidFill>
                    <a:schemeClr val="dk1"/>
                  </a:solidFill>
                </a:rPr>
                <a:t>p.23</a:t>
              </a:r>
              <a:endParaRPr>
                <a:solidFill>
                  <a:schemeClr val="dk1"/>
                </a:solidFill>
              </a:endParaRPr>
            </a:p>
            <a:p>
              <a:pPr marL="0" lvl="0" indent="0" algn="r" rtl="0">
                <a:lnSpc>
                  <a:spcPct val="115000"/>
                </a:lnSpc>
                <a:spcBef>
                  <a:spcPts val="0"/>
                </a:spcBef>
                <a:spcAft>
                  <a:spcPts val="0"/>
                </a:spcAft>
                <a:buNone/>
              </a:pPr>
              <a:r>
                <a:rPr lang="ja-JP" sz="1100">
                  <a:solidFill>
                    <a:schemeClr val="dk1"/>
                  </a:solidFill>
                </a:rPr>
                <a:t>p.26</a:t>
              </a:r>
              <a:endParaRPr>
                <a:solidFill>
                  <a:schemeClr val="dk1"/>
                </a:solidFill>
                <a:latin typeface="Calibri"/>
                <a:ea typeface="Calibri"/>
                <a:cs typeface="Calibri"/>
                <a:sym typeface="Calibri"/>
              </a:endParaRPr>
            </a:p>
          </p:txBody>
        </p:sp>
        <p:sp>
          <p:nvSpPr>
            <p:cNvPr id="124" name="Google Shape;124;p2"/>
            <p:cNvSpPr txBox="1"/>
            <p:nvPr/>
          </p:nvSpPr>
          <p:spPr>
            <a:xfrm>
              <a:off x="352650" y="2857538"/>
              <a:ext cx="35817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１．所定時間･残業･深夜設定</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２．打刻や労働時間の切り捨て処理</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３．公休日、法定休日の設定</a:t>
              </a:r>
              <a:endParaRPr>
                <a:solidFill>
                  <a:schemeClr val="dk1"/>
                </a:solidFill>
              </a:endParaRPr>
            </a:p>
            <a:p>
              <a:pPr marL="0" lvl="0" indent="0" algn="l" rtl="0">
                <a:lnSpc>
                  <a:spcPct val="115000"/>
                </a:lnSpc>
                <a:spcBef>
                  <a:spcPts val="0"/>
                </a:spcBef>
                <a:spcAft>
                  <a:spcPts val="0"/>
                </a:spcAft>
                <a:buNone/>
              </a:pPr>
              <a:r>
                <a:rPr lang="ja-JP" sz="1100">
                  <a:solidFill>
                    <a:schemeClr val="dk1"/>
                  </a:solidFill>
                </a:rPr>
                <a:t>４．休憩時間の計算方法</a:t>
              </a:r>
              <a:endParaRPr>
                <a:solidFill>
                  <a:schemeClr val="dk1"/>
                </a:solidFill>
                <a:latin typeface="Calibri"/>
                <a:ea typeface="Calibri"/>
                <a:cs typeface="Calibri"/>
                <a:sym typeface="Calibri"/>
              </a:endParaRPr>
            </a:p>
          </p:txBody>
        </p:sp>
        <p:sp>
          <p:nvSpPr>
            <p:cNvPr id="125" name="Google Shape;125;p2"/>
            <p:cNvSpPr txBox="1"/>
            <p:nvPr/>
          </p:nvSpPr>
          <p:spPr>
            <a:xfrm>
              <a:off x="352650" y="2563625"/>
              <a:ext cx="35817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600" b="1">
                  <a:solidFill>
                    <a:srgbClr val="0070C0"/>
                  </a:solidFill>
                </a:rPr>
                <a:t>就業規則を設定する</a:t>
              </a:r>
              <a:endParaRPr>
                <a:solidFill>
                  <a:srgbClr val="0070C0"/>
                </a:solidFill>
                <a:latin typeface="Calibri"/>
                <a:ea typeface="Calibri"/>
                <a:cs typeface="Calibri"/>
                <a:sym typeface="Calibri"/>
              </a:endParaRPr>
            </a:p>
          </p:txBody>
        </p:sp>
      </p:grpSp>
      <p:grpSp>
        <p:nvGrpSpPr>
          <p:cNvPr id="126" name="Google Shape;126;p2"/>
          <p:cNvGrpSpPr/>
          <p:nvPr/>
        </p:nvGrpSpPr>
        <p:grpSpPr>
          <a:xfrm>
            <a:off x="352650" y="3526478"/>
            <a:ext cx="6073500" cy="897025"/>
            <a:chOff x="352650" y="3796513"/>
            <a:chExt cx="6073500" cy="897025"/>
          </a:xfrm>
        </p:grpSpPr>
        <p:sp>
          <p:nvSpPr>
            <p:cNvPr id="127" name="Google Shape;127;p2"/>
            <p:cNvSpPr txBox="1"/>
            <p:nvPr/>
          </p:nvSpPr>
          <p:spPr>
            <a:xfrm>
              <a:off x="2213225" y="4106738"/>
              <a:ext cx="3699900" cy="5868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endParaRPr sz="1800" b="0" i="0" u="none" strike="noStrike" cap="none">
                <a:solidFill>
                  <a:schemeClr val="dk1"/>
                </a:solidFill>
                <a:latin typeface="Arial"/>
                <a:ea typeface="Arial"/>
                <a:cs typeface="Arial"/>
                <a:sym typeface="Arial"/>
              </a:endParaRPr>
            </a:p>
          </p:txBody>
        </p:sp>
        <p:sp>
          <p:nvSpPr>
            <p:cNvPr id="128" name="Google Shape;128;p2"/>
            <p:cNvSpPr txBox="1"/>
            <p:nvPr/>
          </p:nvSpPr>
          <p:spPr>
            <a:xfrm>
              <a:off x="5870550" y="4163738"/>
              <a:ext cx="555600" cy="4728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rgbClr val="000000"/>
                </a:buClr>
                <a:buSzPts val="1600"/>
                <a:buFont typeface="Arial"/>
                <a:buNone/>
              </a:pPr>
              <a:r>
                <a:rPr lang="ja-JP" sz="1100" b="0" i="0" u="none" strike="noStrike" cap="none">
                  <a:solidFill>
                    <a:schemeClr val="dk1"/>
                  </a:solidFill>
                  <a:latin typeface="Arial"/>
                  <a:ea typeface="Arial"/>
                  <a:cs typeface="Arial"/>
                  <a:sym typeface="Arial"/>
                </a:rPr>
                <a:t>p.2</a:t>
              </a:r>
              <a:r>
                <a:rPr lang="ja-JP" sz="1100">
                  <a:solidFill>
                    <a:schemeClr val="dk1"/>
                  </a:solidFill>
                </a:rPr>
                <a:t>9</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32</a:t>
              </a:r>
              <a:endParaRPr sz="1800" b="0" i="0" u="none" strike="noStrike" cap="none">
                <a:solidFill>
                  <a:schemeClr val="dk1"/>
                </a:solidFill>
                <a:latin typeface="Arial"/>
                <a:ea typeface="Arial"/>
                <a:cs typeface="Arial"/>
                <a:sym typeface="Arial"/>
              </a:endParaRPr>
            </a:p>
          </p:txBody>
        </p:sp>
        <p:sp>
          <p:nvSpPr>
            <p:cNvPr id="129" name="Google Shape;129;p2"/>
            <p:cNvSpPr txBox="1"/>
            <p:nvPr/>
          </p:nvSpPr>
          <p:spPr>
            <a:xfrm>
              <a:off x="352650" y="4125788"/>
              <a:ext cx="35817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１．シフトパターン作成</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２．基本シフトの登録</a:t>
              </a:r>
              <a:endParaRPr>
                <a:solidFill>
                  <a:schemeClr val="dk1"/>
                </a:solidFill>
                <a:latin typeface="Calibri"/>
                <a:ea typeface="Calibri"/>
                <a:cs typeface="Calibri"/>
                <a:sym typeface="Calibri"/>
              </a:endParaRPr>
            </a:p>
          </p:txBody>
        </p:sp>
        <p:sp>
          <p:nvSpPr>
            <p:cNvPr id="130" name="Google Shape;130;p2"/>
            <p:cNvSpPr txBox="1"/>
            <p:nvPr/>
          </p:nvSpPr>
          <p:spPr>
            <a:xfrm>
              <a:off x="352650" y="3796513"/>
              <a:ext cx="35817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600" b="1">
                  <a:solidFill>
                    <a:srgbClr val="0070C0"/>
                  </a:solidFill>
                </a:rPr>
                <a:t>シフトを設定する</a:t>
              </a:r>
              <a:endParaRPr>
                <a:solidFill>
                  <a:srgbClr val="0070C0"/>
                </a:solidFill>
                <a:latin typeface="Calibri"/>
                <a:ea typeface="Calibri"/>
                <a:cs typeface="Calibri"/>
                <a:sym typeface="Calibri"/>
              </a:endParaRPr>
            </a:p>
          </p:txBody>
        </p:sp>
      </p:grpSp>
      <p:grpSp>
        <p:nvGrpSpPr>
          <p:cNvPr id="131" name="Google Shape;131;p2"/>
          <p:cNvGrpSpPr/>
          <p:nvPr/>
        </p:nvGrpSpPr>
        <p:grpSpPr>
          <a:xfrm>
            <a:off x="352650" y="4382814"/>
            <a:ext cx="6073500" cy="1268250"/>
            <a:chOff x="352650" y="4674500"/>
            <a:chExt cx="6073500" cy="1268250"/>
          </a:xfrm>
        </p:grpSpPr>
        <p:sp>
          <p:nvSpPr>
            <p:cNvPr id="132" name="Google Shape;132;p2"/>
            <p:cNvSpPr txBox="1"/>
            <p:nvPr/>
          </p:nvSpPr>
          <p:spPr>
            <a:xfrm>
              <a:off x="2213225" y="5005263"/>
              <a:ext cx="3699900" cy="934200"/>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a:solidFill>
                    <a:schemeClr val="dk1"/>
                  </a:solidFill>
                </a:rPr>
                <a:t>･････････････････････････････</a:t>
              </a:r>
              <a:br>
                <a:rPr lang="ja-JP" sz="1100">
                  <a:solidFill>
                    <a:schemeClr val="dk1"/>
                  </a:solidFill>
                </a:rPr>
              </a:br>
              <a:r>
                <a:rPr lang="ja-JP" sz="1100">
                  <a:solidFill>
                    <a:schemeClr val="dk1"/>
                  </a:solidFill>
                </a:rPr>
                <a:t>･････････････････････････････</a:t>
              </a:r>
              <a:br>
                <a:rPr lang="ja-JP" sz="1100">
                  <a:solidFill>
                    <a:schemeClr val="dk1"/>
                  </a:solidFill>
                </a:rPr>
              </a:br>
              <a:r>
                <a:rPr lang="ja-JP" sz="1100">
                  <a:solidFill>
                    <a:schemeClr val="dk1"/>
                  </a:solidFill>
                </a:rPr>
                <a:t>･････････････････････････････</a:t>
              </a:r>
              <a:br>
                <a:rPr lang="ja-JP" sz="1100">
                  <a:solidFill>
                    <a:schemeClr val="dk1"/>
                  </a:solidFill>
                </a:rPr>
              </a:br>
              <a:r>
                <a:rPr lang="ja-JP" sz="1100">
                  <a:solidFill>
                    <a:schemeClr val="dk1"/>
                  </a:solidFill>
                </a:rPr>
                <a:t>･････････････････････････････</a:t>
              </a:r>
              <a:endParaRPr sz="1100">
                <a:solidFill>
                  <a:schemeClr val="dk1"/>
                </a:solidFill>
              </a:endParaRPr>
            </a:p>
          </p:txBody>
        </p:sp>
        <p:sp>
          <p:nvSpPr>
            <p:cNvPr id="133" name="Google Shape;133;p2"/>
            <p:cNvSpPr txBox="1"/>
            <p:nvPr/>
          </p:nvSpPr>
          <p:spPr>
            <a:xfrm>
              <a:off x="5964750" y="5004650"/>
              <a:ext cx="461400" cy="938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600"/>
                <a:buFont typeface="Arial"/>
                <a:buNone/>
              </a:pPr>
              <a:r>
                <a:rPr lang="ja-JP" sz="1100">
                  <a:solidFill>
                    <a:schemeClr val="dk1"/>
                  </a:solidFill>
                </a:rPr>
                <a:t>p.34</a:t>
              </a:r>
              <a:endParaRPr sz="1100">
                <a:solidFill>
                  <a:schemeClr val="dk1"/>
                </a:solidFill>
              </a:endParaRPr>
            </a:p>
            <a:p>
              <a:pPr marL="0" lvl="0" indent="0" algn="r" rtl="0">
                <a:lnSpc>
                  <a:spcPct val="115000"/>
                </a:lnSpc>
                <a:spcBef>
                  <a:spcPts val="0"/>
                </a:spcBef>
                <a:spcAft>
                  <a:spcPts val="0"/>
                </a:spcAft>
                <a:buClr>
                  <a:schemeClr val="dk1"/>
                </a:buClr>
                <a:buSzPts val="1100"/>
                <a:buFont typeface="Arial"/>
                <a:buNone/>
              </a:pPr>
              <a:r>
                <a:rPr lang="ja-JP" sz="1100">
                  <a:solidFill>
                    <a:schemeClr val="dk1"/>
                  </a:solidFill>
                </a:rPr>
                <a:t>p.38</a:t>
              </a:r>
              <a:endParaRPr sz="1100">
                <a:solidFill>
                  <a:schemeClr val="dk1"/>
                </a:solidFill>
              </a:endParaRPr>
            </a:p>
            <a:p>
              <a:pPr marL="0" lvl="0" indent="0" algn="r" rtl="0">
                <a:lnSpc>
                  <a:spcPct val="115000"/>
                </a:lnSpc>
                <a:spcBef>
                  <a:spcPts val="0"/>
                </a:spcBef>
                <a:spcAft>
                  <a:spcPts val="0"/>
                </a:spcAft>
                <a:buClr>
                  <a:schemeClr val="dk1"/>
                </a:buClr>
                <a:buSzPts val="1100"/>
                <a:buFont typeface="Arial"/>
                <a:buNone/>
              </a:pPr>
              <a:r>
                <a:rPr lang="ja-JP" sz="1100">
                  <a:solidFill>
                    <a:schemeClr val="dk1"/>
                  </a:solidFill>
                </a:rPr>
                <a:t>p.39</a:t>
              </a:r>
              <a:endParaRPr sz="1100">
                <a:solidFill>
                  <a:schemeClr val="dk1"/>
                </a:solidFill>
              </a:endParaRPr>
            </a:p>
            <a:p>
              <a:pPr marL="0" lvl="0" indent="0" algn="r" rtl="0">
                <a:lnSpc>
                  <a:spcPct val="115000"/>
                </a:lnSpc>
                <a:spcBef>
                  <a:spcPts val="0"/>
                </a:spcBef>
                <a:spcAft>
                  <a:spcPts val="0"/>
                </a:spcAft>
                <a:buClr>
                  <a:schemeClr val="dk1"/>
                </a:buClr>
                <a:buSzPts val="1100"/>
                <a:buFont typeface="Arial"/>
                <a:buNone/>
              </a:pPr>
              <a:r>
                <a:rPr lang="ja-JP" sz="1100">
                  <a:solidFill>
                    <a:schemeClr val="dk1"/>
                  </a:solidFill>
                </a:rPr>
                <a:t>p.40</a:t>
              </a:r>
              <a:endParaRPr sz="1100">
                <a:solidFill>
                  <a:schemeClr val="dk1"/>
                </a:solidFill>
              </a:endParaRPr>
            </a:p>
          </p:txBody>
        </p:sp>
        <p:sp>
          <p:nvSpPr>
            <p:cNvPr id="134" name="Google Shape;134;p2"/>
            <p:cNvSpPr txBox="1"/>
            <p:nvPr/>
          </p:nvSpPr>
          <p:spPr>
            <a:xfrm>
              <a:off x="352650" y="5004650"/>
              <a:ext cx="34323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１．休暇を作成する</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２．休暇の残日数を付与する</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３．休暇を取得する</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４．有休を自動付与する</a:t>
              </a:r>
              <a:endParaRPr>
                <a:solidFill>
                  <a:schemeClr val="dk1"/>
                </a:solidFill>
                <a:latin typeface="Calibri"/>
                <a:ea typeface="Calibri"/>
                <a:cs typeface="Calibri"/>
                <a:sym typeface="Calibri"/>
              </a:endParaRPr>
            </a:p>
          </p:txBody>
        </p:sp>
        <p:sp>
          <p:nvSpPr>
            <p:cNvPr id="135" name="Google Shape;135;p2"/>
            <p:cNvSpPr txBox="1"/>
            <p:nvPr/>
          </p:nvSpPr>
          <p:spPr>
            <a:xfrm>
              <a:off x="352650" y="4674500"/>
              <a:ext cx="34323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600" b="1">
                  <a:solidFill>
                    <a:srgbClr val="0070C0"/>
                  </a:solidFill>
                </a:rPr>
                <a:t>休暇を運用する</a:t>
              </a:r>
              <a:endParaRPr>
                <a:solidFill>
                  <a:srgbClr val="0070C0"/>
                </a:solidFill>
                <a:latin typeface="Calibri"/>
                <a:ea typeface="Calibri"/>
                <a:cs typeface="Calibri"/>
                <a:sym typeface="Calibri"/>
              </a:endParaRPr>
            </a:p>
          </p:txBody>
        </p:sp>
      </p:grpSp>
      <p:grpSp>
        <p:nvGrpSpPr>
          <p:cNvPr id="136" name="Google Shape;136;p2"/>
          <p:cNvGrpSpPr/>
          <p:nvPr/>
        </p:nvGrpSpPr>
        <p:grpSpPr>
          <a:xfrm>
            <a:off x="352650" y="5610376"/>
            <a:ext cx="6073500" cy="1082725"/>
            <a:chOff x="352650" y="5946150"/>
            <a:chExt cx="6073500" cy="1082725"/>
          </a:xfrm>
        </p:grpSpPr>
        <p:sp>
          <p:nvSpPr>
            <p:cNvPr id="137" name="Google Shape;137;p2"/>
            <p:cNvSpPr txBox="1"/>
            <p:nvPr/>
          </p:nvSpPr>
          <p:spPr>
            <a:xfrm>
              <a:off x="2213225" y="6254725"/>
              <a:ext cx="3699900" cy="739500"/>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a:solidFill>
                    <a:schemeClr val="dk1"/>
                  </a:solidFill>
                </a:rPr>
                <a:t>･････････････････････････････</a:t>
              </a:r>
              <a:br>
                <a:rPr lang="ja-JP" sz="1100">
                  <a:solidFill>
                    <a:schemeClr val="dk1"/>
                  </a:solidFill>
                </a:rPr>
              </a:br>
              <a:r>
                <a:rPr lang="ja-JP" sz="1100">
                  <a:solidFill>
                    <a:schemeClr val="dk1"/>
                  </a:solidFill>
                </a:rPr>
                <a:t>･････････････････････････････</a:t>
              </a:r>
              <a:r>
                <a:rPr lang="ja-JP" sz="1800">
                  <a:solidFill>
                    <a:schemeClr val="dk1"/>
                  </a:solidFill>
                </a:rPr>
                <a:t/>
              </a:r>
              <a:br>
                <a:rPr lang="ja-JP" sz="1800">
                  <a:solidFill>
                    <a:schemeClr val="dk1"/>
                  </a:solidFill>
                </a:rPr>
              </a:br>
              <a:r>
                <a:rPr lang="ja-JP" sz="1100">
                  <a:solidFill>
                    <a:schemeClr val="dk1"/>
                  </a:solidFill>
                </a:rPr>
                <a:t>･････････････････････････････</a:t>
              </a:r>
              <a:endParaRPr sz="1100">
                <a:solidFill>
                  <a:schemeClr val="dk1"/>
                </a:solidFill>
              </a:endParaRPr>
            </a:p>
          </p:txBody>
        </p:sp>
        <p:sp>
          <p:nvSpPr>
            <p:cNvPr id="138" name="Google Shape;138;p2"/>
            <p:cNvSpPr txBox="1"/>
            <p:nvPr/>
          </p:nvSpPr>
          <p:spPr>
            <a:xfrm>
              <a:off x="5870550" y="6285475"/>
              <a:ext cx="555600" cy="743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ja-JP" sz="1100">
                  <a:solidFill>
                    <a:schemeClr val="dk1"/>
                  </a:solidFill>
                </a:rPr>
                <a:t>p.42</a:t>
              </a:r>
              <a:br>
                <a:rPr lang="ja-JP" sz="1100">
                  <a:solidFill>
                    <a:schemeClr val="dk1"/>
                  </a:solidFill>
                </a:rPr>
              </a:br>
              <a:r>
                <a:rPr lang="ja-JP" sz="1100">
                  <a:solidFill>
                    <a:schemeClr val="dk1"/>
                  </a:solidFill>
                </a:rPr>
                <a:t>p.43</a:t>
              </a:r>
              <a:br>
                <a:rPr lang="ja-JP" sz="1100">
                  <a:solidFill>
                    <a:schemeClr val="dk1"/>
                  </a:solidFill>
                </a:rPr>
              </a:br>
              <a:r>
                <a:rPr lang="ja-JP" sz="1100">
                  <a:solidFill>
                    <a:schemeClr val="dk1"/>
                  </a:solidFill>
                </a:rPr>
                <a:t>p.44</a:t>
              </a:r>
              <a:endParaRPr>
                <a:solidFill>
                  <a:schemeClr val="dk1"/>
                </a:solidFill>
                <a:latin typeface="Calibri"/>
                <a:ea typeface="Calibri"/>
                <a:cs typeface="Calibri"/>
                <a:sym typeface="Calibri"/>
              </a:endParaRPr>
            </a:p>
          </p:txBody>
        </p:sp>
        <p:sp>
          <p:nvSpPr>
            <p:cNvPr id="139" name="Google Shape;139;p2"/>
            <p:cNvSpPr txBox="1"/>
            <p:nvPr/>
          </p:nvSpPr>
          <p:spPr>
            <a:xfrm>
              <a:off x="352650" y="5946150"/>
              <a:ext cx="34323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600" b="1">
                  <a:solidFill>
                    <a:srgbClr val="0070C0"/>
                  </a:solidFill>
                </a:rPr>
                <a:t>承認者を設定する</a:t>
              </a:r>
              <a:endParaRPr>
                <a:solidFill>
                  <a:srgbClr val="0070C0"/>
                </a:solidFill>
                <a:latin typeface="Calibri"/>
                <a:ea typeface="Calibri"/>
                <a:cs typeface="Calibri"/>
                <a:sym typeface="Calibri"/>
              </a:endParaRPr>
            </a:p>
          </p:txBody>
        </p:sp>
        <p:sp>
          <p:nvSpPr>
            <p:cNvPr id="140" name="Google Shape;140;p2"/>
            <p:cNvSpPr txBox="1"/>
            <p:nvPr/>
          </p:nvSpPr>
          <p:spPr>
            <a:xfrm>
              <a:off x="352650" y="6285475"/>
              <a:ext cx="34323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１．申請～承認の流れ</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２．承認者の違いについて</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３．承認フローを作成する</a:t>
              </a:r>
              <a:endParaRPr>
                <a:solidFill>
                  <a:schemeClr val="dk1"/>
                </a:solidFill>
                <a:latin typeface="Calibri"/>
                <a:ea typeface="Calibri"/>
                <a:cs typeface="Calibri"/>
                <a:sym typeface="Calibri"/>
              </a:endParaRPr>
            </a:p>
          </p:txBody>
        </p:sp>
      </p:grpSp>
      <p:grpSp>
        <p:nvGrpSpPr>
          <p:cNvPr id="141" name="Google Shape;141;p2"/>
          <p:cNvGrpSpPr/>
          <p:nvPr/>
        </p:nvGrpSpPr>
        <p:grpSpPr>
          <a:xfrm>
            <a:off x="352650" y="6652413"/>
            <a:ext cx="6073500" cy="1055225"/>
            <a:chOff x="352650" y="6768713"/>
            <a:chExt cx="6073500" cy="1055225"/>
          </a:xfrm>
        </p:grpSpPr>
        <p:sp>
          <p:nvSpPr>
            <p:cNvPr id="142" name="Google Shape;142;p2"/>
            <p:cNvSpPr txBox="1"/>
            <p:nvPr/>
          </p:nvSpPr>
          <p:spPr>
            <a:xfrm>
              <a:off x="2213225" y="7061488"/>
              <a:ext cx="3699900" cy="739500"/>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br>
                <a:rPr lang="ja-JP" sz="1100">
                  <a:solidFill>
                    <a:schemeClr val="dk1"/>
                  </a:solidFill>
                </a:rPr>
              </a:br>
              <a:r>
                <a:rPr lang="ja-JP" sz="1100">
                  <a:solidFill>
                    <a:schemeClr val="dk1"/>
                  </a:solidFill>
                </a:rPr>
                <a:t>･････････････････････････････</a:t>
              </a:r>
              <a:endParaRPr sz="1800" b="0" i="0" u="none" strike="noStrike" cap="none">
                <a:solidFill>
                  <a:schemeClr val="dk1"/>
                </a:solidFill>
                <a:latin typeface="Arial"/>
                <a:ea typeface="Arial"/>
                <a:cs typeface="Arial"/>
                <a:sym typeface="Arial"/>
              </a:endParaRPr>
            </a:p>
          </p:txBody>
        </p:sp>
        <p:sp>
          <p:nvSpPr>
            <p:cNvPr id="143" name="Google Shape;143;p2"/>
            <p:cNvSpPr txBox="1"/>
            <p:nvPr/>
          </p:nvSpPr>
          <p:spPr>
            <a:xfrm>
              <a:off x="5761350" y="7080538"/>
              <a:ext cx="664800" cy="743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100"/>
                <a:buFont typeface="Arial"/>
                <a:buNone/>
              </a:pPr>
              <a:r>
                <a:rPr lang="ja-JP" sz="1100">
                  <a:solidFill>
                    <a:schemeClr val="dk1"/>
                  </a:solidFill>
                </a:rPr>
                <a:t>p.47</a:t>
              </a:r>
              <a:endParaRPr sz="1100">
                <a:solidFill>
                  <a:schemeClr val="dk1"/>
                </a:solidFill>
              </a:endParaRPr>
            </a:p>
            <a:p>
              <a:pPr marL="0" lvl="0" indent="0" algn="r" rtl="0">
                <a:lnSpc>
                  <a:spcPct val="115000"/>
                </a:lnSpc>
                <a:spcBef>
                  <a:spcPts val="0"/>
                </a:spcBef>
                <a:spcAft>
                  <a:spcPts val="0"/>
                </a:spcAft>
                <a:buNone/>
              </a:pPr>
              <a:r>
                <a:rPr lang="ja-JP" sz="1100">
                  <a:solidFill>
                    <a:schemeClr val="dk1"/>
                  </a:solidFill>
                </a:rPr>
                <a:t>p.48</a:t>
              </a:r>
              <a:br>
                <a:rPr lang="ja-JP" sz="1100">
                  <a:solidFill>
                    <a:schemeClr val="dk1"/>
                  </a:solidFill>
                </a:rPr>
              </a:br>
              <a:r>
                <a:rPr lang="ja-JP" sz="1100">
                  <a:solidFill>
                    <a:schemeClr val="dk1"/>
                  </a:solidFill>
                </a:rPr>
                <a:t>p.50</a:t>
              </a:r>
              <a:endParaRPr>
                <a:solidFill>
                  <a:schemeClr val="dk1"/>
                </a:solidFill>
                <a:latin typeface="Calibri"/>
                <a:ea typeface="Calibri"/>
                <a:cs typeface="Calibri"/>
                <a:sym typeface="Calibri"/>
              </a:endParaRPr>
            </a:p>
          </p:txBody>
        </p:sp>
        <p:sp>
          <p:nvSpPr>
            <p:cNvPr id="144" name="Google Shape;144;p2"/>
            <p:cNvSpPr txBox="1"/>
            <p:nvPr/>
          </p:nvSpPr>
          <p:spPr>
            <a:xfrm>
              <a:off x="352650" y="7080538"/>
              <a:ext cx="34323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１．工数管理の流れ</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２．プロジェクト・タスクを作成する</a:t>
              </a:r>
              <a:br>
                <a:rPr lang="ja-JP" sz="1100">
                  <a:solidFill>
                    <a:schemeClr val="dk1"/>
                  </a:solidFill>
                </a:rPr>
              </a:br>
              <a:r>
                <a:rPr lang="ja-JP" sz="1100">
                  <a:solidFill>
                    <a:schemeClr val="dk1"/>
                  </a:solidFill>
                </a:rPr>
                <a:t>３．工数を集計する</a:t>
              </a:r>
              <a:endParaRPr sz="1100">
                <a:solidFill>
                  <a:schemeClr val="dk1"/>
                </a:solidFill>
              </a:endParaRPr>
            </a:p>
          </p:txBody>
        </p:sp>
        <p:sp>
          <p:nvSpPr>
            <p:cNvPr id="145" name="Google Shape;145;p2"/>
            <p:cNvSpPr txBox="1"/>
            <p:nvPr/>
          </p:nvSpPr>
          <p:spPr>
            <a:xfrm>
              <a:off x="352650" y="6768713"/>
              <a:ext cx="34323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600" b="1">
                  <a:solidFill>
                    <a:srgbClr val="0070C0"/>
                  </a:solidFill>
                </a:rPr>
                <a:t>工数管理を利用する</a:t>
              </a:r>
              <a:endParaRPr>
                <a:solidFill>
                  <a:srgbClr val="0070C0"/>
                </a:solidFill>
                <a:latin typeface="Calibri"/>
                <a:ea typeface="Calibri"/>
                <a:cs typeface="Calibri"/>
                <a:sym typeface="Calibri"/>
              </a:endParaRPr>
            </a:p>
          </p:txBody>
        </p:sp>
      </p:grpSp>
      <p:grpSp>
        <p:nvGrpSpPr>
          <p:cNvPr id="146" name="Google Shape;146;p2"/>
          <p:cNvGrpSpPr/>
          <p:nvPr/>
        </p:nvGrpSpPr>
        <p:grpSpPr>
          <a:xfrm>
            <a:off x="352650" y="7666950"/>
            <a:ext cx="6073500" cy="890700"/>
            <a:chOff x="352650" y="7666950"/>
            <a:chExt cx="6073500" cy="890700"/>
          </a:xfrm>
        </p:grpSpPr>
        <p:sp>
          <p:nvSpPr>
            <p:cNvPr id="147" name="Google Shape;147;p2"/>
            <p:cNvSpPr txBox="1"/>
            <p:nvPr/>
          </p:nvSpPr>
          <p:spPr>
            <a:xfrm>
              <a:off x="2213225" y="7970850"/>
              <a:ext cx="3699900" cy="5868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a:solidFill>
                    <a:schemeClr val="dk1"/>
                  </a:solidFill>
                </a:rPr>
                <a:t>･････････････････････････････</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a:solidFill>
                    <a:schemeClr val="dk1"/>
                  </a:solidFill>
                </a:rPr>
                <a:t>･････････････････････････････</a:t>
              </a:r>
              <a:endParaRPr sz="1800" b="0" i="0" u="none" strike="noStrike" cap="none">
                <a:solidFill>
                  <a:schemeClr val="dk1"/>
                </a:solidFill>
                <a:latin typeface="Arial"/>
                <a:ea typeface="Arial"/>
                <a:cs typeface="Arial"/>
                <a:sym typeface="Arial"/>
              </a:endParaRPr>
            </a:p>
          </p:txBody>
        </p:sp>
        <p:sp>
          <p:nvSpPr>
            <p:cNvPr id="148" name="Google Shape;148;p2"/>
            <p:cNvSpPr txBox="1"/>
            <p:nvPr/>
          </p:nvSpPr>
          <p:spPr>
            <a:xfrm>
              <a:off x="5870550" y="8027850"/>
              <a:ext cx="555600" cy="4728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52</a:t>
              </a:r>
              <a:endParaRPr sz="11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55</a:t>
              </a:r>
              <a:endParaRPr sz="1800" b="0" i="0" u="none" strike="noStrike" cap="none">
                <a:solidFill>
                  <a:schemeClr val="dk1"/>
                </a:solidFill>
                <a:latin typeface="Arial"/>
                <a:ea typeface="Arial"/>
                <a:cs typeface="Arial"/>
                <a:sym typeface="Arial"/>
              </a:endParaRPr>
            </a:p>
          </p:txBody>
        </p:sp>
        <p:sp>
          <p:nvSpPr>
            <p:cNvPr id="149" name="Google Shape;149;p2"/>
            <p:cNvSpPr txBox="1"/>
            <p:nvPr/>
          </p:nvSpPr>
          <p:spPr>
            <a:xfrm>
              <a:off x="352650" y="7666950"/>
              <a:ext cx="36999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600" b="1">
                  <a:solidFill>
                    <a:srgbClr val="0070C0"/>
                  </a:solidFill>
                </a:rPr>
                <a:t>勤怠データをダウンロードする</a:t>
              </a:r>
              <a:endParaRPr>
                <a:solidFill>
                  <a:srgbClr val="0070C0"/>
                </a:solidFill>
                <a:latin typeface="Calibri"/>
                <a:ea typeface="Calibri"/>
                <a:cs typeface="Calibri"/>
                <a:sym typeface="Calibri"/>
              </a:endParaRPr>
            </a:p>
          </p:txBody>
        </p:sp>
        <p:sp>
          <p:nvSpPr>
            <p:cNvPr id="150" name="Google Shape;150;p2"/>
            <p:cNvSpPr txBox="1"/>
            <p:nvPr/>
          </p:nvSpPr>
          <p:spPr>
            <a:xfrm>
              <a:off x="352650" y="7989900"/>
              <a:ext cx="36999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１．給与計算用のデータ</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２．出勤簿のデータ</a:t>
              </a:r>
              <a:endParaRPr>
                <a:solidFill>
                  <a:schemeClr val="dk1"/>
                </a:solidFill>
                <a:latin typeface="Calibri"/>
                <a:ea typeface="Calibri"/>
                <a:cs typeface="Calibri"/>
                <a:sym typeface="Calibri"/>
              </a:endParaRPr>
            </a:p>
          </p:txBody>
        </p:sp>
      </p:grpSp>
      <p:sp>
        <p:nvSpPr>
          <p:cNvPr id="151" name="Google Shape;151;p2"/>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8"/>
          <p:cNvSpPr txBox="1"/>
          <p:nvPr/>
        </p:nvSpPr>
        <p:spPr>
          <a:xfrm>
            <a:off x="359994" y="1339775"/>
            <a:ext cx="61131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050">
                <a:solidFill>
                  <a:schemeClr val="dk1"/>
                </a:solidFill>
              </a:rPr>
              <a:t>設定例を一部ご紹介します。時間数はあくまでも一例となりますので、貴社の就業規則に合わせ、設定のご参考になさってください。</a:t>
            </a:r>
            <a:endParaRPr sz="1050" b="0" i="0" u="none" strike="noStrike" cap="none">
              <a:solidFill>
                <a:schemeClr val="dk1"/>
              </a:solidFill>
              <a:latin typeface="Arial"/>
              <a:ea typeface="Arial"/>
              <a:cs typeface="Arial"/>
              <a:sym typeface="Arial"/>
            </a:endParaRPr>
          </a:p>
        </p:txBody>
      </p:sp>
      <p:grpSp>
        <p:nvGrpSpPr>
          <p:cNvPr id="439" name="Google Shape;439;p18"/>
          <p:cNvGrpSpPr/>
          <p:nvPr/>
        </p:nvGrpSpPr>
        <p:grpSpPr>
          <a:xfrm>
            <a:off x="0" y="348541"/>
            <a:ext cx="6858000" cy="57859"/>
            <a:chOff x="276446" y="1127056"/>
            <a:chExt cx="6241312" cy="45084"/>
          </a:xfrm>
        </p:grpSpPr>
        <p:cxnSp>
          <p:nvCxnSpPr>
            <p:cNvPr id="440" name="Google Shape;440;p1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41" name="Google Shape;441;p1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pSp>
        <p:nvGrpSpPr>
          <p:cNvPr id="442" name="Google Shape;442;p18"/>
          <p:cNvGrpSpPr/>
          <p:nvPr/>
        </p:nvGrpSpPr>
        <p:grpSpPr>
          <a:xfrm>
            <a:off x="382221" y="906584"/>
            <a:ext cx="1594025" cy="481976"/>
            <a:chOff x="306022" y="6094840"/>
            <a:chExt cx="1594025" cy="481976"/>
          </a:xfrm>
        </p:grpSpPr>
        <p:pic>
          <p:nvPicPr>
            <p:cNvPr id="443" name="Google Shape;443;p18"/>
            <p:cNvPicPr preferRelativeResize="0"/>
            <p:nvPr/>
          </p:nvPicPr>
          <p:blipFill rotWithShape="1">
            <a:blip r:embed="rId3">
              <a:alphaModFix/>
            </a:blip>
            <a:srcRect/>
            <a:stretch/>
          </p:blipFill>
          <p:spPr>
            <a:xfrm>
              <a:off x="306022" y="6094840"/>
              <a:ext cx="357840" cy="357840"/>
            </a:xfrm>
            <a:prstGeom prst="rect">
              <a:avLst/>
            </a:prstGeom>
            <a:noFill/>
            <a:ln>
              <a:noFill/>
            </a:ln>
          </p:spPr>
        </p:pic>
        <p:sp>
          <p:nvSpPr>
            <p:cNvPr id="444" name="Google Shape;444;p18"/>
            <p:cNvSpPr/>
            <p:nvPr/>
          </p:nvSpPr>
          <p:spPr>
            <a:xfrm>
              <a:off x="550947" y="6115116"/>
              <a:ext cx="1349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4A86E8"/>
                  </a:solidFill>
                  <a:latin typeface="Arial"/>
                  <a:ea typeface="Arial"/>
                  <a:cs typeface="Arial"/>
                  <a:sym typeface="Arial"/>
                </a:rPr>
                <a:t>POINT</a:t>
              </a:r>
              <a:endParaRPr sz="2400" b="1" i="0" u="none" strike="noStrike" cap="none">
                <a:solidFill>
                  <a:srgbClr val="4A86E8"/>
                </a:solidFill>
                <a:latin typeface="Arial"/>
                <a:ea typeface="Arial"/>
                <a:cs typeface="Arial"/>
                <a:sym typeface="Arial"/>
              </a:endParaRPr>
            </a:p>
          </p:txBody>
        </p:sp>
      </p:grpSp>
      <p:sp>
        <p:nvSpPr>
          <p:cNvPr id="445" name="Google Shape;445;p1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446" name="Google Shape;446;p1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47" name="Google Shape;447;p18"/>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20</a:t>
            </a:fld>
            <a:endParaRPr/>
          </a:p>
        </p:txBody>
      </p:sp>
      <p:grpSp>
        <p:nvGrpSpPr>
          <p:cNvPr id="448" name="Google Shape;448;p18"/>
          <p:cNvGrpSpPr/>
          <p:nvPr/>
        </p:nvGrpSpPr>
        <p:grpSpPr>
          <a:xfrm>
            <a:off x="360000" y="1824946"/>
            <a:ext cx="6411600" cy="1798138"/>
            <a:chOff x="360000" y="1774475"/>
            <a:chExt cx="6411600" cy="1798138"/>
          </a:xfrm>
        </p:grpSpPr>
        <p:sp>
          <p:nvSpPr>
            <p:cNvPr id="449" name="Google Shape;449;p18"/>
            <p:cNvSpPr txBox="1"/>
            <p:nvPr/>
          </p:nvSpPr>
          <p:spPr>
            <a:xfrm>
              <a:off x="360000" y="1774475"/>
              <a:ext cx="6411600" cy="2910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050"/>
                <a:buFont typeface="Arial"/>
                <a:buNone/>
              </a:pPr>
              <a:r>
                <a:rPr lang="ja-JP" sz="1050">
                  <a:solidFill>
                    <a:schemeClr val="dk1"/>
                  </a:solidFill>
                </a:rPr>
                <a:t>例１）１</a:t>
              </a:r>
              <a:r>
                <a:rPr lang="ja-JP" sz="1050" b="0" i="0" u="none" strike="noStrike" cap="none">
                  <a:solidFill>
                    <a:schemeClr val="dk1"/>
                  </a:solidFill>
                  <a:latin typeface="Arial"/>
                  <a:ea typeface="Arial"/>
                  <a:cs typeface="Arial"/>
                  <a:sym typeface="Arial"/>
                </a:rPr>
                <a:t>日</a:t>
              </a:r>
              <a:r>
                <a:rPr lang="ja-JP" sz="1050">
                  <a:solidFill>
                    <a:schemeClr val="dk1"/>
                  </a:solidFill>
                </a:rPr>
                <a:t>８</a:t>
              </a:r>
              <a:r>
                <a:rPr lang="ja-JP" sz="1050" b="0" i="0" u="none" strike="noStrike" cap="none">
                  <a:solidFill>
                    <a:schemeClr val="dk1"/>
                  </a:solidFill>
                  <a:latin typeface="Arial"/>
                  <a:ea typeface="Arial"/>
                  <a:cs typeface="Arial"/>
                  <a:sym typeface="Arial"/>
                </a:rPr>
                <a:t>時間、</a:t>
              </a:r>
              <a:r>
                <a:rPr lang="ja-JP" sz="1050">
                  <a:solidFill>
                    <a:schemeClr val="dk1"/>
                  </a:solidFill>
                </a:rPr>
                <a:t>１</a:t>
              </a:r>
              <a:r>
                <a:rPr lang="ja-JP" sz="1050" b="0" i="0" u="none" strike="noStrike" cap="none">
                  <a:solidFill>
                    <a:schemeClr val="dk1"/>
                  </a:solidFill>
                  <a:latin typeface="Arial"/>
                  <a:ea typeface="Arial"/>
                  <a:cs typeface="Arial"/>
                  <a:sym typeface="Arial"/>
                </a:rPr>
                <a:t>週あたり40時間を超える</a:t>
              </a:r>
              <a:r>
                <a:rPr lang="ja-JP" sz="1050">
                  <a:solidFill>
                    <a:schemeClr val="dk1"/>
                  </a:solidFill>
                </a:rPr>
                <a:t>労働</a:t>
              </a:r>
              <a:r>
                <a:rPr lang="ja-JP" sz="1050" b="0" i="0" u="none" strike="noStrike" cap="none">
                  <a:solidFill>
                    <a:schemeClr val="dk1"/>
                  </a:solidFill>
                  <a:latin typeface="Arial"/>
                  <a:ea typeface="Arial"/>
                  <a:cs typeface="Arial"/>
                  <a:sym typeface="Arial"/>
                </a:rPr>
                <a:t>時間</a:t>
              </a:r>
              <a:r>
                <a:rPr lang="ja-JP" sz="1050">
                  <a:solidFill>
                    <a:schemeClr val="dk1"/>
                  </a:solidFill>
                </a:rPr>
                <a:t>のうち、多い方</a:t>
              </a:r>
              <a:r>
                <a:rPr lang="ja-JP" sz="1050" b="0" i="0" u="none" strike="noStrike" cap="none">
                  <a:solidFill>
                    <a:schemeClr val="dk1"/>
                  </a:solidFill>
                  <a:latin typeface="Arial"/>
                  <a:ea typeface="Arial"/>
                  <a:cs typeface="Arial"/>
                  <a:sym typeface="Arial"/>
                </a:rPr>
                <a:t>を残業時間として集計したい。</a:t>
              </a:r>
              <a:endParaRPr sz="1050" b="0" i="0" u="none" strike="noStrike" cap="none">
                <a:solidFill>
                  <a:schemeClr val="dk1"/>
                </a:solidFill>
                <a:latin typeface="Arial"/>
                <a:ea typeface="Arial"/>
                <a:cs typeface="Arial"/>
                <a:sym typeface="Arial"/>
              </a:endParaRPr>
            </a:p>
          </p:txBody>
        </p:sp>
        <p:sp>
          <p:nvSpPr>
            <p:cNvPr id="450" name="Google Shape;450;p18"/>
            <p:cNvSpPr txBox="1"/>
            <p:nvPr/>
          </p:nvSpPr>
          <p:spPr>
            <a:xfrm>
              <a:off x="360000" y="1941875"/>
              <a:ext cx="6138000" cy="6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050"/>
                <a:buFont typeface="Arial"/>
                <a:buNone/>
              </a:pPr>
              <a:r>
                <a:rPr lang="ja-JP" sz="1050">
                  <a:solidFill>
                    <a:schemeClr val="dk1"/>
                  </a:solidFill>
                </a:rPr>
                <a:t>使用する設定：</a:t>
              </a:r>
              <a:r>
                <a:rPr lang="ja-JP" sz="1050" b="1">
                  <a:solidFill>
                    <a:schemeClr val="dk1"/>
                  </a:solidFill>
                </a:rPr>
                <a:t>日または週（多い方）</a:t>
              </a:r>
              <a:endParaRPr sz="1050">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050">
                  <a:solidFill>
                    <a:schemeClr val="dk1"/>
                  </a:solidFill>
                </a:rPr>
                <a:t>１日のうち「８時間0分」を超える労働の1週間分の合計</a:t>
              </a:r>
              <a:br>
                <a:rPr lang="ja-JP" sz="1050">
                  <a:solidFill>
                    <a:schemeClr val="dk1"/>
                  </a:solidFill>
                </a:rPr>
              </a:br>
              <a:r>
                <a:rPr lang="ja-JP" sz="1050">
                  <a:solidFill>
                    <a:schemeClr val="dk1"/>
                  </a:solidFill>
                </a:rPr>
                <a:t>または1週間あたり「40時間0分」を超える労働のうち、どちらか大きい方を残業とする。</a:t>
              </a:r>
              <a:endParaRPr sz="1050"/>
            </a:p>
          </p:txBody>
        </p:sp>
        <p:pic>
          <p:nvPicPr>
            <p:cNvPr id="451" name="Google Shape;451;p18"/>
            <p:cNvPicPr preferRelativeResize="0"/>
            <p:nvPr/>
          </p:nvPicPr>
          <p:blipFill>
            <a:blip r:embed="rId4">
              <a:alphaModFix/>
            </a:blip>
            <a:stretch>
              <a:fillRect/>
            </a:stretch>
          </p:blipFill>
          <p:spPr>
            <a:xfrm>
              <a:off x="602150" y="2634912"/>
              <a:ext cx="5643927" cy="937700"/>
            </a:xfrm>
            <a:prstGeom prst="rect">
              <a:avLst/>
            </a:prstGeom>
            <a:noFill/>
            <a:ln>
              <a:noFill/>
            </a:ln>
          </p:spPr>
        </p:pic>
      </p:grpSp>
      <p:grpSp>
        <p:nvGrpSpPr>
          <p:cNvPr id="452" name="Google Shape;452;p18"/>
          <p:cNvGrpSpPr/>
          <p:nvPr/>
        </p:nvGrpSpPr>
        <p:grpSpPr>
          <a:xfrm>
            <a:off x="360000" y="3807055"/>
            <a:ext cx="6138000" cy="1479411"/>
            <a:chOff x="360000" y="3619450"/>
            <a:chExt cx="6138000" cy="1479411"/>
          </a:xfrm>
        </p:grpSpPr>
        <p:sp>
          <p:nvSpPr>
            <p:cNvPr id="453" name="Google Shape;453;p18"/>
            <p:cNvSpPr txBox="1"/>
            <p:nvPr/>
          </p:nvSpPr>
          <p:spPr>
            <a:xfrm>
              <a:off x="360000" y="3619450"/>
              <a:ext cx="6138000" cy="29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例２）</a:t>
              </a:r>
              <a:r>
                <a:rPr lang="ja-JP" sz="1050" b="0" i="0" u="none" strike="noStrike" cap="none">
                  <a:solidFill>
                    <a:schemeClr val="dk1"/>
                  </a:solidFill>
                  <a:latin typeface="Arial"/>
                  <a:ea typeface="Arial"/>
                  <a:cs typeface="Arial"/>
                  <a:sym typeface="Arial"/>
                </a:rPr>
                <a:t>フレックスタイム制の設定</a:t>
              </a:r>
              <a:r>
                <a:rPr lang="ja-JP" sz="1050">
                  <a:solidFill>
                    <a:schemeClr val="dk1"/>
                  </a:solidFill>
                </a:rPr>
                <a:t>をしたい。</a:t>
              </a:r>
              <a:endParaRPr sz="1050" b="0" i="0" u="none" strike="noStrike" cap="none">
                <a:solidFill>
                  <a:schemeClr val="dk1"/>
                </a:solidFill>
                <a:latin typeface="Arial"/>
                <a:ea typeface="Arial"/>
                <a:cs typeface="Arial"/>
                <a:sym typeface="Arial"/>
              </a:endParaRPr>
            </a:p>
          </p:txBody>
        </p:sp>
        <p:sp>
          <p:nvSpPr>
            <p:cNvPr id="454" name="Google Shape;454;p18"/>
            <p:cNvSpPr txBox="1"/>
            <p:nvPr/>
          </p:nvSpPr>
          <p:spPr>
            <a:xfrm>
              <a:off x="360000" y="3793950"/>
              <a:ext cx="6138000" cy="48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050"/>
                <a:buFont typeface="Arial"/>
                <a:buNone/>
              </a:pPr>
              <a:r>
                <a:rPr lang="ja-JP" sz="1050">
                  <a:solidFill>
                    <a:schemeClr val="dk1"/>
                  </a:solidFill>
                </a:rPr>
                <a:t>使用する設定：</a:t>
              </a:r>
              <a:r>
                <a:rPr lang="ja-JP" sz="1050" b="1">
                  <a:solidFill>
                    <a:schemeClr val="dk1"/>
                  </a:solidFill>
                </a:rPr>
                <a:t>月計算（フレックス）</a:t>
              </a:r>
              <a:endParaRPr sz="1050" b="1">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050">
                  <a:solidFill>
                    <a:schemeClr val="dk1"/>
                  </a:solidFill>
                </a:rPr>
                <a:t>１日につき「８時間0分」×所定労働日数を超える労働を残業とする。</a:t>
              </a:r>
              <a:endParaRPr sz="1050"/>
            </a:p>
          </p:txBody>
        </p:sp>
        <p:pic>
          <p:nvPicPr>
            <p:cNvPr id="455" name="Google Shape;455;p18"/>
            <p:cNvPicPr preferRelativeResize="0"/>
            <p:nvPr/>
          </p:nvPicPr>
          <p:blipFill>
            <a:blip r:embed="rId5">
              <a:alphaModFix/>
            </a:blip>
            <a:stretch>
              <a:fillRect/>
            </a:stretch>
          </p:blipFill>
          <p:spPr>
            <a:xfrm>
              <a:off x="602150" y="4302489"/>
              <a:ext cx="5643926" cy="796372"/>
            </a:xfrm>
            <a:prstGeom prst="rect">
              <a:avLst/>
            </a:prstGeom>
            <a:noFill/>
            <a:ln>
              <a:noFill/>
            </a:ln>
          </p:spPr>
        </p:pic>
      </p:grpSp>
      <p:grpSp>
        <p:nvGrpSpPr>
          <p:cNvPr id="456" name="Google Shape;456;p18"/>
          <p:cNvGrpSpPr/>
          <p:nvPr/>
        </p:nvGrpSpPr>
        <p:grpSpPr>
          <a:xfrm>
            <a:off x="360000" y="5470438"/>
            <a:ext cx="6138000" cy="1688813"/>
            <a:chOff x="360000" y="5241838"/>
            <a:chExt cx="6138000" cy="1688813"/>
          </a:xfrm>
        </p:grpSpPr>
        <p:sp>
          <p:nvSpPr>
            <p:cNvPr id="457" name="Google Shape;457;p18"/>
            <p:cNvSpPr txBox="1"/>
            <p:nvPr/>
          </p:nvSpPr>
          <p:spPr>
            <a:xfrm>
              <a:off x="360000" y="5241838"/>
              <a:ext cx="6138000" cy="29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例３）残業時間を集計したくない。（裁量労働制･管理監督者の設定）</a:t>
              </a:r>
              <a:endParaRPr sz="1050">
                <a:solidFill>
                  <a:schemeClr val="dk1"/>
                </a:solidFill>
              </a:endParaRPr>
            </a:p>
          </p:txBody>
        </p:sp>
        <p:sp>
          <p:nvSpPr>
            <p:cNvPr id="458" name="Google Shape;458;p18"/>
            <p:cNvSpPr txBox="1"/>
            <p:nvPr/>
          </p:nvSpPr>
          <p:spPr>
            <a:xfrm>
              <a:off x="360000" y="5416350"/>
              <a:ext cx="6138000" cy="6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050">
                  <a:solidFill>
                    <a:schemeClr val="dk1"/>
                  </a:solidFill>
                </a:rPr>
                <a:t>使用する設定：</a:t>
              </a:r>
              <a:r>
                <a:rPr lang="ja-JP" sz="1050" b="1">
                  <a:solidFill>
                    <a:schemeClr val="dk1"/>
                  </a:solidFill>
                </a:rPr>
                <a:t>日計算</a:t>
              </a:r>
              <a:endParaRPr sz="1050" b="1">
                <a:solidFill>
                  <a:schemeClr val="dk1"/>
                </a:solidFill>
              </a:endParaRPr>
            </a:p>
            <a:p>
              <a:pPr marL="0" lvl="0" indent="0" algn="l" rtl="0">
                <a:lnSpc>
                  <a:spcPct val="115000"/>
                </a:lnSpc>
                <a:spcBef>
                  <a:spcPts val="0"/>
                </a:spcBef>
                <a:spcAft>
                  <a:spcPts val="0"/>
                </a:spcAft>
                <a:buNone/>
              </a:pPr>
              <a:r>
                <a:rPr lang="ja-JP" sz="1050">
                  <a:solidFill>
                    <a:schemeClr val="dk1"/>
                  </a:solidFill>
                </a:rPr>
                <a:t>「100時間0分」を超える労働を残業時間とする。</a:t>
              </a:r>
              <a:br>
                <a:rPr lang="ja-JP" sz="1050">
                  <a:solidFill>
                    <a:schemeClr val="dk1"/>
                  </a:solidFill>
                </a:rPr>
              </a:br>
              <a:r>
                <a:rPr lang="ja-JP" sz="1050">
                  <a:solidFill>
                    <a:schemeClr val="dk1"/>
                  </a:solidFill>
                </a:rPr>
                <a:t>絶対に労働時間が集計されない設定をすることで、残業時間が集計されないようにできます。</a:t>
              </a:r>
              <a:endParaRPr sz="1050">
                <a:solidFill>
                  <a:schemeClr val="dk1"/>
                </a:solidFill>
              </a:endParaRPr>
            </a:p>
          </p:txBody>
        </p:sp>
        <p:pic>
          <p:nvPicPr>
            <p:cNvPr id="459" name="Google Shape;459;p18"/>
            <p:cNvPicPr preferRelativeResize="0"/>
            <p:nvPr/>
          </p:nvPicPr>
          <p:blipFill>
            <a:blip r:embed="rId6">
              <a:alphaModFix/>
            </a:blip>
            <a:stretch>
              <a:fillRect/>
            </a:stretch>
          </p:blipFill>
          <p:spPr>
            <a:xfrm>
              <a:off x="584445" y="6134300"/>
              <a:ext cx="5689110" cy="79635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4" name="Google Shape;464;p19"/>
          <p:cNvGrpSpPr/>
          <p:nvPr/>
        </p:nvGrpSpPr>
        <p:grpSpPr>
          <a:xfrm>
            <a:off x="0" y="348541"/>
            <a:ext cx="6858000" cy="57859"/>
            <a:chOff x="276446" y="1127056"/>
            <a:chExt cx="6241312" cy="45084"/>
          </a:xfrm>
        </p:grpSpPr>
        <p:cxnSp>
          <p:nvCxnSpPr>
            <p:cNvPr id="465" name="Google Shape;465;p1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66" name="Google Shape;466;p1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467" name="Google Shape;467;p19"/>
          <p:cNvSpPr txBox="1"/>
          <p:nvPr/>
        </p:nvSpPr>
        <p:spPr>
          <a:xfrm>
            <a:off x="360000" y="5054725"/>
            <a:ext cx="61380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設定は所属</a:t>
            </a:r>
            <a:r>
              <a:rPr lang="ja-JP" sz="1100" b="0" i="0" u="none" strike="noStrike" cap="none">
                <a:solidFill>
                  <a:schemeClr val="dk1"/>
                </a:solidFill>
                <a:latin typeface="Arial"/>
                <a:ea typeface="Arial"/>
                <a:cs typeface="Arial"/>
                <a:sym typeface="Arial"/>
              </a:rPr>
              <a:t>グループ</a:t>
            </a:r>
            <a:r>
              <a:rPr lang="ja-JP" sz="1100">
                <a:solidFill>
                  <a:schemeClr val="dk1"/>
                </a:solidFill>
              </a:rPr>
              <a:t>・</a:t>
            </a:r>
            <a:r>
              <a:rPr lang="ja-JP" sz="1100" b="0" i="0" u="none" strike="noStrike" cap="none">
                <a:solidFill>
                  <a:schemeClr val="dk1"/>
                </a:solidFill>
                <a:latin typeface="Arial"/>
                <a:ea typeface="Arial"/>
                <a:cs typeface="Arial"/>
                <a:sym typeface="Arial"/>
              </a:rPr>
              <a:t>スタッフ種別ごとに</a:t>
            </a:r>
            <a:r>
              <a:rPr lang="ja-JP" sz="1100">
                <a:solidFill>
                  <a:schemeClr val="dk1"/>
                </a:solidFill>
              </a:rPr>
              <a:t>作成できます。</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また、</a:t>
            </a:r>
            <a:r>
              <a:rPr lang="ja-JP" sz="1100" b="0" i="0" u="none" strike="noStrike" cap="none">
                <a:solidFill>
                  <a:schemeClr val="dk1"/>
                </a:solidFill>
                <a:latin typeface="Arial"/>
                <a:ea typeface="Arial"/>
                <a:cs typeface="Arial"/>
                <a:sym typeface="Arial"/>
              </a:rPr>
              <a:t>設定を適用させ</a:t>
            </a:r>
            <a:r>
              <a:rPr lang="ja-JP" sz="1100">
                <a:solidFill>
                  <a:schemeClr val="dk1"/>
                </a:solidFill>
              </a:rPr>
              <a:t>始める</a:t>
            </a:r>
            <a:r>
              <a:rPr lang="ja-JP" sz="1100" b="0" i="0" u="none" strike="noStrike" cap="none">
                <a:solidFill>
                  <a:schemeClr val="dk1"/>
                </a:solidFill>
                <a:latin typeface="Arial"/>
                <a:ea typeface="Arial"/>
                <a:cs typeface="Arial"/>
                <a:sym typeface="Arial"/>
              </a:rPr>
              <a:t>日付</a:t>
            </a:r>
            <a:r>
              <a:rPr lang="ja-JP" sz="1100">
                <a:solidFill>
                  <a:schemeClr val="dk1"/>
                </a:solidFill>
              </a:rPr>
              <a:t>（適用開始日）</a:t>
            </a:r>
            <a:r>
              <a:rPr lang="ja-JP" sz="1100" b="0" i="0" u="none" strike="noStrike" cap="none">
                <a:solidFill>
                  <a:schemeClr val="dk1"/>
                </a:solidFill>
                <a:latin typeface="Arial"/>
                <a:ea typeface="Arial"/>
                <a:cs typeface="Arial"/>
                <a:sym typeface="Arial"/>
              </a:rPr>
              <a:t>も設定可能です。</a:t>
            </a:r>
            <a:endParaRPr sz="1100" b="0" i="0" u="none" strike="noStrike" cap="none">
              <a:solidFill>
                <a:schemeClr val="dk1"/>
              </a:solidFill>
              <a:latin typeface="Arial"/>
              <a:ea typeface="Arial"/>
              <a:cs typeface="Arial"/>
              <a:sym typeface="Arial"/>
            </a:endParaRPr>
          </a:p>
        </p:txBody>
      </p:sp>
      <p:sp>
        <p:nvSpPr>
          <p:cNvPr id="468" name="Google Shape;468;p1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２．打刻や労働時間の切り捨て処理</a:t>
            </a:r>
            <a:endParaRPr sz="1800" b="1">
              <a:latin typeface="Arial"/>
              <a:ea typeface="Arial"/>
              <a:cs typeface="Arial"/>
              <a:sym typeface="Arial"/>
            </a:endParaRPr>
          </a:p>
        </p:txBody>
      </p:sp>
      <p:cxnSp>
        <p:nvCxnSpPr>
          <p:cNvPr id="469" name="Google Shape;469;p1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70" name="Google Shape;470;p1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21</a:t>
            </a:fld>
            <a:endParaRPr/>
          </a:p>
        </p:txBody>
      </p:sp>
      <p:sp>
        <p:nvSpPr>
          <p:cNvPr id="471" name="Google Shape;471;p19"/>
          <p:cNvSpPr txBox="1"/>
          <p:nvPr/>
        </p:nvSpPr>
        <p:spPr>
          <a:xfrm>
            <a:off x="359994" y="1057900"/>
            <a:ext cx="6070800" cy="307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400"/>
              <a:buFont typeface="Arial"/>
              <a:buNone/>
            </a:pPr>
            <a:r>
              <a:rPr lang="ja-JP" sz="1600" b="1">
                <a:solidFill>
                  <a:schemeClr val="dk1"/>
                </a:solidFill>
              </a:rPr>
              <a:t>打刻まるめ設定</a:t>
            </a:r>
            <a:endParaRPr sz="1600" b="1">
              <a:solidFill>
                <a:schemeClr val="dk1"/>
              </a:solidFill>
            </a:endParaRPr>
          </a:p>
        </p:txBody>
      </p:sp>
      <p:sp>
        <p:nvSpPr>
          <p:cNvPr id="472" name="Google Shape;472;p19"/>
          <p:cNvSpPr txBox="1"/>
          <p:nvPr/>
        </p:nvSpPr>
        <p:spPr>
          <a:xfrm>
            <a:off x="360000" y="4543950"/>
            <a:ext cx="6138000" cy="498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打刻まるめ設定は、出退勤時刻や労働時間を自動で切り捨てる機能です。</a:t>
            </a:r>
            <a:br>
              <a:rPr lang="ja-JP" sz="1100">
                <a:solidFill>
                  <a:schemeClr val="dk1"/>
                </a:solidFill>
              </a:rPr>
            </a:br>
            <a:r>
              <a:rPr lang="ja-JP" sz="1100">
                <a:solidFill>
                  <a:schemeClr val="dk1"/>
                </a:solidFill>
              </a:rPr>
              <a:t>打刻時間を５分や10分刻みで管理したい場合や、労働時間をまるめたい場合に設定します。</a:t>
            </a:r>
            <a:endParaRPr sz="1100">
              <a:solidFill>
                <a:schemeClr val="dk1"/>
              </a:solidFill>
            </a:endParaRPr>
          </a:p>
        </p:txBody>
      </p:sp>
      <p:sp>
        <p:nvSpPr>
          <p:cNvPr id="473" name="Google Shape;473;p19"/>
          <p:cNvSpPr txBox="1"/>
          <p:nvPr/>
        </p:nvSpPr>
        <p:spPr>
          <a:xfrm>
            <a:off x="360006" y="4268675"/>
            <a:ext cx="6152700" cy="26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highlight>
                  <a:srgbClr val="FFFFFF"/>
                </a:highlight>
              </a:rPr>
              <a:t>基本情報設定→各種設定→初期設定一覧→</a:t>
            </a:r>
            <a:r>
              <a:rPr lang="ja-JP" sz="1100" u="sng">
                <a:solidFill>
                  <a:schemeClr val="hlink"/>
                </a:solidFill>
                <a:highlight>
                  <a:srgbClr val="FFFFFF"/>
                </a:highlight>
                <a:hlinkClick r:id="rId3"/>
              </a:rPr>
              <a:t>打刻まるめ設定</a:t>
            </a:r>
            <a:endParaRPr sz="1100" i="0" u="none" strike="noStrike" cap="none">
              <a:solidFill>
                <a:schemeClr val="dk1"/>
              </a:solidFill>
            </a:endParaRPr>
          </a:p>
        </p:txBody>
      </p:sp>
      <p:pic>
        <p:nvPicPr>
          <p:cNvPr id="474" name="Google Shape;474;p19"/>
          <p:cNvPicPr preferRelativeResize="0"/>
          <p:nvPr/>
        </p:nvPicPr>
        <p:blipFill>
          <a:blip r:embed="rId4">
            <a:alphaModFix/>
          </a:blip>
          <a:stretch>
            <a:fillRect/>
          </a:stretch>
        </p:blipFill>
        <p:spPr>
          <a:xfrm>
            <a:off x="744003" y="1497950"/>
            <a:ext cx="5369995" cy="2638475"/>
          </a:xfrm>
          <a:prstGeom prst="rect">
            <a:avLst/>
          </a:prstGeom>
          <a:noFill/>
          <a:ln>
            <a:noFill/>
          </a:ln>
        </p:spPr>
      </p:pic>
      <p:sp>
        <p:nvSpPr>
          <p:cNvPr id="475" name="Google Shape;475;p19"/>
          <p:cNvSpPr txBox="1"/>
          <p:nvPr/>
        </p:nvSpPr>
        <p:spPr>
          <a:xfrm>
            <a:off x="360000" y="5483000"/>
            <a:ext cx="5440200" cy="49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solidFill>
                  <a:schemeClr val="dk1"/>
                </a:solidFill>
              </a:rPr>
              <a:t>この設定は必須ではありません。</a:t>
            </a:r>
            <a:endParaRPr sz="1100">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ja-JP" sz="1100">
                <a:solidFill>
                  <a:srgbClr val="FF0000"/>
                </a:solidFill>
              </a:rPr>
              <a:t>打刻まるめ設定は全権限管理者のみ設定可能です。</a:t>
            </a:r>
            <a:endParaRPr sz="1100">
              <a:solidFill>
                <a:srgbClr val="FF0000"/>
              </a:solidFill>
              <a:latin typeface="Calibri"/>
              <a:ea typeface="Calibri"/>
              <a:cs typeface="Calibri"/>
              <a:sym typeface="Calibri"/>
            </a:endParaRPr>
          </a:p>
        </p:txBody>
      </p:sp>
      <p:sp>
        <p:nvSpPr>
          <p:cNvPr id="476" name="Google Shape;476;p19"/>
          <p:cNvSpPr txBox="1"/>
          <p:nvPr/>
        </p:nvSpPr>
        <p:spPr>
          <a:xfrm>
            <a:off x="360000" y="6008950"/>
            <a:ext cx="588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t>詳しい設定方法は、</a:t>
            </a:r>
            <a:r>
              <a:rPr lang="ja-JP" sz="1100" u="sng">
                <a:solidFill>
                  <a:schemeClr val="hlink"/>
                </a:solidFill>
                <a:hlinkClick r:id="rId3"/>
              </a:rPr>
              <a:t>ヘルプページ</a:t>
            </a:r>
            <a:r>
              <a:rPr lang="ja-JP" sz="1100"/>
              <a:t>をご確認ください。</a:t>
            </a:r>
            <a:endParaRPr sz="1100"/>
          </a:p>
        </p:txBody>
      </p:sp>
      <p:sp>
        <p:nvSpPr>
          <p:cNvPr id="477" name="Google Shape;477;p19"/>
          <p:cNvSpPr txBox="1"/>
          <p:nvPr/>
        </p:nvSpPr>
        <p:spPr>
          <a:xfrm>
            <a:off x="360000" y="6313750"/>
            <a:ext cx="588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t>次のページで、具体的な設定例をご紹介します。</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2" name="Google Shape;482;p20"/>
          <p:cNvGrpSpPr/>
          <p:nvPr/>
        </p:nvGrpSpPr>
        <p:grpSpPr>
          <a:xfrm>
            <a:off x="0" y="348541"/>
            <a:ext cx="6858000" cy="57859"/>
            <a:chOff x="276446" y="1127056"/>
            <a:chExt cx="6241312" cy="45084"/>
          </a:xfrm>
        </p:grpSpPr>
        <p:cxnSp>
          <p:nvCxnSpPr>
            <p:cNvPr id="483" name="Google Shape;483;p20"/>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84" name="Google Shape;484;p20"/>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485" name="Google Shape;485;p20"/>
          <p:cNvGraphicFramePr/>
          <p:nvPr/>
        </p:nvGraphicFramePr>
        <p:xfrm>
          <a:off x="445543" y="1706684"/>
          <a:ext cx="5966900" cy="3270825"/>
        </p:xfrm>
        <a:graphic>
          <a:graphicData uri="http://schemas.openxmlformats.org/drawingml/2006/table">
            <a:tbl>
              <a:tblPr>
                <a:noFill/>
                <a:tableStyleId>{1DBF3256-5D79-459E-A4CE-13102FF63DEE}</a:tableStyleId>
              </a:tblPr>
              <a:tblGrid>
                <a:gridCol w="5966900">
                  <a:extLst>
                    <a:ext uri="{9D8B030D-6E8A-4147-A177-3AD203B41FA5}">
                      <a16:colId xmlns:a16="http://schemas.microsoft.com/office/drawing/2014/main" val="20000"/>
                    </a:ext>
                  </a:extLst>
                </a:gridCol>
              </a:tblGrid>
              <a:tr h="1056425">
                <a:tc>
                  <a:txBody>
                    <a:bodyPr/>
                    <a:lstStyle/>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■出勤時刻のまるめ単位</a:t>
                      </a:r>
                      <a:endParaRPr sz="1100" u="none" strike="noStrike" cap="none">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出勤打刻をまるめます。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例</a:t>
                      </a:r>
                      <a:r>
                        <a:rPr lang="ja-JP" sz="1100">
                          <a:solidFill>
                            <a:schemeClr val="dk1"/>
                          </a:solidFill>
                        </a:rPr>
                        <a:t>）15</a:t>
                      </a:r>
                      <a:r>
                        <a:rPr lang="ja-JP" sz="1100" u="none" strike="noStrike" cap="none">
                          <a:solidFill>
                            <a:schemeClr val="dk1"/>
                          </a:solidFill>
                        </a:rPr>
                        <a:t>分単位で設定の場合</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　出勤</a:t>
                      </a:r>
                      <a:r>
                        <a:rPr lang="ja-JP" sz="1100">
                          <a:solidFill>
                            <a:schemeClr val="dk1"/>
                          </a:solidFill>
                        </a:rPr>
                        <a:t>時刻：</a:t>
                      </a:r>
                      <a:r>
                        <a:rPr lang="ja-JP" sz="1100" u="sng">
                          <a:solidFill>
                            <a:schemeClr val="dk1"/>
                          </a:solidFill>
                        </a:rPr>
                        <a:t>「</a:t>
                      </a:r>
                      <a:r>
                        <a:rPr lang="ja-JP" sz="1100" u="sng" strike="noStrike" cap="none">
                          <a:solidFill>
                            <a:schemeClr val="dk1"/>
                          </a:solidFill>
                        </a:rPr>
                        <a:t>８時</a:t>
                      </a:r>
                      <a:r>
                        <a:rPr lang="ja-JP" sz="1100" u="sng">
                          <a:solidFill>
                            <a:schemeClr val="dk1"/>
                          </a:solidFill>
                        </a:rPr>
                        <a:t>46</a:t>
                      </a:r>
                      <a:r>
                        <a:rPr lang="ja-JP" sz="1100" u="sng" strike="noStrike" cap="none">
                          <a:solidFill>
                            <a:schemeClr val="dk1"/>
                          </a:solidFill>
                        </a:rPr>
                        <a:t>分</a:t>
                      </a:r>
                      <a:r>
                        <a:rPr lang="ja-JP" sz="1100" u="sng">
                          <a:solidFill>
                            <a:schemeClr val="dk1"/>
                          </a:solidFill>
                        </a:rPr>
                        <a:t>」</a:t>
                      </a:r>
                      <a:r>
                        <a:rPr lang="ja-JP" sz="1100">
                          <a:solidFill>
                            <a:schemeClr val="dk1"/>
                          </a:solidFill>
                        </a:rPr>
                        <a:t>に</a:t>
                      </a:r>
                      <a:r>
                        <a:rPr lang="ja-JP" sz="1100" u="none" strike="noStrike" cap="none">
                          <a:solidFill>
                            <a:schemeClr val="dk1"/>
                          </a:solidFill>
                        </a:rPr>
                        <a:t>打刻　→　</a:t>
                      </a:r>
                      <a:r>
                        <a:rPr lang="ja-JP" sz="1100" u="sng">
                          <a:solidFill>
                            <a:schemeClr val="dk1"/>
                          </a:solidFill>
                        </a:rPr>
                        <a:t>「</a:t>
                      </a:r>
                      <a:r>
                        <a:rPr lang="ja-JP" sz="1100" u="sng" strike="noStrike" cap="none">
                          <a:solidFill>
                            <a:schemeClr val="dk1"/>
                          </a:solidFill>
                        </a:rPr>
                        <a:t>９時</a:t>
                      </a:r>
                      <a:r>
                        <a:rPr lang="ja-JP" sz="1100" u="sng">
                          <a:solidFill>
                            <a:schemeClr val="dk1"/>
                          </a:solidFill>
                        </a:rPr>
                        <a:t>00</a:t>
                      </a:r>
                      <a:r>
                        <a:rPr lang="ja-JP" sz="1100" u="sng" strike="noStrike" cap="none">
                          <a:solidFill>
                            <a:schemeClr val="dk1"/>
                          </a:solidFill>
                        </a:rPr>
                        <a:t>分</a:t>
                      </a:r>
                      <a:r>
                        <a:rPr lang="ja-JP" sz="1100" u="sng">
                          <a:solidFill>
                            <a:schemeClr val="dk1"/>
                          </a:solidFill>
                        </a:rPr>
                        <a:t>」出勤</a:t>
                      </a:r>
                      <a:r>
                        <a:rPr lang="ja-JP" sz="1100">
                          <a:solidFill>
                            <a:schemeClr val="dk1"/>
                          </a:solidFill>
                        </a:rPr>
                        <a:t>で記録される</a:t>
                      </a:r>
                      <a:endParaRPr sz="1100"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090675">
                <a:tc>
                  <a:txBody>
                    <a:bodyPr/>
                    <a:lstStyle/>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■退勤時刻のまるめ単位</a:t>
                      </a:r>
                      <a:endParaRPr sz="1100" u="none" strike="noStrike" cap="none">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退勤打刻をまるめます。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例</a:t>
                      </a:r>
                      <a:r>
                        <a:rPr lang="ja-JP" sz="1100">
                          <a:solidFill>
                            <a:schemeClr val="dk1"/>
                          </a:solidFill>
                        </a:rPr>
                        <a:t>）15</a:t>
                      </a:r>
                      <a:r>
                        <a:rPr lang="ja-JP" sz="1100" u="none" strike="noStrike" cap="none">
                          <a:solidFill>
                            <a:schemeClr val="dk1"/>
                          </a:solidFill>
                        </a:rPr>
                        <a:t>分単位で設定の場合</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　退勤</a:t>
                      </a:r>
                      <a:r>
                        <a:rPr lang="ja-JP" sz="1100">
                          <a:solidFill>
                            <a:schemeClr val="dk1"/>
                          </a:solidFill>
                        </a:rPr>
                        <a:t>時刻：</a:t>
                      </a:r>
                      <a:r>
                        <a:rPr lang="ja-JP" sz="1100" u="sng">
                          <a:solidFill>
                            <a:schemeClr val="dk1"/>
                          </a:solidFill>
                        </a:rPr>
                        <a:t>「17</a:t>
                      </a:r>
                      <a:r>
                        <a:rPr lang="ja-JP" sz="1100" u="sng" strike="noStrike" cap="none">
                          <a:solidFill>
                            <a:schemeClr val="dk1"/>
                          </a:solidFill>
                        </a:rPr>
                        <a:t>時13分</a:t>
                      </a:r>
                      <a:r>
                        <a:rPr lang="ja-JP" sz="1100" u="sng">
                          <a:solidFill>
                            <a:schemeClr val="dk1"/>
                          </a:solidFill>
                        </a:rPr>
                        <a:t>」</a:t>
                      </a:r>
                      <a:r>
                        <a:rPr lang="ja-JP" sz="1100">
                          <a:solidFill>
                            <a:schemeClr val="dk1"/>
                          </a:solidFill>
                        </a:rPr>
                        <a:t>に</a:t>
                      </a:r>
                      <a:r>
                        <a:rPr lang="ja-JP" sz="1100" u="none" strike="noStrike" cap="none">
                          <a:solidFill>
                            <a:schemeClr val="dk1"/>
                          </a:solidFill>
                        </a:rPr>
                        <a:t>打刻　→　</a:t>
                      </a:r>
                      <a:r>
                        <a:rPr lang="ja-JP" sz="1100" u="sng">
                          <a:solidFill>
                            <a:schemeClr val="dk1"/>
                          </a:solidFill>
                        </a:rPr>
                        <a:t>「17</a:t>
                      </a:r>
                      <a:r>
                        <a:rPr lang="ja-JP" sz="1100" u="sng" strike="noStrike" cap="none">
                          <a:solidFill>
                            <a:schemeClr val="dk1"/>
                          </a:solidFill>
                        </a:rPr>
                        <a:t>時</a:t>
                      </a:r>
                      <a:r>
                        <a:rPr lang="ja-JP" sz="1100" u="sng">
                          <a:solidFill>
                            <a:schemeClr val="dk1"/>
                          </a:solidFill>
                        </a:rPr>
                        <a:t>00</a:t>
                      </a:r>
                      <a:r>
                        <a:rPr lang="ja-JP" sz="1100" u="sng" strike="noStrike" cap="none">
                          <a:solidFill>
                            <a:schemeClr val="dk1"/>
                          </a:solidFill>
                        </a:rPr>
                        <a:t>分</a:t>
                      </a:r>
                      <a:r>
                        <a:rPr lang="ja-JP" sz="1100" u="sng">
                          <a:solidFill>
                            <a:schemeClr val="dk1"/>
                          </a:solidFill>
                        </a:rPr>
                        <a:t>」退勤</a:t>
                      </a:r>
                      <a:r>
                        <a:rPr lang="ja-JP" sz="1100">
                          <a:solidFill>
                            <a:schemeClr val="dk1"/>
                          </a:solidFill>
                        </a:rPr>
                        <a:t>で記録される</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23725">
                <a:tc>
                  <a:txBody>
                    <a:bodyPr/>
                    <a:lstStyle/>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■合計勤務時間のまるめ</a:t>
                      </a:r>
                      <a:endParaRPr sz="1100" u="none" strike="noStrike" cap="none">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１日の実労働時間を設定した単位でまるめます。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例</a:t>
                      </a:r>
                      <a:r>
                        <a:rPr lang="ja-JP" sz="1100">
                          <a:solidFill>
                            <a:schemeClr val="dk1"/>
                          </a:solidFill>
                        </a:rPr>
                        <a:t>）15</a:t>
                      </a:r>
                      <a:r>
                        <a:rPr lang="ja-JP" sz="1100" u="none" strike="noStrike" cap="none">
                          <a:solidFill>
                            <a:schemeClr val="dk1"/>
                          </a:solidFill>
                        </a:rPr>
                        <a:t>分単位で設定の場合</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　１日の実労働時間</a:t>
                      </a:r>
                      <a:r>
                        <a:rPr lang="ja-JP" sz="1100">
                          <a:solidFill>
                            <a:schemeClr val="dk1"/>
                          </a:solidFill>
                        </a:rPr>
                        <a:t>：</a:t>
                      </a:r>
                      <a:r>
                        <a:rPr lang="ja-JP" sz="1100" u="sng">
                          <a:solidFill>
                            <a:schemeClr val="dk1"/>
                          </a:solidFill>
                        </a:rPr>
                        <a:t>「</a:t>
                      </a:r>
                      <a:r>
                        <a:rPr lang="ja-JP" sz="1100" u="sng" strike="noStrike" cap="none">
                          <a:solidFill>
                            <a:schemeClr val="dk1"/>
                          </a:solidFill>
                        </a:rPr>
                        <a:t>８時間</a:t>
                      </a:r>
                      <a:r>
                        <a:rPr lang="ja-JP" sz="1100" u="sng">
                          <a:solidFill>
                            <a:schemeClr val="dk1"/>
                          </a:solidFill>
                        </a:rPr>
                        <a:t>12</a:t>
                      </a:r>
                      <a:r>
                        <a:rPr lang="ja-JP" sz="1100" u="sng" strike="noStrike" cap="none">
                          <a:solidFill>
                            <a:schemeClr val="dk1"/>
                          </a:solidFill>
                        </a:rPr>
                        <a:t>分</a:t>
                      </a:r>
                      <a:r>
                        <a:rPr lang="ja-JP" sz="1100" u="sng">
                          <a:solidFill>
                            <a:schemeClr val="dk1"/>
                          </a:solidFill>
                        </a:rPr>
                        <a:t>」</a:t>
                      </a:r>
                      <a:r>
                        <a:rPr lang="ja-JP" sz="1100" u="none" strike="noStrike" cap="none">
                          <a:solidFill>
                            <a:schemeClr val="dk1"/>
                          </a:solidFill>
                        </a:rPr>
                        <a:t>　→　実労働時間</a:t>
                      </a:r>
                      <a:r>
                        <a:rPr lang="ja-JP" sz="1100" u="sng">
                          <a:solidFill>
                            <a:schemeClr val="dk1"/>
                          </a:solidFill>
                        </a:rPr>
                        <a:t>「</a:t>
                      </a:r>
                      <a:r>
                        <a:rPr lang="ja-JP" sz="1100" u="sng" strike="noStrike" cap="none">
                          <a:solidFill>
                            <a:schemeClr val="dk1"/>
                          </a:solidFill>
                        </a:rPr>
                        <a:t>８時間</a:t>
                      </a:r>
                      <a:r>
                        <a:rPr lang="ja-JP" sz="1100" u="sng">
                          <a:solidFill>
                            <a:schemeClr val="dk1"/>
                          </a:solidFill>
                        </a:rPr>
                        <a:t>00</a:t>
                      </a:r>
                      <a:r>
                        <a:rPr lang="ja-JP" sz="1100" u="sng" strike="noStrike" cap="none">
                          <a:solidFill>
                            <a:schemeClr val="dk1"/>
                          </a:solidFill>
                        </a:rPr>
                        <a:t>分</a:t>
                      </a:r>
                      <a:r>
                        <a:rPr lang="ja-JP" sz="1100" u="sng">
                          <a:solidFill>
                            <a:schemeClr val="dk1"/>
                          </a:solidFill>
                        </a:rPr>
                        <a:t>」</a:t>
                      </a:r>
                      <a:r>
                        <a:rPr lang="ja-JP" sz="1100" u="none" strike="noStrike" cap="none">
                          <a:solidFill>
                            <a:schemeClr val="dk1"/>
                          </a:solidFill>
                        </a:rPr>
                        <a:t>で</a:t>
                      </a:r>
                      <a:r>
                        <a:rPr lang="ja-JP" sz="1100">
                          <a:solidFill>
                            <a:schemeClr val="dk1"/>
                          </a:solidFill>
                        </a:rPr>
                        <a:t>記録</a:t>
                      </a:r>
                      <a:r>
                        <a:rPr lang="ja-JP" sz="1100" u="none" strike="noStrike" cap="none">
                          <a:solidFill>
                            <a:schemeClr val="dk1"/>
                          </a:solidFill>
                        </a:rPr>
                        <a:t>される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486" name="Google Shape;486;p20"/>
          <p:cNvGraphicFramePr/>
          <p:nvPr/>
        </p:nvGraphicFramePr>
        <p:xfrm>
          <a:off x="445542" y="5465983"/>
          <a:ext cx="5966900" cy="2664300"/>
        </p:xfrm>
        <a:graphic>
          <a:graphicData uri="http://schemas.openxmlformats.org/drawingml/2006/table">
            <a:tbl>
              <a:tblPr>
                <a:noFill/>
                <a:tableStyleId>{1DBF3256-5D79-459E-A4CE-13102FF63DEE}</a:tableStyleId>
              </a:tblPr>
              <a:tblGrid>
                <a:gridCol w="5966900">
                  <a:extLst>
                    <a:ext uri="{9D8B030D-6E8A-4147-A177-3AD203B41FA5}">
                      <a16:colId xmlns:a16="http://schemas.microsoft.com/office/drawing/2014/main" val="20000"/>
                    </a:ext>
                  </a:extLst>
                </a:gridCol>
              </a:tblGrid>
              <a:tr h="1308975">
                <a:tc>
                  <a:txBody>
                    <a:bodyPr/>
                    <a:lstStyle/>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■出勤時刻をシフト開始時刻にまるめる</a:t>
                      </a:r>
                      <a:endParaRPr sz="1100" u="none" strike="noStrike" cap="none">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シフト開始時刻よりも</a:t>
                      </a:r>
                      <a:r>
                        <a:rPr lang="ja-JP" sz="1100">
                          <a:solidFill>
                            <a:schemeClr val="dk1"/>
                          </a:solidFill>
                        </a:rPr>
                        <a:t>早く</a:t>
                      </a:r>
                      <a:r>
                        <a:rPr lang="ja-JP" sz="1100" u="none" strike="noStrike" cap="none">
                          <a:solidFill>
                            <a:schemeClr val="dk1"/>
                          </a:solidFill>
                        </a:rPr>
                        <a:t>打刻しても、</a:t>
                      </a:r>
                      <a:r>
                        <a:rPr lang="ja-JP" sz="1100">
                          <a:solidFill>
                            <a:schemeClr val="dk1"/>
                          </a:solidFill>
                        </a:rPr>
                        <a:t>出勤時刻は</a:t>
                      </a:r>
                      <a:r>
                        <a:rPr lang="ja-JP" sz="1100" u="none" strike="noStrike" cap="none">
                          <a:solidFill>
                            <a:schemeClr val="dk1"/>
                          </a:solidFill>
                        </a:rPr>
                        <a:t>シフト開始時刻にまるめ</a:t>
                      </a:r>
                      <a:r>
                        <a:rPr lang="ja-JP" sz="1100">
                          <a:solidFill>
                            <a:schemeClr val="dk1"/>
                          </a:solidFill>
                        </a:rPr>
                        <a:t>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例</a:t>
                      </a:r>
                      <a:r>
                        <a:rPr lang="ja-JP" sz="1100">
                          <a:solidFill>
                            <a:schemeClr val="dk1"/>
                          </a:solidFill>
                        </a:rPr>
                        <a:t>）</a:t>
                      </a:r>
                      <a:r>
                        <a:rPr lang="ja-JP" sz="1100" u="none" strike="noStrike" cap="none">
                          <a:solidFill>
                            <a:schemeClr val="dk1"/>
                          </a:solidFill>
                        </a:rPr>
                        <a:t>シフト開始時刻が</a:t>
                      </a:r>
                      <a:r>
                        <a:rPr lang="ja-JP" sz="1100">
                          <a:solidFill>
                            <a:schemeClr val="dk1"/>
                          </a:solidFill>
                        </a:rPr>
                        <a:t>「</a:t>
                      </a:r>
                      <a:r>
                        <a:rPr lang="ja-JP" sz="1100" u="none" strike="noStrike" cap="none">
                          <a:solidFill>
                            <a:schemeClr val="dk1"/>
                          </a:solidFill>
                        </a:rPr>
                        <a:t>９時</a:t>
                      </a:r>
                      <a:r>
                        <a:rPr lang="ja-JP" sz="1100">
                          <a:solidFill>
                            <a:schemeClr val="dk1"/>
                          </a:solidFill>
                        </a:rPr>
                        <a:t>00</a:t>
                      </a:r>
                      <a:r>
                        <a:rPr lang="ja-JP" sz="1100" u="none" strike="noStrike" cap="none">
                          <a:solidFill>
                            <a:schemeClr val="dk1"/>
                          </a:solidFill>
                        </a:rPr>
                        <a:t>分</a:t>
                      </a:r>
                      <a:r>
                        <a:rPr lang="ja-JP" sz="1100">
                          <a:solidFill>
                            <a:schemeClr val="dk1"/>
                          </a:solidFill>
                        </a:rPr>
                        <a:t>」の</a:t>
                      </a:r>
                      <a:r>
                        <a:rPr lang="ja-JP" sz="1100" u="none" strike="noStrike" cap="none">
                          <a:solidFill>
                            <a:schemeClr val="dk1"/>
                          </a:solidFill>
                        </a:rPr>
                        <a:t>場合</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　出勤</a:t>
                      </a:r>
                      <a:r>
                        <a:rPr lang="ja-JP" sz="1100">
                          <a:solidFill>
                            <a:schemeClr val="dk1"/>
                          </a:solidFill>
                        </a:rPr>
                        <a:t>時刻：</a:t>
                      </a:r>
                      <a:r>
                        <a:rPr lang="ja-JP" sz="1100" u="sng">
                          <a:solidFill>
                            <a:schemeClr val="dk1"/>
                          </a:solidFill>
                        </a:rPr>
                        <a:t>「</a:t>
                      </a:r>
                      <a:r>
                        <a:rPr lang="ja-JP" sz="1100" u="sng" strike="noStrike" cap="none">
                          <a:solidFill>
                            <a:schemeClr val="dk1"/>
                          </a:solidFill>
                        </a:rPr>
                        <a:t>８時</a:t>
                      </a:r>
                      <a:r>
                        <a:rPr lang="ja-JP" sz="1100" u="sng">
                          <a:solidFill>
                            <a:schemeClr val="dk1"/>
                          </a:solidFill>
                        </a:rPr>
                        <a:t>32</a:t>
                      </a:r>
                      <a:r>
                        <a:rPr lang="ja-JP" sz="1100" u="sng" strike="noStrike" cap="none">
                          <a:solidFill>
                            <a:schemeClr val="dk1"/>
                          </a:solidFill>
                        </a:rPr>
                        <a:t>分</a:t>
                      </a:r>
                      <a:r>
                        <a:rPr lang="ja-JP" sz="1100" u="sng">
                          <a:solidFill>
                            <a:schemeClr val="dk1"/>
                          </a:solidFill>
                        </a:rPr>
                        <a:t>」</a:t>
                      </a:r>
                      <a:r>
                        <a:rPr lang="ja-JP" sz="1100">
                          <a:solidFill>
                            <a:schemeClr val="dk1"/>
                          </a:solidFill>
                        </a:rPr>
                        <a:t>に</a:t>
                      </a:r>
                      <a:r>
                        <a:rPr lang="ja-JP" sz="1100" u="none" strike="noStrike" cap="none">
                          <a:solidFill>
                            <a:schemeClr val="dk1"/>
                          </a:solidFill>
                        </a:rPr>
                        <a:t>打刻　→　</a:t>
                      </a:r>
                      <a:r>
                        <a:rPr lang="ja-JP" sz="1100" u="sng">
                          <a:solidFill>
                            <a:schemeClr val="dk1"/>
                          </a:solidFill>
                        </a:rPr>
                        <a:t>「</a:t>
                      </a:r>
                      <a:r>
                        <a:rPr lang="ja-JP" sz="1100" u="sng" strike="noStrike" cap="none">
                          <a:solidFill>
                            <a:schemeClr val="dk1"/>
                          </a:solidFill>
                        </a:rPr>
                        <a:t>９時</a:t>
                      </a:r>
                      <a:r>
                        <a:rPr lang="ja-JP" sz="1100" u="sng">
                          <a:solidFill>
                            <a:schemeClr val="dk1"/>
                          </a:solidFill>
                        </a:rPr>
                        <a:t>00</a:t>
                      </a:r>
                      <a:r>
                        <a:rPr lang="ja-JP" sz="1100" u="sng" strike="noStrike" cap="none">
                          <a:solidFill>
                            <a:schemeClr val="dk1"/>
                          </a:solidFill>
                        </a:rPr>
                        <a:t>分</a:t>
                      </a:r>
                      <a:r>
                        <a:rPr lang="ja-JP" sz="1100" u="sng">
                          <a:solidFill>
                            <a:schemeClr val="dk1"/>
                          </a:solidFill>
                        </a:rPr>
                        <a:t>」出勤</a:t>
                      </a:r>
                      <a:r>
                        <a:rPr lang="ja-JP" sz="1100" u="none" strike="noStrike" cap="none">
                          <a:solidFill>
                            <a:schemeClr val="dk1"/>
                          </a:solidFill>
                        </a:rPr>
                        <a:t>で</a:t>
                      </a:r>
                      <a:r>
                        <a:rPr lang="ja-JP" sz="1100">
                          <a:solidFill>
                            <a:schemeClr val="dk1"/>
                          </a:solidFill>
                        </a:rPr>
                        <a:t>記録</a:t>
                      </a:r>
                      <a:r>
                        <a:rPr lang="ja-JP" sz="1100" u="none" strike="noStrike" cap="none">
                          <a:solidFill>
                            <a:schemeClr val="dk1"/>
                          </a:solidFill>
                        </a:rPr>
                        <a:t>される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355325">
                <a:tc>
                  <a:txBody>
                    <a:bodyPr/>
                    <a:lstStyle/>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■退勤時刻をシフト終了時刻にまるめる</a:t>
                      </a:r>
                      <a:endParaRPr sz="110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シフト終了時刻よりも</a:t>
                      </a:r>
                      <a:r>
                        <a:rPr lang="ja-JP" sz="1100">
                          <a:solidFill>
                            <a:schemeClr val="dk1"/>
                          </a:solidFill>
                        </a:rPr>
                        <a:t>遅く打刻</a:t>
                      </a:r>
                      <a:r>
                        <a:rPr lang="ja-JP" sz="1100" u="none" strike="noStrike" cap="none">
                          <a:solidFill>
                            <a:schemeClr val="dk1"/>
                          </a:solidFill>
                        </a:rPr>
                        <a:t>しても、</a:t>
                      </a:r>
                      <a:r>
                        <a:rPr lang="ja-JP" sz="1100">
                          <a:solidFill>
                            <a:schemeClr val="dk1"/>
                          </a:solidFill>
                        </a:rPr>
                        <a:t>退勤時刻をシフト終了時刻にまるめます。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例</a:t>
                      </a:r>
                      <a:r>
                        <a:rPr lang="ja-JP" sz="1100">
                          <a:solidFill>
                            <a:schemeClr val="dk1"/>
                          </a:solidFill>
                        </a:rPr>
                        <a:t>）</a:t>
                      </a:r>
                      <a:r>
                        <a:rPr lang="ja-JP" sz="1100" u="none" strike="noStrike" cap="none">
                          <a:solidFill>
                            <a:schemeClr val="dk1"/>
                          </a:solidFill>
                        </a:rPr>
                        <a:t>シフト終了時刻が</a:t>
                      </a:r>
                      <a:r>
                        <a:rPr lang="ja-JP" sz="1100">
                          <a:solidFill>
                            <a:schemeClr val="dk1"/>
                          </a:solidFill>
                        </a:rPr>
                        <a:t>「17</a:t>
                      </a:r>
                      <a:r>
                        <a:rPr lang="ja-JP" sz="1100" u="none" strike="noStrike" cap="none">
                          <a:solidFill>
                            <a:schemeClr val="dk1"/>
                          </a:solidFill>
                        </a:rPr>
                        <a:t>時</a:t>
                      </a:r>
                      <a:r>
                        <a:rPr lang="ja-JP" sz="1100">
                          <a:solidFill>
                            <a:schemeClr val="dk1"/>
                          </a:solidFill>
                        </a:rPr>
                        <a:t>00</a:t>
                      </a:r>
                      <a:r>
                        <a:rPr lang="ja-JP" sz="1100" u="none" strike="noStrike" cap="none">
                          <a:solidFill>
                            <a:schemeClr val="dk1"/>
                          </a:solidFill>
                        </a:rPr>
                        <a:t>分</a:t>
                      </a:r>
                      <a:r>
                        <a:rPr lang="ja-JP" sz="1100">
                          <a:solidFill>
                            <a:schemeClr val="dk1"/>
                          </a:solidFill>
                        </a:rPr>
                        <a:t>」の</a:t>
                      </a:r>
                      <a:r>
                        <a:rPr lang="ja-JP" sz="1100" u="none" strike="noStrike" cap="none">
                          <a:solidFill>
                            <a:schemeClr val="dk1"/>
                          </a:solidFill>
                        </a:rPr>
                        <a:t>場合</a:t>
                      </a:r>
                      <a:r>
                        <a:rPr lang="ja-JP" sz="1100">
                          <a:solidFill>
                            <a:schemeClr val="dk1"/>
                          </a:solidFill>
                        </a:rPr>
                        <a:t/>
                      </a:r>
                      <a:br>
                        <a:rPr lang="ja-JP" sz="1100">
                          <a:solidFill>
                            <a:schemeClr val="dk1"/>
                          </a:solidFill>
                        </a:rPr>
                      </a:br>
                      <a:r>
                        <a:rPr lang="ja-JP" sz="1100" u="none" strike="noStrike" cap="none">
                          <a:solidFill>
                            <a:schemeClr val="dk1"/>
                          </a:solidFill>
                        </a:rPr>
                        <a:t>　退勤</a:t>
                      </a:r>
                      <a:r>
                        <a:rPr lang="ja-JP" sz="1100">
                          <a:solidFill>
                            <a:schemeClr val="dk1"/>
                          </a:solidFill>
                        </a:rPr>
                        <a:t>時刻：</a:t>
                      </a:r>
                      <a:r>
                        <a:rPr lang="ja-JP" sz="1100" u="sng">
                          <a:solidFill>
                            <a:schemeClr val="dk1"/>
                          </a:solidFill>
                        </a:rPr>
                        <a:t>「17</a:t>
                      </a:r>
                      <a:r>
                        <a:rPr lang="ja-JP" sz="1100" u="sng" strike="noStrike" cap="none">
                          <a:solidFill>
                            <a:schemeClr val="dk1"/>
                          </a:solidFill>
                        </a:rPr>
                        <a:t>時</a:t>
                      </a:r>
                      <a:r>
                        <a:rPr lang="ja-JP" sz="1100" u="sng">
                          <a:solidFill>
                            <a:schemeClr val="dk1"/>
                          </a:solidFill>
                        </a:rPr>
                        <a:t>45</a:t>
                      </a:r>
                      <a:r>
                        <a:rPr lang="ja-JP" sz="1100" u="sng" strike="noStrike" cap="none">
                          <a:solidFill>
                            <a:schemeClr val="dk1"/>
                          </a:solidFill>
                        </a:rPr>
                        <a:t>分</a:t>
                      </a:r>
                      <a:r>
                        <a:rPr lang="ja-JP" sz="1100" u="sng">
                          <a:solidFill>
                            <a:schemeClr val="dk1"/>
                          </a:solidFill>
                        </a:rPr>
                        <a:t>」</a:t>
                      </a:r>
                      <a:r>
                        <a:rPr lang="ja-JP" sz="1100">
                          <a:solidFill>
                            <a:schemeClr val="dk1"/>
                          </a:solidFill>
                        </a:rPr>
                        <a:t>に</a:t>
                      </a:r>
                      <a:r>
                        <a:rPr lang="ja-JP" sz="1100" u="none" strike="noStrike" cap="none">
                          <a:solidFill>
                            <a:schemeClr val="dk1"/>
                          </a:solidFill>
                        </a:rPr>
                        <a:t>打刻　→　</a:t>
                      </a:r>
                      <a:r>
                        <a:rPr lang="ja-JP" sz="1100" u="sng">
                          <a:solidFill>
                            <a:schemeClr val="dk1"/>
                          </a:solidFill>
                        </a:rPr>
                        <a:t>「17</a:t>
                      </a:r>
                      <a:r>
                        <a:rPr lang="ja-JP" sz="1100" u="sng" strike="noStrike" cap="none">
                          <a:solidFill>
                            <a:schemeClr val="dk1"/>
                          </a:solidFill>
                        </a:rPr>
                        <a:t>時</a:t>
                      </a:r>
                      <a:r>
                        <a:rPr lang="ja-JP" sz="1100" u="sng">
                          <a:solidFill>
                            <a:schemeClr val="dk1"/>
                          </a:solidFill>
                        </a:rPr>
                        <a:t>00</a:t>
                      </a:r>
                      <a:r>
                        <a:rPr lang="ja-JP" sz="1100" u="sng" strike="noStrike" cap="none">
                          <a:solidFill>
                            <a:schemeClr val="dk1"/>
                          </a:solidFill>
                        </a:rPr>
                        <a:t>分</a:t>
                      </a:r>
                      <a:r>
                        <a:rPr lang="ja-JP" sz="1100" u="sng">
                          <a:solidFill>
                            <a:schemeClr val="dk1"/>
                          </a:solidFill>
                        </a:rPr>
                        <a:t>」退勤</a:t>
                      </a:r>
                      <a:r>
                        <a:rPr lang="ja-JP" sz="1100" u="none" strike="noStrike" cap="none">
                          <a:solidFill>
                            <a:schemeClr val="dk1"/>
                          </a:solidFill>
                        </a:rPr>
                        <a:t>で</a:t>
                      </a:r>
                      <a:r>
                        <a:rPr lang="ja-JP" sz="1100">
                          <a:solidFill>
                            <a:schemeClr val="dk1"/>
                          </a:solidFill>
                        </a:rPr>
                        <a:t>記録</a:t>
                      </a:r>
                      <a:r>
                        <a:rPr lang="ja-JP" sz="1100" u="none" strike="noStrike" cap="none">
                          <a:solidFill>
                            <a:schemeClr val="dk1"/>
                          </a:solidFill>
                        </a:rPr>
                        <a:t>される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487" name="Google Shape;487;p20"/>
          <p:cNvSpPr txBox="1"/>
          <p:nvPr/>
        </p:nvSpPr>
        <p:spPr>
          <a:xfrm>
            <a:off x="359994" y="5212067"/>
            <a:ext cx="62412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【シフト時間</a:t>
            </a:r>
            <a:r>
              <a:rPr lang="ja-JP" sz="1100">
                <a:solidFill>
                  <a:schemeClr val="dk1"/>
                </a:solidFill>
              </a:rPr>
              <a:t>で</a:t>
            </a:r>
            <a:r>
              <a:rPr lang="ja-JP" sz="1100" i="0" u="none" strike="noStrike" cap="none">
                <a:solidFill>
                  <a:schemeClr val="dk1"/>
                </a:solidFill>
              </a:rPr>
              <a:t>まるめる】</a:t>
            </a:r>
            <a:endParaRPr sz="1100" i="0" u="none" strike="noStrike" cap="none">
              <a:solidFill>
                <a:schemeClr val="dk1"/>
              </a:solidFill>
            </a:endParaRPr>
          </a:p>
        </p:txBody>
      </p:sp>
      <p:sp>
        <p:nvSpPr>
          <p:cNvPr id="488" name="Google Shape;488;p20"/>
          <p:cNvSpPr txBox="1"/>
          <p:nvPr/>
        </p:nvSpPr>
        <p:spPr>
          <a:xfrm>
            <a:off x="359994" y="1286643"/>
            <a:ext cx="62412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a:t>
            </a:r>
            <a:r>
              <a:rPr lang="ja-JP" sz="1100">
                <a:solidFill>
                  <a:schemeClr val="dk1"/>
                </a:solidFill>
              </a:rPr>
              <a:t>まるめ単位</a:t>
            </a:r>
            <a:r>
              <a:rPr lang="ja-JP" sz="1100" i="0" u="none" strike="noStrike" cap="none">
                <a:solidFill>
                  <a:schemeClr val="dk1"/>
                </a:solidFill>
              </a:rPr>
              <a:t>でまるめる】</a:t>
            </a:r>
            <a:endParaRPr sz="1100" i="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まるめ単位は、５分、</a:t>
            </a:r>
            <a:r>
              <a:rPr lang="ja-JP" sz="1100">
                <a:solidFill>
                  <a:schemeClr val="dk1"/>
                </a:solidFill>
              </a:rPr>
              <a:t>10</a:t>
            </a:r>
            <a:r>
              <a:rPr lang="ja-JP" sz="1100" i="0" u="none" strike="noStrike" cap="none">
                <a:solidFill>
                  <a:schemeClr val="dk1"/>
                </a:solidFill>
              </a:rPr>
              <a:t>分、</a:t>
            </a:r>
            <a:r>
              <a:rPr lang="ja-JP" sz="1100">
                <a:solidFill>
                  <a:schemeClr val="dk1"/>
                </a:solidFill>
              </a:rPr>
              <a:t>15</a:t>
            </a:r>
            <a:r>
              <a:rPr lang="ja-JP" sz="1100" i="0" u="none" strike="noStrike" cap="none">
                <a:solidFill>
                  <a:schemeClr val="dk1"/>
                </a:solidFill>
              </a:rPr>
              <a:t>分、</a:t>
            </a:r>
            <a:r>
              <a:rPr lang="ja-JP" sz="1100">
                <a:solidFill>
                  <a:schemeClr val="dk1"/>
                </a:solidFill>
              </a:rPr>
              <a:t>30</a:t>
            </a:r>
            <a:r>
              <a:rPr lang="ja-JP" sz="1100" i="0" u="none" strike="noStrike" cap="none">
                <a:solidFill>
                  <a:schemeClr val="dk1"/>
                </a:solidFill>
              </a:rPr>
              <a:t>分、</a:t>
            </a:r>
            <a:r>
              <a:rPr lang="ja-JP" sz="1100">
                <a:solidFill>
                  <a:schemeClr val="dk1"/>
                </a:solidFill>
              </a:rPr>
              <a:t>60</a:t>
            </a:r>
            <a:r>
              <a:rPr lang="ja-JP" sz="1100" i="0" u="none" strike="noStrike" cap="none">
                <a:solidFill>
                  <a:schemeClr val="dk1"/>
                </a:solidFill>
              </a:rPr>
              <a:t>分単位</a:t>
            </a:r>
            <a:r>
              <a:rPr lang="ja-JP" sz="1100">
                <a:solidFill>
                  <a:schemeClr val="dk1"/>
                </a:solidFill>
              </a:rPr>
              <a:t>から選択</a:t>
            </a:r>
            <a:r>
              <a:rPr lang="ja-JP" sz="1100" i="0" u="none" strike="noStrike" cap="none">
                <a:solidFill>
                  <a:schemeClr val="dk1"/>
                </a:solidFill>
              </a:rPr>
              <a:t>できます。</a:t>
            </a:r>
            <a:endParaRPr sz="1100" i="0" u="none" strike="noStrike" cap="none">
              <a:solidFill>
                <a:schemeClr val="dk1"/>
              </a:solidFill>
            </a:endParaRPr>
          </a:p>
        </p:txBody>
      </p:sp>
      <p:sp>
        <p:nvSpPr>
          <p:cNvPr id="489" name="Google Shape;489;p20"/>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２．打刻時間の切り上げ、切り捨ての設定</a:t>
            </a:r>
            <a:endParaRPr sz="1800" b="1">
              <a:latin typeface="Arial"/>
              <a:ea typeface="Arial"/>
              <a:cs typeface="Arial"/>
              <a:sym typeface="Arial"/>
            </a:endParaRPr>
          </a:p>
        </p:txBody>
      </p:sp>
      <p:cxnSp>
        <p:nvCxnSpPr>
          <p:cNvPr id="490" name="Google Shape;490;p2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91" name="Google Shape;491;p20"/>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22</a:t>
            </a:fld>
            <a:endParaRPr/>
          </a:p>
        </p:txBody>
      </p:sp>
      <p:sp>
        <p:nvSpPr>
          <p:cNvPr id="492" name="Google Shape;492;p20"/>
          <p:cNvSpPr txBox="1"/>
          <p:nvPr/>
        </p:nvSpPr>
        <p:spPr>
          <a:xfrm>
            <a:off x="359994" y="917271"/>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設定の具体例</a:t>
            </a:r>
            <a:endParaRPr b="1" i="0" u="none" strike="noStrike" cap="none">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1"/>
          <p:cNvSpPr txBox="1"/>
          <p:nvPr/>
        </p:nvSpPr>
        <p:spPr>
          <a:xfrm>
            <a:off x="350575" y="4664621"/>
            <a:ext cx="6138000" cy="624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ジョブカン勤怠管理では、デフォルトの状態では全ての日が平日の状態となっています。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休日（公休・法定休）の設定を行うことにより、休日労働（公休日労働・法定休日労働）の</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時間を算出することができるようになります。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a:solidFill>
                <a:schemeClr val="dk1"/>
              </a:solidFill>
            </a:endParaRPr>
          </a:p>
        </p:txBody>
      </p:sp>
      <p:grpSp>
        <p:nvGrpSpPr>
          <p:cNvPr id="498" name="Google Shape;498;p21"/>
          <p:cNvGrpSpPr/>
          <p:nvPr/>
        </p:nvGrpSpPr>
        <p:grpSpPr>
          <a:xfrm>
            <a:off x="0" y="348541"/>
            <a:ext cx="6858000" cy="57859"/>
            <a:chOff x="276446" y="1127056"/>
            <a:chExt cx="6241312" cy="45084"/>
          </a:xfrm>
        </p:grpSpPr>
        <p:cxnSp>
          <p:nvCxnSpPr>
            <p:cNvPr id="499" name="Google Shape;499;p2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00" name="Google Shape;500;p2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01" name="Google Shape;501;p21"/>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３．公休日、法定休日の設定</a:t>
            </a:r>
            <a:endParaRPr sz="1800" b="1">
              <a:latin typeface="Arial"/>
              <a:ea typeface="Arial"/>
              <a:cs typeface="Arial"/>
              <a:sym typeface="Arial"/>
            </a:endParaRPr>
          </a:p>
        </p:txBody>
      </p:sp>
      <p:cxnSp>
        <p:nvCxnSpPr>
          <p:cNvPr id="502" name="Google Shape;502;p2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03" name="Google Shape;503;p21"/>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23</a:t>
            </a:fld>
            <a:endParaRPr/>
          </a:p>
        </p:txBody>
      </p:sp>
      <p:sp>
        <p:nvSpPr>
          <p:cNvPr id="504" name="Google Shape;504;p21"/>
          <p:cNvSpPr txBox="1"/>
          <p:nvPr/>
        </p:nvSpPr>
        <p:spPr>
          <a:xfrm>
            <a:off x="350575" y="1057900"/>
            <a:ext cx="6070800" cy="307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400"/>
              <a:buFont typeface="Arial"/>
              <a:buNone/>
            </a:pPr>
            <a:r>
              <a:rPr lang="ja-JP" sz="1600" b="1">
                <a:solidFill>
                  <a:schemeClr val="dk1"/>
                </a:solidFill>
              </a:rPr>
              <a:t>休日設定</a:t>
            </a:r>
            <a:endParaRPr sz="1600" b="1">
              <a:solidFill>
                <a:schemeClr val="dk1"/>
              </a:solidFill>
            </a:endParaRPr>
          </a:p>
        </p:txBody>
      </p:sp>
      <p:sp>
        <p:nvSpPr>
          <p:cNvPr id="505" name="Google Shape;505;p21"/>
          <p:cNvSpPr txBox="1"/>
          <p:nvPr/>
        </p:nvSpPr>
        <p:spPr>
          <a:xfrm>
            <a:off x="350575" y="4383041"/>
            <a:ext cx="6152700" cy="26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highlight>
                  <a:srgbClr val="FFFFFF"/>
                </a:highlight>
              </a:rPr>
              <a:t>基本情報設定→各種設定→</a:t>
            </a:r>
            <a:r>
              <a:rPr lang="ja-JP" sz="1100" u="sng">
                <a:solidFill>
                  <a:schemeClr val="hlink"/>
                </a:solidFill>
                <a:highlight>
                  <a:srgbClr val="FFFFFF"/>
                </a:highlight>
                <a:hlinkClick r:id="rId3"/>
              </a:rPr>
              <a:t>休日設定</a:t>
            </a:r>
            <a:endParaRPr sz="1100" i="0" u="none" strike="noStrike" cap="none">
              <a:solidFill>
                <a:schemeClr val="dk1"/>
              </a:solidFill>
            </a:endParaRPr>
          </a:p>
        </p:txBody>
      </p:sp>
      <p:pic>
        <p:nvPicPr>
          <p:cNvPr id="506" name="Google Shape;506;p21"/>
          <p:cNvPicPr preferRelativeResize="0"/>
          <p:nvPr/>
        </p:nvPicPr>
        <p:blipFill>
          <a:blip r:embed="rId4">
            <a:alphaModFix/>
          </a:blip>
          <a:stretch>
            <a:fillRect/>
          </a:stretch>
        </p:blipFill>
        <p:spPr>
          <a:xfrm>
            <a:off x="1289055" y="1443352"/>
            <a:ext cx="4279891" cy="2785838"/>
          </a:xfrm>
          <a:prstGeom prst="rect">
            <a:avLst/>
          </a:prstGeom>
          <a:noFill/>
          <a:ln>
            <a:noFill/>
          </a:ln>
        </p:spPr>
      </p:pic>
      <p:sp>
        <p:nvSpPr>
          <p:cNvPr id="507" name="Google Shape;507;p21"/>
          <p:cNvSpPr txBox="1"/>
          <p:nvPr/>
        </p:nvSpPr>
        <p:spPr>
          <a:xfrm>
            <a:off x="350575" y="5308600"/>
            <a:ext cx="6152700"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solidFill>
                  <a:schemeClr val="dk1"/>
                </a:solidFill>
              </a:rPr>
              <a:t>設定は全社一律のほか、所属グループ・スタッフ種別ごとに作成することもできます。</a:t>
            </a:r>
            <a:br>
              <a:rPr lang="ja-JP" sz="1100">
                <a:solidFill>
                  <a:schemeClr val="dk1"/>
                </a:solidFill>
              </a:rPr>
            </a:br>
            <a:r>
              <a:rPr lang="ja-JP" sz="1100">
                <a:solidFill>
                  <a:srgbClr val="FF0000"/>
                </a:solidFill>
              </a:rPr>
              <a:t>ただし、「所属グループ：全て/スタッフ種別：全て」と「各所属グループ/各スタッフ種別」で</a:t>
            </a:r>
            <a:endParaRPr sz="1100">
              <a:solidFill>
                <a:srgbClr val="FF0000"/>
              </a:solidFill>
            </a:endParaRPr>
          </a:p>
          <a:p>
            <a:pPr marL="0" lvl="0" indent="0" algn="l" rtl="0">
              <a:lnSpc>
                <a:spcPct val="115000"/>
              </a:lnSpc>
              <a:spcBef>
                <a:spcPts val="0"/>
              </a:spcBef>
              <a:spcAft>
                <a:spcPts val="0"/>
              </a:spcAft>
              <a:buClr>
                <a:schemeClr val="dk1"/>
              </a:buClr>
              <a:buSzPts val="1050"/>
              <a:buFont typeface="Arial"/>
              <a:buNone/>
            </a:pPr>
            <a:r>
              <a:rPr lang="ja-JP" sz="1100">
                <a:solidFill>
                  <a:srgbClr val="FF0000"/>
                </a:solidFill>
              </a:rPr>
              <a:t>それぞれ休日を設定した場合、両方の設定が適用されます。</a:t>
            </a:r>
            <a:endParaRPr>
              <a:solidFill>
                <a:srgbClr val="FF0000"/>
              </a:solidFill>
              <a:latin typeface="Calibri"/>
              <a:ea typeface="Calibri"/>
              <a:cs typeface="Calibri"/>
              <a:sym typeface="Calibri"/>
            </a:endParaRPr>
          </a:p>
        </p:txBody>
      </p:sp>
      <p:sp>
        <p:nvSpPr>
          <p:cNvPr id="508" name="Google Shape;508;p21"/>
          <p:cNvSpPr txBox="1"/>
          <p:nvPr/>
        </p:nvSpPr>
        <p:spPr>
          <a:xfrm>
            <a:off x="352625" y="6124575"/>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次のページから、設定方法をご説明します。</a:t>
            </a:r>
            <a:endParaRPr sz="11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513" name="Google Shape;513;p22"/>
          <p:cNvGrpSpPr/>
          <p:nvPr/>
        </p:nvGrpSpPr>
        <p:grpSpPr>
          <a:xfrm>
            <a:off x="0" y="348541"/>
            <a:ext cx="6858000" cy="57859"/>
            <a:chOff x="276446" y="1127056"/>
            <a:chExt cx="6241312" cy="45084"/>
          </a:xfrm>
        </p:grpSpPr>
        <p:cxnSp>
          <p:nvCxnSpPr>
            <p:cNvPr id="514" name="Google Shape;514;p2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15" name="Google Shape;515;p2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16" name="Google Shape;516;p22"/>
          <p:cNvSpPr txBox="1"/>
          <p:nvPr/>
        </p:nvSpPr>
        <p:spPr>
          <a:xfrm>
            <a:off x="350575" y="6108539"/>
            <a:ext cx="6138000" cy="82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設定を保存すると、「既存の設定一覧」のプルダウンに「所属グループ/スタッフ種別」の</a:t>
            </a:r>
            <a:endParaRPr sz="110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a:solidFill>
                  <a:schemeClr val="dk1"/>
                </a:solidFill>
              </a:rPr>
              <a:t>かたちで表示されます。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一度作成した設定を削除するには、すべての休日を平日に戻して保存してください。</a:t>
            </a:r>
            <a:br>
              <a:rPr lang="ja-JP" sz="1100">
                <a:solidFill>
                  <a:schemeClr val="dk1"/>
                </a:solidFill>
              </a:rPr>
            </a:br>
            <a:r>
              <a:rPr lang="ja-JP" sz="1100">
                <a:solidFill>
                  <a:schemeClr val="dk1"/>
                </a:solidFill>
              </a:rPr>
              <a:t>そうすることで、「既存の設定一覧」のプルダウンからも削除されます。</a:t>
            </a:r>
            <a:endParaRPr sz="1100">
              <a:solidFill>
                <a:schemeClr val="dk1"/>
              </a:solidFill>
            </a:endParaRPr>
          </a:p>
        </p:txBody>
      </p:sp>
      <p:sp>
        <p:nvSpPr>
          <p:cNvPr id="517" name="Google Shape;517;p2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３．公休日、法定休日の設定</a:t>
            </a:r>
            <a:endParaRPr sz="1800" b="1">
              <a:latin typeface="Arial"/>
              <a:ea typeface="Arial"/>
              <a:cs typeface="Arial"/>
              <a:sym typeface="Arial"/>
            </a:endParaRPr>
          </a:p>
        </p:txBody>
      </p:sp>
      <p:cxnSp>
        <p:nvCxnSpPr>
          <p:cNvPr id="518" name="Google Shape;518;p2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19" name="Google Shape;519;p22"/>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24</a:t>
            </a:fld>
            <a:endParaRPr/>
          </a:p>
        </p:txBody>
      </p:sp>
      <p:sp>
        <p:nvSpPr>
          <p:cNvPr id="520" name="Google Shape;520;p22"/>
          <p:cNvSpPr txBox="1"/>
          <p:nvPr/>
        </p:nvSpPr>
        <p:spPr>
          <a:xfrm>
            <a:off x="350575" y="9905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設定方法・１</a:t>
            </a:r>
            <a:endParaRPr b="1" i="0" u="none" strike="noStrike" cap="none">
              <a:solidFill>
                <a:schemeClr val="dk1"/>
              </a:solidFill>
            </a:endParaRPr>
          </a:p>
        </p:txBody>
      </p:sp>
      <p:sp>
        <p:nvSpPr>
          <p:cNvPr id="521" name="Google Shape;521;p22"/>
          <p:cNvSpPr txBox="1"/>
          <p:nvPr/>
        </p:nvSpPr>
        <p:spPr>
          <a:xfrm>
            <a:off x="350575" y="3712806"/>
            <a:ext cx="6138000" cy="65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「設定」ボタンをクリックすることで、「毎週土曜日を公休」などの設定がカレンダーに</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反映されます。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同様に、日曜、祝日についても設定してください。</a:t>
            </a:r>
            <a:endParaRPr sz="1100">
              <a:solidFill>
                <a:schemeClr val="dk1"/>
              </a:solidFill>
            </a:endParaRPr>
          </a:p>
        </p:txBody>
      </p:sp>
      <p:sp>
        <p:nvSpPr>
          <p:cNvPr id="522" name="Google Shape;522;p22"/>
          <p:cNvSpPr txBox="1"/>
          <p:nvPr/>
        </p:nvSpPr>
        <p:spPr>
          <a:xfrm>
            <a:off x="350575" y="5784426"/>
            <a:ext cx="6241200" cy="261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rPr>
              <a:t>4. 画面下部の「保存」ボタンをクリックし、設定を保存する</a:t>
            </a:r>
            <a:endParaRPr sz="1100" b="1">
              <a:solidFill>
                <a:schemeClr val="dk1"/>
              </a:solidFill>
            </a:endParaRPr>
          </a:p>
        </p:txBody>
      </p:sp>
      <p:sp>
        <p:nvSpPr>
          <p:cNvPr id="523" name="Google Shape;523;p22"/>
          <p:cNvSpPr txBox="1"/>
          <p:nvPr/>
        </p:nvSpPr>
        <p:spPr>
          <a:xfrm>
            <a:off x="350575" y="1337900"/>
            <a:ext cx="6138000" cy="45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b="1"/>
              <a:t>1. 設定を作成したい所属グループ、スタッフ種別をプルダウンから選択し、</a:t>
            </a:r>
            <a:endParaRPr sz="1100" b="1"/>
          </a:p>
          <a:p>
            <a:pPr marL="0" lvl="0" indent="0" algn="l" rtl="0">
              <a:lnSpc>
                <a:spcPct val="115000"/>
              </a:lnSpc>
              <a:spcBef>
                <a:spcPts val="0"/>
              </a:spcBef>
              <a:spcAft>
                <a:spcPts val="0"/>
              </a:spcAft>
              <a:buNone/>
            </a:pPr>
            <a:r>
              <a:rPr lang="ja-JP" sz="1100" b="1"/>
              <a:t>検索ボタンをクリックする</a:t>
            </a:r>
            <a:endParaRPr sz="1100" b="1"/>
          </a:p>
        </p:txBody>
      </p:sp>
      <p:sp>
        <p:nvSpPr>
          <p:cNvPr id="524" name="Google Shape;524;p22"/>
          <p:cNvSpPr txBox="1"/>
          <p:nvPr/>
        </p:nvSpPr>
        <p:spPr>
          <a:xfrm>
            <a:off x="350575" y="2940035"/>
            <a:ext cx="6138000" cy="261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rPr>
              <a:t>2. 日付のプルダウンで設定したい期間を選択する</a:t>
            </a:r>
            <a:endParaRPr sz="1100" b="1">
              <a:solidFill>
                <a:schemeClr val="dk1"/>
              </a:solidFill>
            </a:endParaRPr>
          </a:p>
        </p:txBody>
      </p:sp>
      <p:sp>
        <p:nvSpPr>
          <p:cNvPr id="525" name="Google Shape;525;p22"/>
          <p:cNvSpPr txBox="1"/>
          <p:nvPr/>
        </p:nvSpPr>
        <p:spPr>
          <a:xfrm>
            <a:off x="350575" y="3229070"/>
            <a:ext cx="6138000" cy="4563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rPr>
              <a:t>3. 「以下の期間について」右のプルダウンから「毎週土曜日を公休」を選択し、</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rPr>
              <a:t>「設定」ボタンをクリックする</a:t>
            </a:r>
            <a:endParaRPr sz="1100" b="1">
              <a:solidFill>
                <a:schemeClr val="dk1"/>
              </a:solidFill>
            </a:endParaRPr>
          </a:p>
        </p:txBody>
      </p:sp>
      <p:pic>
        <p:nvPicPr>
          <p:cNvPr id="526" name="Google Shape;526;p22"/>
          <p:cNvPicPr preferRelativeResize="0"/>
          <p:nvPr/>
        </p:nvPicPr>
        <p:blipFill>
          <a:blip r:embed="rId3">
            <a:alphaModFix/>
          </a:blip>
          <a:stretch>
            <a:fillRect/>
          </a:stretch>
        </p:blipFill>
        <p:spPr>
          <a:xfrm>
            <a:off x="1076325" y="4873338"/>
            <a:ext cx="4705350" cy="742950"/>
          </a:xfrm>
          <a:prstGeom prst="rect">
            <a:avLst/>
          </a:prstGeom>
          <a:noFill/>
          <a:ln>
            <a:noFill/>
          </a:ln>
        </p:spPr>
      </p:pic>
      <p:sp>
        <p:nvSpPr>
          <p:cNvPr id="527" name="Google Shape;527;p22"/>
          <p:cNvSpPr txBox="1"/>
          <p:nvPr/>
        </p:nvSpPr>
        <p:spPr>
          <a:xfrm>
            <a:off x="350575" y="4325100"/>
            <a:ext cx="6138000" cy="45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プルダウンから「毎週〇曜日を平日」を選択し適用することで、一括で休日を平日に戻すこともできます。</a:t>
            </a:r>
            <a:endParaRPr sz="1100">
              <a:solidFill>
                <a:schemeClr val="dk1"/>
              </a:solidFill>
            </a:endParaRPr>
          </a:p>
        </p:txBody>
      </p:sp>
      <p:pic>
        <p:nvPicPr>
          <p:cNvPr id="528" name="Google Shape;528;p22"/>
          <p:cNvPicPr preferRelativeResize="0"/>
          <p:nvPr/>
        </p:nvPicPr>
        <p:blipFill>
          <a:blip r:embed="rId4">
            <a:alphaModFix/>
          </a:blip>
          <a:stretch>
            <a:fillRect/>
          </a:stretch>
        </p:blipFill>
        <p:spPr>
          <a:xfrm>
            <a:off x="923840" y="1868067"/>
            <a:ext cx="5010320" cy="938100"/>
          </a:xfrm>
          <a:prstGeom prst="rect">
            <a:avLst/>
          </a:prstGeom>
          <a:noFill/>
          <a:ln>
            <a:noFill/>
          </a:ln>
        </p:spPr>
      </p:pic>
      <p:pic>
        <p:nvPicPr>
          <p:cNvPr id="529" name="Google Shape;529;p22"/>
          <p:cNvPicPr preferRelativeResize="0"/>
          <p:nvPr/>
        </p:nvPicPr>
        <p:blipFill>
          <a:blip r:embed="rId5">
            <a:alphaModFix/>
          </a:blip>
          <a:stretch>
            <a:fillRect/>
          </a:stretch>
        </p:blipFill>
        <p:spPr>
          <a:xfrm>
            <a:off x="1752600" y="7087139"/>
            <a:ext cx="3352800" cy="409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g24dcb36b2f0_0_109"/>
          <p:cNvGrpSpPr/>
          <p:nvPr/>
        </p:nvGrpSpPr>
        <p:grpSpPr>
          <a:xfrm>
            <a:off x="-2" y="348586"/>
            <a:ext cx="6857832" cy="57861"/>
            <a:chOff x="276446" y="1127056"/>
            <a:chExt cx="6241201" cy="45084"/>
          </a:xfrm>
        </p:grpSpPr>
        <p:cxnSp>
          <p:nvCxnSpPr>
            <p:cNvPr id="535" name="Google Shape;535;g24dcb36b2f0_0_109"/>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536" name="Google Shape;536;g24dcb36b2f0_0_109"/>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537" name="Google Shape;537;g24dcb36b2f0_0_10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３．公休日、法定休日の設定</a:t>
            </a:r>
            <a:endParaRPr sz="1800" b="1">
              <a:latin typeface="Arial"/>
              <a:ea typeface="Arial"/>
              <a:cs typeface="Arial"/>
              <a:sym typeface="Arial"/>
            </a:endParaRPr>
          </a:p>
        </p:txBody>
      </p:sp>
      <p:cxnSp>
        <p:nvCxnSpPr>
          <p:cNvPr id="538" name="Google Shape;538;g24dcb36b2f0_0_10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39" name="Google Shape;539;g24dcb36b2f0_0_10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25</a:t>
            </a:fld>
            <a:endParaRPr/>
          </a:p>
        </p:txBody>
      </p:sp>
      <p:sp>
        <p:nvSpPr>
          <p:cNvPr id="540" name="Google Shape;540;g24dcb36b2f0_0_109"/>
          <p:cNvSpPr txBox="1"/>
          <p:nvPr/>
        </p:nvSpPr>
        <p:spPr>
          <a:xfrm>
            <a:off x="350575" y="9905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設定方法・２</a:t>
            </a:r>
            <a:endParaRPr b="1" i="0" u="none" strike="noStrike" cap="none">
              <a:solidFill>
                <a:schemeClr val="dk1"/>
              </a:solidFill>
            </a:endParaRPr>
          </a:p>
        </p:txBody>
      </p:sp>
      <p:sp>
        <p:nvSpPr>
          <p:cNvPr id="541" name="Google Shape;541;g24dcb36b2f0_0_109"/>
          <p:cNvSpPr txBox="1"/>
          <p:nvPr/>
        </p:nvSpPr>
        <p:spPr>
          <a:xfrm>
            <a:off x="350575" y="7384625"/>
            <a:ext cx="6138000" cy="261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rPr>
              <a:t>4. 画面下部の「保存」ボタンをクリックし、設定を保存する</a:t>
            </a:r>
            <a:endParaRPr sz="1100" b="1">
              <a:solidFill>
                <a:schemeClr val="dk1"/>
              </a:solidFill>
            </a:endParaRPr>
          </a:p>
        </p:txBody>
      </p:sp>
      <p:sp>
        <p:nvSpPr>
          <p:cNvPr id="542" name="Google Shape;542;g24dcb36b2f0_0_109"/>
          <p:cNvSpPr txBox="1"/>
          <p:nvPr/>
        </p:nvSpPr>
        <p:spPr>
          <a:xfrm>
            <a:off x="350575" y="3507900"/>
            <a:ext cx="61380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※「公休（優先）」をあてはめると、その日に適用されているシフトが削除されます。</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また、あとからシフトを設定することもできなくなります。</a:t>
            </a:r>
            <a:endParaRPr sz="1100">
              <a:solidFill>
                <a:schemeClr val="dk1"/>
              </a:solidFill>
            </a:endParaRPr>
          </a:p>
        </p:txBody>
      </p:sp>
      <p:sp>
        <p:nvSpPr>
          <p:cNvPr id="543" name="Google Shape;543;g24dcb36b2f0_0_109"/>
          <p:cNvSpPr txBox="1"/>
          <p:nvPr/>
        </p:nvSpPr>
        <p:spPr>
          <a:xfrm>
            <a:off x="350575" y="1365602"/>
            <a:ext cx="57384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200" b="1" i="0" u="none" strike="noStrike" cap="none">
                <a:solidFill>
                  <a:schemeClr val="dk1"/>
                </a:solidFill>
              </a:rPr>
              <a:t>■個別に日を指定して設定したい場合</a:t>
            </a:r>
            <a:endParaRPr sz="1200" b="1" i="0" u="none" strike="noStrike" cap="none">
              <a:solidFill>
                <a:schemeClr val="dk1"/>
              </a:solidFill>
            </a:endParaRPr>
          </a:p>
        </p:txBody>
      </p:sp>
      <p:sp>
        <p:nvSpPr>
          <p:cNvPr id="544" name="Google Shape;544;g24dcb36b2f0_0_109"/>
          <p:cNvSpPr txBox="1"/>
          <p:nvPr/>
        </p:nvSpPr>
        <p:spPr>
          <a:xfrm>
            <a:off x="350575" y="4056589"/>
            <a:ext cx="6138000" cy="261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rPr>
              <a:t>3. カレンダー上の、公休・法定休にしたい日をクリックする</a:t>
            </a:r>
            <a:endParaRPr sz="1100" b="1">
              <a:solidFill>
                <a:schemeClr val="dk1"/>
              </a:solidFill>
            </a:endParaRPr>
          </a:p>
        </p:txBody>
      </p:sp>
      <p:sp>
        <p:nvSpPr>
          <p:cNvPr id="545" name="Google Shape;545;g24dcb36b2f0_0_109"/>
          <p:cNvSpPr txBox="1"/>
          <p:nvPr/>
        </p:nvSpPr>
        <p:spPr>
          <a:xfrm>
            <a:off x="350575" y="2188750"/>
            <a:ext cx="61380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b="1">
                <a:solidFill>
                  <a:schemeClr val="dk1"/>
                </a:solidFill>
              </a:rPr>
              <a:t>2. </a:t>
            </a:r>
            <a:r>
              <a:rPr lang="ja-JP" sz="1100" b="1" i="0" u="none" strike="noStrike" cap="none">
                <a:solidFill>
                  <a:schemeClr val="dk1"/>
                </a:solidFill>
              </a:rPr>
              <a:t>休日設定パレット</a:t>
            </a:r>
            <a:r>
              <a:rPr lang="ja-JP" sz="1100" b="1">
                <a:solidFill>
                  <a:schemeClr val="dk1"/>
                </a:solidFill>
              </a:rPr>
              <a:t>からあてはめたい休日区分</a:t>
            </a:r>
            <a:r>
              <a:rPr lang="ja-JP" sz="1100" b="1" i="0" u="none" strike="noStrike" cap="none">
                <a:solidFill>
                  <a:schemeClr val="dk1"/>
                </a:solidFill>
              </a:rPr>
              <a:t>を選択</a:t>
            </a:r>
            <a:r>
              <a:rPr lang="ja-JP" sz="1100" b="1">
                <a:solidFill>
                  <a:schemeClr val="dk1"/>
                </a:solidFill>
              </a:rPr>
              <a:t>する</a:t>
            </a:r>
            <a:endParaRPr sz="1100" b="1">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b="1">
              <a:solidFill>
                <a:schemeClr val="dk1"/>
              </a:solidFill>
            </a:endParaRPr>
          </a:p>
        </p:txBody>
      </p:sp>
      <p:pic>
        <p:nvPicPr>
          <p:cNvPr id="546" name="Google Shape;546;g24dcb36b2f0_0_109"/>
          <p:cNvPicPr preferRelativeResize="0"/>
          <p:nvPr/>
        </p:nvPicPr>
        <p:blipFill rotWithShape="1">
          <a:blip r:embed="rId3">
            <a:alphaModFix/>
          </a:blip>
          <a:srcRect/>
          <a:stretch/>
        </p:blipFill>
        <p:spPr>
          <a:xfrm>
            <a:off x="1855278" y="2469624"/>
            <a:ext cx="3147445" cy="1022737"/>
          </a:xfrm>
          <a:prstGeom prst="rect">
            <a:avLst/>
          </a:prstGeom>
          <a:noFill/>
          <a:ln>
            <a:noFill/>
          </a:ln>
        </p:spPr>
      </p:pic>
      <p:sp>
        <p:nvSpPr>
          <p:cNvPr id="547" name="Google Shape;547;g24dcb36b2f0_0_109"/>
          <p:cNvSpPr txBox="1"/>
          <p:nvPr/>
        </p:nvSpPr>
        <p:spPr>
          <a:xfrm>
            <a:off x="350575" y="1620775"/>
            <a:ext cx="61380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b="1"/>
              <a:t>1. 設定を作成したい所属グループ、スタッフ種別をプルダウンから選択し、</a:t>
            </a:r>
            <a:endParaRPr sz="1100" b="1"/>
          </a:p>
          <a:p>
            <a:pPr marL="0" lvl="0" indent="0" algn="l" rtl="0">
              <a:lnSpc>
                <a:spcPct val="115000"/>
              </a:lnSpc>
              <a:spcBef>
                <a:spcPts val="0"/>
              </a:spcBef>
              <a:spcAft>
                <a:spcPts val="0"/>
              </a:spcAft>
              <a:buNone/>
            </a:pPr>
            <a:r>
              <a:rPr lang="ja-JP" sz="1100" b="1"/>
              <a:t>検索ボタンをクリックする</a:t>
            </a:r>
            <a:endParaRPr sz="1100" b="1"/>
          </a:p>
        </p:txBody>
      </p:sp>
      <p:sp>
        <p:nvSpPr>
          <p:cNvPr id="548" name="Google Shape;548;g24dcb36b2f0_0_109"/>
          <p:cNvSpPr txBox="1"/>
          <p:nvPr/>
        </p:nvSpPr>
        <p:spPr>
          <a:xfrm>
            <a:off x="350575" y="4283325"/>
            <a:ext cx="61380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休日にしたい日をクリックします。</a:t>
            </a:r>
            <a:br>
              <a:rPr lang="ja-JP" sz="1100">
                <a:solidFill>
                  <a:schemeClr val="dk1"/>
                </a:solidFill>
              </a:rPr>
            </a:br>
            <a:r>
              <a:rPr lang="ja-JP" sz="1100">
                <a:solidFill>
                  <a:schemeClr val="dk1"/>
                </a:solidFill>
              </a:rPr>
              <a:t>休日区分があてはめられると、カレンダーに休日区分ごとの色がつきます。</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平日に戻したい場合は、休日設定パレットから同じ種類の休日を選択し、</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該当日をクリックしてください。</a:t>
            </a:r>
            <a:endParaRPr sz="1100">
              <a:solidFill>
                <a:schemeClr val="dk1"/>
              </a:solidFill>
            </a:endParaRPr>
          </a:p>
        </p:txBody>
      </p:sp>
      <p:pic>
        <p:nvPicPr>
          <p:cNvPr id="549" name="Google Shape;549;g24dcb36b2f0_0_109"/>
          <p:cNvPicPr preferRelativeResize="0"/>
          <p:nvPr/>
        </p:nvPicPr>
        <p:blipFill>
          <a:blip r:embed="rId4">
            <a:alphaModFix/>
          </a:blip>
          <a:stretch>
            <a:fillRect/>
          </a:stretch>
        </p:blipFill>
        <p:spPr>
          <a:xfrm>
            <a:off x="1985544" y="5207826"/>
            <a:ext cx="2886913" cy="20512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3"/>
          <p:cNvSpPr txBox="1"/>
          <p:nvPr/>
        </p:nvSpPr>
        <p:spPr>
          <a:xfrm>
            <a:off x="350575" y="4692050"/>
            <a:ext cx="6138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50">
                <a:solidFill>
                  <a:srgbClr val="333333"/>
                </a:solidFill>
                <a:highlight>
                  <a:srgbClr val="FFFFFF"/>
                </a:highlight>
              </a:rPr>
              <a:t>休憩時間は、自動休憩設定を行うことで自動的に労働時間から差し引くことができます。</a:t>
            </a:r>
            <a:endParaRPr sz="1100" i="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i="0" u="none" strike="noStrike" cap="none">
              <a:solidFill>
                <a:schemeClr val="dk1"/>
              </a:solidFill>
            </a:endParaRPr>
          </a:p>
        </p:txBody>
      </p:sp>
      <p:grpSp>
        <p:nvGrpSpPr>
          <p:cNvPr id="555" name="Google Shape;555;p23"/>
          <p:cNvGrpSpPr/>
          <p:nvPr/>
        </p:nvGrpSpPr>
        <p:grpSpPr>
          <a:xfrm>
            <a:off x="0" y="348541"/>
            <a:ext cx="6858000" cy="57859"/>
            <a:chOff x="276446" y="1127056"/>
            <a:chExt cx="6241312" cy="45084"/>
          </a:xfrm>
        </p:grpSpPr>
        <p:cxnSp>
          <p:nvCxnSpPr>
            <p:cNvPr id="556" name="Google Shape;556;p2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57" name="Google Shape;557;p2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58" name="Google Shape;558;p23"/>
          <p:cNvSpPr txBox="1"/>
          <p:nvPr/>
        </p:nvSpPr>
        <p:spPr>
          <a:xfrm>
            <a:off x="350575" y="5384650"/>
            <a:ext cx="6138000" cy="467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 </a:t>
            </a:r>
            <a:r>
              <a:rPr lang="ja-JP" sz="1100" i="0" u="none" strike="noStrike" cap="none">
                <a:solidFill>
                  <a:schemeClr val="dk1"/>
                </a:solidFill>
              </a:rPr>
              <a:t>同じ</a:t>
            </a:r>
            <a:r>
              <a:rPr lang="ja-JP" sz="1100">
                <a:solidFill>
                  <a:schemeClr val="dk1"/>
                </a:solidFill>
              </a:rPr>
              <a:t>所属</a:t>
            </a:r>
            <a:r>
              <a:rPr lang="ja-JP" sz="1100" i="0" u="none" strike="noStrike" cap="none">
                <a:solidFill>
                  <a:schemeClr val="dk1"/>
                </a:solidFill>
              </a:rPr>
              <a:t>グループ</a:t>
            </a:r>
            <a:r>
              <a:rPr lang="ja-JP" sz="1100">
                <a:solidFill>
                  <a:schemeClr val="dk1"/>
                </a:solidFill>
              </a:rPr>
              <a:t>/</a:t>
            </a:r>
            <a:r>
              <a:rPr lang="ja-JP" sz="1100" i="0" u="none" strike="noStrike" cap="none">
                <a:solidFill>
                  <a:schemeClr val="dk1"/>
                </a:solidFill>
              </a:rPr>
              <a:t>スタッフ種別に対</a:t>
            </a:r>
            <a:r>
              <a:rPr lang="ja-JP" sz="1100">
                <a:solidFill>
                  <a:schemeClr val="dk1"/>
                </a:solidFill>
              </a:rPr>
              <a:t>する設定で</a:t>
            </a:r>
            <a:r>
              <a:rPr lang="ja-JP" sz="1100" i="0" u="none" strike="noStrike" cap="none">
                <a:solidFill>
                  <a:schemeClr val="dk1"/>
                </a:solidFill>
              </a:rPr>
              <a:t>、</a:t>
            </a:r>
            <a:r>
              <a:rPr lang="ja-JP" sz="1100">
                <a:solidFill>
                  <a:schemeClr val="dk1"/>
                </a:solidFill>
              </a:rPr>
              <a:t>「時間で管理」「時刻で管理」を</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併用することはできません。</a:t>
            </a:r>
            <a:endParaRPr sz="1100" i="0" u="none" strike="noStrike" cap="none">
              <a:solidFill>
                <a:schemeClr val="dk1"/>
              </a:solidFill>
            </a:endParaRPr>
          </a:p>
        </p:txBody>
      </p:sp>
      <p:sp>
        <p:nvSpPr>
          <p:cNvPr id="559" name="Google Shape;559;p23"/>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４．休憩時間の計算方法</a:t>
            </a:r>
            <a:endParaRPr sz="1800" b="1">
              <a:latin typeface="Arial"/>
              <a:ea typeface="Arial"/>
              <a:cs typeface="Arial"/>
              <a:sym typeface="Arial"/>
            </a:endParaRPr>
          </a:p>
        </p:txBody>
      </p:sp>
      <p:cxnSp>
        <p:nvCxnSpPr>
          <p:cNvPr id="560" name="Google Shape;560;p23"/>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61" name="Google Shape;561;p23"/>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26</a:t>
            </a:fld>
            <a:endParaRPr/>
          </a:p>
        </p:txBody>
      </p:sp>
      <p:sp>
        <p:nvSpPr>
          <p:cNvPr id="562" name="Google Shape;562;p23"/>
          <p:cNvSpPr txBox="1"/>
          <p:nvPr/>
        </p:nvSpPr>
        <p:spPr>
          <a:xfrm>
            <a:off x="350575" y="1057900"/>
            <a:ext cx="6070800" cy="307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400"/>
              <a:buFont typeface="Arial"/>
              <a:buNone/>
            </a:pPr>
            <a:r>
              <a:rPr lang="ja-JP" sz="1600" b="1">
                <a:solidFill>
                  <a:schemeClr val="dk1"/>
                </a:solidFill>
              </a:rPr>
              <a:t>自動休憩設定</a:t>
            </a:r>
            <a:endParaRPr sz="1600" b="1">
              <a:solidFill>
                <a:schemeClr val="dk1"/>
              </a:solidFill>
            </a:endParaRPr>
          </a:p>
        </p:txBody>
      </p:sp>
      <p:sp>
        <p:nvSpPr>
          <p:cNvPr id="563" name="Google Shape;563;p23"/>
          <p:cNvSpPr txBox="1"/>
          <p:nvPr/>
        </p:nvSpPr>
        <p:spPr>
          <a:xfrm>
            <a:off x="350575" y="4303150"/>
            <a:ext cx="6138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highlight>
                  <a:srgbClr val="FFFFFF"/>
                </a:highlight>
              </a:rPr>
              <a:t>基本情報設定→就業規則設定→</a:t>
            </a:r>
            <a:r>
              <a:rPr lang="ja-JP" sz="1100" u="sng">
                <a:solidFill>
                  <a:schemeClr val="hlink"/>
                </a:solidFill>
                <a:highlight>
                  <a:srgbClr val="FFFFFF"/>
                </a:highlight>
                <a:hlinkClick r:id="rId3"/>
              </a:rPr>
              <a:t>自動休憩設定</a:t>
            </a:r>
            <a:endParaRPr sz="1100">
              <a:solidFill>
                <a:schemeClr val="dk1"/>
              </a:solidFill>
            </a:endParaRPr>
          </a:p>
        </p:txBody>
      </p:sp>
      <p:pic>
        <p:nvPicPr>
          <p:cNvPr id="564" name="Google Shape;564;p23"/>
          <p:cNvPicPr preferRelativeResize="0"/>
          <p:nvPr/>
        </p:nvPicPr>
        <p:blipFill>
          <a:blip r:embed="rId4">
            <a:alphaModFix/>
          </a:blip>
          <a:stretch>
            <a:fillRect/>
          </a:stretch>
        </p:blipFill>
        <p:spPr>
          <a:xfrm>
            <a:off x="986693" y="1450600"/>
            <a:ext cx="4884614" cy="2776351"/>
          </a:xfrm>
          <a:prstGeom prst="rect">
            <a:avLst/>
          </a:prstGeom>
          <a:noFill/>
          <a:ln>
            <a:noFill/>
          </a:ln>
        </p:spPr>
      </p:pic>
      <p:sp>
        <p:nvSpPr>
          <p:cNvPr id="565" name="Google Shape;565;p23"/>
          <p:cNvSpPr txBox="1"/>
          <p:nvPr/>
        </p:nvSpPr>
        <p:spPr>
          <a:xfrm>
            <a:off x="350575" y="5788300"/>
            <a:ext cx="6138300" cy="46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solidFill>
                  <a:srgbClr val="FF0000"/>
                </a:solidFill>
              </a:rPr>
              <a:t>※ シフトパターンの自動休憩設定と併用した場合は、シフトパターンの自動休憩が</a:t>
            </a:r>
            <a:endParaRPr sz="1100">
              <a:solidFill>
                <a:srgbClr val="FF0000"/>
              </a:solidFill>
            </a:endParaRPr>
          </a:p>
          <a:p>
            <a:pPr marL="0" lvl="0" indent="0" algn="l" rtl="0">
              <a:lnSpc>
                <a:spcPct val="115000"/>
              </a:lnSpc>
              <a:spcBef>
                <a:spcPts val="0"/>
              </a:spcBef>
              <a:spcAft>
                <a:spcPts val="0"/>
              </a:spcAft>
              <a:buClr>
                <a:schemeClr val="dk1"/>
              </a:buClr>
              <a:buSzPts val="1050"/>
              <a:buFont typeface="Arial"/>
              <a:buNone/>
            </a:pPr>
            <a:r>
              <a:rPr lang="ja-JP" sz="1100">
                <a:solidFill>
                  <a:srgbClr val="FF0000"/>
                </a:solidFill>
              </a:rPr>
              <a:t>常に優先されます。</a:t>
            </a:r>
            <a:endParaRPr>
              <a:solidFill>
                <a:srgbClr val="FF0000"/>
              </a:solidFill>
              <a:latin typeface="Calibri"/>
              <a:ea typeface="Calibri"/>
              <a:cs typeface="Calibri"/>
              <a:sym typeface="Calibri"/>
            </a:endParaRPr>
          </a:p>
        </p:txBody>
      </p:sp>
      <p:sp>
        <p:nvSpPr>
          <p:cNvPr id="566" name="Google Shape;566;p23"/>
          <p:cNvSpPr txBox="1"/>
          <p:nvPr/>
        </p:nvSpPr>
        <p:spPr>
          <a:xfrm>
            <a:off x="350575" y="4882350"/>
            <a:ext cx="6138300" cy="46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就業規則設定下の自動休憩設定では、自動休憩が入る条件を「時間で管理」「時刻で管理」のいずれかから選択できます。</a:t>
            </a:r>
            <a:endParaRPr>
              <a:latin typeface="Calibri"/>
              <a:ea typeface="Calibri"/>
              <a:cs typeface="Calibri"/>
              <a:sym typeface="Calibri"/>
            </a:endParaRPr>
          </a:p>
        </p:txBody>
      </p:sp>
      <p:sp>
        <p:nvSpPr>
          <p:cNvPr id="567" name="Google Shape;567;p23"/>
          <p:cNvSpPr txBox="1"/>
          <p:nvPr/>
        </p:nvSpPr>
        <p:spPr>
          <a:xfrm>
            <a:off x="352625" y="6353175"/>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次のページで、各項目についてご説明します。</a:t>
            </a:r>
            <a:endParaRPr sz="11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24"/>
          <p:cNvGrpSpPr/>
          <p:nvPr/>
        </p:nvGrpSpPr>
        <p:grpSpPr>
          <a:xfrm>
            <a:off x="0" y="348541"/>
            <a:ext cx="6858000" cy="57859"/>
            <a:chOff x="276446" y="1127056"/>
            <a:chExt cx="6241312" cy="45084"/>
          </a:xfrm>
        </p:grpSpPr>
        <p:cxnSp>
          <p:nvCxnSpPr>
            <p:cNvPr id="573" name="Google Shape;573;p2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74" name="Google Shape;574;p2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575" name="Google Shape;575;p24"/>
          <p:cNvGraphicFramePr/>
          <p:nvPr/>
        </p:nvGraphicFramePr>
        <p:xfrm>
          <a:off x="445550" y="5207277"/>
          <a:ext cx="5966900" cy="1730875"/>
        </p:xfrm>
        <a:graphic>
          <a:graphicData uri="http://schemas.openxmlformats.org/drawingml/2006/table">
            <a:tbl>
              <a:tblPr>
                <a:noFill/>
                <a:tableStyleId>{1DBF3256-5D79-459E-A4CE-13102FF63DEE}</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4555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普通勤務優先</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深夜</a:t>
                      </a:r>
                      <a:r>
                        <a:rPr lang="ja-JP" sz="1100">
                          <a:solidFill>
                            <a:schemeClr val="dk1"/>
                          </a:solidFill>
                        </a:rPr>
                        <a:t>以外かつ</a:t>
                      </a:r>
                      <a:r>
                        <a:rPr lang="ja-JP" sz="1100" u="none" strike="noStrike" cap="none">
                          <a:solidFill>
                            <a:schemeClr val="dk1"/>
                          </a:solidFill>
                        </a:rPr>
                        <a:t>シフト内</a:t>
                      </a:r>
                      <a:r>
                        <a:rPr lang="ja-JP" sz="1100">
                          <a:solidFill>
                            <a:schemeClr val="dk1"/>
                          </a:solidFill>
                        </a:rPr>
                        <a:t>の労働</a:t>
                      </a:r>
                      <a:r>
                        <a:rPr lang="ja-JP" sz="1100" u="none" strike="noStrike" cap="none">
                          <a:solidFill>
                            <a:schemeClr val="dk1"/>
                          </a:solidFill>
                        </a:rPr>
                        <a:t>時間から優先して休憩時間を引きます。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191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深夜労働優先</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深夜時間</a:t>
                      </a:r>
                      <a:r>
                        <a:rPr lang="ja-JP" sz="1100">
                          <a:solidFill>
                            <a:schemeClr val="dk1"/>
                          </a:solidFill>
                        </a:rPr>
                        <a:t>（深夜時間帯の労働）</a:t>
                      </a:r>
                      <a:r>
                        <a:rPr lang="ja-JP" sz="1100" u="none" strike="noStrike" cap="none">
                          <a:solidFill>
                            <a:schemeClr val="dk1"/>
                          </a:solidFill>
                        </a:rPr>
                        <a:t>から優先して休憩時間を引きます。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4180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シフト外労働優先</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シフト外労働時間から優先して休憩時間を引きます。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4381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シフト外＆</a:t>
                      </a:r>
                      <a:br>
                        <a:rPr lang="ja-JP" sz="1100" u="none" strike="noStrike" cap="none">
                          <a:solidFill>
                            <a:schemeClr val="dk1"/>
                          </a:solidFill>
                        </a:rPr>
                      </a:br>
                      <a:r>
                        <a:rPr lang="ja-JP" sz="1100" u="none" strike="noStrike" cap="none">
                          <a:solidFill>
                            <a:schemeClr val="dk1"/>
                          </a:solidFill>
                        </a:rPr>
                        <a:t>深夜労働優先</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シフト外</a:t>
                      </a:r>
                      <a:r>
                        <a:rPr lang="ja-JP" sz="1100">
                          <a:solidFill>
                            <a:schemeClr val="dk1"/>
                          </a:solidFill>
                        </a:rPr>
                        <a:t>かつ</a:t>
                      </a:r>
                      <a:r>
                        <a:rPr lang="ja-JP" sz="1100" u="none" strike="noStrike" cap="none">
                          <a:solidFill>
                            <a:schemeClr val="dk1"/>
                          </a:solidFill>
                        </a:rPr>
                        <a:t>深夜</a:t>
                      </a:r>
                      <a:r>
                        <a:rPr lang="ja-JP" sz="1100">
                          <a:solidFill>
                            <a:schemeClr val="dk1"/>
                          </a:solidFill>
                        </a:rPr>
                        <a:t>にあたる労働</a:t>
                      </a:r>
                      <a:r>
                        <a:rPr lang="ja-JP" sz="1100" u="none" strike="noStrike" cap="none">
                          <a:solidFill>
                            <a:schemeClr val="dk1"/>
                          </a:solidFill>
                        </a:rPr>
                        <a:t>時間から優先して休憩時間を引きます。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
        <p:nvSpPr>
          <p:cNvPr id="576" name="Google Shape;576;p24"/>
          <p:cNvSpPr txBox="1"/>
          <p:nvPr/>
        </p:nvSpPr>
        <p:spPr>
          <a:xfrm>
            <a:off x="359994" y="4747255"/>
            <a:ext cx="62412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【優先的に休憩を引く時間】</a:t>
            </a:r>
            <a:endParaRPr sz="1100" i="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どの労働時間から優先的に休憩時間を</a:t>
            </a:r>
            <a:r>
              <a:rPr lang="ja-JP" sz="1100">
                <a:solidFill>
                  <a:schemeClr val="dk1"/>
                </a:solidFill>
              </a:rPr>
              <a:t>差し</a:t>
            </a:r>
            <a:r>
              <a:rPr lang="ja-JP" sz="1100" i="0" u="none" strike="noStrike" cap="none">
                <a:solidFill>
                  <a:schemeClr val="dk1"/>
                </a:solidFill>
              </a:rPr>
              <a:t>引くのか選択</a:t>
            </a:r>
            <a:r>
              <a:rPr lang="ja-JP" sz="1100">
                <a:solidFill>
                  <a:schemeClr val="dk1"/>
                </a:solidFill>
              </a:rPr>
              <a:t>します。</a:t>
            </a:r>
            <a:endParaRPr sz="1100" i="0" u="none" strike="noStrike" cap="none">
              <a:solidFill>
                <a:schemeClr val="dk1"/>
              </a:solidFill>
            </a:endParaRPr>
          </a:p>
        </p:txBody>
      </p:sp>
      <p:sp>
        <p:nvSpPr>
          <p:cNvPr id="577" name="Google Shape;577;p24"/>
          <p:cNvSpPr txBox="1"/>
          <p:nvPr/>
        </p:nvSpPr>
        <p:spPr>
          <a:xfrm>
            <a:off x="359994" y="7011436"/>
            <a:ext cx="60372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【自動休憩と打刻による休憩の計算方法】</a:t>
            </a:r>
            <a:endParaRPr sz="1100" i="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自動休憩とは別に打刻でも休憩をとった場合の計算方法を選択します。</a:t>
            </a:r>
            <a:endParaRPr sz="1100" i="0" u="none" strike="noStrike" cap="none">
              <a:solidFill>
                <a:schemeClr val="dk1"/>
              </a:solidFill>
            </a:endParaRPr>
          </a:p>
        </p:txBody>
      </p:sp>
      <p:graphicFrame>
        <p:nvGraphicFramePr>
          <p:cNvPr id="578" name="Google Shape;578;p24"/>
          <p:cNvGraphicFramePr/>
          <p:nvPr/>
        </p:nvGraphicFramePr>
        <p:xfrm>
          <a:off x="445550" y="7487281"/>
          <a:ext cx="5966900" cy="1062725"/>
        </p:xfrm>
        <a:graphic>
          <a:graphicData uri="http://schemas.openxmlformats.org/drawingml/2006/table">
            <a:tbl>
              <a:tblPr>
                <a:noFill/>
                <a:tableStyleId>{1DBF3256-5D79-459E-A4CE-13102FF63DEE}</a:tableStyleId>
              </a:tblPr>
              <a:tblGrid>
                <a:gridCol w="1364250">
                  <a:extLst>
                    <a:ext uri="{9D8B030D-6E8A-4147-A177-3AD203B41FA5}">
                      <a16:colId xmlns:a16="http://schemas.microsoft.com/office/drawing/2014/main" val="20000"/>
                    </a:ext>
                  </a:extLst>
                </a:gridCol>
                <a:gridCol w="4602650">
                  <a:extLst>
                    <a:ext uri="{9D8B030D-6E8A-4147-A177-3AD203B41FA5}">
                      <a16:colId xmlns:a16="http://schemas.microsoft.com/office/drawing/2014/main" val="20001"/>
                    </a:ext>
                  </a:extLst>
                </a:gridCol>
              </a:tblGrid>
              <a:tr h="6325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どちらか大きい方を採用</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自動休憩による休憩時間と打刻による休憩時間を比べ、</a:t>
                      </a:r>
                      <a:br>
                        <a:rPr lang="ja-JP" sz="1100">
                          <a:solidFill>
                            <a:schemeClr val="dk1"/>
                          </a:solidFill>
                        </a:rPr>
                      </a:br>
                      <a:r>
                        <a:rPr lang="ja-JP" sz="1100">
                          <a:solidFill>
                            <a:schemeClr val="dk1"/>
                          </a:solidFill>
                        </a:rPr>
                        <a:t>より大きい方を採用します。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301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合算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自動休憩による休憩時間と打刻による休憩時間を合算して集計します。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579" name="Google Shape;579;p2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４．休憩時間の計算方法</a:t>
            </a:r>
            <a:endParaRPr sz="1800" b="1">
              <a:latin typeface="Arial"/>
              <a:ea typeface="Arial"/>
              <a:cs typeface="Arial"/>
              <a:sym typeface="Arial"/>
            </a:endParaRPr>
          </a:p>
        </p:txBody>
      </p:sp>
      <p:cxnSp>
        <p:nvCxnSpPr>
          <p:cNvPr id="580" name="Google Shape;580;p2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81" name="Google Shape;581;p24"/>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27</a:t>
            </a:fld>
            <a:endParaRPr/>
          </a:p>
        </p:txBody>
      </p:sp>
      <p:grpSp>
        <p:nvGrpSpPr>
          <p:cNvPr id="582" name="Google Shape;582;p24"/>
          <p:cNvGrpSpPr/>
          <p:nvPr/>
        </p:nvGrpSpPr>
        <p:grpSpPr>
          <a:xfrm>
            <a:off x="367600" y="981690"/>
            <a:ext cx="6138000" cy="2167860"/>
            <a:chOff x="367600" y="981690"/>
            <a:chExt cx="6138000" cy="2167860"/>
          </a:xfrm>
        </p:grpSpPr>
        <p:sp>
          <p:nvSpPr>
            <p:cNvPr id="583" name="Google Shape;583;p24"/>
            <p:cNvSpPr txBox="1"/>
            <p:nvPr/>
          </p:nvSpPr>
          <p:spPr>
            <a:xfrm>
              <a:off x="367600" y="981690"/>
              <a:ext cx="6138000" cy="250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050"/>
                <a:buFont typeface="Arial"/>
                <a:buNone/>
              </a:pPr>
              <a:r>
                <a:rPr lang="ja-JP" sz="1100" b="1" i="0" u="none" strike="noStrike" cap="none">
                  <a:solidFill>
                    <a:schemeClr val="dk1"/>
                  </a:solidFill>
                </a:rPr>
                <a:t>■時間で管理</a:t>
              </a:r>
              <a:endParaRPr sz="1100">
                <a:solidFill>
                  <a:schemeClr val="dk1"/>
                </a:solidFill>
              </a:endParaRPr>
            </a:p>
          </p:txBody>
        </p:sp>
        <p:pic>
          <p:nvPicPr>
            <p:cNvPr id="584" name="Google Shape;584;p24"/>
            <p:cNvPicPr preferRelativeResize="0"/>
            <p:nvPr/>
          </p:nvPicPr>
          <p:blipFill>
            <a:blip r:embed="rId3">
              <a:alphaModFix/>
            </a:blip>
            <a:stretch>
              <a:fillRect/>
            </a:stretch>
          </p:blipFill>
          <p:spPr>
            <a:xfrm>
              <a:off x="1100003" y="2315200"/>
              <a:ext cx="4642845" cy="834350"/>
            </a:xfrm>
            <a:prstGeom prst="rect">
              <a:avLst/>
            </a:prstGeom>
            <a:noFill/>
            <a:ln>
              <a:noFill/>
            </a:ln>
          </p:spPr>
        </p:pic>
        <p:sp>
          <p:nvSpPr>
            <p:cNvPr id="585" name="Google Shape;585;p24"/>
            <p:cNvSpPr txBox="1"/>
            <p:nvPr/>
          </p:nvSpPr>
          <p:spPr>
            <a:xfrm>
              <a:off x="367600" y="1171214"/>
              <a:ext cx="4533900" cy="49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拘束時間によって休憩時間を差し引きます。</a:t>
              </a:r>
              <a:endParaRPr sz="1100">
                <a:solidFill>
                  <a:schemeClr val="dk1"/>
                </a:solidFill>
              </a:endParaRPr>
            </a:p>
            <a:p>
              <a:pPr marL="0" lvl="0" indent="0" algn="l" rtl="0">
                <a:lnSpc>
                  <a:spcPct val="150000"/>
                </a:lnSpc>
                <a:spcBef>
                  <a:spcPts val="0"/>
                </a:spcBef>
                <a:spcAft>
                  <a:spcPts val="0"/>
                </a:spcAft>
                <a:buNone/>
              </a:pPr>
              <a:r>
                <a:rPr lang="ja-JP" sz="1100">
                  <a:solidFill>
                    <a:schemeClr val="dk1"/>
                  </a:solidFill>
                </a:rPr>
                <a:t>拘束時間の設定はいくつでも追加可能です。</a:t>
              </a:r>
              <a:endParaRPr>
                <a:latin typeface="Calibri"/>
                <a:ea typeface="Calibri"/>
                <a:cs typeface="Calibri"/>
                <a:sym typeface="Calibri"/>
              </a:endParaRPr>
            </a:p>
          </p:txBody>
        </p:sp>
        <p:sp>
          <p:nvSpPr>
            <p:cNvPr id="586" name="Google Shape;586;p24"/>
            <p:cNvSpPr txBox="1"/>
            <p:nvPr/>
          </p:nvSpPr>
          <p:spPr>
            <a:xfrm>
              <a:off x="367600" y="1605838"/>
              <a:ext cx="4013100" cy="68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例）</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６時間0分以上の拘束時間 → 45分の休憩</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８時間0分以上の拘束時間 → １時間の休憩</a:t>
              </a:r>
              <a:endParaRPr>
                <a:latin typeface="Calibri"/>
                <a:ea typeface="Calibri"/>
                <a:cs typeface="Calibri"/>
                <a:sym typeface="Calibri"/>
              </a:endParaRPr>
            </a:p>
          </p:txBody>
        </p:sp>
      </p:grpSp>
      <p:grpSp>
        <p:nvGrpSpPr>
          <p:cNvPr id="587" name="Google Shape;587;p24"/>
          <p:cNvGrpSpPr/>
          <p:nvPr/>
        </p:nvGrpSpPr>
        <p:grpSpPr>
          <a:xfrm>
            <a:off x="352400" y="3225750"/>
            <a:ext cx="6138000" cy="1400763"/>
            <a:chOff x="352400" y="3225750"/>
            <a:chExt cx="6138000" cy="1400763"/>
          </a:xfrm>
        </p:grpSpPr>
        <p:sp>
          <p:nvSpPr>
            <p:cNvPr id="588" name="Google Shape;588;p24"/>
            <p:cNvSpPr txBox="1"/>
            <p:nvPr/>
          </p:nvSpPr>
          <p:spPr>
            <a:xfrm>
              <a:off x="352400" y="3225750"/>
              <a:ext cx="61380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050"/>
                <a:buFont typeface="Arial"/>
                <a:buNone/>
              </a:pPr>
              <a:r>
                <a:rPr lang="ja-JP" sz="1100" b="1" i="0" u="none" strike="noStrike" cap="none">
                  <a:solidFill>
                    <a:schemeClr val="dk1"/>
                  </a:solidFill>
                </a:rPr>
                <a:t>■時刻で管理</a:t>
              </a:r>
              <a:endParaRPr sz="1100" i="0" u="none" strike="noStrike" cap="none">
                <a:solidFill>
                  <a:schemeClr val="dk1"/>
                </a:solidFill>
              </a:endParaRPr>
            </a:p>
          </p:txBody>
        </p:sp>
        <p:pic>
          <p:nvPicPr>
            <p:cNvPr id="589" name="Google Shape;589;p24"/>
            <p:cNvPicPr preferRelativeResize="0"/>
            <p:nvPr/>
          </p:nvPicPr>
          <p:blipFill>
            <a:blip r:embed="rId4">
              <a:alphaModFix/>
            </a:blip>
            <a:stretch>
              <a:fillRect/>
            </a:stretch>
          </p:blipFill>
          <p:spPr>
            <a:xfrm>
              <a:off x="601577" y="3945063"/>
              <a:ext cx="5654845" cy="681450"/>
            </a:xfrm>
            <a:prstGeom prst="rect">
              <a:avLst/>
            </a:prstGeom>
            <a:noFill/>
            <a:ln>
              <a:noFill/>
            </a:ln>
          </p:spPr>
        </p:pic>
        <p:sp>
          <p:nvSpPr>
            <p:cNvPr id="590" name="Google Shape;590;p24"/>
            <p:cNvSpPr txBox="1"/>
            <p:nvPr/>
          </p:nvSpPr>
          <p:spPr>
            <a:xfrm>
              <a:off x="352400" y="3406025"/>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050"/>
                <a:buFont typeface="Arial"/>
                <a:buNone/>
              </a:pPr>
              <a:r>
                <a:rPr lang="ja-JP" sz="1100">
                  <a:solidFill>
                    <a:schemeClr val="dk1"/>
                  </a:solidFill>
                </a:rPr>
                <a:t>時間帯で休憩時間を指定します。時間帯は、６つまで設定できます。</a:t>
              </a:r>
              <a:endParaRPr>
                <a:latin typeface="Calibri"/>
                <a:ea typeface="Calibri"/>
                <a:cs typeface="Calibri"/>
                <a:sym typeface="Calibri"/>
              </a:endParaRPr>
            </a:p>
          </p:txBody>
        </p:sp>
        <p:sp>
          <p:nvSpPr>
            <p:cNvPr id="591" name="Google Shape;591;p24"/>
            <p:cNvSpPr txBox="1"/>
            <p:nvPr/>
          </p:nvSpPr>
          <p:spPr>
            <a:xfrm>
              <a:off x="352400" y="3643600"/>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例）12：00～13：00、15：00～15：30を休憩とする。</a:t>
              </a:r>
              <a:endParaRPr>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5"/>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シフト</a:t>
            </a:r>
            <a:r>
              <a:rPr lang="ja-JP" sz="3200">
                <a:latin typeface="Arial"/>
                <a:ea typeface="Arial"/>
                <a:cs typeface="Arial"/>
                <a:sym typeface="Arial"/>
              </a:rPr>
              <a:t>を</a:t>
            </a:r>
            <a:r>
              <a:rPr lang="ja-JP" sz="3200" b="0" i="0" u="none" strike="noStrike" cap="none">
                <a:latin typeface="Arial"/>
                <a:ea typeface="Arial"/>
                <a:cs typeface="Arial"/>
                <a:sym typeface="Arial"/>
              </a:rPr>
              <a:t>設定</a:t>
            </a:r>
            <a:r>
              <a:rPr lang="ja-JP" sz="3200">
                <a:latin typeface="Arial"/>
                <a:ea typeface="Arial"/>
                <a:cs typeface="Arial"/>
                <a:sym typeface="Arial"/>
              </a:rPr>
              <a:t>する</a:t>
            </a:r>
            <a:endParaRPr sz="1050" b="0" i="0" u="none" strike="noStrike" cap="none">
              <a:latin typeface="Arial"/>
              <a:ea typeface="Arial"/>
              <a:cs typeface="Arial"/>
              <a:sym typeface="Arial"/>
            </a:endParaRPr>
          </a:p>
        </p:txBody>
      </p:sp>
      <p:pic>
        <p:nvPicPr>
          <p:cNvPr id="597" name="Google Shape;597;p25"/>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598" name="Google Shape;598;p25"/>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599" name="Google Shape;599;p25"/>
          <p:cNvGrpSpPr/>
          <p:nvPr/>
        </p:nvGrpSpPr>
        <p:grpSpPr>
          <a:xfrm>
            <a:off x="0" y="348541"/>
            <a:ext cx="6858000" cy="57859"/>
            <a:chOff x="276446" y="1127056"/>
            <a:chExt cx="6241312" cy="45084"/>
          </a:xfrm>
        </p:grpSpPr>
        <p:cxnSp>
          <p:nvCxnSpPr>
            <p:cNvPr id="600" name="Google Shape;600;p2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01" name="Google Shape;601;p2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02" name="Google Shape;602;p25"/>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26"/>
          <p:cNvSpPr txBox="1"/>
          <p:nvPr/>
        </p:nvSpPr>
        <p:spPr>
          <a:xfrm>
            <a:off x="350575" y="3756249"/>
            <a:ext cx="6145200" cy="91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●シフト管理プランのご契約がある場合</a:t>
            </a:r>
            <a:endParaRPr sz="1100">
              <a:solidFill>
                <a:schemeClr val="dk1"/>
              </a:solidFill>
            </a:endParaRPr>
          </a:p>
          <a:p>
            <a:pPr marL="0" marR="0" lvl="0" indent="0" algn="l" rtl="0">
              <a:lnSpc>
                <a:spcPct val="150000"/>
              </a:lnSpc>
              <a:spcBef>
                <a:spcPts val="0"/>
              </a:spcBef>
              <a:spcAft>
                <a:spcPts val="0"/>
              </a:spcAft>
              <a:buClr>
                <a:schemeClr val="dk1"/>
              </a:buClr>
              <a:buSzPts val="1100"/>
              <a:buFont typeface="Arial"/>
              <a:buNone/>
            </a:pPr>
            <a:r>
              <a:rPr lang="ja-JP" sz="1100">
                <a:solidFill>
                  <a:schemeClr val="dk1"/>
                </a:solidFill>
              </a:rPr>
              <a:t>シフト管理→基本設定→</a:t>
            </a:r>
            <a:r>
              <a:rPr lang="ja-JP" sz="1100" u="sng">
                <a:solidFill>
                  <a:schemeClr val="hlink"/>
                </a:solidFill>
                <a:hlinkClick r:id="rId3"/>
              </a:rPr>
              <a:t>シフトパターン一覧</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●シフト管理プランのご契約が無いお客様</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基本情報設定→各種設定→初期設定一覧→</a:t>
            </a:r>
            <a:r>
              <a:rPr lang="ja-JP" sz="1100" u="sng">
                <a:solidFill>
                  <a:schemeClr val="hlink"/>
                </a:solidFill>
                <a:hlinkClick r:id="rId3"/>
              </a:rPr>
              <a:t>シフトパターン一覧</a:t>
            </a:r>
            <a:endParaRPr sz="1100">
              <a:solidFill>
                <a:schemeClr val="dk1"/>
              </a:solidFill>
            </a:endParaRPr>
          </a:p>
        </p:txBody>
      </p:sp>
      <p:grpSp>
        <p:nvGrpSpPr>
          <p:cNvPr id="608" name="Google Shape;608;p26"/>
          <p:cNvGrpSpPr/>
          <p:nvPr/>
        </p:nvGrpSpPr>
        <p:grpSpPr>
          <a:xfrm>
            <a:off x="0" y="348541"/>
            <a:ext cx="6858000" cy="57859"/>
            <a:chOff x="276446" y="1127056"/>
            <a:chExt cx="6241312" cy="45084"/>
          </a:xfrm>
        </p:grpSpPr>
        <p:cxnSp>
          <p:nvCxnSpPr>
            <p:cNvPr id="609" name="Google Shape;609;p2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10" name="Google Shape;610;p2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11" name="Google Shape;611;p26"/>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29</a:t>
            </a:fld>
            <a:endParaRPr/>
          </a:p>
        </p:txBody>
      </p:sp>
      <p:sp>
        <p:nvSpPr>
          <p:cNvPr id="612" name="Google Shape;612;p2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１．シフトパターン作成</a:t>
            </a:r>
            <a:endParaRPr sz="1800" b="1">
              <a:latin typeface="Arial"/>
              <a:ea typeface="Arial"/>
              <a:cs typeface="Arial"/>
              <a:sym typeface="Arial"/>
            </a:endParaRPr>
          </a:p>
        </p:txBody>
      </p:sp>
      <p:cxnSp>
        <p:nvCxnSpPr>
          <p:cNvPr id="613" name="Google Shape;613;p2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14" name="Google Shape;614;p26"/>
          <p:cNvSpPr txBox="1"/>
          <p:nvPr/>
        </p:nvSpPr>
        <p:spPr>
          <a:xfrm>
            <a:off x="350575" y="1057900"/>
            <a:ext cx="6070800" cy="307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400"/>
              <a:buFont typeface="Arial"/>
              <a:buNone/>
            </a:pPr>
            <a:r>
              <a:rPr lang="ja-JP" sz="1600" b="1">
                <a:solidFill>
                  <a:schemeClr val="dk1"/>
                </a:solidFill>
              </a:rPr>
              <a:t>シフトパターン作成</a:t>
            </a:r>
            <a:endParaRPr sz="1600" b="1">
              <a:solidFill>
                <a:schemeClr val="dk1"/>
              </a:solidFill>
            </a:endParaRPr>
          </a:p>
        </p:txBody>
      </p:sp>
      <p:pic>
        <p:nvPicPr>
          <p:cNvPr id="615" name="Google Shape;615;p26"/>
          <p:cNvPicPr preferRelativeResize="0"/>
          <p:nvPr/>
        </p:nvPicPr>
        <p:blipFill>
          <a:blip r:embed="rId4">
            <a:alphaModFix/>
          </a:blip>
          <a:stretch>
            <a:fillRect/>
          </a:stretch>
        </p:blipFill>
        <p:spPr>
          <a:xfrm>
            <a:off x="1077562" y="1436462"/>
            <a:ext cx="4702875" cy="2249026"/>
          </a:xfrm>
          <a:prstGeom prst="rect">
            <a:avLst/>
          </a:prstGeom>
          <a:noFill/>
          <a:ln>
            <a:noFill/>
          </a:ln>
        </p:spPr>
      </p:pic>
      <p:sp>
        <p:nvSpPr>
          <p:cNvPr id="616" name="Google Shape;616;p26"/>
          <p:cNvSpPr txBox="1"/>
          <p:nvPr/>
        </p:nvSpPr>
        <p:spPr>
          <a:xfrm>
            <a:off x="350575" y="4657604"/>
            <a:ext cx="6145200" cy="68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t>シフトパターンとは、出退勤時刻や休憩時間帯を設定し、パターンとして登録したものです。</a:t>
            </a:r>
            <a:endParaRPr sz="1100"/>
          </a:p>
          <a:p>
            <a:pPr marL="0" lvl="0" indent="0" algn="l" rtl="0">
              <a:lnSpc>
                <a:spcPct val="115000"/>
              </a:lnSpc>
              <a:spcBef>
                <a:spcPts val="0"/>
              </a:spcBef>
              <a:spcAft>
                <a:spcPts val="0"/>
              </a:spcAft>
              <a:buNone/>
            </a:pPr>
            <a:r>
              <a:rPr lang="ja-JP" sz="1100"/>
              <a:t>基本シフト、パレットシフトで</a:t>
            </a:r>
            <a:r>
              <a:rPr lang="ja-JP" sz="1100">
                <a:solidFill>
                  <a:schemeClr val="dk1"/>
                </a:solidFill>
              </a:rPr>
              <a:t>スタッフにシフトを割り当てることに使用できるほか、</a:t>
            </a:r>
            <a:endParaRPr sz="1100">
              <a:solidFill>
                <a:schemeClr val="dk1"/>
              </a:solidFill>
            </a:endParaRPr>
          </a:p>
          <a:p>
            <a:pPr marL="0" lvl="0" indent="0" algn="l" rtl="0">
              <a:lnSpc>
                <a:spcPct val="115000"/>
              </a:lnSpc>
              <a:spcBef>
                <a:spcPts val="0"/>
              </a:spcBef>
              <a:spcAft>
                <a:spcPts val="0"/>
              </a:spcAft>
              <a:buNone/>
            </a:pPr>
            <a:r>
              <a:rPr lang="ja-JP" sz="1100"/>
              <a:t>シフト申請の際にもシフトパターンで申請することができます。</a:t>
            </a:r>
            <a:endParaRPr sz="1100"/>
          </a:p>
        </p:txBody>
      </p:sp>
      <p:sp>
        <p:nvSpPr>
          <p:cNvPr id="617" name="Google Shape;617;p26"/>
          <p:cNvSpPr txBox="1"/>
          <p:nvPr/>
        </p:nvSpPr>
        <p:spPr>
          <a:xfrm>
            <a:off x="350575" y="54101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設定方法</a:t>
            </a:r>
            <a:endParaRPr b="1" i="0" u="none" strike="noStrike" cap="none">
              <a:solidFill>
                <a:schemeClr val="dk1"/>
              </a:solidFill>
            </a:endParaRPr>
          </a:p>
        </p:txBody>
      </p:sp>
      <p:sp>
        <p:nvSpPr>
          <p:cNvPr id="618" name="Google Shape;618;p26"/>
          <p:cNvSpPr txBox="1"/>
          <p:nvPr/>
        </p:nvSpPr>
        <p:spPr>
          <a:xfrm>
            <a:off x="350575" y="7019800"/>
            <a:ext cx="6241200" cy="116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【新規作成】ボタンからシフトパターンの新規作成画面に移動します。</a:t>
            </a:r>
            <a:endParaRPr sz="1100"/>
          </a:p>
          <a:p>
            <a:pPr marL="0" lvl="0" indent="0" algn="l" rtl="0">
              <a:lnSpc>
                <a:spcPct val="115000"/>
              </a:lnSpc>
              <a:spcBef>
                <a:spcPts val="0"/>
              </a:spcBef>
              <a:spcAft>
                <a:spcPts val="0"/>
              </a:spcAft>
              <a:buNone/>
            </a:pPr>
            <a:r>
              <a:rPr lang="ja-JP" sz="1100"/>
              <a:t>出勤・退勤時刻（シフト開始・終了時刻）や休憩時間など各項目を設定し、</a:t>
            </a:r>
            <a:endParaRPr sz="1100"/>
          </a:p>
          <a:p>
            <a:pPr marL="0" lvl="0" indent="0" algn="l" rtl="0">
              <a:lnSpc>
                <a:spcPct val="150000"/>
              </a:lnSpc>
              <a:spcBef>
                <a:spcPts val="0"/>
              </a:spcBef>
              <a:spcAft>
                <a:spcPts val="0"/>
              </a:spcAft>
              <a:buNone/>
            </a:pPr>
            <a:r>
              <a:rPr lang="ja-JP" sz="1100"/>
              <a:t>最後に【追加】ボタンで設定を保存してください。</a:t>
            </a:r>
            <a:endParaRPr sz="1100"/>
          </a:p>
          <a:p>
            <a:pPr marL="0" lvl="0" indent="0" algn="l" rtl="0">
              <a:lnSpc>
                <a:spcPct val="115000"/>
              </a:lnSpc>
              <a:spcBef>
                <a:spcPts val="0"/>
              </a:spcBef>
              <a:spcAft>
                <a:spcPts val="0"/>
              </a:spcAft>
              <a:buNone/>
            </a:pPr>
            <a:r>
              <a:rPr lang="ja-JP" sz="1100"/>
              <a:t>休憩時間は自動休憩にできます。</a:t>
            </a:r>
            <a:endParaRPr sz="1100"/>
          </a:p>
          <a:p>
            <a:pPr marL="0" lvl="0" indent="0" algn="l" rtl="0">
              <a:lnSpc>
                <a:spcPct val="115000"/>
              </a:lnSpc>
              <a:spcBef>
                <a:spcPts val="0"/>
              </a:spcBef>
              <a:spcAft>
                <a:spcPts val="0"/>
              </a:spcAft>
              <a:buNone/>
            </a:pPr>
            <a:r>
              <a:rPr lang="ja-JP" sz="1100"/>
              <a:t>また、</a:t>
            </a:r>
            <a:r>
              <a:rPr lang="ja-JP" sz="1100" u="sng">
                <a:solidFill>
                  <a:schemeClr val="hlink"/>
                </a:solidFill>
                <a:hlinkClick r:id="rId5"/>
              </a:rPr>
              <a:t>みなし勤務</a:t>
            </a:r>
            <a:r>
              <a:rPr lang="ja-JP" sz="1100"/>
              <a:t>（打刻の有無に関わらずシフト通り勤務したものとみなす）も設定可能です。</a:t>
            </a:r>
            <a:endParaRPr sz="1100"/>
          </a:p>
        </p:txBody>
      </p:sp>
      <p:sp>
        <p:nvSpPr>
          <p:cNvPr id="619" name="Google Shape;619;p26"/>
          <p:cNvSpPr txBox="1"/>
          <p:nvPr/>
        </p:nvSpPr>
        <p:spPr>
          <a:xfrm>
            <a:off x="368300" y="8229600"/>
            <a:ext cx="61380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設定項目の詳しい説明は、次のページをご確認ください。</a:t>
            </a:r>
            <a:endParaRPr sz="1100"/>
          </a:p>
        </p:txBody>
      </p:sp>
      <p:pic>
        <p:nvPicPr>
          <p:cNvPr id="620" name="Google Shape;620;p26"/>
          <p:cNvPicPr preferRelativeResize="0"/>
          <p:nvPr/>
        </p:nvPicPr>
        <p:blipFill>
          <a:blip r:embed="rId6">
            <a:alphaModFix/>
          </a:blip>
          <a:stretch>
            <a:fillRect/>
          </a:stretch>
        </p:blipFill>
        <p:spPr>
          <a:xfrm>
            <a:off x="1405313" y="5799819"/>
            <a:ext cx="4047374" cy="11690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はじめに</a:t>
            </a:r>
            <a:endParaRPr sz="1050" b="0" i="0" u="none" strike="noStrike" cap="none">
              <a:latin typeface="Arial"/>
              <a:ea typeface="Arial"/>
              <a:cs typeface="Arial"/>
              <a:sym typeface="Arial"/>
            </a:endParaRPr>
          </a:p>
        </p:txBody>
      </p:sp>
      <p:pic>
        <p:nvPicPr>
          <p:cNvPr id="157" name="Google Shape;157;p3"/>
          <p:cNvPicPr preferRelativeResize="0"/>
          <p:nvPr/>
        </p:nvPicPr>
        <p:blipFill rotWithShape="1">
          <a:blip r:embed="rId3">
            <a:alphaModFix/>
          </a:blip>
          <a:srcRect/>
          <a:stretch/>
        </p:blipFill>
        <p:spPr>
          <a:xfrm>
            <a:off x="1861398" y="4071554"/>
            <a:ext cx="606317" cy="606317"/>
          </a:xfrm>
          <a:prstGeom prst="rect">
            <a:avLst/>
          </a:prstGeom>
          <a:noFill/>
          <a:ln>
            <a:noFill/>
          </a:ln>
        </p:spPr>
      </p:pic>
      <p:pic>
        <p:nvPicPr>
          <p:cNvPr id="158" name="Google Shape;158;p3"/>
          <p:cNvPicPr preferRelativeResize="0"/>
          <p:nvPr/>
        </p:nvPicPr>
        <p:blipFill rotWithShape="1">
          <a:blip r:embed="rId3">
            <a:alphaModFix/>
          </a:blip>
          <a:srcRect/>
          <a:stretch/>
        </p:blipFill>
        <p:spPr>
          <a:xfrm>
            <a:off x="4390284" y="4071554"/>
            <a:ext cx="606317" cy="606317"/>
          </a:xfrm>
          <a:prstGeom prst="rect">
            <a:avLst/>
          </a:prstGeom>
          <a:noFill/>
          <a:ln>
            <a:noFill/>
          </a:ln>
        </p:spPr>
      </p:pic>
      <p:grpSp>
        <p:nvGrpSpPr>
          <p:cNvPr id="159" name="Google Shape;159;p3"/>
          <p:cNvGrpSpPr/>
          <p:nvPr/>
        </p:nvGrpSpPr>
        <p:grpSpPr>
          <a:xfrm>
            <a:off x="0" y="348541"/>
            <a:ext cx="6858000" cy="57859"/>
            <a:chOff x="276446" y="1127056"/>
            <a:chExt cx="6241312" cy="45084"/>
          </a:xfrm>
        </p:grpSpPr>
        <p:cxnSp>
          <p:nvCxnSpPr>
            <p:cNvPr id="160" name="Google Shape;160;p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61" name="Google Shape;161;p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62" name="Google Shape;162;p3"/>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25" name="Google Shape;625;p27"/>
          <p:cNvGrpSpPr/>
          <p:nvPr/>
        </p:nvGrpSpPr>
        <p:grpSpPr>
          <a:xfrm>
            <a:off x="0" y="348541"/>
            <a:ext cx="6858000" cy="57859"/>
            <a:chOff x="276446" y="1127056"/>
            <a:chExt cx="6241312" cy="45084"/>
          </a:xfrm>
        </p:grpSpPr>
        <p:cxnSp>
          <p:nvCxnSpPr>
            <p:cNvPr id="626" name="Google Shape;626;p2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27" name="Google Shape;627;p2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628" name="Google Shape;628;p27"/>
          <p:cNvGraphicFramePr/>
          <p:nvPr/>
        </p:nvGraphicFramePr>
        <p:xfrm>
          <a:off x="436193" y="4995810"/>
          <a:ext cx="5966900" cy="3414225"/>
        </p:xfrm>
        <a:graphic>
          <a:graphicData uri="http://schemas.openxmlformats.org/drawingml/2006/table">
            <a:tbl>
              <a:tblPr>
                <a:noFill/>
                <a:tableStyleId>{1DBF3256-5D79-459E-A4CE-13102FF63DEE}</a:tableStyleId>
              </a:tblPr>
              <a:tblGrid>
                <a:gridCol w="1465850">
                  <a:extLst>
                    <a:ext uri="{9D8B030D-6E8A-4147-A177-3AD203B41FA5}">
                      <a16:colId xmlns:a16="http://schemas.microsoft.com/office/drawing/2014/main" val="20000"/>
                    </a:ext>
                  </a:extLst>
                </a:gridCol>
                <a:gridCol w="4501050">
                  <a:extLst>
                    <a:ext uri="{9D8B030D-6E8A-4147-A177-3AD203B41FA5}">
                      <a16:colId xmlns:a16="http://schemas.microsoft.com/office/drawing/2014/main" val="20001"/>
                    </a:ext>
                  </a:extLst>
                </a:gridCol>
              </a:tblGrid>
              <a:tr h="329300">
                <a:tc>
                  <a:txBody>
                    <a:bodyPr/>
                    <a:lstStyle/>
                    <a:p>
                      <a:pPr marL="0" marR="0" lvl="0" indent="0" algn="ctr" rtl="0">
                        <a:lnSpc>
                          <a:spcPct val="115000"/>
                        </a:lnSpc>
                        <a:spcBef>
                          <a:spcPts val="0"/>
                        </a:spcBef>
                        <a:spcAft>
                          <a:spcPts val="0"/>
                        </a:spcAft>
                        <a:buNone/>
                      </a:pPr>
                      <a:r>
                        <a:rPr lang="ja-JP" sz="1100" b="1">
                          <a:solidFill>
                            <a:schemeClr val="dk1"/>
                          </a:solidFill>
                        </a:rPr>
                        <a:t>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highlight>
                            <a:srgbClr val="FFFFFF"/>
                          </a:highlight>
                        </a:rPr>
                        <a:t>説明</a:t>
                      </a:r>
                      <a:endParaRPr sz="1100" b="1" u="none" strike="noStrike" cap="none">
                        <a:solidFill>
                          <a:schemeClr val="dk1"/>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7668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このパターンを利用するグループ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highlight>
                            <a:srgbClr val="FFFFFF"/>
                          </a:highlight>
                        </a:rPr>
                        <a:t>シフトパターンを利用するグループを選択してください。</a:t>
                      </a:r>
                      <a:endParaRPr sz="1100">
                        <a:solidFill>
                          <a:schemeClr val="dk1"/>
                        </a:solidFill>
                        <a:highlight>
                          <a:srgbClr val="FFFFFF"/>
                        </a:highlight>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highlight>
                            <a:srgbClr val="FFFFFF"/>
                          </a:highlight>
                        </a:rPr>
                        <a:t>作成したシフトパターンは、この項目で選択したグループを</a:t>
                      </a:r>
                      <a:endParaRPr sz="1100">
                        <a:solidFill>
                          <a:schemeClr val="dk1"/>
                        </a:solidFill>
                        <a:highlight>
                          <a:srgbClr val="FFFFFF"/>
                        </a:highlight>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highlight>
                            <a:srgbClr val="FFFFFF"/>
                          </a:highlight>
                        </a:rPr>
                        <a:t>メイン・サブグループに持つスタッフのみ利用可能になります。</a:t>
                      </a:r>
                      <a:endParaRPr sz="1100">
                        <a:solidFill>
                          <a:schemeClr val="dk1"/>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7841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highlight>
                            <a:srgbClr val="FFFFFF"/>
                          </a:highlight>
                        </a:rPr>
                        <a:t>このパターンを利用するスタッフ種別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highlight>
                            <a:srgbClr val="FFFFFF"/>
                          </a:highlight>
                        </a:rPr>
                        <a:t>シフトパターンを利用</a:t>
                      </a:r>
                      <a:r>
                        <a:rPr lang="ja-JP" sz="1100">
                          <a:solidFill>
                            <a:schemeClr val="dk1"/>
                          </a:solidFill>
                          <a:highlight>
                            <a:srgbClr val="FFFFFF"/>
                          </a:highlight>
                        </a:rPr>
                        <a:t>するスタッフ種別を選択してください。</a:t>
                      </a:r>
                      <a:endParaRPr sz="1100">
                        <a:solidFill>
                          <a:schemeClr val="dk1"/>
                        </a:solidFill>
                        <a:highlight>
                          <a:srgbClr val="FFFFFF"/>
                        </a:highlight>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highlight>
                            <a:srgbClr val="FFFFFF"/>
                          </a:highlight>
                        </a:rPr>
                        <a:t>作成したシフトパターンは、この項目で選択したスタッフ種別の</a:t>
                      </a:r>
                      <a:endParaRPr sz="1100">
                        <a:solidFill>
                          <a:schemeClr val="dk1"/>
                        </a:solidFill>
                        <a:highlight>
                          <a:srgbClr val="FFFFFF"/>
                        </a:highlight>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highlight>
                            <a:srgbClr val="FFFFFF"/>
                          </a:highlight>
                        </a:rPr>
                        <a:t>スタッフのみ利用可能になります。</a:t>
                      </a:r>
                      <a:endParaRPr sz="1100">
                        <a:solidFill>
                          <a:schemeClr val="dk1"/>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6178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シフト名　　</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シフトパターンの名称を入力してください。</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例）基本シフト、早番シフトなど</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916050">
                <a:tc>
                  <a:txBody>
                    <a:bodyPr/>
                    <a:lstStyle/>
                    <a:p>
                      <a:pPr marL="0" marR="0" lvl="0" indent="0" algn="l" rtl="0">
                        <a:lnSpc>
                          <a:spcPct val="100000"/>
                        </a:lnSpc>
                        <a:spcBef>
                          <a:spcPts val="0"/>
                        </a:spcBef>
                        <a:spcAft>
                          <a:spcPts val="0"/>
                        </a:spcAft>
                        <a:buClr>
                          <a:srgbClr val="000000"/>
                        </a:buClr>
                        <a:buSzPts val="1050"/>
                        <a:buFont typeface="Arial"/>
                        <a:buNone/>
                      </a:pPr>
                      <a:r>
                        <a:rPr lang="ja-JP" sz="1050" u="none" strike="noStrike" cap="none">
                          <a:solidFill>
                            <a:schemeClr val="dk1"/>
                          </a:solidFill>
                        </a:rPr>
                        <a:t>略称</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シフトパターンの略称を入力してください。</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モバイルマイページのシフト予定表やパレットシフトでは、</a:t>
                      </a:r>
                      <a:endParaRPr sz="105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050">
                          <a:solidFill>
                            <a:schemeClr val="dk1"/>
                          </a:solidFill>
                        </a:rPr>
                        <a:t>略称が表示されます。</a:t>
                      </a:r>
                      <a:endParaRPr sz="105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050">
                          <a:solidFill>
                            <a:schemeClr val="dk1"/>
                          </a:solidFill>
                        </a:rPr>
                        <a:t>※ 全角・半角２文字</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sp>
        <p:nvSpPr>
          <p:cNvPr id="629" name="Google Shape;629;p27"/>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30</a:t>
            </a:fld>
            <a:endParaRPr/>
          </a:p>
        </p:txBody>
      </p:sp>
      <p:sp>
        <p:nvSpPr>
          <p:cNvPr id="630" name="Google Shape;630;p27"/>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１．シフトパターン作成</a:t>
            </a:r>
            <a:endParaRPr sz="1800" b="1">
              <a:latin typeface="Arial"/>
              <a:ea typeface="Arial"/>
              <a:cs typeface="Arial"/>
              <a:sym typeface="Arial"/>
            </a:endParaRPr>
          </a:p>
        </p:txBody>
      </p:sp>
      <p:cxnSp>
        <p:nvCxnSpPr>
          <p:cNvPr id="631" name="Google Shape;631;p2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32" name="Google Shape;632;p27"/>
          <p:cNvSpPr txBox="1"/>
          <p:nvPr/>
        </p:nvSpPr>
        <p:spPr>
          <a:xfrm>
            <a:off x="350575" y="9905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設定項目について</a:t>
            </a:r>
            <a:endParaRPr b="1" i="0" u="none" strike="noStrike" cap="none">
              <a:solidFill>
                <a:schemeClr val="dk1"/>
              </a:solidFill>
            </a:endParaRPr>
          </a:p>
        </p:txBody>
      </p:sp>
      <p:pic>
        <p:nvPicPr>
          <p:cNvPr id="633" name="Google Shape;633;p27"/>
          <p:cNvPicPr preferRelativeResize="0"/>
          <p:nvPr/>
        </p:nvPicPr>
        <p:blipFill>
          <a:blip r:embed="rId3">
            <a:alphaModFix/>
          </a:blip>
          <a:stretch>
            <a:fillRect/>
          </a:stretch>
        </p:blipFill>
        <p:spPr>
          <a:xfrm>
            <a:off x="1727079" y="1400575"/>
            <a:ext cx="3403841" cy="3414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28"/>
          <p:cNvGrpSpPr/>
          <p:nvPr/>
        </p:nvGrpSpPr>
        <p:grpSpPr>
          <a:xfrm>
            <a:off x="0" y="348541"/>
            <a:ext cx="6858000" cy="57859"/>
            <a:chOff x="276446" y="1127056"/>
            <a:chExt cx="6241312" cy="45084"/>
          </a:xfrm>
        </p:grpSpPr>
        <p:cxnSp>
          <p:nvCxnSpPr>
            <p:cNvPr id="639" name="Google Shape;639;p2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40" name="Google Shape;640;p2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641" name="Google Shape;641;p28"/>
          <p:cNvGraphicFramePr/>
          <p:nvPr/>
        </p:nvGraphicFramePr>
        <p:xfrm>
          <a:off x="445543" y="1126035"/>
          <a:ext cx="5966900" cy="6922100"/>
        </p:xfrm>
        <a:graphic>
          <a:graphicData uri="http://schemas.openxmlformats.org/drawingml/2006/table">
            <a:tbl>
              <a:tblPr>
                <a:noFill/>
                <a:tableStyleId>{1DBF3256-5D79-459E-A4CE-13102FF63DEE}</a:tableStyleId>
              </a:tblPr>
              <a:tblGrid>
                <a:gridCol w="1072150">
                  <a:extLst>
                    <a:ext uri="{9D8B030D-6E8A-4147-A177-3AD203B41FA5}">
                      <a16:colId xmlns:a16="http://schemas.microsoft.com/office/drawing/2014/main" val="20000"/>
                    </a:ext>
                  </a:extLst>
                </a:gridCol>
                <a:gridCol w="4894750">
                  <a:extLst>
                    <a:ext uri="{9D8B030D-6E8A-4147-A177-3AD203B41FA5}">
                      <a16:colId xmlns:a16="http://schemas.microsoft.com/office/drawing/2014/main" val="20001"/>
                    </a:ext>
                  </a:extLst>
                </a:gridCol>
              </a:tblGrid>
              <a:tr h="261575">
                <a:tc>
                  <a:txBody>
                    <a:bodyPr/>
                    <a:lstStyle/>
                    <a:p>
                      <a:pPr marL="0" marR="0" lvl="0" indent="0" algn="ctr" rtl="0">
                        <a:lnSpc>
                          <a:spcPct val="115000"/>
                        </a:lnSpc>
                        <a:spcBef>
                          <a:spcPts val="0"/>
                        </a:spcBef>
                        <a:spcAft>
                          <a:spcPts val="0"/>
                        </a:spcAft>
                        <a:buNone/>
                      </a:pPr>
                      <a:r>
                        <a:rPr lang="ja-JP" sz="1100" b="1">
                          <a:solidFill>
                            <a:schemeClr val="dk1"/>
                          </a:solidFill>
                        </a:rPr>
                        <a:t>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highlight>
                            <a:srgbClr val="FFFFFF"/>
                          </a:highlight>
                        </a:rPr>
                        <a:t>説明</a:t>
                      </a:r>
                      <a:endParaRPr sz="1100" b="1" u="none" strike="noStrike" cap="none">
                        <a:solidFill>
                          <a:schemeClr val="dk1"/>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357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色</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カラーパレットから</a:t>
                      </a:r>
                      <a:r>
                        <a:rPr lang="ja-JP" sz="1100" u="none" strike="noStrike" cap="none">
                          <a:solidFill>
                            <a:schemeClr val="dk1"/>
                          </a:solidFill>
                        </a:rPr>
                        <a:t>シフトパターンの色を</a:t>
                      </a:r>
                      <a:r>
                        <a:rPr lang="ja-JP" sz="1100">
                          <a:solidFill>
                            <a:schemeClr val="dk1"/>
                          </a:solidFill>
                        </a:rPr>
                        <a:t>選択してください。</a:t>
                      </a:r>
                      <a:endParaRPr sz="1100" u="none" strike="noStrike" cap="none">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設定した色はパレットシフト</a:t>
                      </a:r>
                      <a:r>
                        <a:rPr lang="ja-JP" sz="1100">
                          <a:solidFill>
                            <a:schemeClr val="dk1"/>
                          </a:solidFill>
                        </a:rPr>
                        <a:t>で表示されます。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オプション設定：</a:t>
                      </a:r>
                      <a:r>
                        <a:rPr lang="ja-JP" sz="1100" u="sng" strike="noStrike" cap="none">
                          <a:solidFill>
                            <a:schemeClr val="hlink"/>
                          </a:solidFill>
                          <a:hlinkClick r:id="rId3"/>
                        </a:rPr>
                        <a:t>シフトパターン作成画面の色選択モード</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6145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出勤時刻</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退勤時刻</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シフト</a:t>
                      </a:r>
                      <a:r>
                        <a:rPr lang="ja-JP" sz="1100">
                          <a:solidFill>
                            <a:schemeClr val="dk1"/>
                          </a:solidFill>
                        </a:rPr>
                        <a:t>開始時刻・終了時刻を設定してください。</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248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休憩時間</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休憩時間を設定</a:t>
                      </a:r>
                      <a:r>
                        <a:rPr lang="ja-JP" sz="1100">
                          <a:solidFill>
                            <a:schemeClr val="dk1"/>
                          </a:solidFill>
                        </a:rPr>
                        <a:t>できます</a:t>
                      </a:r>
                      <a:r>
                        <a:rPr lang="ja-JP" sz="1100" u="none" strike="noStrike" cap="none">
                          <a:solidFill>
                            <a:schemeClr val="dk1"/>
                          </a:solidFill>
                        </a:rPr>
                        <a:t>。</a:t>
                      </a:r>
                      <a:r>
                        <a:rPr lang="ja-JP" sz="1100">
                          <a:solidFill>
                            <a:schemeClr val="dk1"/>
                          </a:solidFill>
                        </a:rPr>
                        <a:t>この項目の設定は任意です。</a:t>
                      </a:r>
                      <a:endParaRPr sz="1100" u="none" strike="noStrike" cap="none">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a:t>
                      </a:r>
                      <a:r>
                        <a:rPr lang="ja-JP" sz="1100">
                          <a:solidFill>
                            <a:schemeClr val="dk1"/>
                          </a:solidFill>
                        </a:rPr>
                        <a:t>ボタンで入力欄が追加され、最大で４つまで設定可能です。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休憩時間の管理方法</a:t>
                      </a:r>
                      <a:r>
                        <a:rPr lang="ja-JP" sz="1100">
                          <a:solidFill>
                            <a:schemeClr val="dk1"/>
                          </a:solidFill>
                        </a:rPr>
                        <a:t>（時刻・時間）</a:t>
                      </a:r>
                      <a:r>
                        <a:rPr lang="ja-JP" sz="1100" u="none" strike="noStrike" cap="none">
                          <a:solidFill>
                            <a:schemeClr val="dk1"/>
                          </a:solidFill>
                        </a:rPr>
                        <a:t>は</a:t>
                      </a:r>
                      <a:r>
                        <a:rPr lang="ja-JP" sz="1100" u="sng" strike="noStrike" cap="none">
                          <a:solidFill>
                            <a:schemeClr val="hlink"/>
                          </a:solidFill>
                          <a:hlinkClick r:id="rId4"/>
                        </a:rPr>
                        <a:t>オプション設定</a:t>
                      </a:r>
                      <a:r>
                        <a:rPr lang="ja-JP" sz="1100" u="none" strike="noStrike" cap="none">
                          <a:solidFill>
                            <a:schemeClr val="dk1"/>
                          </a:solidFill>
                        </a:rPr>
                        <a:t>で変更</a:t>
                      </a:r>
                      <a:r>
                        <a:rPr lang="ja-JP" sz="1100">
                          <a:solidFill>
                            <a:schemeClr val="dk1"/>
                          </a:solidFill>
                        </a:rPr>
                        <a:t>できます</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10804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自動休憩</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a:t>
                      </a:r>
                      <a:r>
                        <a:rPr lang="ja-JP" sz="1100">
                          <a:solidFill>
                            <a:schemeClr val="dk1"/>
                          </a:solidFill>
                        </a:rPr>
                        <a:t>上記の休憩時間を自動休憩とする</a:t>
                      </a:r>
                      <a:r>
                        <a:rPr lang="ja-JP" sz="1100" u="none" strike="noStrike" cap="none">
                          <a:solidFill>
                            <a:schemeClr val="dk1"/>
                          </a:solidFill>
                        </a:rPr>
                        <a:t>」にチェックを入れると、</a:t>
                      </a:r>
                      <a:endParaRPr sz="1100" u="none" strike="noStrike" cap="none">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休憩時間を実労働時間から自動で</a:t>
                      </a:r>
                      <a:r>
                        <a:rPr lang="ja-JP" sz="1100">
                          <a:solidFill>
                            <a:schemeClr val="dk1"/>
                          </a:solidFill>
                        </a:rPr>
                        <a:t>差し引きます（自動休憩）</a:t>
                      </a:r>
                      <a:r>
                        <a:rPr lang="ja-JP" sz="1100" u="none" strike="noStrike" cap="none">
                          <a:solidFill>
                            <a:schemeClr val="dk1"/>
                          </a:solidFill>
                        </a:rPr>
                        <a:t>。</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シフトパターンの自動休憩設定は、</a:t>
                      </a:r>
                      <a:r>
                        <a:rPr lang="ja-JP" sz="1100" u="sng">
                          <a:solidFill>
                            <a:schemeClr val="hlink"/>
                          </a:solidFill>
                          <a:hlinkClick r:id="rId5"/>
                        </a:rPr>
                        <a:t>就業規則設定の自動休憩設定</a:t>
                      </a:r>
                      <a:r>
                        <a:rPr lang="ja-JP" sz="1100">
                          <a:solidFill>
                            <a:schemeClr val="dk1"/>
                          </a:solidFill>
                        </a:rPr>
                        <a:t>よりも</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常に優先されます。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19438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みなし勤務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シフトパターンを</a:t>
                      </a:r>
                      <a:r>
                        <a:rPr lang="ja-JP" sz="1100" u="sng">
                          <a:solidFill>
                            <a:schemeClr val="hlink"/>
                          </a:solidFill>
                          <a:hlinkClick r:id="rId6"/>
                        </a:rPr>
                        <a:t>みなし勤務</a:t>
                      </a:r>
                      <a:r>
                        <a:rPr lang="ja-JP" sz="1100">
                          <a:solidFill>
                            <a:schemeClr val="dk1"/>
                          </a:solidFill>
                        </a:rPr>
                        <a:t>に設定します。</a:t>
                      </a:r>
                      <a:endParaRPr sz="110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a:solidFill>
                            <a:schemeClr val="dk1"/>
                          </a:solidFill>
                        </a:rPr>
                        <a:t>直行直帰や出張の場合に便利です。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b="1" u="none" strike="noStrike" cap="none">
                          <a:solidFill>
                            <a:schemeClr val="dk1"/>
                          </a:solidFill>
                        </a:rPr>
                        <a:t>「このシフトパターンをみなし勤務とする」</a:t>
                      </a:r>
                      <a:r>
                        <a:rPr lang="ja-JP" sz="1100">
                          <a:solidFill>
                            <a:schemeClr val="dk1"/>
                          </a:solidFill>
                        </a:rPr>
                        <a:t>：</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打刻の有無に関わらず、シフト通りの時刻に出勤・退勤したものとして扱い、労働時間を集計します。</a:t>
                      </a:r>
                      <a:endParaRPr sz="110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a:solidFill>
                            <a:schemeClr val="dk1"/>
                          </a:solidFill>
                        </a:rPr>
                        <a:t>このとき、実際の打刻は無視されます。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b="1">
                          <a:solidFill>
                            <a:schemeClr val="dk1"/>
                          </a:solidFill>
                        </a:rPr>
                        <a:t>「出勤時刻のみをみなし出勤時刻として利用」</a:t>
                      </a:r>
                      <a:r>
                        <a:rPr lang="ja-JP" sz="1100">
                          <a:solidFill>
                            <a:schemeClr val="dk1"/>
                          </a:solidFill>
                        </a:rPr>
                        <a:t>：</a:t>
                      </a:r>
                      <a:endParaRPr sz="1100">
                        <a:solidFill>
                          <a:schemeClr val="dk1"/>
                        </a:solidFill>
                      </a:endParaRPr>
                    </a:p>
                    <a:p>
                      <a:pPr marL="0" marR="0" lvl="0" indent="0" algn="l" rtl="0">
                        <a:lnSpc>
                          <a:spcPct val="150000"/>
                        </a:lnSpc>
                        <a:spcBef>
                          <a:spcPts val="0"/>
                        </a:spcBef>
                        <a:spcAft>
                          <a:spcPts val="0"/>
                        </a:spcAft>
                        <a:buClr>
                          <a:srgbClr val="000000"/>
                        </a:buClr>
                        <a:buSzPts val="1050"/>
                        <a:buFont typeface="Arial"/>
                        <a:buNone/>
                      </a:pPr>
                      <a:r>
                        <a:rPr lang="ja-JP" sz="1100">
                          <a:solidFill>
                            <a:schemeClr val="dk1"/>
                          </a:solidFill>
                        </a:rPr>
                        <a:t>出勤時刻のみ「シフト通り出勤したもの」として自動的に記録します。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1261150">
                <a:tc>
                  <a:txBody>
                    <a:bodyPr/>
                    <a:lstStyle/>
                    <a:p>
                      <a:pPr marL="0" marR="0" lvl="0" indent="0" algn="l" rtl="0">
                        <a:lnSpc>
                          <a:spcPct val="115000"/>
                        </a:lnSpc>
                        <a:spcBef>
                          <a:spcPts val="0"/>
                        </a:spcBef>
                        <a:spcAft>
                          <a:spcPts val="0"/>
                        </a:spcAft>
                        <a:buNone/>
                      </a:pPr>
                      <a:r>
                        <a:rPr lang="ja-JP" sz="1100">
                          <a:solidFill>
                            <a:schemeClr val="dk1"/>
                          </a:solidFill>
                        </a:rPr>
                        <a:t>保存処理時</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None/>
                      </a:pPr>
                      <a:r>
                        <a:rPr lang="ja-JP" sz="1100">
                          <a:solidFill>
                            <a:schemeClr val="dk1"/>
                          </a:solidFill>
                        </a:rPr>
                        <a:t>項目「このパターンを利用するグループ」で「全て」以外を選択すると、</a:t>
                      </a:r>
                      <a:endParaRPr sz="1100">
                        <a:solidFill>
                          <a:schemeClr val="dk1"/>
                        </a:solidFill>
                      </a:endParaRPr>
                    </a:p>
                    <a:p>
                      <a:pPr marL="0" marR="0" lvl="0" indent="0" algn="l" rtl="0">
                        <a:lnSpc>
                          <a:spcPct val="115000"/>
                        </a:lnSpc>
                        <a:spcBef>
                          <a:spcPts val="0"/>
                        </a:spcBef>
                        <a:spcAft>
                          <a:spcPts val="0"/>
                        </a:spcAft>
                        <a:buNone/>
                      </a:pPr>
                      <a:r>
                        <a:rPr lang="ja-JP" sz="1100">
                          <a:solidFill>
                            <a:schemeClr val="dk1"/>
                          </a:solidFill>
                        </a:rPr>
                        <a:t>この項目が表示されます。</a:t>
                      </a:r>
                      <a:endParaRPr sz="1100">
                        <a:solidFill>
                          <a:schemeClr val="dk1"/>
                        </a:solidFill>
                      </a:endParaRPr>
                    </a:p>
                    <a:p>
                      <a:pPr marL="0" marR="0" lvl="0" indent="0" algn="l" rtl="0">
                        <a:lnSpc>
                          <a:spcPct val="115000"/>
                        </a:lnSpc>
                        <a:spcBef>
                          <a:spcPts val="0"/>
                        </a:spcBef>
                        <a:spcAft>
                          <a:spcPts val="0"/>
                        </a:spcAft>
                        <a:buNone/>
                      </a:pPr>
                      <a:r>
                        <a:rPr lang="ja-JP" sz="1100">
                          <a:solidFill>
                            <a:schemeClr val="dk1"/>
                          </a:solidFill>
                        </a:rPr>
                        <a:t>「子グル―プ向けにも同時に作成する」にチェックを入れた状態でシフトパターン作成を完了することで、子グループ用のシフトパターンを同じ内容で作成します。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bl>
          </a:graphicData>
        </a:graphic>
      </p:graphicFrame>
      <p:sp>
        <p:nvSpPr>
          <p:cNvPr id="642" name="Google Shape;642;p28"/>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31</a:t>
            </a:fld>
            <a:endParaRPr/>
          </a:p>
        </p:txBody>
      </p:sp>
      <p:sp>
        <p:nvSpPr>
          <p:cNvPr id="643" name="Google Shape;643;p2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１．シフトパターン作成</a:t>
            </a:r>
            <a:endParaRPr sz="1800" b="1">
              <a:latin typeface="Arial"/>
              <a:ea typeface="Arial"/>
              <a:cs typeface="Arial"/>
              <a:sym typeface="Arial"/>
            </a:endParaRPr>
          </a:p>
        </p:txBody>
      </p:sp>
      <p:cxnSp>
        <p:nvCxnSpPr>
          <p:cNvPr id="644" name="Google Shape;644;p2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45" name="Google Shape;645;p28"/>
          <p:cNvSpPr txBox="1"/>
          <p:nvPr/>
        </p:nvSpPr>
        <p:spPr>
          <a:xfrm>
            <a:off x="360000" y="8191500"/>
            <a:ext cx="6138000" cy="3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作成済みのシフトパターンを編集する場合については</a:t>
            </a:r>
            <a:r>
              <a:rPr lang="ja-JP" sz="1100" u="sng">
                <a:solidFill>
                  <a:schemeClr val="hlink"/>
                </a:solidFill>
                <a:hlinkClick r:id="rId7"/>
              </a:rPr>
              <a:t>ヘルプページ</a:t>
            </a:r>
            <a:r>
              <a:rPr lang="ja-JP" sz="1100"/>
              <a:t>をご確認ください。</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29"/>
          <p:cNvSpPr txBox="1"/>
          <p:nvPr/>
        </p:nvSpPr>
        <p:spPr>
          <a:xfrm>
            <a:off x="350575" y="4932324"/>
            <a:ext cx="6070800" cy="25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a:solidFill>
                  <a:srgbClr val="333333"/>
                </a:solidFill>
                <a:highlight>
                  <a:srgbClr val="FFFFFF"/>
                </a:highlight>
              </a:rPr>
              <a:t>スタッフ管理→スタッフ一覧→スタッフ詳細：</a:t>
            </a:r>
            <a:r>
              <a:rPr lang="ja-JP" sz="1100" u="sng">
                <a:solidFill>
                  <a:schemeClr val="hlink"/>
                </a:solidFill>
                <a:highlight>
                  <a:srgbClr val="FFFFFF"/>
                </a:highlight>
                <a:hlinkClick r:id="rId3"/>
              </a:rPr>
              <a:t>基本シフト</a:t>
            </a:r>
            <a:endParaRPr sz="1100" i="0" u="none" strike="noStrike" cap="none">
              <a:solidFill>
                <a:schemeClr val="dk1"/>
              </a:solidFill>
            </a:endParaRPr>
          </a:p>
        </p:txBody>
      </p:sp>
      <p:grpSp>
        <p:nvGrpSpPr>
          <p:cNvPr id="651" name="Google Shape;651;p29"/>
          <p:cNvGrpSpPr/>
          <p:nvPr/>
        </p:nvGrpSpPr>
        <p:grpSpPr>
          <a:xfrm>
            <a:off x="0" y="348541"/>
            <a:ext cx="6858000" cy="57859"/>
            <a:chOff x="276446" y="1127056"/>
            <a:chExt cx="6241312" cy="45084"/>
          </a:xfrm>
        </p:grpSpPr>
        <p:cxnSp>
          <p:nvCxnSpPr>
            <p:cNvPr id="652" name="Google Shape;652;p2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53" name="Google Shape;653;p2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54" name="Google Shape;654;p29"/>
          <p:cNvSpPr txBox="1"/>
          <p:nvPr/>
        </p:nvSpPr>
        <p:spPr>
          <a:xfrm>
            <a:off x="350575" y="5296286"/>
            <a:ext cx="6108900" cy="666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基本シフトは、シフト管理プランのご契約が無くても利用可能なシフト作成機能です。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月～日、祝日のそれぞれについて、「シフト区分」のプルダウンからシフトパターンや</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時刻指定シフト、休みシフトを選択し、あてはめます。</a:t>
            </a:r>
            <a:endParaRPr sz="1100" b="0" i="0" u="none" strike="noStrike" cap="none">
              <a:solidFill>
                <a:schemeClr val="dk1"/>
              </a:solidFill>
              <a:latin typeface="Arial"/>
              <a:ea typeface="Arial"/>
              <a:cs typeface="Arial"/>
              <a:sym typeface="Arial"/>
            </a:endParaRPr>
          </a:p>
        </p:txBody>
      </p:sp>
      <p:sp>
        <p:nvSpPr>
          <p:cNvPr id="655" name="Google Shape;655;p29"/>
          <p:cNvSpPr txBox="1"/>
          <p:nvPr/>
        </p:nvSpPr>
        <p:spPr>
          <a:xfrm>
            <a:off x="350575" y="6636950"/>
            <a:ext cx="6108900" cy="666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最後に「</a:t>
            </a:r>
            <a:r>
              <a:rPr lang="ja-JP" sz="1100" i="0" u="none" strike="noStrike" cap="none">
                <a:solidFill>
                  <a:schemeClr val="dk1"/>
                </a:solidFill>
              </a:rPr>
              <a:t>確認画面へ</a:t>
            </a:r>
            <a:r>
              <a:rPr lang="ja-JP" sz="1100">
                <a:solidFill>
                  <a:schemeClr val="dk1"/>
                </a:solidFill>
              </a:rPr>
              <a:t>」</a:t>
            </a:r>
            <a:r>
              <a:rPr lang="ja-JP" sz="1100" i="0" u="none" strike="noStrike" cap="none">
                <a:solidFill>
                  <a:schemeClr val="dk1"/>
                </a:solidFill>
              </a:rPr>
              <a:t>をクリックし、入力内容に誤りがなければ</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a:t>
            </a:r>
            <a:r>
              <a:rPr lang="ja-JP" sz="1100" i="0" u="none" strike="noStrike" cap="none">
                <a:solidFill>
                  <a:schemeClr val="dk1"/>
                </a:solidFill>
              </a:rPr>
              <a:t>変更する</a:t>
            </a:r>
            <a:r>
              <a:rPr lang="ja-JP" sz="1100">
                <a:solidFill>
                  <a:schemeClr val="dk1"/>
                </a:solidFill>
              </a:rPr>
              <a:t>」</a:t>
            </a:r>
            <a:r>
              <a:rPr lang="ja-JP" sz="1100" i="0" u="none" strike="noStrike" cap="none">
                <a:solidFill>
                  <a:schemeClr val="dk1"/>
                </a:solidFill>
              </a:rPr>
              <a:t>（※新規スタッフ登録の場合は「登録」）をクリック</a:t>
            </a:r>
            <a:r>
              <a:rPr lang="ja-JP" sz="1100">
                <a:solidFill>
                  <a:schemeClr val="dk1"/>
                </a:solidFill>
              </a:rPr>
              <a:t>して設定内容を</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保存してください。</a:t>
            </a:r>
            <a:endParaRPr sz="1100" i="0" u="none" strike="noStrike" cap="none">
              <a:solidFill>
                <a:schemeClr val="dk1"/>
              </a:solidFill>
            </a:endParaRPr>
          </a:p>
        </p:txBody>
      </p:sp>
      <p:sp>
        <p:nvSpPr>
          <p:cNvPr id="656" name="Google Shape;656;p2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32</a:t>
            </a:fld>
            <a:endParaRPr/>
          </a:p>
        </p:txBody>
      </p:sp>
      <p:sp>
        <p:nvSpPr>
          <p:cNvPr id="657" name="Google Shape;657;p2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２．基本シフトの登録</a:t>
            </a:r>
            <a:endParaRPr sz="1800" b="1">
              <a:latin typeface="Arial"/>
              <a:ea typeface="Arial"/>
              <a:cs typeface="Arial"/>
              <a:sym typeface="Arial"/>
            </a:endParaRPr>
          </a:p>
        </p:txBody>
      </p:sp>
      <p:cxnSp>
        <p:nvCxnSpPr>
          <p:cNvPr id="658" name="Google Shape;658;p2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59" name="Google Shape;659;p29"/>
          <p:cNvSpPr txBox="1"/>
          <p:nvPr/>
        </p:nvSpPr>
        <p:spPr>
          <a:xfrm>
            <a:off x="350575" y="1057900"/>
            <a:ext cx="6070800" cy="307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400"/>
              <a:buFont typeface="Arial"/>
              <a:buNone/>
            </a:pPr>
            <a:r>
              <a:rPr lang="ja-JP" sz="1600" b="1">
                <a:solidFill>
                  <a:schemeClr val="dk1"/>
                </a:solidFill>
              </a:rPr>
              <a:t>基本シフト</a:t>
            </a:r>
            <a:endParaRPr sz="1600" b="1">
              <a:solidFill>
                <a:schemeClr val="dk1"/>
              </a:solidFill>
            </a:endParaRPr>
          </a:p>
        </p:txBody>
      </p:sp>
      <p:pic>
        <p:nvPicPr>
          <p:cNvPr id="660" name="Google Shape;660;p29"/>
          <p:cNvPicPr preferRelativeResize="0"/>
          <p:nvPr/>
        </p:nvPicPr>
        <p:blipFill>
          <a:blip r:embed="rId4">
            <a:alphaModFix/>
          </a:blip>
          <a:stretch>
            <a:fillRect/>
          </a:stretch>
        </p:blipFill>
        <p:spPr>
          <a:xfrm>
            <a:off x="653947" y="1448962"/>
            <a:ext cx="5550106" cy="3374700"/>
          </a:xfrm>
          <a:prstGeom prst="rect">
            <a:avLst/>
          </a:prstGeom>
          <a:noFill/>
          <a:ln>
            <a:noFill/>
          </a:ln>
        </p:spPr>
      </p:pic>
      <p:sp>
        <p:nvSpPr>
          <p:cNvPr id="661" name="Google Shape;661;p29"/>
          <p:cNvSpPr txBox="1"/>
          <p:nvPr/>
        </p:nvSpPr>
        <p:spPr>
          <a:xfrm>
            <a:off x="350575" y="5982374"/>
            <a:ext cx="61089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「時刻指定」を選択すると、シフト開始時刻・終了時刻を指定して設定できます。</a:t>
            </a:r>
            <a:endParaRPr sz="1100"/>
          </a:p>
        </p:txBody>
      </p:sp>
      <p:sp>
        <p:nvSpPr>
          <p:cNvPr id="662" name="Google Shape;662;p29"/>
          <p:cNvSpPr txBox="1"/>
          <p:nvPr/>
        </p:nvSpPr>
        <p:spPr>
          <a:xfrm>
            <a:off x="350575" y="6309662"/>
            <a:ext cx="6108900" cy="30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「上の行をコピー」をクリックすると、該当行に上の行の設定内容をコピーします。</a:t>
            </a:r>
            <a:endParaRPr sz="1100"/>
          </a:p>
        </p:txBody>
      </p:sp>
      <p:sp>
        <p:nvSpPr>
          <p:cNvPr id="663" name="Google Shape;663;p29"/>
          <p:cNvSpPr txBox="1"/>
          <p:nvPr/>
        </p:nvSpPr>
        <p:spPr>
          <a:xfrm>
            <a:off x="350575" y="7378700"/>
            <a:ext cx="6108900" cy="3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基本シフト以外のシフト作成機能については</a:t>
            </a:r>
            <a:r>
              <a:rPr lang="ja-JP" sz="1100" u="sng">
                <a:solidFill>
                  <a:schemeClr val="hlink"/>
                </a:solidFill>
                <a:hlinkClick r:id="rId5"/>
              </a:rPr>
              <a:t>こちらのページ</a:t>
            </a:r>
            <a:r>
              <a:rPr lang="ja-JP" sz="1100"/>
              <a:t>をご確認ください。</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30"/>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休暇</a:t>
            </a:r>
            <a:r>
              <a:rPr lang="ja-JP" sz="3200">
                <a:latin typeface="Arial"/>
                <a:ea typeface="Arial"/>
                <a:cs typeface="Arial"/>
                <a:sym typeface="Arial"/>
              </a:rPr>
              <a:t>を運用する</a:t>
            </a:r>
            <a:endParaRPr sz="1050" b="0" i="0" u="none" strike="noStrike" cap="none">
              <a:latin typeface="Arial"/>
              <a:ea typeface="Arial"/>
              <a:cs typeface="Arial"/>
              <a:sym typeface="Arial"/>
            </a:endParaRPr>
          </a:p>
        </p:txBody>
      </p:sp>
      <p:pic>
        <p:nvPicPr>
          <p:cNvPr id="669" name="Google Shape;669;p30"/>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670" name="Google Shape;670;p30"/>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671" name="Google Shape;671;p30"/>
          <p:cNvGrpSpPr/>
          <p:nvPr/>
        </p:nvGrpSpPr>
        <p:grpSpPr>
          <a:xfrm>
            <a:off x="0" y="348541"/>
            <a:ext cx="6858000" cy="57859"/>
            <a:chOff x="276446" y="1127056"/>
            <a:chExt cx="6241312" cy="45084"/>
          </a:xfrm>
        </p:grpSpPr>
        <p:cxnSp>
          <p:nvCxnSpPr>
            <p:cNvPr id="672" name="Google Shape;672;p30"/>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73" name="Google Shape;673;p30"/>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74" name="Google Shape;674;p30"/>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1"/>
          <p:cNvSpPr txBox="1"/>
          <p:nvPr/>
        </p:nvSpPr>
        <p:spPr>
          <a:xfrm>
            <a:off x="360000" y="4928375"/>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rgbClr val="333333"/>
                </a:solidFill>
                <a:highlight>
                  <a:srgbClr val="FFFFFF"/>
                </a:highlight>
              </a:rPr>
              <a:t>休暇・申請管理→休暇管理→</a:t>
            </a:r>
            <a:r>
              <a:rPr lang="ja-JP" sz="1100" u="sng">
                <a:solidFill>
                  <a:schemeClr val="hlink"/>
                </a:solidFill>
                <a:highlight>
                  <a:srgbClr val="FFFFFF"/>
                </a:highlight>
                <a:hlinkClick r:id="rId3"/>
              </a:rPr>
              <a:t>特別休暇名の登録</a:t>
            </a:r>
            <a:endParaRPr sz="1100" i="0" u="none" strike="noStrike" cap="none">
              <a:solidFill>
                <a:schemeClr val="dk1"/>
              </a:solidFill>
            </a:endParaRPr>
          </a:p>
        </p:txBody>
      </p:sp>
      <p:grpSp>
        <p:nvGrpSpPr>
          <p:cNvPr id="680" name="Google Shape;680;p31"/>
          <p:cNvGrpSpPr/>
          <p:nvPr/>
        </p:nvGrpSpPr>
        <p:grpSpPr>
          <a:xfrm>
            <a:off x="0" y="348541"/>
            <a:ext cx="6858000" cy="57859"/>
            <a:chOff x="276446" y="1127056"/>
            <a:chExt cx="6241312" cy="45084"/>
          </a:xfrm>
        </p:grpSpPr>
        <p:cxnSp>
          <p:nvCxnSpPr>
            <p:cNvPr id="681" name="Google Shape;681;p3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82" name="Google Shape;682;p3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83" name="Google Shape;683;p31"/>
          <p:cNvSpPr txBox="1"/>
          <p:nvPr/>
        </p:nvSpPr>
        <p:spPr>
          <a:xfrm>
            <a:off x="360000" y="6003450"/>
            <a:ext cx="6241200" cy="486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休暇名と休暇略称（</a:t>
            </a:r>
            <a:r>
              <a:rPr lang="ja-JP" sz="1100">
                <a:solidFill>
                  <a:schemeClr val="dk1"/>
                </a:solidFill>
              </a:rPr>
              <a:t>２</a:t>
            </a:r>
            <a:r>
              <a:rPr lang="ja-JP" sz="1100" b="0" i="0" u="none" strike="noStrike" cap="none">
                <a:solidFill>
                  <a:schemeClr val="dk1"/>
                </a:solidFill>
                <a:latin typeface="Arial"/>
                <a:ea typeface="Arial"/>
                <a:cs typeface="Arial"/>
                <a:sym typeface="Arial"/>
              </a:rPr>
              <a:t>文字）を</a:t>
            </a:r>
            <a:r>
              <a:rPr lang="ja-JP" sz="1100">
                <a:solidFill>
                  <a:schemeClr val="dk1"/>
                </a:solidFill>
              </a:rPr>
              <a:t>入力し、ページ下部の【保存】ボタンをクリックしてください。</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特別休暇名は最大30個まで登録できます。</a:t>
            </a:r>
            <a:endParaRPr sz="1100">
              <a:solidFill>
                <a:schemeClr val="dk1"/>
              </a:solidFill>
            </a:endParaRPr>
          </a:p>
        </p:txBody>
      </p:sp>
      <p:sp>
        <p:nvSpPr>
          <p:cNvPr id="684" name="Google Shape;684;p31"/>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34</a:t>
            </a:fld>
            <a:endParaRPr/>
          </a:p>
        </p:txBody>
      </p:sp>
      <p:sp>
        <p:nvSpPr>
          <p:cNvPr id="685" name="Google Shape;685;p31"/>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１．休暇を作成する</a:t>
            </a:r>
            <a:endParaRPr sz="1800" b="1">
              <a:latin typeface="Arial"/>
              <a:ea typeface="Arial"/>
              <a:cs typeface="Arial"/>
              <a:sym typeface="Arial"/>
            </a:endParaRPr>
          </a:p>
        </p:txBody>
      </p:sp>
      <p:cxnSp>
        <p:nvCxnSpPr>
          <p:cNvPr id="686" name="Google Shape;686;p3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87" name="Google Shape;687;p31"/>
          <p:cNvSpPr txBox="1"/>
          <p:nvPr/>
        </p:nvSpPr>
        <p:spPr>
          <a:xfrm>
            <a:off x="360000" y="2184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特別休暇名の登録</a:t>
            </a:r>
            <a:endParaRPr sz="1600" b="1" i="0" u="none" strike="noStrike" cap="none">
              <a:solidFill>
                <a:schemeClr val="dk1"/>
              </a:solidFill>
            </a:endParaRPr>
          </a:p>
        </p:txBody>
      </p:sp>
      <p:sp>
        <p:nvSpPr>
          <p:cNvPr id="688" name="Google Shape;688;p31"/>
          <p:cNvSpPr txBox="1"/>
          <p:nvPr/>
        </p:nvSpPr>
        <p:spPr>
          <a:xfrm>
            <a:off x="360100" y="981700"/>
            <a:ext cx="6241200" cy="72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ジョブカン勤怠管理では、初期状態では「有休」「代休」「振休」の３つの休暇が存在します。</a:t>
            </a:r>
            <a:endParaRPr sz="1100"/>
          </a:p>
          <a:p>
            <a:pPr marL="0" lvl="0" indent="0" algn="l" rtl="0">
              <a:lnSpc>
                <a:spcPct val="115000"/>
              </a:lnSpc>
              <a:spcBef>
                <a:spcPts val="0"/>
              </a:spcBef>
              <a:spcAft>
                <a:spcPts val="0"/>
              </a:spcAft>
              <a:buNone/>
            </a:pPr>
            <a:r>
              <a:rPr lang="ja-JP" sz="1100"/>
              <a:t>このほかの休暇を運用したい場合は、休暇を新しく作成することができます。</a:t>
            </a:r>
            <a:endParaRPr sz="1100"/>
          </a:p>
          <a:p>
            <a:pPr marL="0" lvl="0" indent="0" algn="l" rtl="0">
              <a:lnSpc>
                <a:spcPct val="115000"/>
              </a:lnSpc>
              <a:spcBef>
                <a:spcPts val="0"/>
              </a:spcBef>
              <a:spcAft>
                <a:spcPts val="0"/>
              </a:spcAft>
              <a:buNone/>
            </a:pPr>
            <a:r>
              <a:rPr lang="ja-JP" sz="1100">
                <a:solidFill>
                  <a:schemeClr val="dk1"/>
                </a:solidFill>
              </a:rPr>
              <a:t>この章では、休暇の作成・運用方法についてご説明します。</a:t>
            </a:r>
            <a:endParaRPr sz="1100"/>
          </a:p>
        </p:txBody>
      </p:sp>
      <p:sp>
        <p:nvSpPr>
          <p:cNvPr id="689" name="Google Shape;689;p31"/>
          <p:cNvSpPr txBox="1"/>
          <p:nvPr/>
        </p:nvSpPr>
        <p:spPr>
          <a:xfrm>
            <a:off x="360100" y="5257800"/>
            <a:ext cx="6138000" cy="72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まず、作成したい休暇の名称を登録します。</a:t>
            </a:r>
            <a:endParaRPr sz="1100"/>
          </a:p>
          <a:p>
            <a:pPr marL="0" lvl="0" indent="0" algn="l" rtl="0">
              <a:lnSpc>
                <a:spcPct val="115000"/>
              </a:lnSpc>
              <a:spcBef>
                <a:spcPts val="0"/>
              </a:spcBef>
              <a:spcAft>
                <a:spcPts val="0"/>
              </a:spcAft>
              <a:buNone/>
            </a:pPr>
            <a:r>
              <a:rPr lang="ja-JP" sz="1100"/>
              <a:t>ここで登録した休暇名は「休暇タイプ名」として、</a:t>
            </a:r>
            <a:r>
              <a:rPr lang="ja-JP" sz="1100" u="sng">
                <a:solidFill>
                  <a:schemeClr val="hlink"/>
                </a:solidFill>
                <a:hlinkClick r:id="rId4"/>
              </a:rPr>
              <a:t>休暇タイプ設定</a:t>
            </a:r>
            <a:r>
              <a:rPr lang="ja-JP" sz="1100"/>
              <a:t>や</a:t>
            </a:r>
            <a:r>
              <a:rPr lang="ja-JP" sz="1100" u="sng">
                <a:solidFill>
                  <a:schemeClr val="hlink"/>
                </a:solidFill>
                <a:hlinkClick r:id="rId5"/>
              </a:rPr>
              <a:t>勤務データダウンロード</a:t>
            </a:r>
            <a:r>
              <a:rPr lang="ja-JP" sz="1100"/>
              <a:t>などで表示されます。</a:t>
            </a:r>
            <a:endParaRPr sz="1100"/>
          </a:p>
        </p:txBody>
      </p:sp>
      <p:pic>
        <p:nvPicPr>
          <p:cNvPr id="690" name="Google Shape;690;p31"/>
          <p:cNvPicPr preferRelativeResize="0"/>
          <p:nvPr/>
        </p:nvPicPr>
        <p:blipFill>
          <a:blip r:embed="rId6">
            <a:alphaModFix/>
          </a:blip>
          <a:stretch>
            <a:fillRect/>
          </a:stretch>
        </p:blipFill>
        <p:spPr>
          <a:xfrm>
            <a:off x="699777" y="2663625"/>
            <a:ext cx="5458445" cy="2123925"/>
          </a:xfrm>
          <a:prstGeom prst="rect">
            <a:avLst/>
          </a:prstGeom>
          <a:noFill/>
          <a:ln>
            <a:noFill/>
          </a:ln>
        </p:spPr>
      </p:pic>
      <p:sp>
        <p:nvSpPr>
          <p:cNvPr id="691" name="Google Shape;691;p31"/>
          <p:cNvSpPr txBox="1"/>
          <p:nvPr/>
        </p:nvSpPr>
        <p:spPr>
          <a:xfrm>
            <a:off x="360000" y="6477000"/>
            <a:ext cx="61380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続いて、休暇タイプ設定を行います。</a:t>
            </a:r>
            <a:endParaRPr sz="1100"/>
          </a:p>
        </p:txBody>
      </p:sp>
      <p:sp>
        <p:nvSpPr>
          <p:cNvPr id="692" name="Google Shape;692;p31"/>
          <p:cNvSpPr txBox="1"/>
          <p:nvPr/>
        </p:nvSpPr>
        <p:spPr>
          <a:xfrm>
            <a:off x="360000" y="1713000"/>
            <a:ext cx="61380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関連ヘルプ：</a:t>
            </a:r>
            <a:r>
              <a:rPr lang="ja-JP" sz="1100" u="sng">
                <a:solidFill>
                  <a:schemeClr val="hlink"/>
                </a:solidFill>
                <a:hlinkClick r:id="rId7"/>
              </a:rPr>
              <a:t>休暇を作成する（作成～使用の流れ）</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2"/>
          <p:cNvSpPr txBox="1"/>
          <p:nvPr/>
        </p:nvSpPr>
        <p:spPr>
          <a:xfrm>
            <a:off x="360000" y="3925075"/>
            <a:ext cx="6060000" cy="419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次に、「休暇タイプ設定」から新しい休暇を作成します。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【新規休暇タイプ追加】ボタンから、新規作成画面に移動してください。</a:t>
            </a:r>
            <a:endParaRPr sz="1100">
              <a:solidFill>
                <a:schemeClr val="dk1"/>
              </a:solidFill>
            </a:endParaRPr>
          </a:p>
        </p:txBody>
      </p:sp>
      <p:grpSp>
        <p:nvGrpSpPr>
          <p:cNvPr id="698" name="Google Shape;698;p32"/>
          <p:cNvGrpSpPr/>
          <p:nvPr/>
        </p:nvGrpSpPr>
        <p:grpSpPr>
          <a:xfrm>
            <a:off x="0" y="348541"/>
            <a:ext cx="6858000" cy="57859"/>
            <a:chOff x="276446" y="1127056"/>
            <a:chExt cx="6241312" cy="45084"/>
          </a:xfrm>
        </p:grpSpPr>
        <p:cxnSp>
          <p:nvCxnSpPr>
            <p:cNvPr id="699" name="Google Shape;699;p3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00" name="Google Shape;700;p3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01" name="Google Shape;701;p32"/>
          <p:cNvSpPr txBox="1"/>
          <p:nvPr/>
        </p:nvSpPr>
        <p:spPr>
          <a:xfrm>
            <a:off x="360000" y="4422300"/>
            <a:ext cx="6060000" cy="52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有休・代休・振休の全休（１日分の休暇）は最初から作成されています。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半休や時間休を使いたい場合は、新しい設定を作成する必要があります。</a:t>
            </a:r>
            <a:endParaRPr sz="1100" i="0" u="none" strike="noStrike" cap="none">
              <a:solidFill>
                <a:schemeClr val="dk1"/>
              </a:solidFill>
            </a:endParaRPr>
          </a:p>
        </p:txBody>
      </p:sp>
      <p:pic>
        <p:nvPicPr>
          <p:cNvPr id="702" name="Google Shape;702;p32" descr="https://i.gyazo.com/9e48c1fbd269e305a00220d47a8c1d53.png"/>
          <p:cNvPicPr preferRelativeResize="0"/>
          <p:nvPr/>
        </p:nvPicPr>
        <p:blipFill rotWithShape="1">
          <a:blip r:embed="rId3">
            <a:alphaModFix/>
          </a:blip>
          <a:srcRect/>
          <a:stretch/>
        </p:blipFill>
        <p:spPr>
          <a:xfrm>
            <a:off x="380721" y="5503364"/>
            <a:ext cx="4884971" cy="1825579"/>
          </a:xfrm>
          <a:prstGeom prst="rect">
            <a:avLst/>
          </a:prstGeom>
          <a:noFill/>
          <a:ln>
            <a:noFill/>
          </a:ln>
          <a:effectLst>
            <a:outerShdw blurRad="50800" dist="38100" dir="2700000" algn="tl" rotWithShape="0">
              <a:srgbClr val="000000">
                <a:alpha val="40000"/>
              </a:srgbClr>
            </a:outerShdw>
          </a:effectLst>
        </p:spPr>
      </p:pic>
      <p:sp>
        <p:nvSpPr>
          <p:cNvPr id="703" name="Google Shape;703;p32"/>
          <p:cNvSpPr/>
          <p:nvPr/>
        </p:nvSpPr>
        <p:spPr>
          <a:xfrm>
            <a:off x="410298" y="6240022"/>
            <a:ext cx="598200" cy="1863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4" name="Google Shape;704;p32"/>
          <p:cNvSpPr/>
          <p:nvPr/>
        </p:nvSpPr>
        <p:spPr>
          <a:xfrm rot="10800000" flipH="1">
            <a:off x="1446273" y="7159500"/>
            <a:ext cx="812100" cy="764400"/>
          </a:xfrm>
          <a:prstGeom prst="bentArrow">
            <a:avLst>
              <a:gd name="adj1" fmla="val 25000"/>
              <a:gd name="adj2" fmla="val 24395"/>
              <a:gd name="adj3" fmla="val 25000"/>
              <a:gd name="adj4" fmla="val 43750"/>
            </a:avLst>
          </a:prstGeom>
          <a:solidFill>
            <a:srgbClr val="E06666"/>
          </a:solidFill>
          <a:ln w="9525" cap="flat" cmpd="sng">
            <a:solidFill>
              <a:srgbClr val="E0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05" name="Google Shape;705;p32"/>
          <p:cNvPicPr preferRelativeResize="0"/>
          <p:nvPr/>
        </p:nvPicPr>
        <p:blipFill rotWithShape="1">
          <a:blip r:embed="rId4">
            <a:alphaModFix/>
          </a:blip>
          <a:srcRect/>
          <a:stretch/>
        </p:blipFill>
        <p:spPr>
          <a:xfrm>
            <a:off x="2766275" y="6218213"/>
            <a:ext cx="3220525" cy="2083875"/>
          </a:xfrm>
          <a:prstGeom prst="rect">
            <a:avLst/>
          </a:prstGeom>
          <a:noFill/>
          <a:ln w="19050" cap="flat" cmpd="sng">
            <a:solidFill>
              <a:srgbClr val="E06666"/>
            </a:solidFill>
            <a:prstDash val="dash"/>
            <a:round/>
            <a:headEnd type="none" w="sm" len="sm"/>
            <a:tailEnd type="none" w="sm" len="sm"/>
          </a:ln>
          <a:effectLst>
            <a:outerShdw blurRad="57150" dist="19050" dir="5400000" algn="bl" rotWithShape="0">
              <a:srgbClr val="000000">
                <a:alpha val="49410"/>
              </a:srgbClr>
            </a:outerShdw>
          </a:effectLst>
        </p:spPr>
      </p:pic>
      <p:sp>
        <p:nvSpPr>
          <p:cNvPr id="706" name="Google Shape;706;p32"/>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35</a:t>
            </a:fld>
            <a:endParaRPr/>
          </a:p>
        </p:txBody>
      </p:sp>
      <p:sp>
        <p:nvSpPr>
          <p:cNvPr id="707" name="Google Shape;707;p3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１．休暇を作成する</a:t>
            </a:r>
            <a:endParaRPr sz="1800" b="1">
              <a:latin typeface="Arial"/>
              <a:ea typeface="Arial"/>
              <a:cs typeface="Arial"/>
              <a:sym typeface="Arial"/>
            </a:endParaRPr>
          </a:p>
        </p:txBody>
      </p:sp>
      <p:cxnSp>
        <p:nvCxnSpPr>
          <p:cNvPr id="708" name="Google Shape;708;p3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09" name="Google Shape;709;p32"/>
          <p:cNvSpPr txBox="1"/>
          <p:nvPr/>
        </p:nvSpPr>
        <p:spPr>
          <a:xfrm>
            <a:off x="360000" y="1041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休暇タイプ設定</a:t>
            </a:r>
            <a:endParaRPr sz="1600" b="1" i="0" u="none" strike="noStrike" cap="none">
              <a:solidFill>
                <a:schemeClr val="dk1"/>
              </a:solidFill>
            </a:endParaRPr>
          </a:p>
        </p:txBody>
      </p:sp>
      <p:pic>
        <p:nvPicPr>
          <p:cNvPr id="710" name="Google Shape;710;p32"/>
          <p:cNvPicPr preferRelativeResize="0"/>
          <p:nvPr/>
        </p:nvPicPr>
        <p:blipFill>
          <a:blip r:embed="rId5">
            <a:alphaModFix/>
          </a:blip>
          <a:stretch>
            <a:fillRect/>
          </a:stretch>
        </p:blipFill>
        <p:spPr>
          <a:xfrm>
            <a:off x="506384" y="1526050"/>
            <a:ext cx="5845232" cy="1960675"/>
          </a:xfrm>
          <a:prstGeom prst="rect">
            <a:avLst/>
          </a:prstGeom>
          <a:noFill/>
          <a:ln>
            <a:noFill/>
          </a:ln>
        </p:spPr>
      </p:pic>
      <p:sp>
        <p:nvSpPr>
          <p:cNvPr id="711" name="Google Shape;711;p32"/>
          <p:cNvSpPr txBox="1"/>
          <p:nvPr/>
        </p:nvSpPr>
        <p:spPr>
          <a:xfrm>
            <a:off x="360000" y="3632975"/>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rgbClr val="333333"/>
                </a:solidFill>
                <a:highlight>
                  <a:srgbClr val="FFFFFF"/>
                </a:highlight>
              </a:rPr>
              <a:t>休暇・申請管理→休暇管理→</a:t>
            </a:r>
            <a:r>
              <a:rPr lang="ja-JP" sz="1100" u="sng">
                <a:solidFill>
                  <a:schemeClr val="hlink"/>
                </a:solidFill>
                <a:highlight>
                  <a:srgbClr val="FFFFFF"/>
                </a:highlight>
                <a:hlinkClick r:id="rId6"/>
              </a:rPr>
              <a:t>休暇タイプ設定</a:t>
            </a:r>
            <a:endParaRPr sz="1100" i="0" u="none" strike="noStrike" cap="none">
              <a:solidFill>
                <a:schemeClr val="dk1"/>
              </a:solidFill>
            </a:endParaRPr>
          </a:p>
        </p:txBody>
      </p:sp>
      <p:sp>
        <p:nvSpPr>
          <p:cNvPr id="712" name="Google Shape;712;p32"/>
          <p:cNvSpPr txBox="1"/>
          <p:nvPr/>
        </p:nvSpPr>
        <p:spPr>
          <a:xfrm>
            <a:off x="368300" y="4953000"/>
            <a:ext cx="61380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設定項目の詳しい説明は、次のページをご確認ください。</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grpSp>
        <p:nvGrpSpPr>
          <p:cNvPr id="717" name="Google Shape;717;p34"/>
          <p:cNvGrpSpPr/>
          <p:nvPr/>
        </p:nvGrpSpPr>
        <p:grpSpPr>
          <a:xfrm>
            <a:off x="0" y="348541"/>
            <a:ext cx="6858000" cy="57859"/>
            <a:chOff x="276446" y="1127056"/>
            <a:chExt cx="6241312" cy="45084"/>
          </a:xfrm>
        </p:grpSpPr>
        <p:cxnSp>
          <p:nvCxnSpPr>
            <p:cNvPr id="718" name="Google Shape;718;p3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19" name="Google Shape;719;p3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20" name="Google Shape;720;p34"/>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36</a:t>
            </a:fld>
            <a:endParaRPr/>
          </a:p>
        </p:txBody>
      </p:sp>
      <p:sp>
        <p:nvSpPr>
          <p:cNvPr id="721" name="Google Shape;721;p3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１．休暇を作成する</a:t>
            </a:r>
            <a:endParaRPr sz="1800" b="1">
              <a:latin typeface="Arial"/>
              <a:ea typeface="Arial"/>
              <a:cs typeface="Arial"/>
              <a:sym typeface="Arial"/>
            </a:endParaRPr>
          </a:p>
        </p:txBody>
      </p:sp>
      <p:cxnSp>
        <p:nvCxnSpPr>
          <p:cNvPr id="722" name="Google Shape;722;p3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23" name="Google Shape;723;p34"/>
          <p:cNvSpPr txBox="1"/>
          <p:nvPr/>
        </p:nvSpPr>
        <p:spPr>
          <a:xfrm>
            <a:off x="350575" y="9905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設定項目について</a:t>
            </a:r>
            <a:endParaRPr b="1" i="0" u="none" strike="noStrike" cap="none">
              <a:solidFill>
                <a:schemeClr val="dk1"/>
              </a:solidFill>
            </a:endParaRPr>
          </a:p>
        </p:txBody>
      </p:sp>
      <p:graphicFrame>
        <p:nvGraphicFramePr>
          <p:cNvPr id="724" name="Google Shape;724;p34"/>
          <p:cNvGraphicFramePr/>
          <p:nvPr/>
        </p:nvGraphicFramePr>
        <p:xfrm>
          <a:off x="445543" y="5317035"/>
          <a:ext cx="5966900" cy="3220275"/>
        </p:xfrm>
        <a:graphic>
          <a:graphicData uri="http://schemas.openxmlformats.org/drawingml/2006/table">
            <a:tbl>
              <a:tblPr>
                <a:noFill/>
                <a:tableStyleId>{1DBF3256-5D79-459E-A4CE-13102FF63DEE}</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304825">
                <a:tc>
                  <a:txBody>
                    <a:bodyPr/>
                    <a:lstStyle/>
                    <a:p>
                      <a:pPr marL="0" lvl="0" indent="0" algn="ctr" rtl="0">
                        <a:lnSpc>
                          <a:spcPct val="115000"/>
                        </a:lnSpc>
                        <a:spcBef>
                          <a:spcPts val="0"/>
                        </a:spcBef>
                        <a:spcAft>
                          <a:spcPts val="0"/>
                        </a:spcAft>
                        <a:buNone/>
                      </a:pPr>
                      <a:r>
                        <a:rPr lang="ja-JP" sz="1100" b="1">
                          <a:solidFill>
                            <a:schemeClr val="dk1"/>
                          </a:solidFill>
                        </a:rPr>
                        <a:t>項目</a:t>
                      </a:r>
                      <a:endParaRPr sz="1100" b="1">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ja-JP" sz="1100" b="1">
                          <a:solidFill>
                            <a:schemeClr val="dk1"/>
                          </a:solidFill>
                        </a:rPr>
                        <a:t>説明</a:t>
                      </a:r>
                      <a:endParaRPr sz="1100" b="1">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32875">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所属グループ/</a:t>
                      </a:r>
                      <a:br>
                        <a:rPr lang="ja-JP" sz="1100">
                          <a:solidFill>
                            <a:schemeClr val="dk1"/>
                          </a:solidFill>
                        </a:rPr>
                      </a:br>
                      <a:r>
                        <a:rPr lang="ja-JP" sz="1100">
                          <a:solidFill>
                            <a:schemeClr val="dk1"/>
                          </a:solidFill>
                        </a:rPr>
                        <a:t>スタッフ種別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作成した休暇は、この項目で選択した所属グループ/スタッフ種別の</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スタッフのみ申請・取得できます。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3566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休暇タイプ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有休・代休・振休・［「特別休暇名の登録」で登録した休暇名］から</a:t>
                      </a:r>
                      <a:endParaRPr sz="1100">
                        <a:solidFill>
                          <a:schemeClr val="dk1"/>
                        </a:solidFill>
                      </a:endParaRPr>
                    </a:p>
                    <a:p>
                      <a:pPr marL="0" marR="0" lvl="0" indent="0" algn="l" rtl="0">
                        <a:lnSpc>
                          <a:spcPct val="150000"/>
                        </a:lnSpc>
                        <a:spcBef>
                          <a:spcPts val="0"/>
                        </a:spcBef>
                        <a:spcAft>
                          <a:spcPts val="0"/>
                        </a:spcAft>
                        <a:buClr>
                          <a:schemeClr val="dk1"/>
                        </a:buClr>
                        <a:buSzPts val="1100"/>
                        <a:buFont typeface="Arial"/>
                        <a:buNone/>
                      </a:pPr>
                      <a:r>
                        <a:rPr lang="ja-JP" sz="1100">
                          <a:solidFill>
                            <a:schemeClr val="dk1"/>
                          </a:solidFill>
                        </a:rPr>
                        <a:t>選択します。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作成した休暇は、選択した休暇タイプと同じ性質を持ちます。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例えば「休暇タイプ：有休」を設定すれば、作成した休暇はシステム上「有休」として扱われ、休暇日数も「休暇タイプ：有休」に付与されたものを消化します。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259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消化量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「その休暇を取得することによって消化される休暇日数の量」です。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まる１日の休暇であれば「全休（１日）」、午前休・午後休であれば</a:t>
                      </a:r>
                      <a:endParaRPr sz="1100">
                        <a:solidFill>
                          <a:schemeClr val="dk1"/>
                        </a:solidFill>
                      </a:endParaRPr>
                    </a:p>
                    <a:p>
                      <a:pPr marL="0" marR="0" lvl="0" indent="0" algn="l" rtl="0">
                        <a:lnSpc>
                          <a:spcPct val="150000"/>
                        </a:lnSpc>
                        <a:spcBef>
                          <a:spcPts val="0"/>
                        </a:spcBef>
                        <a:spcAft>
                          <a:spcPts val="0"/>
                        </a:spcAft>
                        <a:buClr>
                          <a:schemeClr val="dk1"/>
                        </a:buClr>
                        <a:buSzPts val="1100"/>
                        <a:buFont typeface="Arial"/>
                        <a:buNone/>
                      </a:pPr>
                      <a:r>
                        <a:rPr lang="ja-JP" sz="1100">
                          <a:solidFill>
                            <a:schemeClr val="dk1"/>
                          </a:solidFill>
                        </a:rPr>
                        <a:t>「0.5日」を選択します。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【0日・0.1日～全休（１日）・時間休】</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725" name="Google Shape;725;p34"/>
          <p:cNvPicPr preferRelativeResize="0"/>
          <p:nvPr/>
        </p:nvPicPr>
        <p:blipFill>
          <a:blip r:embed="rId3">
            <a:alphaModFix/>
          </a:blip>
          <a:stretch>
            <a:fillRect/>
          </a:stretch>
        </p:blipFill>
        <p:spPr>
          <a:xfrm>
            <a:off x="1274600" y="1452097"/>
            <a:ext cx="4516600" cy="3742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pSp>
        <p:nvGrpSpPr>
          <p:cNvPr id="730" name="Google Shape;730;g24dee78cb97_0_79"/>
          <p:cNvGrpSpPr/>
          <p:nvPr/>
        </p:nvGrpSpPr>
        <p:grpSpPr>
          <a:xfrm>
            <a:off x="-2" y="348586"/>
            <a:ext cx="6857832" cy="57861"/>
            <a:chOff x="276446" y="1127056"/>
            <a:chExt cx="6241201" cy="45084"/>
          </a:xfrm>
        </p:grpSpPr>
        <p:cxnSp>
          <p:nvCxnSpPr>
            <p:cNvPr id="731" name="Google Shape;731;g24dee78cb97_0_79"/>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732" name="Google Shape;732;g24dee78cb97_0_79"/>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733" name="Google Shape;733;g24dee78cb97_0_79"/>
          <p:cNvGraphicFramePr/>
          <p:nvPr/>
        </p:nvGraphicFramePr>
        <p:xfrm>
          <a:off x="445543" y="1126035"/>
          <a:ext cx="5966900" cy="6657325"/>
        </p:xfrm>
        <a:graphic>
          <a:graphicData uri="http://schemas.openxmlformats.org/drawingml/2006/table">
            <a:tbl>
              <a:tblPr>
                <a:noFill/>
                <a:tableStyleId>{1DBF3256-5D79-459E-A4CE-13102FF63DEE}</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354175">
                <a:tc>
                  <a:txBody>
                    <a:bodyPr/>
                    <a:lstStyle/>
                    <a:p>
                      <a:pPr marL="0" lvl="0" indent="0" algn="ctr" rtl="0">
                        <a:lnSpc>
                          <a:spcPct val="115000"/>
                        </a:lnSpc>
                        <a:spcBef>
                          <a:spcPts val="0"/>
                        </a:spcBef>
                        <a:spcAft>
                          <a:spcPts val="0"/>
                        </a:spcAft>
                        <a:buNone/>
                      </a:pPr>
                      <a:r>
                        <a:rPr lang="ja-JP" sz="1100" b="1">
                          <a:solidFill>
                            <a:schemeClr val="dk1"/>
                          </a:solidFill>
                        </a:rPr>
                        <a:t>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ctr" rtl="0">
                        <a:lnSpc>
                          <a:spcPct val="115000"/>
                        </a:lnSpc>
                        <a:spcBef>
                          <a:spcPts val="0"/>
                        </a:spcBef>
                        <a:spcAft>
                          <a:spcPts val="0"/>
                        </a:spcAft>
                        <a:buNone/>
                      </a:pPr>
                      <a:r>
                        <a:rPr lang="ja-JP" sz="1100" b="1">
                          <a:solidFill>
                            <a:schemeClr val="dk1"/>
                          </a:solidFill>
                        </a:rPr>
                        <a:t>説明</a:t>
                      </a:r>
                      <a:endParaRPr sz="1100" b="1">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2071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休暇範囲</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項目「消化量」で「0.1～0.9日」を選択した場合に設定可能になります。休暇の時間帯を設定します。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休暇範囲の時間が休暇時間（休暇を取った時間数）となります。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消化量「全休」「時間休」の場合の休暇時間については、</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u="sng">
                          <a:solidFill>
                            <a:schemeClr val="hlink"/>
                          </a:solidFill>
                          <a:hlinkClick r:id="rId3"/>
                        </a:rPr>
                        <a:t>こちらのヘルプページ</a:t>
                      </a:r>
                      <a:r>
                        <a:rPr lang="ja-JP" sz="1100">
                          <a:solidFill>
                            <a:schemeClr val="dk1"/>
                          </a:solidFill>
                        </a:rPr>
                        <a:t>をご確認ください。</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944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休暇名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休暇の名称です。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スタッフが休暇申請をする際には、この欄の名称が表示されます。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「有休（全休）」、「有休（午前休）」など、休暇範囲がわかりやすい</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名称にすることをおすすめします。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 半角・全角 32文字以内</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91250">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自動付与条件</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オプション設定「</a:t>
                      </a:r>
                      <a:r>
                        <a:rPr lang="ja-JP" sz="1100" u="sng">
                          <a:solidFill>
                            <a:schemeClr val="hlink"/>
                          </a:solidFill>
                          <a:hlinkClick r:id="rId4"/>
                        </a:rPr>
                        <a:t>休日出勤時に自動付与する休暇</a:t>
                      </a:r>
                      <a:r>
                        <a:rPr lang="ja-JP" sz="1100">
                          <a:solidFill>
                            <a:schemeClr val="dk1"/>
                          </a:solidFill>
                        </a:rPr>
                        <a:t>」で代休・振休を選択している場合にのみ表示されます。</a:t>
                      </a:r>
                      <a:br>
                        <a:rPr lang="ja-JP" sz="1100">
                          <a:solidFill>
                            <a:schemeClr val="dk1"/>
                          </a:solidFill>
                        </a:rPr>
                      </a:br>
                      <a:r>
                        <a:rPr lang="ja-JP" sz="1100">
                          <a:solidFill>
                            <a:schemeClr val="dk1"/>
                          </a:solidFill>
                        </a:rPr>
                        <a:t>休日労働をした場合に、何時間の労働で振休・代休を自動付与するかを</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設定できます。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2910350">
                <a:tc>
                  <a:txBody>
                    <a:bodyPr/>
                    <a:lstStyle/>
                    <a:p>
                      <a:pPr marL="0" lvl="0" indent="0" algn="l" rtl="0">
                        <a:lnSpc>
                          <a:spcPct val="115000"/>
                        </a:lnSpc>
                        <a:spcBef>
                          <a:spcPts val="0"/>
                        </a:spcBef>
                        <a:spcAft>
                          <a:spcPts val="0"/>
                        </a:spcAft>
                        <a:buNone/>
                      </a:pPr>
                      <a:r>
                        <a:rPr lang="ja-JP" sz="1100">
                          <a:solidFill>
                            <a:schemeClr val="dk1"/>
                          </a:solidFill>
                        </a:rPr>
                        <a:t>有効期限</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None/>
                      </a:pPr>
                      <a:r>
                        <a:rPr lang="ja-JP" sz="1100">
                          <a:solidFill>
                            <a:schemeClr val="dk1"/>
                          </a:solidFill>
                        </a:rPr>
                        <a:t>自動付与される振休・代休の有効期限です。</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休暇タイプ「振休」「代休」を選択したときに設定可能になります。</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通常、休暇の有効期限は</a:t>
                      </a:r>
                      <a:r>
                        <a:rPr lang="ja-JP" sz="1100" u="sng">
                          <a:solidFill>
                            <a:schemeClr val="hlink"/>
                          </a:solidFill>
                          <a:hlinkClick r:id="rId5"/>
                        </a:rPr>
                        <a:t>休暇付与</a:t>
                      </a:r>
                      <a:r>
                        <a:rPr lang="ja-JP" sz="1100">
                          <a:solidFill>
                            <a:schemeClr val="dk1"/>
                          </a:solidFill>
                        </a:rPr>
                        <a:t>から付与する際に設定しますが、</a:t>
                      </a:r>
                      <a:br>
                        <a:rPr lang="ja-JP" sz="1100">
                          <a:solidFill>
                            <a:schemeClr val="dk1"/>
                          </a:solidFill>
                        </a:rPr>
                      </a:br>
                      <a:r>
                        <a:rPr lang="ja-JP" sz="1100">
                          <a:solidFill>
                            <a:schemeClr val="dk1"/>
                          </a:solidFill>
                        </a:rPr>
                        <a:t>振休・代休を自動付与する場合のみ、休暇タイプ設定で有効期限を</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設定します。</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有効期限の開始日・期限日は、</a:t>
                      </a:r>
                      <a:r>
                        <a:rPr lang="ja-JP" sz="1100" u="sng">
                          <a:solidFill>
                            <a:schemeClr val="hlink"/>
                          </a:solidFill>
                          <a:hlinkClick r:id="rId6"/>
                        </a:rPr>
                        <a:t>締め日</a:t>
                      </a:r>
                      <a:r>
                        <a:rPr lang="ja-JP" sz="1100">
                          <a:solidFill>
                            <a:schemeClr val="dk1"/>
                          </a:solidFill>
                        </a:rPr>
                        <a:t>を基準に決めることもできます。</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適用日の【0～36・無期限】か月前【から・の締め開始日から】</a:t>
                      </a:r>
                      <a:endParaRPr sz="1100">
                        <a:solidFill>
                          <a:schemeClr val="dk1"/>
                        </a:solidFill>
                      </a:endParaRPr>
                    </a:p>
                    <a:p>
                      <a:pPr marL="0" lvl="0" indent="0" algn="l" rtl="0">
                        <a:lnSpc>
                          <a:spcPct val="115000"/>
                        </a:lnSpc>
                        <a:spcBef>
                          <a:spcPts val="0"/>
                        </a:spcBef>
                        <a:spcAft>
                          <a:spcPts val="0"/>
                        </a:spcAft>
                        <a:buNone/>
                      </a:pPr>
                      <a:r>
                        <a:rPr lang="ja-JP" sz="1100">
                          <a:solidFill>
                            <a:schemeClr val="dk1"/>
                          </a:solidFill>
                        </a:rPr>
                        <a:t>適用日の【0～36・無期限】か月後【まで・の締め日まで】</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sp>
        <p:nvSpPr>
          <p:cNvPr id="734" name="Google Shape;734;g24dee78cb97_0_7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37</a:t>
            </a:fld>
            <a:endParaRPr/>
          </a:p>
        </p:txBody>
      </p:sp>
      <p:sp>
        <p:nvSpPr>
          <p:cNvPr id="735" name="Google Shape;735;g24dee78cb97_0_7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１．休暇を作成する</a:t>
            </a:r>
            <a:endParaRPr sz="1800" b="1">
              <a:latin typeface="Arial"/>
              <a:ea typeface="Arial"/>
              <a:cs typeface="Arial"/>
              <a:sym typeface="Arial"/>
            </a:endParaRPr>
          </a:p>
        </p:txBody>
      </p:sp>
      <p:cxnSp>
        <p:nvCxnSpPr>
          <p:cNvPr id="736" name="Google Shape;736;g24dee78cb97_0_7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pic>
        <p:nvPicPr>
          <p:cNvPr id="737" name="Google Shape;737;g24dee78cb97_0_79"/>
          <p:cNvPicPr preferRelativeResize="0"/>
          <p:nvPr/>
        </p:nvPicPr>
        <p:blipFill>
          <a:blip r:embed="rId7">
            <a:alphaModFix/>
          </a:blip>
          <a:stretch>
            <a:fillRect/>
          </a:stretch>
        </p:blipFill>
        <p:spPr>
          <a:xfrm>
            <a:off x="1724400" y="6861000"/>
            <a:ext cx="4581149" cy="760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5"/>
          <p:cNvSpPr txBox="1"/>
          <p:nvPr/>
        </p:nvSpPr>
        <p:spPr>
          <a:xfrm>
            <a:off x="359994" y="4008238"/>
            <a:ext cx="6138000" cy="48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休暇を取得させたりスタッフが休暇を申請したりするためには、「休暇付与」画面から</a:t>
            </a:r>
            <a:br>
              <a:rPr lang="ja-JP" sz="1100">
                <a:solidFill>
                  <a:schemeClr val="dk1"/>
                </a:solidFill>
              </a:rPr>
            </a:br>
            <a:r>
              <a:rPr lang="ja-JP" sz="1100">
                <a:solidFill>
                  <a:schemeClr val="dk1"/>
                </a:solidFill>
              </a:rPr>
              <a:t>前もって休暇残日数を付与する必要があります。</a:t>
            </a:r>
            <a:endParaRPr sz="1100" b="0" i="0" u="none" strike="noStrike" cap="none">
              <a:solidFill>
                <a:schemeClr val="dk1"/>
              </a:solidFill>
              <a:latin typeface="Arial"/>
              <a:ea typeface="Arial"/>
              <a:cs typeface="Arial"/>
              <a:sym typeface="Arial"/>
            </a:endParaRPr>
          </a:p>
        </p:txBody>
      </p:sp>
      <p:grpSp>
        <p:nvGrpSpPr>
          <p:cNvPr id="744" name="Google Shape;744;p35"/>
          <p:cNvGrpSpPr/>
          <p:nvPr/>
        </p:nvGrpSpPr>
        <p:grpSpPr>
          <a:xfrm>
            <a:off x="0" y="348541"/>
            <a:ext cx="6858000" cy="57859"/>
            <a:chOff x="276446" y="1127056"/>
            <a:chExt cx="6241312" cy="45084"/>
          </a:xfrm>
        </p:grpSpPr>
        <p:cxnSp>
          <p:nvCxnSpPr>
            <p:cNvPr id="745" name="Google Shape;745;p3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46" name="Google Shape;746;p3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47" name="Google Shape;747;p35"/>
          <p:cNvSpPr txBox="1"/>
          <p:nvPr/>
        </p:nvSpPr>
        <p:spPr>
          <a:xfrm>
            <a:off x="359994" y="4973422"/>
            <a:ext cx="6138000" cy="61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「休暇タイプ」の</a:t>
            </a:r>
            <a:r>
              <a:rPr lang="ja-JP" sz="1100" b="0" i="0" u="none" strike="noStrike" cap="none">
                <a:solidFill>
                  <a:schemeClr val="dk1"/>
                </a:solidFill>
                <a:latin typeface="Arial"/>
                <a:ea typeface="Arial"/>
                <a:cs typeface="Arial"/>
                <a:sym typeface="Arial"/>
              </a:rPr>
              <a:t>プルダウンから</a:t>
            </a:r>
            <a:r>
              <a:rPr lang="ja-JP" sz="1100">
                <a:solidFill>
                  <a:schemeClr val="dk1"/>
                </a:solidFill>
              </a:rPr>
              <a:t>残日数を</a:t>
            </a:r>
            <a:r>
              <a:rPr lang="ja-JP" sz="1100" b="0" i="0" u="none" strike="noStrike" cap="none">
                <a:solidFill>
                  <a:schemeClr val="dk1"/>
                </a:solidFill>
                <a:latin typeface="Arial"/>
                <a:ea typeface="Arial"/>
                <a:cs typeface="Arial"/>
                <a:sym typeface="Arial"/>
              </a:rPr>
              <a:t>付与したい休暇タイプを選択し、</a:t>
            </a:r>
            <a:r>
              <a:rPr lang="ja-JP" sz="1100">
                <a:solidFill>
                  <a:schemeClr val="dk1"/>
                </a:solidFill>
              </a:rPr>
              <a:t>「</a:t>
            </a:r>
            <a:r>
              <a:rPr lang="ja-JP" sz="1100" b="0" i="0" u="none" strike="noStrike" cap="none">
                <a:solidFill>
                  <a:schemeClr val="dk1"/>
                </a:solidFill>
                <a:latin typeface="Arial"/>
                <a:ea typeface="Arial"/>
                <a:cs typeface="Arial"/>
                <a:sym typeface="Arial"/>
              </a:rPr>
              <a:t>表示</a:t>
            </a:r>
            <a:r>
              <a:rPr lang="ja-JP" sz="1100">
                <a:solidFill>
                  <a:schemeClr val="dk1"/>
                </a:solidFill>
              </a:rPr>
              <a:t>」</a:t>
            </a:r>
            <a:r>
              <a:rPr lang="ja-JP" sz="1100" b="0" i="0" u="none" strike="noStrike" cap="none">
                <a:solidFill>
                  <a:schemeClr val="dk1"/>
                </a:solidFill>
                <a:latin typeface="Arial"/>
                <a:ea typeface="Arial"/>
                <a:cs typeface="Arial"/>
                <a:sym typeface="Arial"/>
              </a:rPr>
              <a:t>ボタンを</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クリックし</a:t>
            </a:r>
            <a:r>
              <a:rPr lang="ja-JP" sz="1100">
                <a:solidFill>
                  <a:schemeClr val="dk1"/>
                </a:solidFill>
              </a:rPr>
              <a:t>てください</a:t>
            </a:r>
            <a:r>
              <a:rPr lang="ja-JP" sz="1100" b="0" i="0" u="none" strike="noStrike" cap="none">
                <a:solidFill>
                  <a:schemeClr val="dk1"/>
                </a:solidFill>
                <a:latin typeface="Arial"/>
                <a:ea typeface="Arial"/>
                <a:cs typeface="Arial"/>
                <a:sym typeface="Arial"/>
              </a:rPr>
              <a:t>。</a:t>
            </a:r>
            <a:br>
              <a:rPr lang="ja-JP" sz="1100" b="0" i="0" u="none" strike="noStrike" cap="none">
                <a:solidFill>
                  <a:schemeClr val="dk1"/>
                </a:solidFill>
                <a:latin typeface="Arial"/>
                <a:ea typeface="Arial"/>
                <a:cs typeface="Arial"/>
                <a:sym typeface="Arial"/>
              </a:rPr>
            </a:br>
            <a:r>
              <a:rPr lang="ja-JP" sz="1100">
                <a:solidFill>
                  <a:schemeClr val="dk1"/>
                </a:solidFill>
              </a:rPr>
              <a:t>ページが切り替わり、選択した休暇タイプの日数付与画面になります。</a:t>
            </a:r>
            <a:endParaRPr sz="1100" b="0" i="0" u="none" strike="noStrike" cap="none">
              <a:solidFill>
                <a:schemeClr val="dk1"/>
              </a:solidFill>
              <a:latin typeface="Arial"/>
              <a:ea typeface="Arial"/>
              <a:cs typeface="Arial"/>
              <a:sym typeface="Arial"/>
            </a:endParaRPr>
          </a:p>
        </p:txBody>
      </p:sp>
      <p:sp>
        <p:nvSpPr>
          <p:cNvPr id="748" name="Google Shape;748;p35"/>
          <p:cNvSpPr txBox="1"/>
          <p:nvPr/>
        </p:nvSpPr>
        <p:spPr>
          <a:xfrm>
            <a:off x="359994" y="7428250"/>
            <a:ext cx="6138000" cy="691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「休暇付与日数</a:t>
            </a:r>
            <a:r>
              <a:rPr lang="ja-JP" sz="1100">
                <a:solidFill>
                  <a:schemeClr val="dk1"/>
                </a:solidFill>
              </a:rPr>
              <a:t>」欄</a:t>
            </a:r>
            <a:r>
              <a:rPr lang="ja-JP" sz="1100" b="0" i="0" u="none" strike="noStrike" cap="none">
                <a:solidFill>
                  <a:schemeClr val="dk1"/>
                </a:solidFill>
                <a:latin typeface="Arial"/>
                <a:ea typeface="Arial"/>
                <a:cs typeface="Arial"/>
                <a:sym typeface="Arial"/>
              </a:rPr>
              <a:t>に付与したい日数（小数</a:t>
            </a:r>
            <a:r>
              <a:rPr lang="ja-JP" sz="1100">
                <a:solidFill>
                  <a:schemeClr val="dk1"/>
                </a:solidFill>
              </a:rPr>
              <a:t>点</a:t>
            </a:r>
            <a:r>
              <a:rPr lang="ja-JP" sz="1100" b="0" i="0" u="none" strike="noStrike" cap="none">
                <a:solidFill>
                  <a:schemeClr val="dk1"/>
                </a:solidFill>
                <a:latin typeface="Arial"/>
                <a:ea typeface="Arial"/>
                <a:cs typeface="Arial"/>
                <a:sym typeface="Arial"/>
              </a:rPr>
              <a:t>第</a:t>
            </a:r>
            <a:r>
              <a:rPr lang="ja-JP" sz="1100">
                <a:solidFill>
                  <a:schemeClr val="dk1"/>
                </a:solidFill>
              </a:rPr>
              <a:t>３</a:t>
            </a:r>
            <a:r>
              <a:rPr lang="ja-JP" sz="1100" b="0" i="0" u="none" strike="noStrike" cap="none">
                <a:solidFill>
                  <a:schemeClr val="dk1"/>
                </a:solidFill>
                <a:latin typeface="Arial"/>
                <a:ea typeface="Arial"/>
                <a:cs typeface="Arial"/>
                <a:sym typeface="Arial"/>
              </a:rPr>
              <a:t>位まで</a:t>
            </a:r>
            <a:r>
              <a:rPr lang="ja-JP" sz="1100">
                <a:solidFill>
                  <a:schemeClr val="dk1"/>
                </a:solidFill>
              </a:rPr>
              <a:t>可</a:t>
            </a:r>
            <a:r>
              <a:rPr lang="ja-JP" sz="1100" b="0" i="0" u="none" strike="noStrike" cap="none">
                <a:solidFill>
                  <a:schemeClr val="dk1"/>
                </a:solidFill>
                <a:latin typeface="Arial"/>
                <a:ea typeface="Arial"/>
                <a:cs typeface="Arial"/>
                <a:sym typeface="Arial"/>
              </a:rPr>
              <a:t>）</a:t>
            </a:r>
            <a:r>
              <a:rPr lang="ja-JP" sz="1100">
                <a:solidFill>
                  <a:schemeClr val="dk1"/>
                </a:solidFill>
              </a:rPr>
              <a:t>を入力し、</a:t>
            </a:r>
            <a:br>
              <a:rPr lang="ja-JP" sz="1100">
                <a:solidFill>
                  <a:schemeClr val="dk1"/>
                </a:solidFill>
              </a:rPr>
            </a:br>
            <a:r>
              <a:rPr lang="ja-JP" sz="1100" b="0" i="0" u="none" strike="noStrike" cap="none">
                <a:solidFill>
                  <a:schemeClr val="dk1"/>
                </a:solidFill>
                <a:latin typeface="Arial"/>
                <a:ea typeface="Arial"/>
                <a:cs typeface="Arial"/>
                <a:sym typeface="Arial"/>
              </a:rPr>
              <a:t>付与有効期限（</a:t>
            </a:r>
            <a:r>
              <a:rPr lang="ja-JP" sz="1100">
                <a:solidFill>
                  <a:schemeClr val="dk1"/>
                </a:solidFill>
              </a:rPr>
              <a:t>付与された休暇日数はこの期限内でのみ取得可能</a:t>
            </a:r>
            <a:r>
              <a:rPr lang="ja-JP" sz="1100" b="0" i="0" u="none" strike="noStrike" cap="none">
                <a:solidFill>
                  <a:schemeClr val="dk1"/>
                </a:solidFill>
                <a:latin typeface="Arial"/>
                <a:ea typeface="Arial"/>
                <a:cs typeface="Arial"/>
                <a:sym typeface="Arial"/>
              </a:rPr>
              <a:t>）を</a:t>
            </a:r>
            <a:r>
              <a:rPr lang="ja-JP" sz="1100">
                <a:solidFill>
                  <a:schemeClr val="dk1"/>
                </a:solidFill>
              </a:rPr>
              <a:t>設定してください。</a:t>
            </a:r>
            <a:br>
              <a:rPr lang="ja-JP" sz="1100">
                <a:solidFill>
                  <a:schemeClr val="dk1"/>
                </a:solidFill>
              </a:rPr>
            </a:br>
            <a:r>
              <a:rPr lang="ja-JP" sz="1100">
                <a:solidFill>
                  <a:schemeClr val="dk1"/>
                </a:solidFill>
              </a:rPr>
              <a:t>「</a:t>
            </a:r>
            <a:r>
              <a:rPr lang="ja-JP" sz="1100" b="0" i="0" u="none" strike="noStrike" cap="none">
                <a:solidFill>
                  <a:schemeClr val="dk1"/>
                </a:solidFill>
                <a:latin typeface="Arial"/>
                <a:ea typeface="Arial"/>
                <a:cs typeface="Arial"/>
                <a:sym typeface="Arial"/>
              </a:rPr>
              <a:t>付与</a:t>
            </a:r>
            <a:r>
              <a:rPr lang="ja-JP" sz="1100">
                <a:solidFill>
                  <a:schemeClr val="dk1"/>
                </a:solidFill>
              </a:rPr>
              <a:t>」</a:t>
            </a:r>
            <a:r>
              <a:rPr lang="ja-JP" sz="1100" b="0" i="0" u="none" strike="noStrike" cap="none">
                <a:solidFill>
                  <a:schemeClr val="dk1"/>
                </a:solidFill>
                <a:latin typeface="Arial"/>
                <a:ea typeface="Arial"/>
                <a:cs typeface="Arial"/>
                <a:sym typeface="Arial"/>
              </a:rPr>
              <a:t>ボタンをクリック</a:t>
            </a:r>
            <a:r>
              <a:rPr lang="ja-JP" sz="1100">
                <a:solidFill>
                  <a:schemeClr val="dk1"/>
                </a:solidFill>
              </a:rPr>
              <a:t>することで</a:t>
            </a:r>
            <a:r>
              <a:rPr lang="ja-JP" sz="1100" b="0" i="0" u="none" strike="noStrike" cap="none">
                <a:solidFill>
                  <a:schemeClr val="dk1"/>
                </a:solidFill>
                <a:latin typeface="Arial"/>
                <a:ea typeface="Arial"/>
                <a:cs typeface="Arial"/>
                <a:sym typeface="Arial"/>
              </a:rPr>
              <a:t>、</a:t>
            </a:r>
            <a:r>
              <a:rPr lang="ja-JP" sz="1100">
                <a:solidFill>
                  <a:schemeClr val="dk1"/>
                </a:solidFill>
              </a:rPr>
              <a:t>日数の付与が実行されます。</a:t>
            </a:r>
            <a:endParaRPr sz="1100" b="0" i="0" u="none" strike="noStrike" cap="none">
              <a:solidFill>
                <a:schemeClr val="dk1"/>
              </a:solidFill>
              <a:latin typeface="Arial"/>
              <a:ea typeface="Arial"/>
              <a:cs typeface="Arial"/>
              <a:sym typeface="Arial"/>
            </a:endParaRPr>
          </a:p>
        </p:txBody>
      </p:sp>
      <p:sp>
        <p:nvSpPr>
          <p:cNvPr id="749" name="Google Shape;749;p35"/>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38</a:t>
            </a:fld>
            <a:endParaRPr/>
          </a:p>
        </p:txBody>
      </p:sp>
      <p:sp>
        <p:nvSpPr>
          <p:cNvPr id="750" name="Google Shape;750;p35"/>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２．休暇の残日数を付与する</a:t>
            </a:r>
            <a:endParaRPr sz="1800" b="1">
              <a:latin typeface="Arial"/>
              <a:ea typeface="Arial"/>
              <a:cs typeface="Arial"/>
              <a:sym typeface="Arial"/>
            </a:endParaRPr>
          </a:p>
        </p:txBody>
      </p:sp>
      <p:cxnSp>
        <p:nvCxnSpPr>
          <p:cNvPr id="751" name="Google Shape;751;p3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52" name="Google Shape;752;p35"/>
          <p:cNvSpPr txBox="1"/>
          <p:nvPr/>
        </p:nvSpPr>
        <p:spPr>
          <a:xfrm>
            <a:off x="359994" y="1041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休暇付与</a:t>
            </a:r>
            <a:endParaRPr sz="1600" b="1" i="0" u="none" strike="noStrike" cap="none">
              <a:solidFill>
                <a:schemeClr val="dk1"/>
              </a:solidFill>
            </a:endParaRPr>
          </a:p>
        </p:txBody>
      </p:sp>
      <p:pic>
        <p:nvPicPr>
          <p:cNvPr id="753" name="Google Shape;753;p35"/>
          <p:cNvPicPr preferRelativeResize="0"/>
          <p:nvPr/>
        </p:nvPicPr>
        <p:blipFill>
          <a:blip r:embed="rId3">
            <a:alphaModFix/>
          </a:blip>
          <a:stretch>
            <a:fillRect/>
          </a:stretch>
        </p:blipFill>
        <p:spPr>
          <a:xfrm>
            <a:off x="787387" y="1480747"/>
            <a:ext cx="5283226" cy="2127481"/>
          </a:xfrm>
          <a:prstGeom prst="rect">
            <a:avLst/>
          </a:prstGeom>
          <a:noFill/>
          <a:ln>
            <a:noFill/>
          </a:ln>
        </p:spPr>
      </p:pic>
      <p:sp>
        <p:nvSpPr>
          <p:cNvPr id="754" name="Google Shape;754;p35"/>
          <p:cNvSpPr txBox="1"/>
          <p:nvPr/>
        </p:nvSpPr>
        <p:spPr>
          <a:xfrm>
            <a:off x="359994" y="3709175"/>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rgbClr val="333333"/>
                </a:solidFill>
                <a:highlight>
                  <a:srgbClr val="FFFFFF"/>
                </a:highlight>
              </a:rPr>
              <a:t>休暇・申請管理→休暇管理→</a:t>
            </a:r>
            <a:r>
              <a:rPr lang="ja-JP" sz="1100" u="sng">
                <a:solidFill>
                  <a:schemeClr val="hlink"/>
                </a:solidFill>
                <a:highlight>
                  <a:srgbClr val="FFFFFF"/>
                </a:highlight>
                <a:hlinkClick r:id="rId4"/>
              </a:rPr>
              <a:t>休暇</a:t>
            </a:r>
            <a:r>
              <a:rPr lang="ja-JP" sz="1100" u="sng">
                <a:solidFill>
                  <a:schemeClr val="hlink"/>
                </a:solidFill>
                <a:highlight>
                  <a:srgbClr val="FFFFFF"/>
                </a:highlight>
                <a:hlinkClick r:id="rId4"/>
              </a:rPr>
              <a:t>付与</a:t>
            </a:r>
            <a:endParaRPr sz="1100" i="0" u="none" strike="noStrike" cap="none">
              <a:solidFill>
                <a:schemeClr val="dk1"/>
              </a:solidFill>
            </a:endParaRPr>
          </a:p>
        </p:txBody>
      </p:sp>
      <p:pic>
        <p:nvPicPr>
          <p:cNvPr id="755" name="Google Shape;755;p35"/>
          <p:cNvPicPr preferRelativeResize="0"/>
          <p:nvPr/>
        </p:nvPicPr>
        <p:blipFill>
          <a:blip r:embed="rId5">
            <a:alphaModFix/>
          </a:blip>
          <a:stretch>
            <a:fillRect/>
          </a:stretch>
        </p:blipFill>
        <p:spPr>
          <a:xfrm>
            <a:off x="440513" y="5682285"/>
            <a:ext cx="5976929" cy="1654202"/>
          </a:xfrm>
          <a:prstGeom prst="rect">
            <a:avLst/>
          </a:prstGeom>
          <a:noFill/>
          <a:ln>
            <a:noFill/>
          </a:ln>
        </p:spPr>
      </p:pic>
      <p:sp>
        <p:nvSpPr>
          <p:cNvPr id="756" name="Google Shape;756;p35"/>
          <p:cNvSpPr txBox="1"/>
          <p:nvPr/>
        </p:nvSpPr>
        <p:spPr>
          <a:xfrm>
            <a:off x="359994" y="45719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付与方法</a:t>
            </a:r>
            <a:endParaRPr b="1" i="0" u="none" strike="noStrike" cap="none">
              <a:solidFill>
                <a:schemeClr val="dk1"/>
              </a:solidFill>
            </a:endParaRPr>
          </a:p>
        </p:txBody>
      </p:sp>
      <p:sp>
        <p:nvSpPr>
          <p:cNvPr id="757" name="Google Shape;757;p35"/>
          <p:cNvSpPr txBox="1"/>
          <p:nvPr/>
        </p:nvSpPr>
        <p:spPr>
          <a:xfrm>
            <a:off x="359994" y="8122975"/>
            <a:ext cx="6138000" cy="345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詳しい操作方法は</a:t>
            </a:r>
            <a:r>
              <a:rPr lang="ja-JP" sz="1100" u="sng">
                <a:solidFill>
                  <a:schemeClr val="hlink"/>
                </a:solidFill>
                <a:hlinkClick r:id="rId4"/>
              </a:rPr>
              <a:t>こちらのヘルプページ</a:t>
            </a:r>
            <a:r>
              <a:rPr lang="ja-JP" sz="1100">
                <a:solidFill>
                  <a:schemeClr val="dk1"/>
                </a:solidFill>
              </a:rPr>
              <a:t>をご確認ください。</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grpSp>
        <p:nvGrpSpPr>
          <p:cNvPr id="763" name="Google Shape;763;g2961221e3e5_0_22"/>
          <p:cNvGrpSpPr/>
          <p:nvPr/>
        </p:nvGrpSpPr>
        <p:grpSpPr>
          <a:xfrm>
            <a:off x="-2" y="348586"/>
            <a:ext cx="6857832" cy="57861"/>
            <a:chOff x="276446" y="1127056"/>
            <a:chExt cx="6241201" cy="45084"/>
          </a:xfrm>
        </p:grpSpPr>
        <p:cxnSp>
          <p:nvCxnSpPr>
            <p:cNvPr id="764" name="Google Shape;764;g2961221e3e5_0_22"/>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765" name="Google Shape;765;g2961221e3e5_0_22"/>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766" name="Google Shape;766;g2961221e3e5_0_22"/>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39</a:t>
            </a:fld>
            <a:endParaRPr/>
          </a:p>
        </p:txBody>
      </p:sp>
      <p:sp>
        <p:nvSpPr>
          <p:cNvPr id="767" name="Google Shape;767;g2961221e3e5_0_2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３．休暇を取得する</a:t>
            </a:r>
            <a:endParaRPr sz="1800" b="1">
              <a:latin typeface="Arial"/>
              <a:ea typeface="Arial"/>
              <a:cs typeface="Arial"/>
              <a:sym typeface="Arial"/>
            </a:endParaRPr>
          </a:p>
        </p:txBody>
      </p:sp>
      <p:cxnSp>
        <p:nvCxnSpPr>
          <p:cNvPr id="768" name="Google Shape;768;g2961221e3e5_0_2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769" name="Google Shape;769;g2961221e3e5_0_22"/>
          <p:cNvGrpSpPr/>
          <p:nvPr/>
        </p:nvGrpSpPr>
        <p:grpSpPr>
          <a:xfrm>
            <a:off x="359994" y="1998850"/>
            <a:ext cx="6138000" cy="4202400"/>
            <a:chOff x="359994" y="1803100"/>
            <a:chExt cx="6138000" cy="4202400"/>
          </a:xfrm>
        </p:grpSpPr>
        <p:sp>
          <p:nvSpPr>
            <p:cNvPr id="770" name="Google Shape;770;g2961221e3e5_0_22"/>
            <p:cNvSpPr txBox="1"/>
            <p:nvPr/>
          </p:nvSpPr>
          <p:spPr>
            <a:xfrm>
              <a:off x="359994" y="4994438"/>
              <a:ext cx="6138000" cy="48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管理者は「休暇使用」からスタッフに休暇を取得させることができます。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このとき、数日間の休暇であっても１日分ずつ作業する必要があります。</a:t>
              </a:r>
              <a:endParaRPr sz="1100">
                <a:solidFill>
                  <a:schemeClr val="dk1"/>
                </a:solidFill>
              </a:endParaRPr>
            </a:p>
          </p:txBody>
        </p:sp>
        <p:sp>
          <p:nvSpPr>
            <p:cNvPr id="771" name="Google Shape;771;g2961221e3e5_0_22"/>
            <p:cNvSpPr txBox="1"/>
            <p:nvPr/>
          </p:nvSpPr>
          <p:spPr>
            <a:xfrm>
              <a:off x="359994" y="1803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休暇使用</a:t>
              </a:r>
              <a:endParaRPr sz="1600" b="1" i="0" u="none" strike="noStrike" cap="none">
                <a:solidFill>
                  <a:schemeClr val="dk1"/>
                </a:solidFill>
              </a:endParaRPr>
            </a:p>
          </p:txBody>
        </p:sp>
        <p:sp>
          <p:nvSpPr>
            <p:cNvPr id="772" name="Google Shape;772;g2961221e3e5_0_22"/>
            <p:cNvSpPr txBox="1"/>
            <p:nvPr/>
          </p:nvSpPr>
          <p:spPr>
            <a:xfrm>
              <a:off x="359994" y="4699775"/>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rgbClr val="333333"/>
                  </a:solidFill>
                  <a:highlight>
                    <a:srgbClr val="FFFFFF"/>
                  </a:highlight>
                </a:rPr>
                <a:t>休暇・申請管理→休暇管理→</a:t>
              </a:r>
              <a:r>
                <a:rPr lang="ja-JP" sz="1100" u="sng">
                  <a:solidFill>
                    <a:schemeClr val="hlink"/>
                  </a:solidFill>
                  <a:highlight>
                    <a:srgbClr val="FFFFFF"/>
                  </a:highlight>
                  <a:hlinkClick r:id="rId3"/>
                </a:rPr>
                <a:t>休暇使用</a:t>
              </a:r>
              <a:endParaRPr sz="1100" i="0" u="none" strike="noStrike" cap="none">
                <a:solidFill>
                  <a:schemeClr val="dk1"/>
                </a:solidFill>
              </a:endParaRPr>
            </a:p>
          </p:txBody>
        </p:sp>
        <p:pic>
          <p:nvPicPr>
            <p:cNvPr id="773" name="Google Shape;773;g2961221e3e5_0_22"/>
            <p:cNvPicPr preferRelativeResize="0"/>
            <p:nvPr/>
          </p:nvPicPr>
          <p:blipFill>
            <a:blip r:embed="rId4">
              <a:alphaModFix/>
            </a:blip>
            <a:stretch>
              <a:fillRect/>
            </a:stretch>
          </p:blipFill>
          <p:spPr>
            <a:xfrm>
              <a:off x="750430" y="2211650"/>
              <a:ext cx="5357139" cy="2418276"/>
            </a:xfrm>
            <a:prstGeom prst="rect">
              <a:avLst/>
            </a:prstGeom>
            <a:noFill/>
            <a:ln>
              <a:noFill/>
            </a:ln>
          </p:spPr>
        </p:pic>
        <p:sp>
          <p:nvSpPr>
            <p:cNvPr id="774" name="Google Shape;774;g2961221e3e5_0_22"/>
            <p:cNvSpPr txBox="1"/>
            <p:nvPr/>
          </p:nvSpPr>
          <p:spPr>
            <a:xfrm>
              <a:off x="359994" y="5520700"/>
              <a:ext cx="6138000" cy="48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複数人に休暇を取得させる、休暇日が複数日に渡るなどの場合は、</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u="sng">
                  <a:solidFill>
                    <a:schemeClr val="hlink"/>
                  </a:solidFill>
                  <a:hlinkClick r:id="rId5"/>
                </a:rPr>
                <a:t>パレットシフト</a:t>
              </a:r>
              <a:r>
                <a:rPr lang="ja-JP" sz="1100">
                  <a:solidFill>
                    <a:schemeClr val="dk1"/>
                  </a:solidFill>
                </a:rPr>
                <a:t>から休暇をあてはめる方法や、</a:t>
              </a:r>
              <a:r>
                <a:rPr lang="ja-JP" sz="1100" u="sng">
                  <a:solidFill>
                    <a:schemeClr val="hlink"/>
                  </a:solidFill>
                  <a:hlinkClick r:id="rId6"/>
                </a:rPr>
                <a:t>休暇情報の一括登録</a:t>
              </a:r>
              <a:r>
                <a:rPr lang="ja-JP" sz="1100">
                  <a:solidFill>
                    <a:schemeClr val="dk1"/>
                  </a:solidFill>
                </a:rPr>
                <a:t>が便利です。</a:t>
              </a:r>
              <a:endParaRPr sz="1100">
                <a:solidFill>
                  <a:schemeClr val="dk1"/>
                </a:solidFill>
              </a:endParaRPr>
            </a:p>
          </p:txBody>
        </p:sp>
      </p:grpSp>
      <p:grpSp>
        <p:nvGrpSpPr>
          <p:cNvPr id="775" name="Google Shape;775;g2961221e3e5_0_22"/>
          <p:cNvGrpSpPr/>
          <p:nvPr/>
        </p:nvGrpSpPr>
        <p:grpSpPr>
          <a:xfrm>
            <a:off x="359994" y="6375100"/>
            <a:ext cx="6138006" cy="1854554"/>
            <a:chOff x="359994" y="6146500"/>
            <a:chExt cx="6138006" cy="1854554"/>
          </a:xfrm>
        </p:grpSpPr>
        <p:sp>
          <p:nvSpPr>
            <p:cNvPr id="776" name="Google Shape;776;g2961221e3e5_0_22"/>
            <p:cNvSpPr txBox="1"/>
            <p:nvPr/>
          </p:nvSpPr>
          <p:spPr>
            <a:xfrm>
              <a:off x="359994" y="61465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休暇の申請・承認</a:t>
              </a:r>
              <a:endParaRPr sz="1600" b="1" i="0" u="none" strike="noStrike" cap="none">
                <a:solidFill>
                  <a:schemeClr val="dk1"/>
                </a:solidFill>
              </a:endParaRPr>
            </a:p>
          </p:txBody>
        </p:sp>
        <p:sp>
          <p:nvSpPr>
            <p:cNvPr id="777" name="Google Shape;777;g2961221e3e5_0_22"/>
            <p:cNvSpPr txBox="1"/>
            <p:nvPr/>
          </p:nvSpPr>
          <p:spPr>
            <a:xfrm>
              <a:off x="359994" y="6518438"/>
              <a:ext cx="6138000" cy="48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スタッフはスタッフマイページから休暇申請を出すことができます。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休暇申請は、</a:t>
              </a:r>
              <a:r>
                <a:rPr lang="ja-JP" sz="1100" u="sng">
                  <a:solidFill>
                    <a:schemeClr val="hlink"/>
                  </a:solidFill>
                  <a:hlinkClick r:id="rId7"/>
                </a:rPr>
                <a:t>承認設定</a:t>
              </a:r>
              <a:r>
                <a:rPr lang="ja-JP" sz="1100">
                  <a:solidFill>
                    <a:schemeClr val="dk1"/>
                  </a:solidFill>
                </a:rPr>
                <a:t>で作成した承認フローにしたがって承認・却下されます。</a:t>
              </a:r>
              <a:endParaRPr sz="1100">
                <a:solidFill>
                  <a:schemeClr val="dk1"/>
                </a:solidFill>
              </a:endParaRPr>
            </a:p>
          </p:txBody>
        </p:sp>
        <p:sp>
          <p:nvSpPr>
            <p:cNvPr id="778" name="Google Shape;778;g2961221e3e5_0_22"/>
            <p:cNvSpPr txBox="1"/>
            <p:nvPr/>
          </p:nvSpPr>
          <p:spPr>
            <a:xfrm>
              <a:off x="359994" y="7356654"/>
              <a:ext cx="6138000" cy="64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a:t>
              </a:r>
              <a:r>
                <a:rPr lang="ja-JP" sz="1100" u="sng">
                  <a:solidFill>
                    <a:schemeClr val="hlink"/>
                  </a:solidFill>
                  <a:hlinkClick r:id="rId8"/>
                </a:rPr>
                <a:t>【PCマイページ】 休暇を申請する</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a:t>
              </a:r>
              <a:r>
                <a:rPr lang="ja-JP" sz="1100" u="sng">
                  <a:solidFill>
                    <a:schemeClr val="hlink"/>
                  </a:solidFill>
                  <a:hlinkClick r:id="rId9"/>
                </a:rPr>
                <a:t>【モバイルマイページ】休暇を申請する</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a:t>
              </a:r>
              <a:r>
                <a:rPr lang="ja-JP" sz="1100" u="sng">
                  <a:solidFill>
                    <a:schemeClr val="hlink"/>
                  </a:solidFill>
                  <a:hlinkClick r:id="rId10"/>
                </a:rPr>
                <a:t>休暇申請一覧</a:t>
              </a:r>
              <a:endParaRPr sz="1100">
                <a:solidFill>
                  <a:schemeClr val="dk1"/>
                </a:solidFill>
              </a:endParaRPr>
            </a:p>
          </p:txBody>
        </p:sp>
        <p:sp>
          <p:nvSpPr>
            <p:cNvPr id="779" name="Google Shape;779;g2961221e3e5_0_22"/>
            <p:cNvSpPr txBox="1"/>
            <p:nvPr/>
          </p:nvSpPr>
          <p:spPr>
            <a:xfrm>
              <a:off x="360000" y="7013744"/>
              <a:ext cx="6138000" cy="25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詳しくは以下のヘルプページをご確認ください。</a:t>
              </a:r>
              <a:endParaRPr sz="1100">
                <a:solidFill>
                  <a:schemeClr val="dk1"/>
                </a:solidFill>
              </a:endParaRPr>
            </a:p>
          </p:txBody>
        </p:sp>
      </p:grpSp>
      <p:sp>
        <p:nvSpPr>
          <p:cNvPr id="780" name="Google Shape;780;g2961221e3e5_0_22"/>
          <p:cNvSpPr txBox="1"/>
          <p:nvPr/>
        </p:nvSpPr>
        <p:spPr>
          <a:xfrm>
            <a:off x="360100" y="981700"/>
            <a:ext cx="6138000" cy="84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休暇タイプごとに残日数を付与しましたら、いよいよ休暇を取得（使用）できます。</a:t>
            </a:r>
            <a:endParaRPr sz="1100"/>
          </a:p>
          <a:p>
            <a:pPr marL="0" lvl="0" indent="0" algn="l" rtl="0">
              <a:lnSpc>
                <a:spcPct val="115000"/>
              </a:lnSpc>
              <a:spcBef>
                <a:spcPts val="0"/>
              </a:spcBef>
              <a:spcAft>
                <a:spcPts val="0"/>
              </a:spcAft>
              <a:buNone/>
            </a:pPr>
            <a:r>
              <a:rPr lang="ja-JP" sz="1100">
                <a:solidFill>
                  <a:schemeClr val="dk1"/>
                </a:solidFill>
              </a:rPr>
              <a:t>休暇を取得するには、管理者権限で使用する方法と、スタッフからの申請を承認する方法が</a:t>
            </a:r>
            <a:br>
              <a:rPr lang="ja-JP" sz="1100">
                <a:solidFill>
                  <a:schemeClr val="dk1"/>
                </a:solidFill>
              </a:rPr>
            </a:br>
            <a:r>
              <a:rPr lang="ja-JP" sz="1100">
                <a:solidFill>
                  <a:schemeClr val="dk1"/>
                </a:solidFill>
              </a:rPr>
              <a:t>あります。</a:t>
            </a:r>
            <a:br>
              <a:rPr lang="ja-JP" sz="1100">
                <a:solidFill>
                  <a:schemeClr val="dk1"/>
                </a:solidFill>
              </a:rPr>
            </a:br>
            <a:r>
              <a:rPr lang="ja-JP" sz="1100">
                <a:solidFill>
                  <a:schemeClr val="dk1"/>
                </a:solidFill>
              </a:rPr>
              <a:t>以下、それぞれご説明します。</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１．部署/店舗の登録</a:t>
            </a:r>
            <a:endParaRPr sz="1100" b="0" i="0" u="none" strike="noStrike" cap="none">
              <a:latin typeface="Arial"/>
              <a:ea typeface="Arial"/>
              <a:cs typeface="Arial"/>
              <a:sym typeface="Arial"/>
            </a:endParaRPr>
          </a:p>
        </p:txBody>
      </p:sp>
      <p:cxnSp>
        <p:nvCxnSpPr>
          <p:cNvPr id="168" name="Google Shape;168;p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69" name="Google Shape;169;p4"/>
          <p:cNvSpPr txBox="1"/>
          <p:nvPr/>
        </p:nvSpPr>
        <p:spPr>
          <a:xfrm>
            <a:off x="360000" y="1041101"/>
            <a:ext cx="62412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rPr>
              <a:t>グループ設定</a:t>
            </a:r>
            <a:endParaRPr sz="1600" b="1" i="0" u="none" strike="noStrike" cap="none">
              <a:solidFill>
                <a:schemeClr val="dk1"/>
              </a:solidFill>
            </a:endParaRPr>
          </a:p>
        </p:txBody>
      </p:sp>
      <p:sp>
        <p:nvSpPr>
          <p:cNvPr id="170" name="Google Shape;170;p4"/>
          <p:cNvSpPr txBox="1"/>
          <p:nvPr/>
        </p:nvSpPr>
        <p:spPr>
          <a:xfrm>
            <a:off x="352650" y="4037850"/>
            <a:ext cx="6152700" cy="639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ジョブカン勤怠管理では、部署や店舗を</a:t>
            </a:r>
            <a:r>
              <a:rPr lang="ja-JP" sz="1100">
                <a:solidFill>
                  <a:srgbClr val="3B3838"/>
                </a:solidFill>
              </a:rPr>
              <a:t>「グループ」</a:t>
            </a:r>
            <a:r>
              <a:rPr lang="ja-JP" sz="1100">
                <a:solidFill>
                  <a:schemeClr val="dk1"/>
                </a:solidFill>
              </a:rPr>
              <a:t>として作成します。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会社の規模や組織形態に沿って、またはコスト管理を行う部署・店舗単位でグループを作成することにより、ジョブカンを効果的に利用できます。</a:t>
            </a:r>
            <a:endParaRPr sz="1100">
              <a:solidFill>
                <a:schemeClr val="dk1"/>
              </a:solidFill>
            </a:endParaRPr>
          </a:p>
        </p:txBody>
      </p:sp>
      <p:grpSp>
        <p:nvGrpSpPr>
          <p:cNvPr id="171" name="Google Shape;171;p4"/>
          <p:cNvGrpSpPr/>
          <p:nvPr/>
        </p:nvGrpSpPr>
        <p:grpSpPr>
          <a:xfrm>
            <a:off x="0" y="348541"/>
            <a:ext cx="6858000" cy="57859"/>
            <a:chOff x="276446" y="1127056"/>
            <a:chExt cx="6241312" cy="45084"/>
          </a:xfrm>
        </p:grpSpPr>
        <p:cxnSp>
          <p:nvCxnSpPr>
            <p:cNvPr id="172" name="Google Shape;172;p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73" name="Google Shape;173;p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74" name="Google Shape;174;p4"/>
          <p:cNvSpPr txBox="1"/>
          <p:nvPr/>
        </p:nvSpPr>
        <p:spPr>
          <a:xfrm>
            <a:off x="352625" y="3705700"/>
            <a:ext cx="61527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まずは、</a:t>
            </a:r>
            <a:r>
              <a:rPr lang="ja-JP" sz="1100">
                <a:solidFill>
                  <a:srgbClr val="3B3838"/>
                </a:solidFill>
              </a:rPr>
              <a:t>所属部署や勤務店舗ごとに「</a:t>
            </a:r>
            <a:r>
              <a:rPr lang="ja-JP" sz="1100" u="sng">
                <a:solidFill>
                  <a:schemeClr val="hlink"/>
                </a:solidFill>
                <a:hlinkClick r:id="rId3"/>
              </a:rPr>
              <a:t>グループ</a:t>
            </a:r>
            <a:r>
              <a:rPr lang="ja-JP" sz="1100">
                <a:solidFill>
                  <a:srgbClr val="3B3838"/>
                </a:solidFill>
              </a:rPr>
              <a:t>」を作成しましょう。</a:t>
            </a:r>
            <a:endParaRPr>
              <a:latin typeface="Calibri"/>
              <a:ea typeface="Calibri"/>
              <a:cs typeface="Calibri"/>
              <a:sym typeface="Calibri"/>
            </a:endParaRPr>
          </a:p>
        </p:txBody>
      </p:sp>
      <p:sp>
        <p:nvSpPr>
          <p:cNvPr id="175" name="Google Shape;175;p4"/>
          <p:cNvSpPr txBox="1"/>
          <p:nvPr/>
        </p:nvSpPr>
        <p:spPr>
          <a:xfrm>
            <a:off x="352625" y="6781800"/>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t>グループについて詳しくは</a:t>
            </a:r>
            <a:r>
              <a:rPr lang="ja-JP" sz="1100" u="sng">
                <a:solidFill>
                  <a:schemeClr val="hlink"/>
                </a:solidFill>
                <a:hlinkClick r:id="rId3"/>
              </a:rPr>
              <a:t>ヘルプページ</a:t>
            </a:r>
            <a:r>
              <a:rPr lang="ja-JP" sz="1100"/>
              <a:t>をご確認ください。</a:t>
            </a:r>
            <a:endParaRPr sz="1100"/>
          </a:p>
        </p:txBody>
      </p:sp>
      <p:grpSp>
        <p:nvGrpSpPr>
          <p:cNvPr id="176" name="Google Shape;176;p4"/>
          <p:cNvGrpSpPr/>
          <p:nvPr/>
        </p:nvGrpSpPr>
        <p:grpSpPr>
          <a:xfrm>
            <a:off x="361944" y="4731776"/>
            <a:ext cx="6152601" cy="810797"/>
            <a:chOff x="399300" y="5616922"/>
            <a:chExt cx="6761100" cy="633287"/>
          </a:xfrm>
        </p:grpSpPr>
        <p:sp>
          <p:nvSpPr>
            <p:cNvPr id="177" name="Google Shape;177;p4"/>
            <p:cNvSpPr txBox="1"/>
            <p:nvPr/>
          </p:nvSpPr>
          <p:spPr>
            <a:xfrm>
              <a:off x="399300" y="5632809"/>
              <a:ext cx="6761100" cy="617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4"/>
            <p:cNvSpPr txBox="1"/>
            <p:nvPr/>
          </p:nvSpPr>
          <p:spPr>
            <a:xfrm>
              <a:off x="475494" y="5616922"/>
              <a:ext cx="6608700" cy="617400"/>
            </a:xfrm>
            <a:prstGeom prst="rect">
              <a:avLst/>
            </a:prstGeom>
            <a:noFill/>
            <a:ln>
              <a:noFill/>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グループ例</a:t>
              </a:r>
              <a:r>
                <a:rPr lang="ja-JP" sz="1100">
                  <a:solidFill>
                    <a:srgbClr val="3B3838"/>
                  </a:solidFill>
                </a:rPr>
                <a:t>１</a:t>
              </a:r>
              <a:r>
                <a:rPr lang="ja-JP" sz="1100" b="0" i="0" u="none" strike="noStrike" cap="none">
                  <a:solidFill>
                    <a:srgbClr val="3B3838"/>
                  </a:solidFill>
                  <a:latin typeface="Arial"/>
                  <a:ea typeface="Arial"/>
                  <a:cs typeface="Arial"/>
                  <a:sym typeface="Arial"/>
                </a:rPr>
                <a:t> ： 営業部 ・総務部 ・経理部など</a:t>
              </a:r>
              <a:endParaRPr sz="11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グループ例</a:t>
              </a:r>
              <a:r>
                <a:rPr lang="ja-JP" sz="1100">
                  <a:solidFill>
                    <a:srgbClr val="3B3838"/>
                  </a:solidFill>
                </a:rPr>
                <a:t>２</a:t>
              </a:r>
              <a:r>
                <a:rPr lang="ja-JP" sz="1100" b="0" i="0" u="none" strike="noStrike" cap="none">
                  <a:solidFill>
                    <a:srgbClr val="3B3838"/>
                  </a:solidFill>
                  <a:latin typeface="Arial"/>
                  <a:ea typeface="Arial"/>
                  <a:cs typeface="Arial"/>
                  <a:sym typeface="Arial"/>
                </a:rPr>
                <a:t> ： 新宿店・池袋店など</a:t>
              </a:r>
              <a:endParaRPr sz="1100" b="0" i="0" u="none" strike="noStrike" cap="none">
                <a:solidFill>
                  <a:srgbClr val="3B3838"/>
                </a:solidFill>
                <a:latin typeface="Arial"/>
                <a:ea typeface="Arial"/>
                <a:cs typeface="Arial"/>
                <a:sym typeface="Arial"/>
              </a:endParaRPr>
            </a:p>
          </p:txBody>
        </p:sp>
      </p:grpSp>
      <p:sp>
        <p:nvSpPr>
          <p:cNvPr id="179" name="Google Shape;179;p4"/>
          <p:cNvSpPr txBox="1"/>
          <p:nvPr/>
        </p:nvSpPr>
        <p:spPr>
          <a:xfrm>
            <a:off x="361951" y="6124575"/>
            <a:ext cx="61527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u="sng">
                <a:solidFill>
                  <a:schemeClr val="hlink"/>
                </a:solidFill>
                <a:hlinkClick r:id="rId4"/>
              </a:rPr>
              <a:t>所定時間・残業・深夜設定</a:t>
            </a:r>
            <a:r>
              <a:rPr lang="ja-JP" sz="1100">
                <a:solidFill>
                  <a:srgbClr val="333333"/>
                </a:solidFill>
              </a:rPr>
              <a:t>や</a:t>
            </a:r>
            <a:r>
              <a:rPr lang="ja-JP" sz="1100" u="sng">
                <a:solidFill>
                  <a:srgbClr val="1F73B7"/>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打刻まるめ設定</a:t>
            </a:r>
            <a:r>
              <a:rPr lang="ja-JP" sz="1100">
                <a:solidFill>
                  <a:srgbClr val="333333"/>
                </a:solidFill>
              </a:rPr>
              <a:t>などジョブカン勤怠管理の多くの設定は、</a:t>
            </a:r>
            <a:endParaRPr sz="1100">
              <a:solidFill>
                <a:srgbClr val="333333"/>
              </a:solidFill>
            </a:endParaRPr>
          </a:p>
          <a:p>
            <a:pPr marL="0" lvl="0" indent="0" algn="l" rtl="0">
              <a:lnSpc>
                <a:spcPct val="115000"/>
              </a:lnSpc>
              <a:spcBef>
                <a:spcPts val="0"/>
              </a:spcBef>
              <a:spcAft>
                <a:spcPts val="0"/>
              </a:spcAft>
              <a:buNone/>
            </a:pPr>
            <a:r>
              <a:rPr lang="ja-JP" sz="1100">
                <a:solidFill>
                  <a:srgbClr val="333333"/>
                </a:solidFill>
              </a:rPr>
              <a:t>所属グループ/スタッフ種別ごとに異なる設定内容を作成できます。</a:t>
            </a:r>
            <a:endParaRPr sz="1100"/>
          </a:p>
        </p:txBody>
      </p:sp>
      <p:sp>
        <p:nvSpPr>
          <p:cNvPr id="180" name="Google Shape;180;p4"/>
          <p:cNvSpPr txBox="1"/>
          <p:nvPr/>
        </p:nvSpPr>
        <p:spPr>
          <a:xfrm>
            <a:off x="361950" y="5628525"/>
            <a:ext cx="6152700" cy="45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作成したグループを</a:t>
            </a:r>
            <a:r>
              <a:rPr lang="ja-JP" sz="1100" u="sng">
                <a:solidFill>
                  <a:schemeClr val="hlink"/>
                </a:solidFill>
                <a:hlinkClick r:id="rId6"/>
              </a:rPr>
              <a:t>スタッフ詳細</a:t>
            </a:r>
            <a:r>
              <a:rPr lang="ja-JP" sz="1100">
                <a:solidFill>
                  <a:schemeClr val="dk1"/>
                </a:solidFill>
              </a:rPr>
              <a:t>から各スタッフに割り当てることで、スタッフはグループに所属することになります。</a:t>
            </a:r>
            <a:endParaRPr sz="1100">
              <a:solidFill>
                <a:schemeClr val="dk1"/>
              </a:solidFill>
            </a:endParaRPr>
          </a:p>
        </p:txBody>
      </p:sp>
      <p:pic>
        <p:nvPicPr>
          <p:cNvPr id="181" name="Google Shape;181;p4"/>
          <p:cNvPicPr preferRelativeResize="0"/>
          <p:nvPr/>
        </p:nvPicPr>
        <p:blipFill>
          <a:blip r:embed="rId7">
            <a:alphaModFix/>
          </a:blip>
          <a:stretch>
            <a:fillRect/>
          </a:stretch>
        </p:blipFill>
        <p:spPr>
          <a:xfrm>
            <a:off x="533400" y="1462002"/>
            <a:ext cx="5791200" cy="2204850"/>
          </a:xfrm>
          <a:prstGeom prst="rect">
            <a:avLst/>
          </a:prstGeom>
          <a:noFill/>
          <a:ln>
            <a:noFill/>
          </a:ln>
        </p:spPr>
      </p:pic>
      <p:sp>
        <p:nvSpPr>
          <p:cNvPr id="182" name="Google Shape;182;p4"/>
          <p:cNvSpPr txBox="1"/>
          <p:nvPr/>
        </p:nvSpPr>
        <p:spPr>
          <a:xfrm>
            <a:off x="352625" y="7115175"/>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t>次のページから、グループの作成方法をご説明します。</a:t>
            </a:r>
            <a:endParaRPr sz="1100"/>
          </a:p>
        </p:txBody>
      </p:sp>
      <p:sp>
        <p:nvSpPr>
          <p:cNvPr id="183" name="Google Shape;183;p4"/>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grpSp>
        <p:nvGrpSpPr>
          <p:cNvPr id="786" name="Google Shape;786;p36"/>
          <p:cNvGrpSpPr/>
          <p:nvPr/>
        </p:nvGrpSpPr>
        <p:grpSpPr>
          <a:xfrm>
            <a:off x="0" y="348541"/>
            <a:ext cx="6858000" cy="57859"/>
            <a:chOff x="276446" y="1127056"/>
            <a:chExt cx="6241312" cy="45084"/>
          </a:xfrm>
        </p:grpSpPr>
        <p:cxnSp>
          <p:nvCxnSpPr>
            <p:cNvPr id="787" name="Google Shape;787;p3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88" name="Google Shape;788;p3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89" name="Google Shape;789;p36"/>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40</a:t>
            </a:fld>
            <a:endParaRPr/>
          </a:p>
        </p:txBody>
      </p:sp>
      <p:sp>
        <p:nvSpPr>
          <p:cNvPr id="790" name="Google Shape;790;p3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４．有休を自動付与する</a:t>
            </a:r>
            <a:endParaRPr sz="1800" b="1">
              <a:latin typeface="Arial"/>
              <a:ea typeface="Arial"/>
              <a:cs typeface="Arial"/>
              <a:sym typeface="Arial"/>
            </a:endParaRPr>
          </a:p>
        </p:txBody>
      </p:sp>
      <p:cxnSp>
        <p:nvCxnSpPr>
          <p:cNvPr id="791" name="Google Shape;791;p3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92" name="Google Shape;792;p36"/>
          <p:cNvSpPr txBox="1"/>
          <p:nvPr/>
        </p:nvSpPr>
        <p:spPr>
          <a:xfrm>
            <a:off x="360000" y="1041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有休自動付与</a:t>
            </a:r>
            <a:endParaRPr sz="1600" b="1" i="0" u="none" strike="noStrike" cap="none">
              <a:solidFill>
                <a:schemeClr val="dk1"/>
              </a:solidFill>
            </a:endParaRPr>
          </a:p>
        </p:txBody>
      </p:sp>
      <p:pic>
        <p:nvPicPr>
          <p:cNvPr id="793" name="Google Shape;793;p36"/>
          <p:cNvPicPr preferRelativeResize="0"/>
          <p:nvPr/>
        </p:nvPicPr>
        <p:blipFill>
          <a:blip r:embed="rId3">
            <a:alphaModFix/>
          </a:blip>
          <a:stretch>
            <a:fillRect/>
          </a:stretch>
        </p:blipFill>
        <p:spPr>
          <a:xfrm>
            <a:off x="897345" y="1472350"/>
            <a:ext cx="5063310" cy="2119724"/>
          </a:xfrm>
          <a:prstGeom prst="rect">
            <a:avLst/>
          </a:prstGeom>
          <a:noFill/>
          <a:ln>
            <a:noFill/>
          </a:ln>
        </p:spPr>
      </p:pic>
      <p:sp>
        <p:nvSpPr>
          <p:cNvPr id="794" name="Google Shape;794;p36"/>
          <p:cNvSpPr txBox="1"/>
          <p:nvPr/>
        </p:nvSpPr>
        <p:spPr>
          <a:xfrm>
            <a:off x="360000" y="4008243"/>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「有休自動付与」機能では、勤続年数や出勤日数に応じて有休日数を自動で付与できます。</a:t>
            </a:r>
            <a:endParaRPr sz="1100" b="0" i="0" u="none" strike="noStrike" cap="none">
              <a:solidFill>
                <a:schemeClr val="dk1"/>
              </a:solidFill>
              <a:latin typeface="Arial"/>
              <a:ea typeface="Arial"/>
              <a:cs typeface="Arial"/>
              <a:sym typeface="Arial"/>
            </a:endParaRPr>
          </a:p>
        </p:txBody>
      </p:sp>
      <p:sp>
        <p:nvSpPr>
          <p:cNvPr id="795" name="Google Shape;795;p36"/>
          <p:cNvSpPr txBox="1"/>
          <p:nvPr/>
        </p:nvSpPr>
        <p:spPr>
          <a:xfrm>
            <a:off x="359994" y="3709175"/>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rgbClr val="333333"/>
                </a:solidFill>
                <a:highlight>
                  <a:srgbClr val="FFFFFF"/>
                </a:highlight>
              </a:rPr>
              <a:t>休暇・申請管理→休暇管理→</a:t>
            </a:r>
            <a:r>
              <a:rPr lang="ja-JP" sz="1100" u="sng">
                <a:solidFill>
                  <a:schemeClr val="hlink"/>
                </a:solidFill>
                <a:highlight>
                  <a:srgbClr val="FFFFFF"/>
                </a:highlight>
                <a:hlinkClick r:id="rId4"/>
              </a:rPr>
              <a:t>有休自動付与</a:t>
            </a:r>
            <a:endParaRPr sz="1100" i="0" u="none" strike="noStrike" cap="none">
              <a:solidFill>
                <a:schemeClr val="dk1"/>
              </a:solidFill>
            </a:endParaRPr>
          </a:p>
        </p:txBody>
      </p:sp>
      <p:sp>
        <p:nvSpPr>
          <p:cNvPr id="796" name="Google Shape;796;p36"/>
          <p:cNvSpPr txBox="1"/>
          <p:nvPr/>
        </p:nvSpPr>
        <p:spPr>
          <a:xfrm>
            <a:off x="360000" y="4295225"/>
            <a:ext cx="6138000" cy="1055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有休自動付与の設定はスタッフ種別ごとに作成します。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まだ設定をひとつも作成していない場合は、任意のスタッフ種別を選択して</a:t>
            </a:r>
            <a:br>
              <a:rPr lang="ja-JP" sz="1100">
                <a:solidFill>
                  <a:schemeClr val="dk1"/>
                </a:solidFill>
              </a:rPr>
            </a:br>
            <a:r>
              <a:rPr lang="ja-JP" sz="1100">
                <a:solidFill>
                  <a:schemeClr val="dk1"/>
                </a:solidFill>
              </a:rPr>
              <a:t>設定を開始してください。</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すでにひとつ以上設定を作成済みの場合、既存の設定を別のスタッフ種別向けの設定として</a:t>
            </a:r>
            <a:br>
              <a:rPr lang="ja-JP" sz="1100">
                <a:solidFill>
                  <a:schemeClr val="dk1"/>
                </a:solidFill>
              </a:rPr>
            </a:br>
            <a:r>
              <a:rPr lang="ja-JP" sz="1100">
                <a:solidFill>
                  <a:schemeClr val="dk1"/>
                </a:solidFill>
              </a:rPr>
              <a:t>コピーすることができます。</a:t>
            </a:r>
            <a:endParaRPr sz="1100">
              <a:solidFill>
                <a:schemeClr val="dk1"/>
              </a:solidFill>
            </a:endParaRPr>
          </a:p>
        </p:txBody>
      </p:sp>
      <p:pic>
        <p:nvPicPr>
          <p:cNvPr id="797" name="Google Shape;797;p36"/>
          <p:cNvPicPr preferRelativeResize="0"/>
          <p:nvPr/>
        </p:nvPicPr>
        <p:blipFill>
          <a:blip r:embed="rId5">
            <a:alphaModFix/>
          </a:blip>
          <a:stretch>
            <a:fillRect/>
          </a:stretch>
        </p:blipFill>
        <p:spPr>
          <a:xfrm>
            <a:off x="1341677" y="5405706"/>
            <a:ext cx="4174646" cy="1290669"/>
          </a:xfrm>
          <a:prstGeom prst="rect">
            <a:avLst/>
          </a:prstGeom>
          <a:noFill/>
          <a:ln>
            <a:noFill/>
          </a:ln>
        </p:spPr>
      </p:pic>
      <p:sp>
        <p:nvSpPr>
          <p:cNvPr id="798" name="Google Shape;798;p36"/>
          <p:cNvSpPr txBox="1"/>
          <p:nvPr/>
        </p:nvSpPr>
        <p:spPr>
          <a:xfrm>
            <a:off x="360000" y="6751456"/>
            <a:ext cx="6138000" cy="47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「利用する」のラジオボタンを選択することで、各設定項目が表示されます。</a:t>
            </a:r>
            <a:br>
              <a:rPr lang="ja-JP" sz="1100">
                <a:solidFill>
                  <a:schemeClr val="dk1"/>
                </a:solidFill>
              </a:rPr>
            </a:br>
            <a:r>
              <a:rPr lang="ja-JP" sz="1100">
                <a:solidFill>
                  <a:schemeClr val="dk1"/>
                </a:solidFill>
              </a:rPr>
              <a:t>ご希望によって各項目を設定してください。</a:t>
            </a:r>
            <a:endParaRPr sz="1100" b="0" i="0" u="none" strike="noStrike" cap="none">
              <a:solidFill>
                <a:schemeClr val="dk1"/>
              </a:solidFill>
              <a:latin typeface="Arial"/>
              <a:ea typeface="Arial"/>
              <a:cs typeface="Arial"/>
              <a:sym typeface="Arial"/>
            </a:endParaRPr>
          </a:p>
        </p:txBody>
      </p:sp>
      <p:sp>
        <p:nvSpPr>
          <p:cNvPr id="799" name="Google Shape;799;p36"/>
          <p:cNvSpPr txBox="1"/>
          <p:nvPr/>
        </p:nvSpPr>
        <p:spPr>
          <a:xfrm>
            <a:off x="360000" y="7284853"/>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詳しい設定方法および各項目の説明は、</a:t>
            </a:r>
            <a:r>
              <a:rPr lang="ja-JP" sz="1100" u="sng">
                <a:solidFill>
                  <a:schemeClr val="hlink"/>
                </a:solidFill>
                <a:hlinkClick r:id="rId4"/>
              </a:rPr>
              <a:t>こちらのヘルプページ</a:t>
            </a:r>
            <a:r>
              <a:rPr lang="ja-JP" sz="1100">
                <a:solidFill>
                  <a:schemeClr val="dk1"/>
                </a:solidFill>
              </a:rPr>
              <a:t>をご確認ください。</a:t>
            </a:r>
            <a:endParaRPr sz="1100" b="0" i="0" u="none" strike="noStrike" cap="none">
              <a:solidFill>
                <a:schemeClr val="dk1"/>
              </a:solidFill>
              <a:latin typeface="Arial"/>
              <a:ea typeface="Arial"/>
              <a:cs typeface="Arial"/>
              <a:sym typeface="Arial"/>
            </a:endParaRPr>
          </a:p>
        </p:txBody>
      </p:sp>
      <p:sp>
        <p:nvSpPr>
          <p:cNvPr id="800" name="Google Shape;800;p36"/>
          <p:cNvSpPr txBox="1"/>
          <p:nvPr/>
        </p:nvSpPr>
        <p:spPr>
          <a:xfrm>
            <a:off x="360000" y="7658944"/>
            <a:ext cx="6138000" cy="845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 有休自動付与を利用するには、</a:t>
            </a:r>
            <a:r>
              <a:rPr lang="ja-JP" sz="1100">
                <a:solidFill>
                  <a:srgbClr val="FF0000"/>
                </a:solidFill>
              </a:rPr>
              <a:t>入社日あるいは「</a:t>
            </a:r>
            <a:r>
              <a:rPr lang="ja-JP" sz="1100" u="sng">
                <a:solidFill>
                  <a:schemeClr val="hlink"/>
                </a:solidFill>
                <a:hlinkClick r:id="rId6"/>
              </a:rPr>
              <a:t>有休自動付与用の起算日</a:t>
            </a:r>
            <a:r>
              <a:rPr lang="ja-JP" sz="1100">
                <a:solidFill>
                  <a:srgbClr val="FF0000"/>
                </a:solidFill>
              </a:rPr>
              <a:t>」の設定が</a:t>
            </a:r>
            <a:br>
              <a:rPr lang="ja-JP" sz="1100">
                <a:solidFill>
                  <a:srgbClr val="FF0000"/>
                </a:solidFill>
              </a:rPr>
            </a:br>
            <a:r>
              <a:rPr lang="ja-JP" sz="1100">
                <a:solidFill>
                  <a:srgbClr val="FF0000"/>
                </a:solidFill>
              </a:rPr>
              <a:t>必須となります。</a:t>
            </a:r>
            <a:endParaRPr sz="1100">
              <a:solidFill>
                <a:srgbClr val="FF0000"/>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 有休自動付与は、設定完了の翌日から適用されます。</a:t>
            </a:r>
            <a:br>
              <a:rPr lang="ja-JP" sz="1100">
                <a:solidFill>
                  <a:schemeClr val="dk1"/>
                </a:solidFill>
              </a:rPr>
            </a:br>
            <a:r>
              <a:rPr lang="ja-JP" sz="1100">
                <a:solidFill>
                  <a:schemeClr val="dk1"/>
                </a:solidFill>
              </a:rPr>
              <a:t>過去にさかのぼって付与することはできません。</a:t>
            </a:r>
            <a:endParaRPr sz="11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7"/>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承認者を設定</a:t>
            </a:r>
            <a:r>
              <a:rPr lang="ja-JP" sz="3200">
                <a:latin typeface="Arial"/>
                <a:ea typeface="Arial"/>
                <a:cs typeface="Arial"/>
                <a:sym typeface="Arial"/>
              </a:rPr>
              <a:t>する</a:t>
            </a:r>
            <a:endParaRPr sz="1050" b="0" i="0" u="none" strike="noStrike" cap="none">
              <a:latin typeface="Arial"/>
              <a:ea typeface="Arial"/>
              <a:cs typeface="Arial"/>
              <a:sym typeface="Arial"/>
            </a:endParaRPr>
          </a:p>
        </p:txBody>
      </p:sp>
      <p:pic>
        <p:nvPicPr>
          <p:cNvPr id="806" name="Google Shape;806;p37"/>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807" name="Google Shape;807;p37"/>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808" name="Google Shape;808;p37"/>
          <p:cNvGrpSpPr/>
          <p:nvPr/>
        </p:nvGrpSpPr>
        <p:grpSpPr>
          <a:xfrm>
            <a:off x="0" y="348541"/>
            <a:ext cx="6858000" cy="57859"/>
            <a:chOff x="276446" y="1127056"/>
            <a:chExt cx="6241312" cy="45084"/>
          </a:xfrm>
        </p:grpSpPr>
        <p:cxnSp>
          <p:nvCxnSpPr>
            <p:cNvPr id="809" name="Google Shape;809;p3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810" name="Google Shape;810;p3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811" name="Google Shape;811;p37"/>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grpSp>
        <p:nvGrpSpPr>
          <p:cNvPr id="817" name="Google Shape;817;p38"/>
          <p:cNvGrpSpPr/>
          <p:nvPr/>
        </p:nvGrpSpPr>
        <p:grpSpPr>
          <a:xfrm>
            <a:off x="0" y="348541"/>
            <a:ext cx="6858000" cy="57859"/>
            <a:chOff x="276446" y="1127056"/>
            <a:chExt cx="6241312" cy="45084"/>
          </a:xfrm>
        </p:grpSpPr>
        <p:cxnSp>
          <p:nvCxnSpPr>
            <p:cNvPr id="818" name="Google Shape;818;p3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819" name="Google Shape;819;p3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820" name="Google Shape;820;p38"/>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42</a:t>
            </a:fld>
            <a:endParaRPr/>
          </a:p>
        </p:txBody>
      </p:sp>
      <p:sp>
        <p:nvSpPr>
          <p:cNvPr id="821" name="Google Shape;821;p3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１．申請～承認の流れ</a:t>
            </a:r>
            <a:endParaRPr sz="1800" b="1">
              <a:latin typeface="Arial"/>
              <a:ea typeface="Arial"/>
              <a:cs typeface="Arial"/>
              <a:sym typeface="Arial"/>
            </a:endParaRPr>
          </a:p>
        </p:txBody>
      </p:sp>
      <p:cxnSp>
        <p:nvCxnSpPr>
          <p:cNvPr id="822" name="Google Shape;822;p3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23" name="Google Shape;823;p38"/>
          <p:cNvSpPr txBox="1"/>
          <p:nvPr/>
        </p:nvSpPr>
        <p:spPr>
          <a:xfrm>
            <a:off x="360000" y="2565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基本的な流れ</a:t>
            </a:r>
            <a:endParaRPr b="1" i="0" u="none" strike="noStrike" cap="none">
              <a:solidFill>
                <a:schemeClr val="dk1"/>
              </a:solidFill>
            </a:endParaRPr>
          </a:p>
        </p:txBody>
      </p:sp>
      <p:grpSp>
        <p:nvGrpSpPr>
          <p:cNvPr id="824" name="Google Shape;824;p38"/>
          <p:cNvGrpSpPr/>
          <p:nvPr/>
        </p:nvGrpSpPr>
        <p:grpSpPr>
          <a:xfrm>
            <a:off x="360000" y="981700"/>
            <a:ext cx="6138100" cy="1457900"/>
            <a:chOff x="360000" y="981700"/>
            <a:chExt cx="6138100" cy="1457900"/>
          </a:xfrm>
        </p:grpSpPr>
        <p:sp>
          <p:nvSpPr>
            <p:cNvPr id="825" name="Google Shape;825;p38"/>
            <p:cNvSpPr txBox="1"/>
            <p:nvPr/>
          </p:nvSpPr>
          <p:spPr>
            <a:xfrm>
              <a:off x="360100" y="981700"/>
              <a:ext cx="6138000" cy="109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t>ジョブカン勤怠では、様々な用途の申請機能があります。</a:t>
              </a:r>
              <a:endParaRPr sz="1100"/>
            </a:p>
            <a:p>
              <a:pPr marL="0" lvl="0" indent="0" algn="l" rtl="0">
                <a:lnSpc>
                  <a:spcPct val="115000"/>
                </a:lnSpc>
                <a:spcBef>
                  <a:spcPts val="0"/>
                </a:spcBef>
                <a:spcAft>
                  <a:spcPts val="0"/>
                </a:spcAft>
                <a:buNone/>
              </a:pPr>
              <a:r>
                <a:rPr lang="ja-JP" sz="1100"/>
                <a:t>すべての申請機能で「スタッフがマイページから申請を行い、管理者が管理者ページで</a:t>
              </a:r>
              <a:br>
                <a:rPr lang="ja-JP" sz="1100"/>
              </a:br>
              <a:r>
                <a:rPr lang="ja-JP" sz="1100"/>
                <a:t>承認を行う」という流れは共通しています（</a:t>
              </a:r>
              <a:r>
                <a:rPr lang="ja-JP" sz="1100" u="sng">
                  <a:solidFill>
                    <a:schemeClr val="hlink"/>
                  </a:solidFill>
                  <a:hlinkClick r:id="rId3"/>
                </a:rPr>
                <a:t>選択備考申請</a:t>
              </a:r>
              <a:r>
                <a:rPr lang="ja-JP" sz="1100"/>
                <a:t>のみ、Web打刻からも申請可能）。</a:t>
              </a:r>
              <a:br>
                <a:rPr lang="ja-JP" sz="1100"/>
              </a:br>
              <a:r>
                <a:rPr lang="ja-JP" sz="1100">
                  <a:solidFill>
                    <a:srgbClr val="333333"/>
                  </a:solidFill>
                  <a:highlight>
                    <a:srgbClr val="FFFFFF"/>
                  </a:highlight>
                </a:rPr>
                <a:t>しかし、「どの管理者が承認者となるか」は申請の種類によって異なります。</a:t>
              </a:r>
              <a:endParaRPr sz="1100">
                <a:solidFill>
                  <a:srgbClr val="333333"/>
                </a:solidFill>
                <a:highlight>
                  <a:srgbClr val="FFFFFF"/>
                </a:highlight>
              </a:endParaRPr>
            </a:p>
            <a:p>
              <a:pPr marL="0" lvl="0" indent="0" algn="l" rtl="0">
                <a:lnSpc>
                  <a:spcPct val="115000"/>
                </a:lnSpc>
                <a:spcBef>
                  <a:spcPts val="0"/>
                </a:spcBef>
                <a:spcAft>
                  <a:spcPts val="0"/>
                </a:spcAft>
                <a:buNone/>
              </a:pPr>
              <a:r>
                <a:rPr lang="ja-JP" sz="1100">
                  <a:solidFill>
                    <a:srgbClr val="333333"/>
                  </a:solidFill>
                  <a:highlight>
                    <a:srgbClr val="FFFFFF"/>
                  </a:highlight>
                </a:rPr>
                <a:t>この章では、申請～承認の流れと、承認者の設定方法についてご説明します。</a:t>
              </a:r>
              <a:endParaRPr sz="1100">
                <a:solidFill>
                  <a:srgbClr val="333333"/>
                </a:solidFill>
                <a:highlight>
                  <a:srgbClr val="FFFFFF"/>
                </a:highlight>
              </a:endParaRPr>
            </a:p>
          </p:txBody>
        </p:sp>
        <p:sp>
          <p:nvSpPr>
            <p:cNvPr id="826" name="Google Shape;826;p38"/>
            <p:cNvSpPr txBox="1"/>
            <p:nvPr/>
          </p:nvSpPr>
          <p:spPr>
            <a:xfrm>
              <a:off x="360000" y="2094000"/>
              <a:ext cx="6138000" cy="34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関連ヘルプ：</a:t>
              </a:r>
              <a:r>
                <a:rPr lang="ja-JP" sz="1100" u="sng">
                  <a:solidFill>
                    <a:schemeClr val="hlink"/>
                  </a:solidFill>
                  <a:hlinkClick r:id="rId4"/>
                </a:rPr>
                <a:t>申請の種類と承認方法について</a:t>
              </a:r>
              <a:endParaRPr sz="1100"/>
            </a:p>
          </p:txBody>
        </p:sp>
      </p:grpSp>
      <p:grpSp>
        <p:nvGrpSpPr>
          <p:cNvPr id="827" name="Google Shape;827;p38"/>
          <p:cNvGrpSpPr/>
          <p:nvPr/>
        </p:nvGrpSpPr>
        <p:grpSpPr>
          <a:xfrm>
            <a:off x="359875" y="2948725"/>
            <a:ext cx="6138000" cy="1031850"/>
            <a:chOff x="359875" y="2910425"/>
            <a:chExt cx="6138000" cy="1031850"/>
          </a:xfrm>
        </p:grpSpPr>
        <p:sp>
          <p:nvSpPr>
            <p:cNvPr id="828" name="Google Shape;828;p38"/>
            <p:cNvSpPr txBox="1"/>
            <p:nvPr/>
          </p:nvSpPr>
          <p:spPr>
            <a:xfrm>
              <a:off x="359879" y="2910425"/>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1. スタッフマイページから申請を行う</a:t>
              </a:r>
              <a:endParaRPr sz="1100" b="1"/>
            </a:p>
          </p:txBody>
        </p:sp>
        <p:sp>
          <p:nvSpPr>
            <p:cNvPr id="829" name="Google Shape;829;p38"/>
            <p:cNvSpPr txBox="1"/>
            <p:nvPr/>
          </p:nvSpPr>
          <p:spPr>
            <a:xfrm>
              <a:off x="359875" y="3232175"/>
              <a:ext cx="6138000" cy="71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t>まずは、スタッフが自身のスタッフマイページから申請を行います。</a:t>
              </a:r>
              <a:endParaRPr sz="1100"/>
            </a:p>
            <a:p>
              <a:pPr marL="0" lvl="0" indent="0" algn="l" rtl="0">
                <a:lnSpc>
                  <a:spcPct val="115000"/>
                </a:lnSpc>
                <a:spcBef>
                  <a:spcPts val="0"/>
                </a:spcBef>
                <a:spcAft>
                  <a:spcPts val="0"/>
                </a:spcAft>
                <a:buClr>
                  <a:schemeClr val="dk1"/>
                </a:buClr>
                <a:buSzPts val="1100"/>
                <a:buFont typeface="Arial"/>
                <a:buNone/>
              </a:pPr>
              <a:r>
                <a:rPr lang="ja-JP" sz="1100"/>
                <a:t>出退勤編集はPCマイページのみ、打刻エリア申請はモバイルマイページのみ可能です。</a:t>
              </a:r>
              <a:endParaRPr sz="1100"/>
            </a:p>
            <a:p>
              <a:pPr marL="0" lvl="0" indent="0" algn="l" rtl="0">
                <a:lnSpc>
                  <a:spcPct val="115000"/>
                </a:lnSpc>
                <a:spcBef>
                  <a:spcPts val="0"/>
                </a:spcBef>
                <a:spcAft>
                  <a:spcPts val="0"/>
                </a:spcAft>
                <a:buNone/>
              </a:pPr>
              <a:r>
                <a:rPr lang="ja-JP" sz="1100"/>
                <a:t>それ以外の申請は、PC/モバイルのどちらからでも申請可能です。</a:t>
              </a:r>
              <a:endParaRPr sz="1100"/>
            </a:p>
          </p:txBody>
        </p:sp>
      </p:grpSp>
      <p:grpSp>
        <p:nvGrpSpPr>
          <p:cNvPr id="830" name="Google Shape;830;p38"/>
          <p:cNvGrpSpPr/>
          <p:nvPr/>
        </p:nvGrpSpPr>
        <p:grpSpPr>
          <a:xfrm>
            <a:off x="359875" y="7346975"/>
            <a:ext cx="6138000" cy="650400"/>
            <a:chOff x="359875" y="7499375"/>
            <a:chExt cx="6138000" cy="650400"/>
          </a:xfrm>
        </p:grpSpPr>
        <p:sp>
          <p:nvSpPr>
            <p:cNvPr id="831" name="Google Shape;831;p38"/>
            <p:cNvSpPr txBox="1"/>
            <p:nvPr/>
          </p:nvSpPr>
          <p:spPr>
            <a:xfrm>
              <a:off x="359875" y="7499375"/>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3. 申請を承認する</a:t>
              </a:r>
              <a:endParaRPr sz="1100" b="1"/>
            </a:p>
          </p:txBody>
        </p:sp>
        <p:sp>
          <p:nvSpPr>
            <p:cNvPr id="832" name="Google Shape;832;p38"/>
            <p:cNvSpPr txBox="1"/>
            <p:nvPr/>
          </p:nvSpPr>
          <p:spPr>
            <a:xfrm>
              <a:off x="359875" y="7804175"/>
              <a:ext cx="6138000" cy="34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申請内容を確認し、承認作業を行ってください。</a:t>
              </a:r>
              <a:endParaRPr sz="1100"/>
            </a:p>
          </p:txBody>
        </p:sp>
      </p:grpSp>
      <p:grpSp>
        <p:nvGrpSpPr>
          <p:cNvPr id="833" name="Google Shape;833;p38"/>
          <p:cNvGrpSpPr/>
          <p:nvPr/>
        </p:nvGrpSpPr>
        <p:grpSpPr>
          <a:xfrm>
            <a:off x="359875" y="4063600"/>
            <a:ext cx="6138000" cy="3200350"/>
            <a:chOff x="359875" y="4018525"/>
            <a:chExt cx="6138000" cy="3200350"/>
          </a:xfrm>
        </p:grpSpPr>
        <p:sp>
          <p:nvSpPr>
            <p:cNvPr id="834" name="Google Shape;834;p38"/>
            <p:cNvSpPr txBox="1"/>
            <p:nvPr/>
          </p:nvSpPr>
          <p:spPr>
            <a:xfrm>
              <a:off x="359875" y="4018525"/>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2. 管理者が申請を確認する</a:t>
              </a:r>
              <a:endParaRPr sz="1100" b="1"/>
            </a:p>
          </p:txBody>
        </p:sp>
        <p:sp>
          <p:nvSpPr>
            <p:cNvPr id="835" name="Google Shape;835;p38"/>
            <p:cNvSpPr txBox="1"/>
            <p:nvPr/>
          </p:nvSpPr>
          <p:spPr>
            <a:xfrm>
              <a:off x="359875" y="6508775"/>
              <a:ext cx="6138000" cy="71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スタッフが申請を行うと、管理者ページのトップにある「</a:t>
              </a:r>
              <a:r>
                <a:rPr lang="ja-JP" sz="1100" u="sng">
                  <a:solidFill>
                    <a:schemeClr val="hlink"/>
                  </a:solidFill>
                  <a:hlinkClick r:id="rId5"/>
                </a:rPr>
                <a:t>未承認一覧</a:t>
              </a:r>
              <a:r>
                <a:rPr lang="ja-JP" sz="1100"/>
                <a:t>」に赤字で件数が</a:t>
              </a:r>
              <a:br>
                <a:rPr lang="ja-JP" sz="1100"/>
              </a:br>
              <a:r>
                <a:rPr lang="ja-JP" sz="1100"/>
                <a:t>表示されます。</a:t>
              </a:r>
              <a:endParaRPr sz="1100"/>
            </a:p>
            <a:p>
              <a:pPr marL="0" lvl="0" indent="0" algn="l" rtl="0">
                <a:lnSpc>
                  <a:spcPct val="115000"/>
                </a:lnSpc>
                <a:spcBef>
                  <a:spcPts val="0"/>
                </a:spcBef>
                <a:spcAft>
                  <a:spcPts val="0"/>
                </a:spcAft>
                <a:buNone/>
              </a:pPr>
              <a:r>
                <a:rPr lang="ja-JP" sz="1100"/>
                <a:t>件数をクリックし、対応する承認画面に移動してください。</a:t>
              </a:r>
              <a:endParaRPr sz="1100"/>
            </a:p>
          </p:txBody>
        </p:sp>
        <p:pic>
          <p:nvPicPr>
            <p:cNvPr id="836" name="Google Shape;836;p38"/>
            <p:cNvPicPr preferRelativeResize="0"/>
            <p:nvPr/>
          </p:nvPicPr>
          <p:blipFill>
            <a:blip r:embed="rId6">
              <a:alphaModFix/>
            </a:blip>
            <a:stretch>
              <a:fillRect/>
            </a:stretch>
          </p:blipFill>
          <p:spPr>
            <a:xfrm>
              <a:off x="1284688" y="4406431"/>
              <a:ext cx="4288625" cy="2053137"/>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grpSp>
        <p:nvGrpSpPr>
          <p:cNvPr id="842" name="Google Shape;842;g2961221e3e5_0_65"/>
          <p:cNvGrpSpPr/>
          <p:nvPr/>
        </p:nvGrpSpPr>
        <p:grpSpPr>
          <a:xfrm>
            <a:off x="-2" y="348586"/>
            <a:ext cx="6857832" cy="57861"/>
            <a:chOff x="276446" y="1127056"/>
            <a:chExt cx="6241201" cy="45084"/>
          </a:xfrm>
        </p:grpSpPr>
        <p:cxnSp>
          <p:nvCxnSpPr>
            <p:cNvPr id="843" name="Google Shape;843;g2961221e3e5_0_65"/>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844" name="Google Shape;844;g2961221e3e5_0_65"/>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845" name="Google Shape;845;g2961221e3e5_0_65"/>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43</a:t>
            </a:fld>
            <a:endParaRPr/>
          </a:p>
        </p:txBody>
      </p:sp>
      <p:sp>
        <p:nvSpPr>
          <p:cNvPr id="846" name="Google Shape;846;g2961221e3e5_0_65"/>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２．承認者の違いについて</a:t>
            </a:r>
            <a:endParaRPr sz="1800" b="1">
              <a:latin typeface="Arial"/>
              <a:ea typeface="Arial"/>
              <a:cs typeface="Arial"/>
              <a:sym typeface="Arial"/>
            </a:endParaRPr>
          </a:p>
        </p:txBody>
      </p:sp>
      <p:cxnSp>
        <p:nvCxnSpPr>
          <p:cNvPr id="847" name="Google Shape;847;g2961221e3e5_0_6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48" name="Google Shape;848;g2961221e3e5_0_65"/>
          <p:cNvSpPr txBox="1"/>
          <p:nvPr/>
        </p:nvSpPr>
        <p:spPr>
          <a:xfrm>
            <a:off x="360000" y="6001000"/>
            <a:ext cx="6138000" cy="34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各機能について詳しくは、</a:t>
            </a:r>
            <a:r>
              <a:rPr lang="ja-JP" sz="1100" u="sng">
                <a:solidFill>
                  <a:schemeClr val="hlink"/>
                </a:solidFill>
                <a:hlinkClick r:id="rId3"/>
              </a:rPr>
              <a:t>こちらのヘルプページ</a:t>
            </a:r>
            <a:r>
              <a:rPr lang="ja-JP" sz="1100"/>
              <a:t>をご確認ください。</a:t>
            </a:r>
            <a:endParaRPr sz="1100"/>
          </a:p>
        </p:txBody>
      </p:sp>
      <p:grpSp>
        <p:nvGrpSpPr>
          <p:cNvPr id="849" name="Google Shape;849;g2961221e3e5_0_65"/>
          <p:cNvGrpSpPr/>
          <p:nvPr/>
        </p:nvGrpSpPr>
        <p:grpSpPr>
          <a:xfrm>
            <a:off x="360000" y="1007232"/>
            <a:ext cx="6138100" cy="2543791"/>
            <a:chOff x="360000" y="1007232"/>
            <a:chExt cx="6138100" cy="2543791"/>
          </a:xfrm>
        </p:grpSpPr>
        <p:sp>
          <p:nvSpPr>
            <p:cNvPr id="850" name="Google Shape;850;g2961221e3e5_0_65"/>
            <p:cNvSpPr txBox="1"/>
            <p:nvPr/>
          </p:nvSpPr>
          <p:spPr>
            <a:xfrm>
              <a:off x="360100" y="1370762"/>
              <a:ext cx="6138000" cy="69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申請機能は、機能が含まれるプランによって承認者が異なります。</a:t>
              </a:r>
              <a:endParaRPr sz="1100"/>
            </a:p>
            <a:p>
              <a:pPr marL="0" lvl="0" indent="0" algn="l" rtl="0">
                <a:lnSpc>
                  <a:spcPct val="115000"/>
                </a:lnSpc>
                <a:spcBef>
                  <a:spcPts val="0"/>
                </a:spcBef>
                <a:spcAft>
                  <a:spcPts val="0"/>
                </a:spcAft>
                <a:buNone/>
              </a:pPr>
              <a:r>
                <a:rPr lang="ja-JP" sz="1100"/>
                <a:t>出勤管理プラン・シフト管理プランに含まれる機能は、申請者の所属グループの管理者が</a:t>
              </a:r>
              <a:br>
                <a:rPr lang="ja-JP" sz="1100"/>
              </a:br>
              <a:r>
                <a:rPr lang="ja-JP" sz="1100"/>
                <a:t>承認者となります。</a:t>
              </a:r>
              <a:endParaRPr sz="1100"/>
            </a:p>
          </p:txBody>
        </p:sp>
        <p:sp>
          <p:nvSpPr>
            <p:cNvPr id="851" name="Google Shape;851;g2961221e3e5_0_65"/>
            <p:cNvSpPr txBox="1"/>
            <p:nvPr/>
          </p:nvSpPr>
          <p:spPr>
            <a:xfrm>
              <a:off x="360000" y="2085892"/>
              <a:ext cx="6138000" cy="34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対象の申請機能は以下の５つです。</a:t>
              </a:r>
              <a:endParaRPr sz="1100"/>
            </a:p>
          </p:txBody>
        </p:sp>
        <p:sp>
          <p:nvSpPr>
            <p:cNvPr id="852" name="Google Shape;852;g2961221e3e5_0_65"/>
            <p:cNvSpPr txBox="1"/>
            <p:nvPr/>
          </p:nvSpPr>
          <p:spPr>
            <a:xfrm>
              <a:off x="360000" y="100723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0"/>
                </a:spcAft>
                <a:buClr>
                  <a:srgbClr val="000000"/>
                </a:buClr>
                <a:buSzPts val="1400"/>
                <a:buFont typeface="Arial"/>
                <a:buNone/>
              </a:pPr>
              <a:r>
                <a:rPr lang="ja-JP" sz="1600" b="1">
                  <a:solidFill>
                    <a:schemeClr val="dk1"/>
                  </a:solidFill>
                </a:rPr>
                <a:t>所属グループの管理者による承認</a:t>
              </a:r>
              <a:endParaRPr sz="1600" b="1" i="0" u="none" strike="noStrike" cap="none">
                <a:solidFill>
                  <a:schemeClr val="dk1"/>
                </a:solidFill>
              </a:endParaRPr>
            </a:p>
          </p:txBody>
        </p:sp>
        <p:sp>
          <p:nvSpPr>
            <p:cNvPr id="853" name="Google Shape;853;g2961221e3e5_0_65"/>
            <p:cNvSpPr txBox="1"/>
            <p:nvPr/>
          </p:nvSpPr>
          <p:spPr>
            <a:xfrm>
              <a:off x="360000" y="2456623"/>
              <a:ext cx="6138000" cy="10944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ja-JP" sz="1100"/>
                <a:t>打刻修正申請</a:t>
              </a:r>
              <a:endParaRPr sz="1100"/>
            </a:p>
            <a:p>
              <a:pPr marL="457200" lvl="0" indent="-298450" algn="l" rtl="0">
                <a:lnSpc>
                  <a:spcPct val="115000"/>
                </a:lnSpc>
                <a:spcBef>
                  <a:spcPts val="0"/>
                </a:spcBef>
                <a:spcAft>
                  <a:spcPts val="0"/>
                </a:spcAft>
                <a:buSzPts val="1100"/>
                <a:buChar char="●"/>
              </a:pPr>
              <a:r>
                <a:rPr lang="ja-JP" sz="1100"/>
                <a:t>遅刻理由の申請</a:t>
              </a:r>
              <a:endParaRPr sz="1100"/>
            </a:p>
            <a:p>
              <a:pPr marL="457200" lvl="0" indent="-298450" algn="l" rtl="0">
                <a:lnSpc>
                  <a:spcPct val="115000"/>
                </a:lnSpc>
                <a:spcBef>
                  <a:spcPts val="0"/>
                </a:spcBef>
                <a:spcAft>
                  <a:spcPts val="0"/>
                </a:spcAft>
                <a:buSzPts val="1100"/>
                <a:buChar char="●"/>
              </a:pPr>
              <a:r>
                <a:rPr lang="ja-JP" sz="1100"/>
                <a:t>出退勤編集</a:t>
              </a:r>
              <a:endParaRPr sz="1100"/>
            </a:p>
            <a:p>
              <a:pPr marL="457200" lvl="0" indent="-298450" algn="l" rtl="0">
                <a:lnSpc>
                  <a:spcPct val="115000"/>
                </a:lnSpc>
                <a:spcBef>
                  <a:spcPts val="0"/>
                </a:spcBef>
                <a:spcAft>
                  <a:spcPts val="0"/>
                </a:spcAft>
                <a:buSzPts val="1100"/>
                <a:buChar char="●"/>
              </a:pPr>
              <a:r>
                <a:rPr lang="ja-JP" sz="1100"/>
                <a:t>打刻エリア申請</a:t>
              </a:r>
              <a:endParaRPr sz="1100"/>
            </a:p>
            <a:p>
              <a:pPr marL="457200" lvl="0" indent="-298450" algn="l" rtl="0">
                <a:lnSpc>
                  <a:spcPct val="115000"/>
                </a:lnSpc>
                <a:spcBef>
                  <a:spcPts val="0"/>
                </a:spcBef>
                <a:spcAft>
                  <a:spcPts val="0"/>
                </a:spcAft>
                <a:buSzPts val="1100"/>
                <a:buChar char="●"/>
              </a:pPr>
              <a:r>
                <a:rPr lang="ja-JP" sz="1100"/>
                <a:t>シフト申請</a:t>
              </a:r>
              <a:endParaRPr sz="1100"/>
            </a:p>
          </p:txBody>
        </p:sp>
      </p:grpSp>
      <p:grpSp>
        <p:nvGrpSpPr>
          <p:cNvPr id="854" name="Google Shape;854;g2961221e3e5_0_65"/>
          <p:cNvGrpSpPr/>
          <p:nvPr/>
        </p:nvGrpSpPr>
        <p:grpSpPr>
          <a:xfrm>
            <a:off x="360000" y="3749802"/>
            <a:ext cx="6138100" cy="2052418"/>
            <a:chOff x="360000" y="3839182"/>
            <a:chExt cx="6138100" cy="2052418"/>
          </a:xfrm>
        </p:grpSpPr>
        <p:sp>
          <p:nvSpPr>
            <p:cNvPr id="855" name="Google Shape;855;g2961221e3e5_0_65"/>
            <p:cNvSpPr txBox="1"/>
            <p:nvPr/>
          </p:nvSpPr>
          <p:spPr>
            <a:xfrm>
              <a:off x="360000" y="383918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0"/>
                </a:spcAft>
                <a:buClr>
                  <a:srgbClr val="000000"/>
                </a:buClr>
                <a:buSzPts val="1400"/>
                <a:buFont typeface="Arial"/>
                <a:buNone/>
              </a:pPr>
              <a:r>
                <a:rPr lang="ja-JP" sz="1600" b="1">
                  <a:solidFill>
                    <a:schemeClr val="dk1"/>
                  </a:solidFill>
                </a:rPr>
                <a:t>承認フローによる承認</a:t>
              </a:r>
              <a:endParaRPr sz="1600" b="1" i="0" u="none" strike="noStrike" cap="none">
                <a:solidFill>
                  <a:schemeClr val="dk1"/>
                </a:solidFill>
              </a:endParaRPr>
            </a:p>
          </p:txBody>
        </p:sp>
        <p:sp>
          <p:nvSpPr>
            <p:cNvPr id="856" name="Google Shape;856;g2961221e3e5_0_65"/>
            <p:cNvSpPr txBox="1"/>
            <p:nvPr/>
          </p:nvSpPr>
          <p:spPr>
            <a:xfrm>
              <a:off x="360100" y="4176421"/>
              <a:ext cx="6138000" cy="50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休暇・申請管理プランに含まれる申請機能は、承認設定で作成した承認フローにしたがって</a:t>
              </a:r>
              <a:br>
                <a:rPr lang="ja-JP" sz="1100"/>
              </a:br>
              <a:r>
                <a:rPr lang="ja-JP" sz="1100"/>
                <a:t>承認されます。</a:t>
              </a:r>
              <a:endParaRPr sz="1100"/>
            </a:p>
          </p:txBody>
        </p:sp>
        <p:sp>
          <p:nvSpPr>
            <p:cNvPr id="857" name="Google Shape;857;g2961221e3e5_0_65"/>
            <p:cNvSpPr txBox="1"/>
            <p:nvPr/>
          </p:nvSpPr>
          <p:spPr>
            <a:xfrm>
              <a:off x="360100" y="5016500"/>
              <a:ext cx="6138000" cy="8751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ja-JP" sz="1100"/>
                <a:t>休暇申請</a:t>
              </a:r>
              <a:endParaRPr sz="1100"/>
            </a:p>
            <a:p>
              <a:pPr marL="457200" lvl="0" indent="-298450" algn="l" rtl="0">
                <a:lnSpc>
                  <a:spcPct val="115000"/>
                </a:lnSpc>
                <a:spcBef>
                  <a:spcPts val="0"/>
                </a:spcBef>
                <a:spcAft>
                  <a:spcPts val="0"/>
                </a:spcAft>
                <a:buSzPts val="1100"/>
                <a:buChar char="●"/>
              </a:pPr>
              <a:r>
                <a:rPr lang="ja-JP" sz="1100"/>
                <a:t>休日出勤申請</a:t>
              </a:r>
              <a:endParaRPr sz="1100"/>
            </a:p>
            <a:p>
              <a:pPr marL="457200" lvl="0" indent="-298450" algn="l" rtl="0">
                <a:lnSpc>
                  <a:spcPct val="115000"/>
                </a:lnSpc>
                <a:spcBef>
                  <a:spcPts val="0"/>
                </a:spcBef>
                <a:spcAft>
                  <a:spcPts val="0"/>
                </a:spcAft>
                <a:buSzPts val="1100"/>
                <a:buChar char="●"/>
              </a:pPr>
              <a:r>
                <a:rPr lang="ja-JP" sz="1100"/>
                <a:t>残業申請</a:t>
              </a:r>
              <a:endParaRPr sz="1100"/>
            </a:p>
            <a:p>
              <a:pPr marL="457200" lvl="0" indent="-298450" algn="l" rtl="0">
                <a:lnSpc>
                  <a:spcPct val="115000"/>
                </a:lnSpc>
                <a:spcBef>
                  <a:spcPts val="0"/>
                </a:spcBef>
                <a:spcAft>
                  <a:spcPts val="0"/>
                </a:spcAft>
                <a:buSzPts val="1100"/>
                <a:buChar char="●"/>
              </a:pPr>
              <a:r>
                <a:rPr lang="ja-JP" sz="1100"/>
                <a:t>選択備考申請</a:t>
              </a:r>
              <a:endParaRPr sz="1100"/>
            </a:p>
          </p:txBody>
        </p:sp>
        <p:sp>
          <p:nvSpPr>
            <p:cNvPr id="858" name="Google Shape;858;g2961221e3e5_0_65"/>
            <p:cNvSpPr txBox="1"/>
            <p:nvPr/>
          </p:nvSpPr>
          <p:spPr>
            <a:xfrm>
              <a:off x="360100" y="4679261"/>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対象の機能は以下の４つです。</a:t>
              </a:r>
              <a:endParaRPr sz="110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2961221e3e5_0_106"/>
          <p:cNvSpPr txBox="1"/>
          <p:nvPr/>
        </p:nvSpPr>
        <p:spPr>
          <a:xfrm>
            <a:off x="360000" y="4041958"/>
            <a:ext cx="6138000" cy="41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休暇申請・休日出勤申請・残業申請・選択備考申請の４つの申請は、承認設定にしたがって</a:t>
            </a:r>
            <a:br>
              <a:rPr lang="ja-JP" sz="1100">
                <a:solidFill>
                  <a:schemeClr val="dk1"/>
                </a:solidFill>
              </a:rPr>
            </a:br>
            <a:r>
              <a:rPr lang="ja-JP" sz="1100">
                <a:solidFill>
                  <a:schemeClr val="dk1"/>
                </a:solidFill>
              </a:rPr>
              <a:t>承認者が決定されます。</a:t>
            </a:r>
            <a:endParaRPr sz="1100">
              <a:solidFill>
                <a:schemeClr val="dk1"/>
              </a:solidFill>
            </a:endParaRPr>
          </a:p>
        </p:txBody>
      </p:sp>
      <p:grpSp>
        <p:nvGrpSpPr>
          <p:cNvPr id="865" name="Google Shape;865;g2961221e3e5_0_106"/>
          <p:cNvGrpSpPr/>
          <p:nvPr/>
        </p:nvGrpSpPr>
        <p:grpSpPr>
          <a:xfrm>
            <a:off x="-2" y="348586"/>
            <a:ext cx="6857832" cy="57861"/>
            <a:chOff x="276446" y="1127056"/>
            <a:chExt cx="6241201" cy="45084"/>
          </a:xfrm>
        </p:grpSpPr>
        <p:cxnSp>
          <p:nvCxnSpPr>
            <p:cNvPr id="866" name="Google Shape;866;g2961221e3e5_0_106"/>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867" name="Google Shape;867;g2961221e3e5_0_106"/>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868" name="Google Shape;868;g2961221e3e5_0_106"/>
          <p:cNvSpPr txBox="1"/>
          <p:nvPr/>
        </p:nvSpPr>
        <p:spPr>
          <a:xfrm>
            <a:off x="360000" y="6298136"/>
            <a:ext cx="6138000" cy="41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承認設定では、対象となるグループやスタッフ種別を指定して承認フローを作成します。</a:t>
            </a:r>
            <a:br>
              <a:rPr lang="ja-JP" sz="1100">
                <a:solidFill>
                  <a:schemeClr val="dk1"/>
                </a:solidFill>
              </a:rPr>
            </a:br>
            <a:r>
              <a:rPr lang="ja-JP" sz="1100">
                <a:solidFill>
                  <a:schemeClr val="dk1"/>
                </a:solidFill>
              </a:rPr>
              <a:t>承認者はひとつのフローにつき５人まで設定できます。</a:t>
            </a:r>
            <a:endParaRPr sz="1100">
              <a:solidFill>
                <a:schemeClr val="dk1"/>
              </a:solidFill>
            </a:endParaRPr>
          </a:p>
        </p:txBody>
      </p:sp>
      <p:sp>
        <p:nvSpPr>
          <p:cNvPr id="869" name="Google Shape;869;g2961221e3e5_0_106"/>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44</a:t>
            </a:fld>
            <a:endParaRPr/>
          </a:p>
        </p:txBody>
      </p:sp>
      <p:sp>
        <p:nvSpPr>
          <p:cNvPr id="870" name="Google Shape;870;g2961221e3e5_0_10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３．承認フローを作成する</a:t>
            </a:r>
            <a:endParaRPr sz="1800" b="1">
              <a:latin typeface="Arial"/>
              <a:ea typeface="Arial"/>
              <a:cs typeface="Arial"/>
              <a:sym typeface="Arial"/>
            </a:endParaRPr>
          </a:p>
        </p:txBody>
      </p:sp>
      <p:cxnSp>
        <p:nvCxnSpPr>
          <p:cNvPr id="871" name="Google Shape;871;g2961221e3e5_0_10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72" name="Google Shape;872;g2961221e3e5_0_106"/>
          <p:cNvSpPr txBox="1"/>
          <p:nvPr/>
        </p:nvSpPr>
        <p:spPr>
          <a:xfrm>
            <a:off x="360000" y="1041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承認設定</a:t>
            </a:r>
            <a:endParaRPr sz="1600" b="1" i="0" u="none" strike="noStrike" cap="none">
              <a:solidFill>
                <a:schemeClr val="dk1"/>
              </a:solidFill>
            </a:endParaRPr>
          </a:p>
        </p:txBody>
      </p:sp>
      <p:sp>
        <p:nvSpPr>
          <p:cNvPr id="873" name="Google Shape;873;g2961221e3e5_0_106"/>
          <p:cNvSpPr txBox="1"/>
          <p:nvPr/>
        </p:nvSpPr>
        <p:spPr>
          <a:xfrm>
            <a:off x="359994" y="3706669"/>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rgbClr val="333333"/>
                </a:solidFill>
                <a:highlight>
                  <a:srgbClr val="FFFFFF"/>
                </a:highlight>
              </a:rPr>
              <a:t>休暇・申請管理→</a:t>
            </a:r>
            <a:r>
              <a:rPr lang="ja-JP" sz="1100" u="sng">
                <a:solidFill>
                  <a:schemeClr val="hlink"/>
                </a:solidFill>
                <a:highlight>
                  <a:srgbClr val="FFFFFF"/>
                </a:highlight>
                <a:hlinkClick r:id="rId3"/>
              </a:rPr>
              <a:t>承認設定</a:t>
            </a:r>
            <a:endParaRPr sz="1100" i="0" u="none" strike="noStrike" cap="none">
              <a:solidFill>
                <a:schemeClr val="dk1"/>
              </a:solidFill>
            </a:endParaRPr>
          </a:p>
        </p:txBody>
      </p:sp>
      <p:pic>
        <p:nvPicPr>
          <p:cNvPr id="874" name="Google Shape;874;g2961221e3e5_0_106"/>
          <p:cNvPicPr preferRelativeResize="0"/>
          <p:nvPr/>
        </p:nvPicPr>
        <p:blipFill>
          <a:blip r:embed="rId4">
            <a:alphaModFix/>
          </a:blip>
          <a:stretch>
            <a:fillRect/>
          </a:stretch>
        </p:blipFill>
        <p:spPr>
          <a:xfrm>
            <a:off x="1470375" y="1447605"/>
            <a:ext cx="4212121" cy="2176975"/>
          </a:xfrm>
          <a:prstGeom prst="rect">
            <a:avLst/>
          </a:prstGeom>
          <a:noFill/>
          <a:ln>
            <a:noFill/>
          </a:ln>
        </p:spPr>
      </p:pic>
      <p:pic>
        <p:nvPicPr>
          <p:cNvPr id="875" name="Google Shape;875;g2961221e3e5_0_106"/>
          <p:cNvPicPr preferRelativeResize="0"/>
          <p:nvPr/>
        </p:nvPicPr>
        <p:blipFill>
          <a:blip r:embed="rId5">
            <a:alphaModFix/>
          </a:blip>
          <a:stretch>
            <a:fillRect/>
          </a:stretch>
        </p:blipFill>
        <p:spPr>
          <a:xfrm>
            <a:off x="451440" y="4539547"/>
            <a:ext cx="5955120" cy="1676501"/>
          </a:xfrm>
          <a:prstGeom prst="rect">
            <a:avLst/>
          </a:prstGeom>
          <a:noFill/>
          <a:ln>
            <a:noFill/>
          </a:ln>
        </p:spPr>
      </p:pic>
      <p:sp>
        <p:nvSpPr>
          <p:cNvPr id="876" name="Google Shape;876;g2961221e3e5_0_106"/>
          <p:cNvSpPr txBox="1"/>
          <p:nvPr/>
        </p:nvSpPr>
        <p:spPr>
          <a:xfrm>
            <a:off x="360000" y="6795725"/>
            <a:ext cx="6138000" cy="64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申請に適用される承認フローは、申請者のメイングループ/スタッフ種別向けに作成されたものになります。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該当する承認フローが無い場合は、「全て/全て」向けのフローが適用されます。</a:t>
            </a:r>
            <a:endParaRPr sz="1100">
              <a:solidFill>
                <a:schemeClr val="dk1"/>
              </a:solidFill>
            </a:endParaRPr>
          </a:p>
        </p:txBody>
      </p:sp>
      <p:sp>
        <p:nvSpPr>
          <p:cNvPr id="877" name="Google Shape;877;g2961221e3e5_0_106"/>
          <p:cNvSpPr txBox="1"/>
          <p:nvPr/>
        </p:nvSpPr>
        <p:spPr>
          <a:xfrm>
            <a:off x="360000" y="7870088"/>
            <a:ext cx="6138000" cy="25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次のページでは、承認フローの種類についてご説明します。</a:t>
            </a:r>
            <a:endParaRPr sz="1100">
              <a:solidFill>
                <a:schemeClr val="dk1"/>
              </a:solidFill>
            </a:endParaRPr>
          </a:p>
        </p:txBody>
      </p:sp>
      <p:sp>
        <p:nvSpPr>
          <p:cNvPr id="878" name="Google Shape;878;g2961221e3e5_0_106"/>
          <p:cNvSpPr txBox="1"/>
          <p:nvPr/>
        </p:nvSpPr>
        <p:spPr>
          <a:xfrm>
            <a:off x="360000" y="7527906"/>
            <a:ext cx="6138000" cy="25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詳しい設定方法は</a:t>
            </a:r>
            <a:r>
              <a:rPr lang="ja-JP" sz="1100" u="sng">
                <a:solidFill>
                  <a:schemeClr val="hlink"/>
                </a:solidFill>
                <a:hlinkClick r:id="rId3"/>
              </a:rPr>
              <a:t>こちらのヘルプページ</a:t>
            </a:r>
            <a:r>
              <a:rPr lang="ja-JP" sz="1100">
                <a:solidFill>
                  <a:schemeClr val="dk1"/>
                </a:solidFill>
              </a:rPr>
              <a:t>をご確認ください。</a:t>
            </a:r>
            <a:endParaRPr sz="11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aphicFrame>
        <p:nvGraphicFramePr>
          <p:cNvPr id="883" name="Google Shape;883;p39"/>
          <p:cNvGraphicFramePr/>
          <p:nvPr/>
        </p:nvGraphicFramePr>
        <p:xfrm>
          <a:off x="445543" y="1659435"/>
          <a:ext cx="5966900" cy="4534000"/>
        </p:xfrm>
        <a:graphic>
          <a:graphicData uri="http://schemas.openxmlformats.org/drawingml/2006/table">
            <a:tbl>
              <a:tblPr>
                <a:noFill/>
                <a:tableStyleId>{1DBF3256-5D79-459E-A4CE-13102FF63DEE}</a:tableStyleId>
              </a:tblPr>
              <a:tblGrid>
                <a:gridCol w="1306000">
                  <a:extLst>
                    <a:ext uri="{9D8B030D-6E8A-4147-A177-3AD203B41FA5}">
                      <a16:colId xmlns:a16="http://schemas.microsoft.com/office/drawing/2014/main" val="20000"/>
                    </a:ext>
                  </a:extLst>
                </a:gridCol>
                <a:gridCol w="4660900">
                  <a:extLst>
                    <a:ext uri="{9D8B030D-6E8A-4147-A177-3AD203B41FA5}">
                      <a16:colId xmlns:a16="http://schemas.microsoft.com/office/drawing/2014/main" val="20001"/>
                    </a:ext>
                  </a:extLst>
                </a:gridCol>
              </a:tblGrid>
              <a:tr h="317275">
                <a:tc>
                  <a:txBody>
                    <a:bodyPr/>
                    <a:lstStyle/>
                    <a:p>
                      <a:pPr marL="0" marR="0" lvl="0" indent="0" algn="ctr" rtl="0">
                        <a:lnSpc>
                          <a:spcPct val="115000"/>
                        </a:lnSpc>
                        <a:spcBef>
                          <a:spcPts val="0"/>
                        </a:spcBef>
                        <a:spcAft>
                          <a:spcPts val="0"/>
                        </a:spcAft>
                        <a:buNone/>
                      </a:pPr>
                      <a:r>
                        <a:rPr lang="ja-JP" sz="1100" b="1">
                          <a:solidFill>
                            <a:schemeClr val="dk1"/>
                          </a:solidFill>
                        </a:rPr>
                        <a:t>種類</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686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全員承認順不同</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フロー上の承認者が全員承認することで承認が確定します。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承認作業を行う順番は関係ありません。</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一人でも却下した場合、申請は却下されます。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592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全員承認承認者順（左→右）</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最も左に設定された承認者から順番に承認作業を行います。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全員が承認することで承認が確定します。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途中の承認者が却下した場合、その時点で申請は却下されます。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後続の承認者が承認作業を行うことはできません。</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8111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誰でも承認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フロー上の承認者</a:t>
                      </a:r>
                      <a:r>
                        <a:rPr lang="ja-JP" sz="1100" u="none" strike="noStrike" cap="none">
                          <a:solidFill>
                            <a:schemeClr val="dk1"/>
                          </a:solidFill>
                        </a:rPr>
                        <a:t>のうち、一</a:t>
                      </a:r>
                      <a:r>
                        <a:rPr lang="ja-JP" sz="1100">
                          <a:solidFill>
                            <a:schemeClr val="dk1"/>
                          </a:solidFill>
                        </a:rPr>
                        <a:t>人でも承認作業を行った時点で、</a:t>
                      </a:r>
                      <a:br>
                        <a:rPr lang="ja-JP" sz="1100">
                          <a:solidFill>
                            <a:schemeClr val="dk1"/>
                          </a:solidFill>
                        </a:rPr>
                      </a:br>
                      <a:r>
                        <a:rPr lang="ja-JP" sz="1100">
                          <a:solidFill>
                            <a:schemeClr val="dk1"/>
                          </a:solidFill>
                        </a:rPr>
                        <a:t>承認・却下が確定します。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13778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上位承認者優先（右側が上位者）</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承認者間に上位・下位の関係が発生します。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誰かひとりでも承認作業を行った時点で承認・却下が確定しますが、</a:t>
                      </a:r>
                      <a:br>
                        <a:rPr lang="ja-JP" sz="1100">
                          <a:solidFill>
                            <a:schemeClr val="dk1"/>
                          </a:solidFill>
                        </a:rPr>
                      </a:br>
                      <a:r>
                        <a:rPr lang="ja-JP" sz="1100">
                          <a:solidFill>
                            <a:schemeClr val="dk1"/>
                          </a:solidFill>
                        </a:rPr>
                        <a:t>他の承認者も承認作業を行うことができます。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承認者の間で承認・却下が食い違った場合、より上位の承認者の決定が優先されます。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884" name="Google Shape;884;p39"/>
          <p:cNvGrpSpPr/>
          <p:nvPr/>
        </p:nvGrpSpPr>
        <p:grpSpPr>
          <a:xfrm>
            <a:off x="0" y="348541"/>
            <a:ext cx="6858000" cy="57859"/>
            <a:chOff x="276446" y="1127056"/>
            <a:chExt cx="6241312" cy="45084"/>
          </a:xfrm>
        </p:grpSpPr>
        <p:cxnSp>
          <p:nvCxnSpPr>
            <p:cNvPr id="885" name="Google Shape;885;p3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886" name="Google Shape;886;p3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887" name="Google Shape;887;p3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45</a:t>
            </a:fld>
            <a:endParaRPr/>
          </a:p>
        </p:txBody>
      </p:sp>
      <p:sp>
        <p:nvSpPr>
          <p:cNvPr id="888" name="Google Shape;888;p3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３．承認フローを作成する</a:t>
            </a:r>
            <a:endParaRPr sz="1800" b="1">
              <a:latin typeface="Arial"/>
              <a:ea typeface="Arial"/>
              <a:cs typeface="Arial"/>
              <a:sym typeface="Arial"/>
            </a:endParaRPr>
          </a:p>
        </p:txBody>
      </p:sp>
      <p:cxnSp>
        <p:nvCxnSpPr>
          <p:cNvPr id="889" name="Google Shape;889;p3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90" name="Google Shape;890;p39"/>
          <p:cNvSpPr txBox="1"/>
          <p:nvPr/>
        </p:nvSpPr>
        <p:spPr>
          <a:xfrm>
            <a:off x="360000" y="1070158"/>
            <a:ext cx="6138000" cy="41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承認フローは、承認の過程に種類があります。</a:t>
            </a:r>
            <a:br>
              <a:rPr lang="ja-JP" sz="1100">
                <a:solidFill>
                  <a:schemeClr val="dk1"/>
                </a:solidFill>
              </a:rPr>
            </a:br>
            <a:r>
              <a:rPr lang="ja-JP" sz="1100">
                <a:solidFill>
                  <a:schemeClr val="dk1"/>
                </a:solidFill>
              </a:rPr>
              <a:t>それぞれの特徴は以下の通りです。</a:t>
            </a:r>
            <a:endParaRPr sz="11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pSp>
        <p:nvGrpSpPr>
          <p:cNvPr id="895" name="Google Shape;895;p40"/>
          <p:cNvGrpSpPr/>
          <p:nvPr/>
        </p:nvGrpSpPr>
        <p:grpSpPr>
          <a:xfrm>
            <a:off x="-2" y="348586"/>
            <a:ext cx="6857831" cy="57861"/>
            <a:chOff x="276445" y="1127055"/>
            <a:chExt cx="6241201" cy="45085"/>
          </a:xfrm>
        </p:grpSpPr>
        <p:cxnSp>
          <p:nvCxnSpPr>
            <p:cNvPr id="896" name="Google Shape;896;p40"/>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97" name="Google Shape;897;p40"/>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grpSp>
        <p:nvGrpSpPr>
          <p:cNvPr id="898" name="Google Shape;898;p40"/>
          <p:cNvGrpSpPr/>
          <p:nvPr/>
        </p:nvGrpSpPr>
        <p:grpSpPr>
          <a:xfrm>
            <a:off x="464850" y="4114480"/>
            <a:ext cx="5928300" cy="606300"/>
            <a:chOff x="464818" y="4114480"/>
            <a:chExt cx="5928300" cy="606300"/>
          </a:xfrm>
        </p:grpSpPr>
        <p:sp>
          <p:nvSpPr>
            <p:cNvPr id="899" name="Google Shape;899;p40"/>
            <p:cNvSpPr txBox="1"/>
            <p:nvPr/>
          </p:nvSpPr>
          <p:spPr>
            <a:xfrm>
              <a:off x="464818" y="4156467"/>
              <a:ext cx="5928300" cy="522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800"/>
                <a:buFont typeface="Arial"/>
                <a:buNone/>
              </a:pPr>
              <a:r>
                <a:rPr lang="ja-JP" sz="3000" b="0" i="0" u="none" strike="noStrike" cap="none">
                  <a:solidFill>
                    <a:schemeClr val="dk1"/>
                  </a:solidFill>
                  <a:latin typeface="Arial"/>
                  <a:ea typeface="Arial"/>
                  <a:cs typeface="Arial"/>
                  <a:sym typeface="Arial"/>
                </a:rPr>
                <a:t>工数管理を</a:t>
              </a:r>
              <a:r>
                <a:rPr lang="ja-JP" sz="3000">
                  <a:solidFill>
                    <a:schemeClr val="dk1"/>
                  </a:solidFill>
                </a:rPr>
                <a:t>利用する</a:t>
              </a:r>
              <a:endParaRPr sz="3000" b="0" i="0" u="none" strike="noStrike" cap="none">
                <a:solidFill>
                  <a:schemeClr val="dk1"/>
                </a:solidFill>
                <a:latin typeface="Arial"/>
                <a:ea typeface="Arial"/>
                <a:cs typeface="Arial"/>
                <a:sym typeface="Arial"/>
              </a:endParaRPr>
            </a:p>
          </p:txBody>
        </p:sp>
        <p:pic>
          <p:nvPicPr>
            <p:cNvPr id="900" name="Google Shape;900;p40"/>
            <p:cNvPicPr preferRelativeResize="0"/>
            <p:nvPr/>
          </p:nvPicPr>
          <p:blipFill rotWithShape="1">
            <a:blip r:embed="rId3">
              <a:alphaModFix/>
            </a:blip>
            <a:srcRect/>
            <a:stretch/>
          </p:blipFill>
          <p:spPr>
            <a:xfrm>
              <a:off x="836837" y="4114480"/>
              <a:ext cx="606300" cy="606300"/>
            </a:xfrm>
            <a:prstGeom prst="rect">
              <a:avLst/>
            </a:prstGeom>
            <a:noFill/>
            <a:ln>
              <a:noFill/>
            </a:ln>
          </p:spPr>
        </p:pic>
        <p:pic>
          <p:nvPicPr>
            <p:cNvPr id="901" name="Google Shape;901;p40"/>
            <p:cNvPicPr preferRelativeResize="0"/>
            <p:nvPr/>
          </p:nvPicPr>
          <p:blipFill rotWithShape="1">
            <a:blip r:embed="rId3">
              <a:alphaModFix/>
            </a:blip>
            <a:srcRect/>
            <a:stretch/>
          </p:blipFill>
          <p:spPr>
            <a:xfrm>
              <a:off x="5380873" y="4114480"/>
              <a:ext cx="606300" cy="606300"/>
            </a:xfrm>
            <a:prstGeom prst="rect">
              <a:avLst/>
            </a:prstGeom>
            <a:noFill/>
            <a:ln>
              <a:noFill/>
            </a:ln>
          </p:spPr>
        </p:pic>
      </p:grpSp>
      <p:sp>
        <p:nvSpPr>
          <p:cNvPr id="902" name="Google Shape;902;p40"/>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grpSp>
        <p:nvGrpSpPr>
          <p:cNvPr id="907" name="Google Shape;907;p41"/>
          <p:cNvGrpSpPr/>
          <p:nvPr/>
        </p:nvGrpSpPr>
        <p:grpSpPr>
          <a:xfrm>
            <a:off x="-2" y="348586"/>
            <a:ext cx="6857831" cy="57861"/>
            <a:chOff x="276445" y="1127055"/>
            <a:chExt cx="6241201" cy="45085"/>
          </a:xfrm>
        </p:grpSpPr>
        <p:cxnSp>
          <p:nvCxnSpPr>
            <p:cNvPr id="908" name="Google Shape;908;p41"/>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09" name="Google Shape;909;p41"/>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10" name="Google Shape;910;p41"/>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47</a:t>
            </a:fld>
            <a:endParaRPr/>
          </a:p>
        </p:txBody>
      </p:sp>
      <p:sp>
        <p:nvSpPr>
          <p:cNvPr id="911" name="Google Shape;911;p41"/>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１．工数管理の流れ</a:t>
            </a:r>
            <a:endParaRPr sz="1800" b="1">
              <a:latin typeface="Arial"/>
              <a:ea typeface="Arial"/>
              <a:cs typeface="Arial"/>
              <a:sym typeface="Arial"/>
            </a:endParaRPr>
          </a:p>
        </p:txBody>
      </p:sp>
      <p:cxnSp>
        <p:nvCxnSpPr>
          <p:cNvPr id="912" name="Google Shape;912;p4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913" name="Google Shape;913;p41"/>
          <p:cNvSpPr txBox="1"/>
          <p:nvPr/>
        </p:nvSpPr>
        <p:spPr>
          <a:xfrm>
            <a:off x="360000" y="2184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基本的な流れ</a:t>
            </a:r>
            <a:endParaRPr b="1" i="0" u="none" strike="noStrike" cap="none">
              <a:solidFill>
                <a:schemeClr val="dk1"/>
              </a:solidFill>
            </a:endParaRPr>
          </a:p>
        </p:txBody>
      </p:sp>
      <p:sp>
        <p:nvSpPr>
          <p:cNvPr id="914" name="Google Shape;914;p41"/>
          <p:cNvSpPr txBox="1"/>
          <p:nvPr/>
        </p:nvSpPr>
        <p:spPr>
          <a:xfrm>
            <a:off x="360100" y="981700"/>
            <a:ext cx="6296100" cy="74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工数管理プランでは、スタッフが入力した工数（作業にかかった労働時間）を管理者ページで</a:t>
            </a:r>
            <a:br>
              <a:rPr lang="ja-JP" sz="1100"/>
            </a:br>
            <a:r>
              <a:rPr lang="ja-JP" sz="1100"/>
              <a:t>集計し、どのプロジェクト・タスクにどれだけの工数がかかったかを確認することができます。</a:t>
            </a:r>
            <a:endParaRPr sz="1100"/>
          </a:p>
          <a:p>
            <a:pPr marL="0" lvl="0" indent="0" algn="l" rtl="0">
              <a:lnSpc>
                <a:spcPct val="115000"/>
              </a:lnSpc>
              <a:spcBef>
                <a:spcPts val="0"/>
              </a:spcBef>
              <a:spcAft>
                <a:spcPts val="0"/>
              </a:spcAft>
              <a:buNone/>
            </a:pPr>
            <a:r>
              <a:rPr lang="ja-JP" sz="1100"/>
              <a:t>この章では、工数管理の基本的な使い方をご説明します。</a:t>
            </a:r>
            <a:endParaRPr sz="1100"/>
          </a:p>
        </p:txBody>
      </p:sp>
      <p:sp>
        <p:nvSpPr>
          <p:cNvPr id="915" name="Google Shape;915;p41"/>
          <p:cNvSpPr txBox="1"/>
          <p:nvPr/>
        </p:nvSpPr>
        <p:spPr>
          <a:xfrm>
            <a:off x="360000" y="1713000"/>
            <a:ext cx="6138000" cy="34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関連ヘルプ：</a:t>
            </a:r>
            <a:r>
              <a:rPr lang="ja-JP" sz="1100" u="sng">
                <a:solidFill>
                  <a:schemeClr val="hlink"/>
                </a:solidFill>
                <a:hlinkClick r:id="rId3"/>
              </a:rPr>
              <a:t>工数管理の流れ</a:t>
            </a:r>
            <a:endParaRPr sz="1100"/>
          </a:p>
        </p:txBody>
      </p:sp>
      <p:grpSp>
        <p:nvGrpSpPr>
          <p:cNvPr id="916" name="Google Shape;916;p41"/>
          <p:cNvGrpSpPr/>
          <p:nvPr/>
        </p:nvGrpSpPr>
        <p:grpSpPr>
          <a:xfrm>
            <a:off x="359875" y="6737375"/>
            <a:ext cx="6138000" cy="854100"/>
            <a:chOff x="359875" y="7499375"/>
            <a:chExt cx="6138000" cy="854100"/>
          </a:xfrm>
        </p:grpSpPr>
        <p:sp>
          <p:nvSpPr>
            <p:cNvPr id="917" name="Google Shape;917;p41"/>
            <p:cNvSpPr txBox="1"/>
            <p:nvPr/>
          </p:nvSpPr>
          <p:spPr>
            <a:xfrm>
              <a:off x="359875" y="7499375"/>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4. 集計データをダウンロードする</a:t>
              </a:r>
              <a:endParaRPr sz="1100" b="1"/>
            </a:p>
          </p:txBody>
        </p:sp>
        <p:sp>
          <p:nvSpPr>
            <p:cNvPr id="918" name="Google Shape;918;p41"/>
            <p:cNvSpPr txBox="1"/>
            <p:nvPr/>
          </p:nvSpPr>
          <p:spPr>
            <a:xfrm>
              <a:off x="359875" y="7804175"/>
              <a:ext cx="6138000" cy="5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集計したデータをCSV形式でダウンロードできます。</a:t>
              </a:r>
              <a:br>
                <a:rPr lang="ja-JP" sz="1100"/>
              </a:br>
              <a:r>
                <a:rPr lang="ja-JP" sz="1100"/>
                <a:t>集計期間・所属グループ・スタッフ種別などで集計する範囲を絞り込めます。</a:t>
              </a:r>
              <a:endParaRPr sz="1100"/>
            </a:p>
          </p:txBody>
        </p:sp>
      </p:grpSp>
      <p:grpSp>
        <p:nvGrpSpPr>
          <p:cNvPr id="919" name="Google Shape;919;p41"/>
          <p:cNvGrpSpPr/>
          <p:nvPr/>
        </p:nvGrpSpPr>
        <p:grpSpPr>
          <a:xfrm>
            <a:off x="359875" y="2619793"/>
            <a:ext cx="6338100" cy="1175850"/>
            <a:chOff x="359875" y="2491525"/>
            <a:chExt cx="6338100" cy="1175850"/>
          </a:xfrm>
        </p:grpSpPr>
        <p:sp>
          <p:nvSpPr>
            <p:cNvPr id="920" name="Google Shape;920;p41"/>
            <p:cNvSpPr txBox="1"/>
            <p:nvPr/>
          </p:nvSpPr>
          <p:spPr>
            <a:xfrm>
              <a:off x="359879" y="2491525"/>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1. プロジェクト・タスクを作成する</a:t>
              </a:r>
              <a:endParaRPr sz="1100" b="1"/>
            </a:p>
          </p:txBody>
        </p:sp>
        <p:sp>
          <p:nvSpPr>
            <p:cNvPr id="921" name="Google Shape;921;p41"/>
            <p:cNvSpPr txBox="1"/>
            <p:nvPr/>
          </p:nvSpPr>
          <p:spPr>
            <a:xfrm>
              <a:off x="359875" y="3118075"/>
              <a:ext cx="6338100" cy="5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t>まずは、管理者ページでプロジェクト・タスクを作成します。</a:t>
              </a:r>
              <a:br>
                <a:rPr lang="ja-JP" sz="1100"/>
              </a:br>
              <a:r>
                <a:rPr lang="ja-JP" sz="1100"/>
                <a:t>「プロジェクト・タスク一覧」を開き、任意の名称でプロジェクト・タスクを作成してください。</a:t>
              </a:r>
              <a:endParaRPr sz="1100"/>
            </a:p>
            <a:p>
              <a:pPr marL="0" lvl="0" indent="0" algn="l" rtl="0">
                <a:lnSpc>
                  <a:spcPct val="115000"/>
                </a:lnSpc>
                <a:spcBef>
                  <a:spcPts val="0"/>
                </a:spcBef>
                <a:spcAft>
                  <a:spcPts val="0"/>
                </a:spcAft>
                <a:buNone/>
              </a:pPr>
              <a:endParaRPr sz="1100"/>
            </a:p>
          </p:txBody>
        </p:sp>
        <p:sp>
          <p:nvSpPr>
            <p:cNvPr id="922" name="Google Shape;922;p41"/>
            <p:cNvSpPr txBox="1"/>
            <p:nvPr/>
          </p:nvSpPr>
          <p:spPr>
            <a:xfrm>
              <a:off x="359879" y="2804800"/>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工数管理→</a:t>
              </a:r>
              <a:r>
                <a:rPr lang="ja-JP" sz="1100" u="sng">
                  <a:solidFill>
                    <a:schemeClr val="hlink"/>
                  </a:solidFill>
                  <a:hlinkClick r:id="rId4"/>
                </a:rPr>
                <a:t>プロジェクト・タスク一覧</a:t>
              </a:r>
              <a:endParaRPr sz="1100"/>
            </a:p>
          </p:txBody>
        </p:sp>
      </p:grpSp>
      <p:grpSp>
        <p:nvGrpSpPr>
          <p:cNvPr id="923" name="Google Shape;923;p41"/>
          <p:cNvGrpSpPr/>
          <p:nvPr/>
        </p:nvGrpSpPr>
        <p:grpSpPr>
          <a:xfrm>
            <a:off x="359875" y="3892637"/>
            <a:ext cx="6138000" cy="1527700"/>
            <a:chOff x="359875" y="3835000"/>
            <a:chExt cx="6138000" cy="1527700"/>
          </a:xfrm>
        </p:grpSpPr>
        <p:sp>
          <p:nvSpPr>
            <p:cNvPr id="924" name="Google Shape;924;p41"/>
            <p:cNvSpPr txBox="1"/>
            <p:nvPr/>
          </p:nvSpPr>
          <p:spPr>
            <a:xfrm>
              <a:off x="359875" y="3835000"/>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2. スタッフが工数を入力する</a:t>
              </a:r>
              <a:endParaRPr sz="1100" b="1"/>
            </a:p>
          </p:txBody>
        </p:sp>
        <p:sp>
          <p:nvSpPr>
            <p:cNvPr id="925" name="Google Shape;925;p41"/>
            <p:cNvSpPr txBox="1"/>
            <p:nvPr/>
          </p:nvSpPr>
          <p:spPr>
            <a:xfrm>
              <a:off x="359875" y="4148024"/>
              <a:ext cx="6138000" cy="65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スタッフにそれぞれ工数を入力してもらいます。</a:t>
              </a:r>
              <a:br>
                <a:rPr lang="ja-JP" sz="1100"/>
              </a:br>
              <a:r>
                <a:rPr lang="ja-JP" sz="1100"/>
                <a:t>工数の入力はスタッフマイページからのみ可能です。</a:t>
              </a:r>
              <a:br>
                <a:rPr lang="ja-JP" sz="1100"/>
              </a:br>
              <a:r>
                <a:rPr lang="ja-JP" sz="1100"/>
                <a:t>操作方法は以下のヘルプページをご確認ください。</a:t>
              </a:r>
              <a:endParaRPr sz="1100"/>
            </a:p>
          </p:txBody>
        </p:sp>
        <p:sp>
          <p:nvSpPr>
            <p:cNvPr id="926" name="Google Shape;926;p41"/>
            <p:cNvSpPr txBox="1"/>
            <p:nvPr/>
          </p:nvSpPr>
          <p:spPr>
            <a:xfrm>
              <a:off x="359875" y="4813400"/>
              <a:ext cx="6138000" cy="549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500"/>
                </a:spcBef>
                <a:spcAft>
                  <a:spcPts val="0"/>
                </a:spcAft>
                <a:buClr>
                  <a:srgbClr val="333333"/>
                </a:buClr>
                <a:buSzPts val="1100"/>
                <a:buChar char="●"/>
              </a:pPr>
              <a:r>
                <a:rPr lang="ja-JP" sz="1100" u="sng">
                  <a:solidFill>
                    <a:schemeClr val="hlink"/>
                  </a:solidFill>
                  <a:hlinkClick r:id="rId5"/>
                </a:rPr>
                <a:t>【PCマイページ】工数を入力をする</a:t>
              </a:r>
              <a:endParaRPr sz="1100">
                <a:solidFill>
                  <a:srgbClr val="1F73B7"/>
                </a:solidFill>
              </a:endParaRPr>
            </a:p>
            <a:p>
              <a:pPr marL="457200" lvl="0" indent="-298450" algn="l" rtl="0">
                <a:lnSpc>
                  <a:spcPct val="115000"/>
                </a:lnSpc>
                <a:spcBef>
                  <a:spcPts val="0"/>
                </a:spcBef>
                <a:spcAft>
                  <a:spcPts val="0"/>
                </a:spcAft>
                <a:buClr>
                  <a:srgbClr val="333333"/>
                </a:buClr>
                <a:buSzPts val="1100"/>
                <a:buChar char="●"/>
              </a:pPr>
              <a:r>
                <a:rPr lang="ja-JP" sz="1100" u="sng">
                  <a:solidFill>
                    <a:schemeClr val="hlink"/>
                  </a:solidFill>
                  <a:hlinkClick r:id="rId6"/>
                </a:rPr>
                <a:t>【モバイルマイページ】工数を入力する</a:t>
              </a:r>
              <a:endParaRPr sz="1100"/>
            </a:p>
          </p:txBody>
        </p:sp>
      </p:grpSp>
      <p:grpSp>
        <p:nvGrpSpPr>
          <p:cNvPr id="927" name="Google Shape;927;p41"/>
          <p:cNvGrpSpPr/>
          <p:nvPr/>
        </p:nvGrpSpPr>
        <p:grpSpPr>
          <a:xfrm>
            <a:off x="359875" y="5517331"/>
            <a:ext cx="6138004" cy="1123050"/>
            <a:chOff x="359875" y="5454125"/>
            <a:chExt cx="6138004" cy="1123050"/>
          </a:xfrm>
        </p:grpSpPr>
        <p:sp>
          <p:nvSpPr>
            <p:cNvPr id="928" name="Google Shape;928;p41"/>
            <p:cNvSpPr txBox="1"/>
            <p:nvPr/>
          </p:nvSpPr>
          <p:spPr>
            <a:xfrm>
              <a:off x="359879" y="5454125"/>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JP" sz="1100" b="1">
                  <a:solidFill>
                    <a:schemeClr val="dk1"/>
                  </a:solidFill>
                </a:rPr>
                <a:t>3. 工数を集計する</a:t>
              </a:r>
              <a:endParaRPr sz="1100" b="1"/>
            </a:p>
          </p:txBody>
        </p:sp>
        <p:sp>
          <p:nvSpPr>
            <p:cNvPr id="929" name="Google Shape;929;p41"/>
            <p:cNvSpPr txBox="1"/>
            <p:nvPr/>
          </p:nvSpPr>
          <p:spPr>
            <a:xfrm>
              <a:off x="359875" y="6080675"/>
              <a:ext cx="6138000" cy="49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「工数集計」でタスクごと、もしくはスタッフごとの工数の集計値を確認します。</a:t>
              </a:r>
              <a:endParaRPr sz="1100"/>
            </a:p>
            <a:p>
              <a:pPr marL="0" lvl="0" indent="0" algn="l" rtl="0">
                <a:lnSpc>
                  <a:spcPct val="115000"/>
                </a:lnSpc>
                <a:spcBef>
                  <a:spcPts val="0"/>
                </a:spcBef>
                <a:spcAft>
                  <a:spcPts val="0"/>
                </a:spcAft>
                <a:buNone/>
              </a:pPr>
              <a:r>
                <a:rPr lang="ja-JP" sz="1100"/>
                <a:t>集計期間は１日単位か期間指定を選択できます。</a:t>
              </a:r>
              <a:br>
                <a:rPr lang="ja-JP" sz="1100"/>
              </a:br>
              <a:endParaRPr sz="1100"/>
            </a:p>
          </p:txBody>
        </p:sp>
        <p:sp>
          <p:nvSpPr>
            <p:cNvPr id="930" name="Google Shape;930;p41"/>
            <p:cNvSpPr txBox="1"/>
            <p:nvPr/>
          </p:nvSpPr>
          <p:spPr>
            <a:xfrm>
              <a:off x="359879" y="5767400"/>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工数管理→</a:t>
              </a:r>
              <a:r>
                <a:rPr lang="ja-JP" sz="1100" u="sng">
                  <a:solidFill>
                    <a:schemeClr val="hlink"/>
                  </a:solidFill>
                  <a:hlinkClick r:id="rId7"/>
                </a:rPr>
                <a:t>工数集計</a:t>
              </a:r>
              <a:endParaRPr sz="110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pSp>
        <p:nvGrpSpPr>
          <p:cNvPr id="935" name="Google Shape;935;g297515be51c_0_0"/>
          <p:cNvGrpSpPr/>
          <p:nvPr/>
        </p:nvGrpSpPr>
        <p:grpSpPr>
          <a:xfrm>
            <a:off x="-2" y="348613"/>
            <a:ext cx="6857832" cy="57862"/>
            <a:chOff x="276445" y="1127055"/>
            <a:chExt cx="6241201" cy="45085"/>
          </a:xfrm>
        </p:grpSpPr>
        <p:cxnSp>
          <p:nvCxnSpPr>
            <p:cNvPr id="936" name="Google Shape;936;g297515be51c_0_0"/>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37" name="Google Shape;937;g297515be51c_0_0"/>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38" name="Google Shape;938;g297515be51c_0_0"/>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48</a:t>
            </a:fld>
            <a:endParaRPr/>
          </a:p>
        </p:txBody>
      </p:sp>
      <p:sp>
        <p:nvSpPr>
          <p:cNvPr id="939" name="Google Shape;939;g297515be51c_0_0"/>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２．プロジェクト・タスクを作成する</a:t>
            </a:r>
            <a:endParaRPr sz="1800" b="1">
              <a:latin typeface="Arial"/>
              <a:ea typeface="Arial"/>
              <a:cs typeface="Arial"/>
              <a:sym typeface="Arial"/>
            </a:endParaRPr>
          </a:p>
        </p:txBody>
      </p:sp>
      <p:cxnSp>
        <p:nvCxnSpPr>
          <p:cNvPr id="940" name="Google Shape;940;g297515be51c_0_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941" name="Google Shape;941;g297515be51c_0_0"/>
          <p:cNvSpPr txBox="1"/>
          <p:nvPr/>
        </p:nvSpPr>
        <p:spPr>
          <a:xfrm>
            <a:off x="360000" y="4324489"/>
            <a:ext cx="6138000" cy="676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「プロジェクト・タスク一覧」では、任意の名称でプロジェクトとタスクを作成します。</a:t>
            </a:r>
            <a:br>
              <a:rPr lang="ja-JP" sz="1100">
                <a:solidFill>
                  <a:schemeClr val="dk1"/>
                </a:solidFill>
              </a:rPr>
            </a:br>
            <a:r>
              <a:rPr lang="ja-JP" sz="1100">
                <a:solidFill>
                  <a:schemeClr val="dk1"/>
                </a:solidFill>
              </a:rPr>
              <a:t>その際、プロジェクトには参加メンバーを登録します。</a:t>
            </a:r>
            <a:br>
              <a:rPr lang="ja-JP" sz="1100">
                <a:solidFill>
                  <a:schemeClr val="dk1"/>
                </a:solidFill>
              </a:rPr>
            </a:br>
            <a:r>
              <a:rPr lang="ja-JP" sz="1100">
                <a:solidFill>
                  <a:schemeClr val="dk1"/>
                </a:solidFill>
              </a:rPr>
              <a:t>タスクは「どのプロジェクトで使用可能なタスクか」を設定します。</a:t>
            </a:r>
            <a:endParaRPr sz="1100">
              <a:solidFill>
                <a:schemeClr val="dk1"/>
              </a:solidFill>
            </a:endParaRPr>
          </a:p>
        </p:txBody>
      </p:sp>
      <p:sp>
        <p:nvSpPr>
          <p:cNvPr id="942" name="Google Shape;942;g297515be51c_0_0"/>
          <p:cNvSpPr txBox="1"/>
          <p:nvPr/>
        </p:nvSpPr>
        <p:spPr>
          <a:xfrm>
            <a:off x="360000" y="1047796"/>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プロジェクト・タスク一覧</a:t>
            </a:r>
            <a:endParaRPr sz="1600" b="1" i="0" u="none" strike="noStrike" cap="none">
              <a:solidFill>
                <a:schemeClr val="dk1"/>
              </a:solidFill>
            </a:endParaRPr>
          </a:p>
        </p:txBody>
      </p:sp>
      <p:sp>
        <p:nvSpPr>
          <p:cNvPr id="943" name="Google Shape;943;g297515be51c_0_0"/>
          <p:cNvSpPr txBox="1"/>
          <p:nvPr/>
        </p:nvSpPr>
        <p:spPr>
          <a:xfrm>
            <a:off x="359994" y="3976725"/>
            <a:ext cx="6138000" cy="25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工数管理→</a:t>
            </a:r>
            <a:r>
              <a:rPr lang="ja-JP" sz="1100" u="sng">
                <a:solidFill>
                  <a:schemeClr val="hlink"/>
                </a:solidFill>
                <a:hlinkClick r:id="rId3"/>
              </a:rPr>
              <a:t>プロジェクト・タスク一覧</a:t>
            </a:r>
            <a:endParaRPr sz="1100">
              <a:solidFill>
                <a:srgbClr val="333333"/>
              </a:solidFill>
              <a:highlight>
                <a:srgbClr val="FFFFFF"/>
              </a:highlight>
            </a:endParaRPr>
          </a:p>
        </p:txBody>
      </p:sp>
      <p:pic>
        <p:nvPicPr>
          <p:cNvPr id="944" name="Google Shape;944;g297515be51c_0_0"/>
          <p:cNvPicPr preferRelativeResize="0"/>
          <p:nvPr/>
        </p:nvPicPr>
        <p:blipFill>
          <a:blip r:embed="rId4">
            <a:alphaModFix/>
          </a:blip>
          <a:stretch>
            <a:fillRect/>
          </a:stretch>
        </p:blipFill>
        <p:spPr>
          <a:xfrm>
            <a:off x="682026" y="1529642"/>
            <a:ext cx="5493948" cy="2303938"/>
          </a:xfrm>
          <a:prstGeom prst="rect">
            <a:avLst/>
          </a:prstGeom>
          <a:noFill/>
          <a:ln>
            <a:noFill/>
          </a:ln>
        </p:spPr>
      </p:pic>
      <p:sp>
        <p:nvSpPr>
          <p:cNvPr id="945" name="Google Shape;945;g297515be51c_0_0"/>
          <p:cNvSpPr txBox="1"/>
          <p:nvPr/>
        </p:nvSpPr>
        <p:spPr>
          <a:xfrm>
            <a:off x="360000" y="6029217"/>
            <a:ext cx="6138000" cy="25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次のページで、プロジェクト・タスクの作成方法をご説明します。</a:t>
            </a:r>
            <a:endParaRPr sz="1100">
              <a:solidFill>
                <a:schemeClr val="dk1"/>
              </a:solidFill>
            </a:endParaRPr>
          </a:p>
        </p:txBody>
      </p:sp>
      <p:sp>
        <p:nvSpPr>
          <p:cNvPr id="946" name="Google Shape;946;g297515be51c_0_0"/>
          <p:cNvSpPr txBox="1"/>
          <p:nvPr/>
        </p:nvSpPr>
        <p:spPr>
          <a:xfrm>
            <a:off x="360000" y="5095553"/>
            <a:ext cx="6138000" cy="83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工数管理の利用には、</a:t>
            </a:r>
            <a:r>
              <a:rPr lang="ja-JP" sz="1100">
                <a:solidFill>
                  <a:srgbClr val="FF0000"/>
                </a:solidFill>
              </a:rPr>
              <a:t>プロジェクト・タスクの作成が必須</a:t>
            </a:r>
            <a:r>
              <a:rPr lang="ja-JP" sz="1100">
                <a:solidFill>
                  <a:schemeClr val="dk1"/>
                </a:solidFill>
              </a:rPr>
              <a:t>となります。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プロジェクト・タスクが無ければスタッフは工数を入力できません。</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また、プロジェクトメンバーとして登録されていないスタッフは該当プロジェクトを</a:t>
            </a:r>
            <a:br>
              <a:rPr lang="ja-JP" sz="1100">
                <a:solidFill>
                  <a:schemeClr val="dk1"/>
                </a:solidFill>
              </a:rPr>
            </a:br>
            <a:r>
              <a:rPr lang="ja-JP" sz="1100">
                <a:solidFill>
                  <a:schemeClr val="dk1"/>
                </a:solidFill>
              </a:rPr>
              <a:t>工数入力に利用できません。</a:t>
            </a:r>
            <a:endParaRPr sz="1100">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grpSp>
        <p:nvGrpSpPr>
          <p:cNvPr id="951" name="Google Shape;951;p42"/>
          <p:cNvGrpSpPr/>
          <p:nvPr/>
        </p:nvGrpSpPr>
        <p:grpSpPr>
          <a:xfrm>
            <a:off x="-2" y="348586"/>
            <a:ext cx="6857831" cy="57861"/>
            <a:chOff x="276445" y="1127055"/>
            <a:chExt cx="6241201" cy="45085"/>
          </a:xfrm>
        </p:grpSpPr>
        <p:cxnSp>
          <p:nvCxnSpPr>
            <p:cNvPr id="952" name="Google Shape;952;p42"/>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53" name="Google Shape;953;p42"/>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54" name="Google Shape;954;p42"/>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49</a:t>
            </a:fld>
            <a:endParaRPr/>
          </a:p>
        </p:txBody>
      </p:sp>
      <p:sp>
        <p:nvSpPr>
          <p:cNvPr id="955" name="Google Shape;955;p4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２．プロジェクト・タスクを作成する</a:t>
            </a:r>
            <a:endParaRPr sz="1800" b="1">
              <a:latin typeface="Arial"/>
              <a:ea typeface="Arial"/>
              <a:cs typeface="Arial"/>
              <a:sym typeface="Arial"/>
            </a:endParaRPr>
          </a:p>
        </p:txBody>
      </p:sp>
      <p:cxnSp>
        <p:nvCxnSpPr>
          <p:cNvPr id="956" name="Google Shape;956;p4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957" name="Google Shape;957;p42"/>
          <p:cNvSpPr txBox="1"/>
          <p:nvPr/>
        </p:nvSpPr>
        <p:spPr>
          <a:xfrm>
            <a:off x="360000" y="6999931"/>
            <a:ext cx="6138000" cy="621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タスク一覧の「新規登録」ボタンから新規登録画面に移動します。</a:t>
            </a:r>
            <a:br>
              <a:rPr lang="ja-JP" sz="1100">
                <a:solidFill>
                  <a:schemeClr val="dk1"/>
                </a:solidFill>
              </a:rPr>
            </a:br>
            <a:r>
              <a:rPr lang="ja-JP" sz="1100">
                <a:solidFill>
                  <a:schemeClr val="dk1"/>
                </a:solidFill>
              </a:rPr>
              <a:t>タスクコード・タスク名を入力し、使用可能プロジェクトを選択してください。</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設定内容はあとから変更できます。</a:t>
            </a:r>
            <a:endParaRPr sz="1100">
              <a:solidFill>
                <a:schemeClr val="dk1"/>
              </a:solidFill>
            </a:endParaRPr>
          </a:p>
        </p:txBody>
      </p:sp>
      <p:sp>
        <p:nvSpPr>
          <p:cNvPr id="958" name="Google Shape;958;p42"/>
          <p:cNvSpPr txBox="1"/>
          <p:nvPr/>
        </p:nvSpPr>
        <p:spPr>
          <a:xfrm>
            <a:off x="360000" y="7708364"/>
            <a:ext cx="6411600" cy="41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プロジェクトメンバー欄では、所属グループ/スタッフ種別などでスタッフを検索します。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「検索結果」に表示されたスタッフ名をクリックし「選択済みメンバー」に移動させてください。</a:t>
            </a:r>
            <a:endParaRPr sz="1100">
              <a:solidFill>
                <a:schemeClr val="dk1"/>
              </a:solidFill>
            </a:endParaRPr>
          </a:p>
        </p:txBody>
      </p:sp>
      <p:sp>
        <p:nvSpPr>
          <p:cNvPr id="959" name="Google Shape;959;p42"/>
          <p:cNvSpPr txBox="1"/>
          <p:nvPr/>
        </p:nvSpPr>
        <p:spPr>
          <a:xfrm>
            <a:off x="359994" y="5128696"/>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タスクを作成する</a:t>
            </a:r>
            <a:endParaRPr b="1" i="0" u="none" strike="noStrike" cap="none">
              <a:solidFill>
                <a:schemeClr val="dk1"/>
              </a:solidFill>
            </a:endParaRPr>
          </a:p>
        </p:txBody>
      </p:sp>
      <p:sp>
        <p:nvSpPr>
          <p:cNvPr id="960" name="Google Shape;960;p42"/>
          <p:cNvSpPr txBox="1"/>
          <p:nvPr/>
        </p:nvSpPr>
        <p:spPr>
          <a:xfrm>
            <a:off x="360000" y="8210697"/>
            <a:ext cx="6138000" cy="26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入力・選択し終えたら、「保存」ボタンをクリックして作成完了です。</a:t>
            </a:r>
            <a:endParaRPr sz="1100">
              <a:solidFill>
                <a:schemeClr val="dk1"/>
              </a:solidFill>
            </a:endParaRPr>
          </a:p>
        </p:txBody>
      </p:sp>
      <p:pic>
        <p:nvPicPr>
          <p:cNvPr id="961" name="Google Shape;961;p42"/>
          <p:cNvPicPr preferRelativeResize="0"/>
          <p:nvPr/>
        </p:nvPicPr>
        <p:blipFill>
          <a:blip r:embed="rId3">
            <a:alphaModFix/>
          </a:blip>
          <a:stretch>
            <a:fillRect/>
          </a:stretch>
        </p:blipFill>
        <p:spPr>
          <a:xfrm>
            <a:off x="417138" y="5586473"/>
            <a:ext cx="6023723" cy="1326625"/>
          </a:xfrm>
          <a:prstGeom prst="rect">
            <a:avLst/>
          </a:prstGeom>
          <a:noFill/>
          <a:ln>
            <a:noFill/>
          </a:ln>
        </p:spPr>
      </p:pic>
      <p:pic>
        <p:nvPicPr>
          <p:cNvPr id="962" name="Google Shape;962;p42"/>
          <p:cNvPicPr preferRelativeResize="0"/>
          <p:nvPr/>
        </p:nvPicPr>
        <p:blipFill>
          <a:blip r:embed="rId4">
            <a:alphaModFix/>
          </a:blip>
          <a:stretch>
            <a:fillRect/>
          </a:stretch>
        </p:blipFill>
        <p:spPr>
          <a:xfrm>
            <a:off x="727400" y="1448398"/>
            <a:ext cx="5403200" cy="1915900"/>
          </a:xfrm>
          <a:prstGeom prst="rect">
            <a:avLst/>
          </a:prstGeom>
          <a:noFill/>
          <a:ln>
            <a:noFill/>
          </a:ln>
        </p:spPr>
      </p:pic>
      <p:sp>
        <p:nvSpPr>
          <p:cNvPr id="963" name="Google Shape;963;p42"/>
          <p:cNvSpPr txBox="1"/>
          <p:nvPr/>
        </p:nvSpPr>
        <p:spPr>
          <a:xfrm>
            <a:off x="360000" y="3469865"/>
            <a:ext cx="6138000" cy="60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プロジェクト一覧の「新規登録」ボタンから新規登録画面に移動します。</a:t>
            </a:r>
            <a:br>
              <a:rPr lang="ja-JP" sz="1100">
                <a:solidFill>
                  <a:schemeClr val="dk1"/>
                </a:solidFill>
              </a:rPr>
            </a:br>
            <a:r>
              <a:rPr lang="ja-JP" sz="1100">
                <a:solidFill>
                  <a:schemeClr val="dk1"/>
                </a:solidFill>
              </a:rPr>
              <a:t>プロジェクトコード・プロジェクト名を入力し、プロジェクトメンバーを選択してください。</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設定内容はあとから変更できます。</a:t>
            </a:r>
            <a:endParaRPr sz="1100">
              <a:solidFill>
                <a:schemeClr val="dk1"/>
              </a:solidFill>
            </a:endParaRPr>
          </a:p>
        </p:txBody>
      </p:sp>
      <p:sp>
        <p:nvSpPr>
          <p:cNvPr id="964" name="Google Shape;964;p42"/>
          <p:cNvSpPr txBox="1"/>
          <p:nvPr/>
        </p:nvSpPr>
        <p:spPr>
          <a:xfrm>
            <a:off x="360000" y="4184431"/>
            <a:ext cx="6411600" cy="41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プロジェクトメンバー欄では、所属グループ/スタッフ種別などでスタッフを検索します。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「検索結果」に表示されたスタッフ名をクリックし「選択済みメンバー」に移動させてください。</a:t>
            </a:r>
            <a:endParaRPr sz="1100">
              <a:solidFill>
                <a:schemeClr val="dk1"/>
              </a:solidFill>
            </a:endParaRPr>
          </a:p>
        </p:txBody>
      </p:sp>
      <p:sp>
        <p:nvSpPr>
          <p:cNvPr id="965" name="Google Shape;965;p42"/>
          <p:cNvSpPr txBox="1"/>
          <p:nvPr/>
        </p:nvSpPr>
        <p:spPr>
          <a:xfrm>
            <a:off x="359994" y="100413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プロジェクトを作成する</a:t>
            </a:r>
            <a:endParaRPr b="1" i="0" u="none" strike="noStrike" cap="none">
              <a:solidFill>
                <a:schemeClr val="dk1"/>
              </a:solidFill>
            </a:endParaRPr>
          </a:p>
        </p:txBody>
      </p:sp>
      <p:sp>
        <p:nvSpPr>
          <p:cNvPr id="966" name="Google Shape;966;p42"/>
          <p:cNvSpPr txBox="1"/>
          <p:nvPr/>
        </p:nvSpPr>
        <p:spPr>
          <a:xfrm>
            <a:off x="360000" y="4705497"/>
            <a:ext cx="6138000" cy="26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入力・選択し終えたら、「保存」ボタンをクリックして作成完了です。</a:t>
            </a:r>
            <a:endParaRPr sz="1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7cac156ba2_0_127"/>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１．部署/店舗の登録</a:t>
            </a:r>
            <a:endParaRPr sz="1100" b="0" i="0" u="none" strike="noStrike" cap="none">
              <a:latin typeface="Arial"/>
              <a:ea typeface="Arial"/>
              <a:cs typeface="Arial"/>
              <a:sym typeface="Arial"/>
            </a:endParaRPr>
          </a:p>
        </p:txBody>
      </p:sp>
      <p:cxnSp>
        <p:nvCxnSpPr>
          <p:cNvPr id="190" name="Google Shape;190;g27cac156ba2_0_12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191" name="Google Shape;191;g27cac156ba2_0_127"/>
          <p:cNvGrpSpPr/>
          <p:nvPr/>
        </p:nvGrpSpPr>
        <p:grpSpPr>
          <a:xfrm>
            <a:off x="-2" y="348586"/>
            <a:ext cx="6857832" cy="57861"/>
            <a:chOff x="276446" y="1127056"/>
            <a:chExt cx="6241201" cy="45084"/>
          </a:xfrm>
        </p:grpSpPr>
        <p:cxnSp>
          <p:nvCxnSpPr>
            <p:cNvPr id="192" name="Google Shape;192;g27cac156ba2_0_127"/>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193" name="Google Shape;193;g27cac156ba2_0_127"/>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194" name="Google Shape;194;g27cac156ba2_0_127"/>
          <p:cNvSpPr txBox="1"/>
          <p:nvPr/>
        </p:nvSpPr>
        <p:spPr>
          <a:xfrm>
            <a:off x="352650" y="3551175"/>
            <a:ext cx="6138000" cy="65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グループ設定画面を開き、</a:t>
            </a:r>
            <a:r>
              <a:rPr lang="ja-JP" sz="1100" b="0" i="0" u="none" strike="noStrike" cap="none">
                <a:solidFill>
                  <a:schemeClr val="dk1"/>
                </a:solidFill>
                <a:latin typeface="Arial"/>
                <a:ea typeface="Arial"/>
                <a:cs typeface="Arial"/>
                <a:sym typeface="Arial"/>
              </a:rPr>
              <a:t>左上に表示されている「新規グループ</a:t>
            </a:r>
            <a:r>
              <a:rPr lang="ja-JP" sz="1100">
                <a:solidFill>
                  <a:schemeClr val="dk1"/>
                </a:solidFill>
              </a:rPr>
              <a:t>追加</a:t>
            </a:r>
            <a:r>
              <a:rPr lang="ja-JP" sz="1100" b="0" i="0" u="none" strike="noStrike" cap="none">
                <a:solidFill>
                  <a:schemeClr val="dk1"/>
                </a:solidFill>
                <a:latin typeface="Arial"/>
                <a:ea typeface="Arial"/>
                <a:cs typeface="Arial"/>
                <a:sym typeface="Arial"/>
              </a:rPr>
              <a:t>」ボタンを</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クリック</a:t>
            </a:r>
            <a:r>
              <a:rPr lang="ja-JP" sz="1100">
                <a:solidFill>
                  <a:schemeClr val="dk1"/>
                </a:solidFill>
              </a:rPr>
              <a:t>してください。</a:t>
            </a:r>
            <a:r>
              <a:rPr lang="ja-JP" sz="1100" b="0" i="0" u="none" strike="noStrike" cap="none">
                <a:solidFill>
                  <a:schemeClr val="dk1"/>
                </a:solidFill>
                <a:latin typeface="Arial"/>
                <a:ea typeface="Arial"/>
                <a:cs typeface="Arial"/>
                <a:sym typeface="Arial"/>
              </a:rPr>
              <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グループの</a:t>
            </a:r>
            <a:r>
              <a:rPr lang="ja-JP" sz="1100">
                <a:solidFill>
                  <a:schemeClr val="dk1"/>
                </a:solidFill>
              </a:rPr>
              <a:t>新規</a:t>
            </a:r>
            <a:r>
              <a:rPr lang="ja-JP" sz="1100" b="0" i="0" u="none" strike="noStrike" cap="none">
                <a:solidFill>
                  <a:schemeClr val="dk1"/>
                </a:solidFill>
                <a:latin typeface="Arial"/>
                <a:ea typeface="Arial"/>
                <a:cs typeface="Arial"/>
                <a:sym typeface="Arial"/>
              </a:rPr>
              <a:t>登録画面へ移動します。</a:t>
            </a:r>
            <a:endParaRPr sz="1100" b="0" i="0" u="none" strike="noStrike" cap="none">
              <a:solidFill>
                <a:schemeClr val="dk1"/>
              </a:solidFill>
              <a:latin typeface="Arial"/>
              <a:ea typeface="Arial"/>
              <a:cs typeface="Arial"/>
              <a:sym typeface="Arial"/>
            </a:endParaRPr>
          </a:p>
        </p:txBody>
      </p:sp>
      <p:sp>
        <p:nvSpPr>
          <p:cNvPr id="195" name="Google Shape;195;g27cac156ba2_0_127"/>
          <p:cNvSpPr txBox="1"/>
          <p:nvPr/>
        </p:nvSpPr>
        <p:spPr>
          <a:xfrm>
            <a:off x="359879" y="106265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設定方法</a:t>
            </a:r>
            <a:endParaRPr b="1" i="0" u="none" strike="noStrike" cap="none">
              <a:solidFill>
                <a:schemeClr val="dk1"/>
              </a:solidFill>
            </a:endParaRPr>
          </a:p>
        </p:txBody>
      </p:sp>
      <p:sp>
        <p:nvSpPr>
          <p:cNvPr id="196" name="Google Shape;196;g27cac156ba2_0_127"/>
          <p:cNvSpPr txBox="1"/>
          <p:nvPr/>
        </p:nvSpPr>
        <p:spPr>
          <a:xfrm>
            <a:off x="359879" y="1468250"/>
            <a:ext cx="5395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1. グループ設定から新規グループ追加画面を開く</a:t>
            </a:r>
            <a:endParaRPr sz="1100" b="1"/>
          </a:p>
        </p:txBody>
      </p:sp>
      <p:sp>
        <p:nvSpPr>
          <p:cNvPr id="197" name="Google Shape;197;g27cac156ba2_0_127"/>
          <p:cNvSpPr txBox="1"/>
          <p:nvPr/>
        </p:nvSpPr>
        <p:spPr>
          <a:xfrm>
            <a:off x="360000" y="4265675"/>
            <a:ext cx="54864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2. 各項目を入力する</a:t>
            </a:r>
            <a:endParaRPr sz="1100" b="1"/>
          </a:p>
        </p:txBody>
      </p:sp>
      <p:pic>
        <p:nvPicPr>
          <p:cNvPr id="198" name="Google Shape;198;g27cac156ba2_0_127"/>
          <p:cNvPicPr preferRelativeResize="0"/>
          <p:nvPr/>
        </p:nvPicPr>
        <p:blipFill>
          <a:blip r:embed="rId3">
            <a:alphaModFix/>
          </a:blip>
          <a:stretch>
            <a:fillRect/>
          </a:stretch>
        </p:blipFill>
        <p:spPr>
          <a:xfrm>
            <a:off x="820050" y="4682229"/>
            <a:ext cx="5217900" cy="2546118"/>
          </a:xfrm>
          <a:prstGeom prst="rect">
            <a:avLst/>
          </a:prstGeom>
          <a:noFill/>
          <a:ln>
            <a:noFill/>
          </a:ln>
        </p:spPr>
      </p:pic>
      <p:sp>
        <p:nvSpPr>
          <p:cNvPr id="199" name="Google Shape;199;g27cac156ba2_0_127"/>
          <p:cNvSpPr txBox="1"/>
          <p:nvPr/>
        </p:nvSpPr>
        <p:spPr>
          <a:xfrm>
            <a:off x="352650" y="7306200"/>
            <a:ext cx="6138000" cy="65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各項目を入力し、「追加する」ボタンをクリックして入力内容を保存します。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各項目についての説明は、次のページの表をご確認ください。</a:t>
            </a:r>
            <a:endParaRPr sz="1100">
              <a:solidFill>
                <a:schemeClr val="dk1"/>
              </a:solidFill>
            </a:endParaRPr>
          </a:p>
        </p:txBody>
      </p:sp>
      <p:sp>
        <p:nvSpPr>
          <p:cNvPr id="200" name="Google Shape;200;g27cac156ba2_0_127"/>
          <p:cNvSpPr txBox="1"/>
          <p:nvPr/>
        </p:nvSpPr>
        <p:spPr>
          <a:xfrm>
            <a:off x="352650" y="3234987"/>
            <a:ext cx="6152700" cy="26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a:solidFill>
                  <a:schemeClr val="dk1"/>
                </a:solidFill>
                <a:highlight>
                  <a:srgbClr val="FFFFFF"/>
                </a:highlight>
              </a:rPr>
              <a:t>基本情報設定→各種設定→</a:t>
            </a:r>
            <a:r>
              <a:rPr lang="ja-JP" sz="1100" u="sng">
                <a:solidFill>
                  <a:schemeClr val="hlink"/>
                </a:solidFill>
                <a:highlight>
                  <a:srgbClr val="FFFFFF"/>
                </a:highlight>
                <a:hlinkClick r:id="rId4"/>
              </a:rPr>
              <a:t>グループ設定</a:t>
            </a:r>
            <a:endParaRPr sz="1100" i="0" u="none" strike="noStrike" cap="none">
              <a:solidFill>
                <a:schemeClr val="dk1"/>
              </a:solidFill>
            </a:endParaRPr>
          </a:p>
        </p:txBody>
      </p:sp>
      <p:pic>
        <p:nvPicPr>
          <p:cNvPr id="201" name="Google Shape;201;g27cac156ba2_0_127"/>
          <p:cNvPicPr preferRelativeResize="0"/>
          <p:nvPr/>
        </p:nvPicPr>
        <p:blipFill>
          <a:blip r:embed="rId5">
            <a:alphaModFix/>
          </a:blip>
          <a:stretch>
            <a:fillRect/>
          </a:stretch>
        </p:blipFill>
        <p:spPr>
          <a:xfrm>
            <a:off x="627701" y="1855300"/>
            <a:ext cx="5602598" cy="1270100"/>
          </a:xfrm>
          <a:prstGeom prst="rect">
            <a:avLst/>
          </a:prstGeom>
          <a:noFill/>
          <a:ln>
            <a:noFill/>
          </a:ln>
        </p:spPr>
      </p:pic>
      <p:sp>
        <p:nvSpPr>
          <p:cNvPr id="202" name="Google Shape;202;g27cac156ba2_0_127"/>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grpSp>
        <p:nvGrpSpPr>
          <p:cNvPr id="971" name="Google Shape;971;g297515be51c_1_59"/>
          <p:cNvGrpSpPr/>
          <p:nvPr/>
        </p:nvGrpSpPr>
        <p:grpSpPr>
          <a:xfrm>
            <a:off x="-2" y="348613"/>
            <a:ext cx="6857832" cy="57862"/>
            <a:chOff x="276445" y="1127055"/>
            <a:chExt cx="6241201" cy="45085"/>
          </a:xfrm>
        </p:grpSpPr>
        <p:cxnSp>
          <p:nvCxnSpPr>
            <p:cNvPr id="972" name="Google Shape;972;g297515be51c_1_5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73" name="Google Shape;973;g297515be51c_1_5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74" name="Google Shape;974;g297515be51c_1_5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50</a:t>
            </a:fld>
            <a:endParaRPr/>
          </a:p>
        </p:txBody>
      </p:sp>
      <p:sp>
        <p:nvSpPr>
          <p:cNvPr id="975" name="Google Shape;975;g297515be51c_1_5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３．工数を集計する</a:t>
            </a:r>
            <a:endParaRPr sz="1800" b="1">
              <a:latin typeface="Arial"/>
              <a:ea typeface="Arial"/>
              <a:cs typeface="Arial"/>
              <a:sym typeface="Arial"/>
            </a:endParaRPr>
          </a:p>
        </p:txBody>
      </p:sp>
      <p:cxnSp>
        <p:nvCxnSpPr>
          <p:cNvPr id="976" name="Google Shape;976;g297515be51c_1_5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977" name="Google Shape;977;g297515be51c_1_59"/>
          <p:cNvSpPr txBox="1"/>
          <p:nvPr/>
        </p:nvSpPr>
        <p:spPr>
          <a:xfrm>
            <a:off x="360000" y="971596"/>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工数集計</a:t>
            </a:r>
            <a:endParaRPr sz="1600" b="1" i="0" u="none" strike="noStrike" cap="none">
              <a:solidFill>
                <a:schemeClr val="dk1"/>
              </a:solidFill>
            </a:endParaRPr>
          </a:p>
        </p:txBody>
      </p:sp>
      <p:pic>
        <p:nvPicPr>
          <p:cNvPr id="978" name="Google Shape;978;g297515be51c_1_59"/>
          <p:cNvPicPr preferRelativeResize="0"/>
          <p:nvPr/>
        </p:nvPicPr>
        <p:blipFill>
          <a:blip r:embed="rId3">
            <a:alphaModFix/>
          </a:blip>
          <a:stretch>
            <a:fillRect/>
          </a:stretch>
        </p:blipFill>
        <p:spPr>
          <a:xfrm>
            <a:off x="544163" y="1432998"/>
            <a:ext cx="5769674" cy="2835474"/>
          </a:xfrm>
          <a:prstGeom prst="rect">
            <a:avLst/>
          </a:prstGeom>
          <a:noFill/>
          <a:ln>
            <a:noFill/>
          </a:ln>
        </p:spPr>
      </p:pic>
      <p:sp>
        <p:nvSpPr>
          <p:cNvPr id="979" name="Google Shape;979;g297515be51c_1_59"/>
          <p:cNvSpPr txBox="1"/>
          <p:nvPr/>
        </p:nvSpPr>
        <p:spPr>
          <a:xfrm>
            <a:off x="360000" y="4720070"/>
            <a:ext cx="6138000" cy="486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「工数集計」では、検索条件によって集計期間・集計対象を絞りこんで工数を集計できます。</a:t>
            </a:r>
            <a:br>
              <a:rPr lang="ja-JP" sz="1100">
                <a:solidFill>
                  <a:schemeClr val="dk1"/>
                </a:solidFill>
              </a:rPr>
            </a:br>
            <a:r>
              <a:rPr lang="ja-JP" sz="1100">
                <a:solidFill>
                  <a:schemeClr val="dk1"/>
                </a:solidFill>
              </a:rPr>
              <a:t>集計値は「タスク毎合計」と「スタッフ毎詳細」で表されます。</a:t>
            </a:r>
            <a:endParaRPr sz="1100">
              <a:solidFill>
                <a:schemeClr val="dk1"/>
              </a:solidFill>
            </a:endParaRPr>
          </a:p>
        </p:txBody>
      </p:sp>
      <p:sp>
        <p:nvSpPr>
          <p:cNvPr id="980" name="Google Shape;980;g297515be51c_1_59"/>
          <p:cNvSpPr txBox="1"/>
          <p:nvPr/>
        </p:nvSpPr>
        <p:spPr>
          <a:xfrm>
            <a:off x="359879" y="4365699"/>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工数管理→</a:t>
            </a:r>
            <a:r>
              <a:rPr lang="ja-JP" sz="1100" u="sng">
                <a:solidFill>
                  <a:schemeClr val="hlink"/>
                </a:solidFill>
                <a:hlinkClick r:id="rId4"/>
              </a:rPr>
              <a:t>工数集計</a:t>
            </a:r>
            <a:endParaRPr sz="1100"/>
          </a:p>
        </p:txBody>
      </p:sp>
      <p:sp>
        <p:nvSpPr>
          <p:cNvPr id="981" name="Google Shape;981;g297515be51c_1_59"/>
          <p:cNvSpPr txBox="1"/>
          <p:nvPr/>
        </p:nvSpPr>
        <p:spPr>
          <a:xfrm>
            <a:off x="360000" y="5226545"/>
            <a:ext cx="6138000" cy="486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スタッフ名をクリックすると、該当スタッフの月ごとの詳細画面に移動します。</a:t>
            </a:r>
            <a:br>
              <a:rPr lang="ja-JP" sz="1100">
                <a:solidFill>
                  <a:schemeClr val="dk1"/>
                </a:solidFill>
              </a:rPr>
            </a:br>
            <a:r>
              <a:rPr lang="ja-JP" sz="1100">
                <a:solidFill>
                  <a:schemeClr val="dk1"/>
                </a:solidFill>
              </a:rPr>
              <a:t>そちらの画面では、１か月の工数をグラフと表で確認できます。</a:t>
            </a:r>
            <a:endParaRPr sz="1100">
              <a:solidFill>
                <a:schemeClr val="dk1"/>
              </a:solidFill>
            </a:endParaRPr>
          </a:p>
        </p:txBody>
      </p:sp>
      <p:pic>
        <p:nvPicPr>
          <p:cNvPr id="982" name="Google Shape;982;g297515be51c_1_59"/>
          <p:cNvPicPr preferRelativeResize="0"/>
          <p:nvPr/>
        </p:nvPicPr>
        <p:blipFill>
          <a:blip r:embed="rId5">
            <a:alphaModFix/>
          </a:blip>
          <a:stretch>
            <a:fillRect/>
          </a:stretch>
        </p:blipFill>
        <p:spPr>
          <a:xfrm>
            <a:off x="1129794" y="5810372"/>
            <a:ext cx="4598411" cy="273963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grpSp>
        <p:nvGrpSpPr>
          <p:cNvPr id="987" name="Google Shape;987;p43"/>
          <p:cNvGrpSpPr/>
          <p:nvPr/>
        </p:nvGrpSpPr>
        <p:grpSpPr>
          <a:xfrm>
            <a:off x="-2" y="348586"/>
            <a:ext cx="6857831" cy="57861"/>
            <a:chOff x="276445" y="1127055"/>
            <a:chExt cx="6241201" cy="45085"/>
          </a:xfrm>
        </p:grpSpPr>
        <p:cxnSp>
          <p:nvCxnSpPr>
            <p:cNvPr id="988" name="Google Shape;988;p43"/>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89" name="Google Shape;989;p43"/>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grpSp>
        <p:nvGrpSpPr>
          <p:cNvPr id="990" name="Google Shape;990;p43"/>
          <p:cNvGrpSpPr/>
          <p:nvPr/>
        </p:nvGrpSpPr>
        <p:grpSpPr>
          <a:xfrm>
            <a:off x="526109" y="4071555"/>
            <a:ext cx="5805782" cy="613542"/>
            <a:chOff x="526109" y="4071555"/>
            <a:chExt cx="5805782" cy="613542"/>
          </a:xfrm>
        </p:grpSpPr>
        <p:sp>
          <p:nvSpPr>
            <p:cNvPr id="991" name="Google Shape;991;p43"/>
            <p:cNvSpPr txBox="1"/>
            <p:nvPr/>
          </p:nvSpPr>
          <p:spPr>
            <a:xfrm>
              <a:off x="1199100" y="4156475"/>
              <a:ext cx="4459800" cy="522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F7F7F"/>
                </a:buClr>
                <a:buSzPts val="800"/>
                <a:buFont typeface="Arial"/>
                <a:buNone/>
              </a:pPr>
              <a:r>
                <a:rPr lang="ja-JP" sz="2400">
                  <a:solidFill>
                    <a:schemeClr val="dk1"/>
                  </a:solidFill>
                </a:rPr>
                <a:t>勤怠</a:t>
              </a:r>
              <a:r>
                <a:rPr lang="ja-JP" sz="2400" b="0" i="0" u="none" strike="noStrike" cap="none">
                  <a:solidFill>
                    <a:schemeClr val="dk1"/>
                  </a:solidFill>
                  <a:latin typeface="Arial"/>
                  <a:ea typeface="Arial"/>
                  <a:cs typeface="Arial"/>
                  <a:sym typeface="Arial"/>
                </a:rPr>
                <a:t>データをダウンロード</a:t>
              </a:r>
              <a:r>
                <a:rPr lang="ja-JP" sz="2400">
                  <a:solidFill>
                    <a:schemeClr val="dk1"/>
                  </a:solidFill>
                </a:rPr>
                <a:t>する</a:t>
              </a:r>
              <a:endParaRPr sz="2400" b="0" i="0" u="none" strike="noStrike" cap="none">
                <a:solidFill>
                  <a:schemeClr val="dk1"/>
                </a:solidFill>
                <a:latin typeface="Arial"/>
                <a:ea typeface="Arial"/>
                <a:cs typeface="Arial"/>
                <a:sym typeface="Arial"/>
              </a:endParaRPr>
            </a:p>
          </p:txBody>
        </p:sp>
        <p:pic>
          <p:nvPicPr>
            <p:cNvPr id="992" name="Google Shape;992;p43"/>
            <p:cNvPicPr preferRelativeResize="0"/>
            <p:nvPr/>
          </p:nvPicPr>
          <p:blipFill rotWithShape="1">
            <a:blip r:embed="rId3">
              <a:alphaModFix/>
            </a:blip>
            <a:srcRect/>
            <a:stretch/>
          </p:blipFill>
          <p:spPr>
            <a:xfrm>
              <a:off x="526109" y="4071555"/>
              <a:ext cx="606299" cy="606300"/>
            </a:xfrm>
            <a:prstGeom prst="rect">
              <a:avLst/>
            </a:prstGeom>
            <a:noFill/>
            <a:ln>
              <a:noFill/>
            </a:ln>
          </p:spPr>
        </p:pic>
        <p:pic>
          <p:nvPicPr>
            <p:cNvPr id="993" name="Google Shape;993;p43"/>
            <p:cNvPicPr preferRelativeResize="0"/>
            <p:nvPr/>
          </p:nvPicPr>
          <p:blipFill rotWithShape="1">
            <a:blip r:embed="rId3">
              <a:alphaModFix/>
            </a:blip>
            <a:srcRect/>
            <a:stretch/>
          </p:blipFill>
          <p:spPr>
            <a:xfrm>
              <a:off x="5725591" y="4078797"/>
              <a:ext cx="606300" cy="606300"/>
            </a:xfrm>
            <a:prstGeom prst="rect">
              <a:avLst/>
            </a:prstGeom>
            <a:noFill/>
            <a:ln>
              <a:noFill/>
            </a:ln>
          </p:spPr>
        </p:pic>
      </p:grpSp>
      <p:sp>
        <p:nvSpPr>
          <p:cNvPr id="994" name="Google Shape;994;p43"/>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grpSp>
        <p:nvGrpSpPr>
          <p:cNvPr id="999" name="Google Shape;999;p44"/>
          <p:cNvGrpSpPr/>
          <p:nvPr/>
        </p:nvGrpSpPr>
        <p:grpSpPr>
          <a:xfrm>
            <a:off x="-2" y="348586"/>
            <a:ext cx="6857831" cy="57861"/>
            <a:chOff x="276445" y="1127055"/>
            <a:chExt cx="6241201" cy="45085"/>
          </a:xfrm>
        </p:grpSpPr>
        <p:cxnSp>
          <p:nvCxnSpPr>
            <p:cNvPr id="1000" name="Google Shape;1000;p44"/>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01" name="Google Shape;1001;p44"/>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02" name="Google Shape;1002;p44"/>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52</a:t>
            </a:fld>
            <a:endParaRPr/>
          </a:p>
        </p:txBody>
      </p:sp>
      <p:sp>
        <p:nvSpPr>
          <p:cNvPr id="1003" name="Google Shape;1003;p4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１．給与計算用のデータ</a:t>
            </a:r>
            <a:endParaRPr sz="1800" b="1">
              <a:latin typeface="Arial"/>
              <a:ea typeface="Arial"/>
              <a:cs typeface="Arial"/>
              <a:sym typeface="Arial"/>
            </a:endParaRPr>
          </a:p>
        </p:txBody>
      </p:sp>
      <p:cxnSp>
        <p:nvCxnSpPr>
          <p:cNvPr id="1004" name="Google Shape;1004;p4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05" name="Google Shape;1005;p44"/>
          <p:cNvSpPr txBox="1"/>
          <p:nvPr/>
        </p:nvSpPr>
        <p:spPr>
          <a:xfrm>
            <a:off x="360100" y="981700"/>
            <a:ext cx="6138000" cy="86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１か月の勤務が終わったら、給与計算などに使用する勤怠データを出力しましょう。</a:t>
            </a:r>
            <a:endParaRPr sz="1100"/>
          </a:p>
          <a:p>
            <a:pPr marL="0" lvl="0" indent="0" algn="l" rtl="0">
              <a:lnSpc>
                <a:spcPct val="115000"/>
              </a:lnSpc>
              <a:spcBef>
                <a:spcPts val="0"/>
              </a:spcBef>
              <a:spcAft>
                <a:spcPts val="0"/>
              </a:spcAft>
              <a:buNone/>
            </a:pPr>
            <a:r>
              <a:rPr lang="ja-JP" sz="1100"/>
              <a:t>ジョブカン勤怠管理には、勤怠データを出力する機能として、</a:t>
            </a:r>
            <a:r>
              <a:rPr lang="ja-JP" sz="1100" u="sng">
                <a:solidFill>
                  <a:schemeClr val="hlink"/>
                </a:solidFill>
                <a:highlight>
                  <a:srgbClr val="FFFFFF"/>
                </a:highlight>
                <a:hlinkClick r:id="rId3"/>
              </a:rPr>
              <a:t>勤務データダウンロード</a:t>
            </a:r>
            <a:r>
              <a:rPr lang="ja-JP" sz="1100"/>
              <a:t>と</a:t>
            </a:r>
            <a:br>
              <a:rPr lang="ja-JP" sz="1100"/>
            </a:br>
            <a:r>
              <a:rPr lang="ja-JP" sz="1100" u="sng">
                <a:solidFill>
                  <a:schemeClr val="hlink"/>
                </a:solidFill>
                <a:hlinkClick r:id="rId4"/>
              </a:rPr>
              <a:t>出勤簿一括ダウンロード</a:t>
            </a:r>
            <a:r>
              <a:rPr lang="ja-JP" sz="1100"/>
              <a:t>があります。</a:t>
            </a:r>
            <a:br>
              <a:rPr lang="ja-JP" sz="1100"/>
            </a:br>
            <a:r>
              <a:rPr lang="ja-JP" sz="1100"/>
              <a:t>それぞれフォーマットが異なりますので、用途によって使い分けてください。</a:t>
            </a:r>
            <a:endParaRPr sz="1100"/>
          </a:p>
        </p:txBody>
      </p:sp>
      <p:sp>
        <p:nvSpPr>
          <p:cNvPr id="1006" name="Google Shape;1006;p44"/>
          <p:cNvSpPr txBox="1"/>
          <p:nvPr/>
        </p:nvSpPr>
        <p:spPr>
          <a:xfrm>
            <a:off x="360000" y="1865400"/>
            <a:ext cx="6138000" cy="34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関連ヘルプ：</a:t>
            </a:r>
            <a:r>
              <a:rPr lang="ja-JP" sz="1100" u="sng">
                <a:solidFill>
                  <a:schemeClr val="hlink"/>
                </a:solidFill>
                <a:hlinkClick r:id="rId5"/>
              </a:rPr>
              <a:t>勤怠データを集計・出力する</a:t>
            </a:r>
            <a:endParaRPr sz="1100"/>
          </a:p>
        </p:txBody>
      </p:sp>
      <p:sp>
        <p:nvSpPr>
          <p:cNvPr id="1007" name="Google Shape;1007;p44"/>
          <p:cNvSpPr txBox="1"/>
          <p:nvPr/>
        </p:nvSpPr>
        <p:spPr>
          <a:xfrm>
            <a:off x="360000" y="234625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勤務データダウンロード</a:t>
            </a:r>
            <a:endParaRPr sz="1600" b="1" i="0" u="none" strike="noStrike" cap="none">
              <a:solidFill>
                <a:schemeClr val="dk1"/>
              </a:solidFill>
            </a:endParaRPr>
          </a:p>
        </p:txBody>
      </p:sp>
      <p:sp>
        <p:nvSpPr>
          <p:cNvPr id="1008" name="Google Shape;1008;p44"/>
          <p:cNvSpPr txBox="1"/>
          <p:nvPr/>
        </p:nvSpPr>
        <p:spPr>
          <a:xfrm>
            <a:off x="360000" y="5110903"/>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rgbClr val="333333"/>
                </a:solidFill>
                <a:highlight>
                  <a:srgbClr val="FFFFFF"/>
                </a:highlight>
              </a:rPr>
              <a:t>出勤管理→データ出力→</a:t>
            </a:r>
            <a:r>
              <a:rPr lang="ja-JP" sz="1100" u="sng">
                <a:solidFill>
                  <a:schemeClr val="hlink"/>
                </a:solidFill>
                <a:highlight>
                  <a:srgbClr val="FFFFFF"/>
                </a:highlight>
                <a:hlinkClick r:id="rId3"/>
              </a:rPr>
              <a:t>勤務データダウンロード</a:t>
            </a:r>
            <a:endParaRPr sz="1100" i="0" u="none" strike="noStrike" cap="none">
              <a:solidFill>
                <a:schemeClr val="dk1"/>
              </a:solidFill>
            </a:endParaRPr>
          </a:p>
        </p:txBody>
      </p:sp>
      <p:pic>
        <p:nvPicPr>
          <p:cNvPr id="1009" name="Google Shape;1009;p44"/>
          <p:cNvPicPr preferRelativeResize="0"/>
          <p:nvPr/>
        </p:nvPicPr>
        <p:blipFill>
          <a:blip r:embed="rId6">
            <a:alphaModFix/>
          </a:blip>
          <a:stretch>
            <a:fillRect/>
          </a:stretch>
        </p:blipFill>
        <p:spPr>
          <a:xfrm>
            <a:off x="1101207" y="2807501"/>
            <a:ext cx="4655587" cy="2180850"/>
          </a:xfrm>
          <a:prstGeom prst="rect">
            <a:avLst/>
          </a:prstGeom>
          <a:noFill/>
          <a:ln>
            <a:noFill/>
          </a:ln>
        </p:spPr>
      </p:pic>
      <p:sp>
        <p:nvSpPr>
          <p:cNvPr id="1010" name="Google Shape;1010;p44"/>
          <p:cNvSpPr txBox="1"/>
          <p:nvPr/>
        </p:nvSpPr>
        <p:spPr>
          <a:xfrm>
            <a:off x="360000" y="5755075"/>
            <a:ext cx="6138000" cy="71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勤務データダウンロードでは勤怠に関する多くのデータを出力できます。</a:t>
            </a:r>
            <a:endParaRPr sz="1100"/>
          </a:p>
          <a:p>
            <a:pPr marL="0" lvl="0" indent="0" algn="l" rtl="0">
              <a:lnSpc>
                <a:spcPct val="115000"/>
              </a:lnSpc>
              <a:spcBef>
                <a:spcPts val="0"/>
              </a:spcBef>
              <a:spcAft>
                <a:spcPts val="0"/>
              </a:spcAft>
              <a:buClr>
                <a:schemeClr val="dk1"/>
              </a:buClr>
              <a:buSzPts val="1100"/>
              <a:buFont typeface="Arial"/>
              <a:buNone/>
            </a:pPr>
            <a:r>
              <a:rPr lang="ja-JP" sz="1100"/>
              <a:t>労働時間、残業時間、休暇時間などの勤怠データのほか、</a:t>
            </a:r>
            <a:endParaRPr sz="1100"/>
          </a:p>
          <a:p>
            <a:pPr marL="0" lvl="0" indent="0" algn="l" rtl="0">
              <a:lnSpc>
                <a:spcPct val="115000"/>
              </a:lnSpc>
              <a:spcBef>
                <a:spcPts val="0"/>
              </a:spcBef>
              <a:spcAft>
                <a:spcPts val="0"/>
              </a:spcAft>
              <a:buNone/>
            </a:pPr>
            <a:r>
              <a:rPr lang="ja-JP" sz="1100" u="sng">
                <a:solidFill>
                  <a:schemeClr val="hlink"/>
                </a:solidFill>
                <a:hlinkClick r:id="rId7"/>
              </a:rPr>
              <a:t>シフトパターンの利用回数</a:t>
            </a:r>
            <a:r>
              <a:rPr lang="ja-JP" sz="1100"/>
              <a:t>、</a:t>
            </a:r>
            <a:r>
              <a:rPr lang="ja-JP" sz="1100" u="sng">
                <a:solidFill>
                  <a:schemeClr val="hlink"/>
                </a:solidFill>
                <a:hlinkClick r:id="rId8"/>
              </a:rPr>
              <a:t>選択備考に関する集計データ</a:t>
            </a:r>
            <a:r>
              <a:rPr lang="ja-JP" sz="1100"/>
              <a:t>も出力できます。</a:t>
            </a:r>
            <a:endParaRPr sz="1100"/>
          </a:p>
        </p:txBody>
      </p:sp>
      <p:sp>
        <p:nvSpPr>
          <p:cNvPr id="1011" name="Google Shape;1011;p44"/>
          <p:cNvSpPr txBox="1"/>
          <p:nvPr/>
        </p:nvSpPr>
        <p:spPr>
          <a:xfrm>
            <a:off x="360000" y="5390239"/>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出力するファイル形式は、CSV・Excelから選択可能です。</a:t>
            </a:r>
            <a:endParaRPr sz="1100"/>
          </a:p>
        </p:txBody>
      </p:sp>
      <p:sp>
        <p:nvSpPr>
          <p:cNvPr id="1012" name="Google Shape;1012;p44"/>
          <p:cNvSpPr txBox="1"/>
          <p:nvPr/>
        </p:nvSpPr>
        <p:spPr>
          <a:xfrm>
            <a:off x="360000" y="6498511"/>
            <a:ext cx="6138000" cy="50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使用するフォーマット、ファイル形式、集計の対象となる期間、グループ、スタッフ種別などを選択し、「ダウンロード」ボタンから出力を実行してください。</a:t>
            </a:r>
            <a:endParaRPr sz="1100"/>
          </a:p>
        </p:txBody>
      </p:sp>
      <p:sp>
        <p:nvSpPr>
          <p:cNvPr id="1013" name="Google Shape;1013;p44"/>
          <p:cNvSpPr txBox="1"/>
          <p:nvPr/>
        </p:nvSpPr>
        <p:spPr>
          <a:xfrm>
            <a:off x="360000" y="7028047"/>
            <a:ext cx="6138000" cy="50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なお、出力するデータの量が多い場合や、月末・月初でサーバーが混みあっている場合は</a:t>
            </a:r>
            <a:endParaRPr sz="1100"/>
          </a:p>
          <a:p>
            <a:pPr marL="0" lvl="0" indent="0" algn="l" rtl="0">
              <a:lnSpc>
                <a:spcPct val="115000"/>
              </a:lnSpc>
              <a:spcBef>
                <a:spcPts val="0"/>
              </a:spcBef>
              <a:spcAft>
                <a:spcPts val="0"/>
              </a:spcAft>
              <a:buNone/>
            </a:pPr>
            <a:r>
              <a:rPr lang="ja-JP" sz="1100"/>
              <a:t>ダウンロードに時間がかかることがあります。</a:t>
            </a:r>
            <a:endParaRPr sz="1100"/>
          </a:p>
        </p:txBody>
      </p:sp>
      <p:grpSp>
        <p:nvGrpSpPr>
          <p:cNvPr id="1014" name="Google Shape;1014;p44"/>
          <p:cNvGrpSpPr/>
          <p:nvPr/>
        </p:nvGrpSpPr>
        <p:grpSpPr>
          <a:xfrm>
            <a:off x="360000" y="7531450"/>
            <a:ext cx="6138000" cy="1022100"/>
            <a:chOff x="360000" y="7531450"/>
            <a:chExt cx="6138000" cy="1022100"/>
          </a:xfrm>
        </p:grpSpPr>
        <p:pic>
          <p:nvPicPr>
            <p:cNvPr id="1015" name="Google Shape;1015;p44"/>
            <p:cNvPicPr preferRelativeResize="0"/>
            <p:nvPr/>
          </p:nvPicPr>
          <p:blipFill>
            <a:blip r:embed="rId9">
              <a:alphaModFix/>
            </a:blip>
            <a:stretch>
              <a:fillRect/>
            </a:stretch>
          </p:blipFill>
          <p:spPr>
            <a:xfrm>
              <a:off x="452235" y="7836250"/>
              <a:ext cx="5953530" cy="717300"/>
            </a:xfrm>
            <a:prstGeom prst="rect">
              <a:avLst/>
            </a:prstGeom>
            <a:noFill/>
            <a:ln>
              <a:noFill/>
            </a:ln>
          </p:spPr>
        </p:pic>
        <p:sp>
          <p:nvSpPr>
            <p:cNvPr id="1016" name="Google Shape;1016;p44"/>
            <p:cNvSpPr txBox="1"/>
            <p:nvPr/>
          </p:nvSpPr>
          <p:spPr>
            <a:xfrm>
              <a:off x="360000" y="7531450"/>
              <a:ext cx="6138000" cy="25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solidFill>
                    <a:srgbClr val="333333"/>
                  </a:solidFill>
                  <a:highlight>
                    <a:srgbClr val="FFFFFF"/>
                  </a:highlight>
                </a:rPr>
                <a:t>・出力データの一例（Excel）</a:t>
              </a:r>
              <a:endParaRPr sz="1100"/>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grpSp>
        <p:nvGrpSpPr>
          <p:cNvPr id="1021" name="Google Shape;1021;p45"/>
          <p:cNvGrpSpPr/>
          <p:nvPr/>
        </p:nvGrpSpPr>
        <p:grpSpPr>
          <a:xfrm>
            <a:off x="-2" y="348586"/>
            <a:ext cx="6857831" cy="57861"/>
            <a:chOff x="276445" y="1127055"/>
            <a:chExt cx="6241201" cy="45085"/>
          </a:xfrm>
        </p:grpSpPr>
        <p:cxnSp>
          <p:nvCxnSpPr>
            <p:cNvPr id="1022" name="Google Shape;1022;p45"/>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23" name="Google Shape;1023;p45"/>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24" name="Google Shape;1024;p45"/>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53</a:t>
            </a:fld>
            <a:endParaRPr/>
          </a:p>
        </p:txBody>
      </p:sp>
      <p:sp>
        <p:nvSpPr>
          <p:cNvPr id="1025" name="Google Shape;1025;p45"/>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１．給与計算用のデータ</a:t>
            </a:r>
            <a:endParaRPr sz="1800" b="1">
              <a:latin typeface="Arial"/>
              <a:ea typeface="Arial"/>
              <a:cs typeface="Arial"/>
              <a:sym typeface="Arial"/>
            </a:endParaRPr>
          </a:p>
        </p:txBody>
      </p:sp>
      <p:cxnSp>
        <p:nvCxnSpPr>
          <p:cNvPr id="1026" name="Google Shape;1026;p4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27" name="Google Shape;1027;p45"/>
          <p:cNvSpPr txBox="1"/>
          <p:nvPr/>
        </p:nvSpPr>
        <p:spPr>
          <a:xfrm>
            <a:off x="359994" y="98168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フォーマットの作成</a:t>
            </a:r>
            <a:endParaRPr b="1" i="0" u="none" strike="noStrike" cap="none">
              <a:solidFill>
                <a:schemeClr val="dk1"/>
              </a:solidFill>
            </a:endParaRPr>
          </a:p>
        </p:txBody>
      </p:sp>
      <p:sp>
        <p:nvSpPr>
          <p:cNvPr id="1028" name="Google Shape;1028;p45"/>
          <p:cNvSpPr txBox="1"/>
          <p:nvPr/>
        </p:nvSpPr>
        <p:spPr>
          <a:xfrm>
            <a:off x="359994" y="2892282"/>
            <a:ext cx="6138000" cy="86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勤務データダウンロードからデータを出力するには、まずフォーマットを作成する必要が</a:t>
            </a:r>
            <a:br>
              <a:rPr lang="ja-JP" sz="1100"/>
            </a:br>
            <a:r>
              <a:rPr lang="ja-JP" sz="1100"/>
              <a:t>あります。</a:t>
            </a:r>
            <a:endParaRPr sz="1100"/>
          </a:p>
          <a:p>
            <a:pPr marL="0" lvl="0" indent="0" algn="l" rtl="0">
              <a:lnSpc>
                <a:spcPct val="115000"/>
              </a:lnSpc>
              <a:spcBef>
                <a:spcPts val="0"/>
              </a:spcBef>
              <a:spcAft>
                <a:spcPts val="0"/>
              </a:spcAft>
              <a:buNone/>
            </a:pPr>
            <a:r>
              <a:rPr lang="ja-JP" sz="1100"/>
              <a:t>「フォーマットの新規作成」ボタンから作成するか、「連携サービス【専用フォーマット】」を選択し、あらかじめ用意されているフォーマットを使用してください。</a:t>
            </a:r>
            <a:endParaRPr sz="1100"/>
          </a:p>
        </p:txBody>
      </p:sp>
      <p:pic>
        <p:nvPicPr>
          <p:cNvPr id="1029" name="Google Shape;1029;p45"/>
          <p:cNvPicPr preferRelativeResize="0"/>
          <p:nvPr/>
        </p:nvPicPr>
        <p:blipFill>
          <a:blip r:embed="rId3">
            <a:alphaModFix/>
          </a:blip>
          <a:stretch>
            <a:fillRect/>
          </a:stretch>
        </p:blipFill>
        <p:spPr>
          <a:xfrm>
            <a:off x="697118" y="1740266"/>
            <a:ext cx="5463763" cy="1116250"/>
          </a:xfrm>
          <a:prstGeom prst="rect">
            <a:avLst/>
          </a:prstGeom>
          <a:noFill/>
          <a:ln>
            <a:noFill/>
          </a:ln>
        </p:spPr>
      </p:pic>
      <p:sp>
        <p:nvSpPr>
          <p:cNvPr id="1030" name="Google Shape;1030;p45"/>
          <p:cNvSpPr txBox="1"/>
          <p:nvPr/>
        </p:nvSpPr>
        <p:spPr>
          <a:xfrm>
            <a:off x="360000" y="1365800"/>
            <a:ext cx="61380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1. フォーマットの新規作成画面を開く</a:t>
            </a:r>
            <a:endParaRPr sz="1100" b="1"/>
          </a:p>
        </p:txBody>
      </p:sp>
      <p:pic>
        <p:nvPicPr>
          <p:cNvPr id="1031" name="Google Shape;1031;p45"/>
          <p:cNvPicPr preferRelativeResize="0"/>
          <p:nvPr/>
        </p:nvPicPr>
        <p:blipFill>
          <a:blip r:embed="rId4">
            <a:alphaModFix/>
          </a:blip>
          <a:stretch>
            <a:fillRect/>
          </a:stretch>
        </p:blipFill>
        <p:spPr>
          <a:xfrm>
            <a:off x="457900" y="4254606"/>
            <a:ext cx="5702974" cy="1469725"/>
          </a:xfrm>
          <a:prstGeom prst="rect">
            <a:avLst/>
          </a:prstGeom>
          <a:noFill/>
          <a:ln>
            <a:noFill/>
          </a:ln>
        </p:spPr>
      </p:pic>
      <p:sp>
        <p:nvSpPr>
          <p:cNvPr id="1032" name="Google Shape;1032;p45"/>
          <p:cNvSpPr txBox="1"/>
          <p:nvPr/>
        </p:nvSpPr>
        <p:spPr>
          <a:xfrm>
            <a:off x="359913" y="3878123"/>
            <a:ext cx="61380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2. フォーマットの詳細を設定する</a:t>
            </a:r>
            <a:endParaRPr sz="1100" b="1"/>
          </a:p>
        </p:txBody>
      </p:sp>
      <p:sp>
        <p:nvSpPr>
          <p:cNvPr id="1033" name="Google Shape;1033;p45"/>
          <p:cNvSpPr txBox="1"/>
          <p:nvPr/>
        </p:nvSpPr>
        <p:spPr>
          <a:xfrm>
            <a:off x="360000" y="5762121"/>
            <a:ext cx="6138000" cy="45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フォーマットの上半分は、フォーマットの名称や時刻の表示形式などの詳細設定です。</a:t>
            </a:r>
            <a:br>
              <a:rPr lang="ja-JP" sz="1100"/>
            </a:br>
            <a:r>
              <a:rPr lang="ja-JP" sz="1100"/>
              <a:t>各設定項目の説明は次のページの表をご参照ください。</a:t>
            </a:r>
            <a:endParaRPr sz="1100"/>
          </a:p>
        </p:txBody>
      </p:sp>
      <p:sp>
        <p:nvSpPr>
          <p:cNvPr id="1034" name="Google Shape;1034;p45"/>
          <p:cNvSpPr txBox="1"/>
          <p:nvPr/>
        </p:nvSpPr>
        <p:spPr>
          <a:xfrm>
            <a:off x="360000" y="6334263"/>
            <a:ext cx="61380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3. 集計・出力したい項目を選択する</a:t>
            </a:r>
            <a:endParaRPr sz="1100" b="1"/>
          </a:p>
        </p:txBody>
      </p:sp>
      <p:sp>
        <p:nvSpPr>
          <p:cNvPr id="1035" name="Google Shape;1035;p45"/>
          <p:cNvSpPr txBox="1"/>
          <p:nvPr/>
        </p:nvSpPr>
        <p:spPr>
          <a:xfrm>
            <a:off x="360000" y="6638900"/>
            <a:ext cx="61380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フォーマットの下半分で、表示項目（集計する項目）を選択してください。</a:t>
            </a:r>
            <a:endParaRPr sz="1100"/>
          </a:p>
          <a:p>
            <a:pPr marL="0" lvl="0" indent="0" algn="l" rtl="0">
              <a:lnSpc>
                <a:spcPct val="115000"/>
              </a:lnSpc>
              <a:spcBef>
                <a:spcPts val="0"/>
              </a:spcBef>
              <a:spcAft>
                <a:spcPts val="0"/>
              </a:spcAft>
              <a:buNone/>
            </a:pPr>
            <a:r>
              <a:rPr lang="ja-JP" sz="1100"/>
              <a:t>「集計単位」での選択によって、「</a:t>
            </a:r>
            <a:r>
              <a:rPr lang="ja-JP" sz="1100">
                <a:solidFill>
                  <a:schemeClr val="dk1"/>
                </a:solidFill>
              </a:rPr>
              <a:t>表示項目」で</a:t>
            </a:r>
            <a:r>
              <a:rPr lang="ja-JP" sz="1100"/>
              <a:t>選択できる項目が変化します。</a:t>
            </a:r>
            <a:endParaRPr sz="1100"/>
          </a:p>
        </p:txBody>
      </p:sp>
      <p:sp>
        <p:nvSpPr>
          <p:cNvPr id="1036" name="Google Shape;1036;p45"/>
          <p:cNvSpPr txBox="1"/>
          <p:nvPr/>
        </p:nvSpPr>
        <p:spPr>
          <a:xfrm>
            <a:off x="360000" y="7129537"/>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各項目の詳しい説明は「</a:t>
            </a:r>
            <a:r>
              <a:rPr lang="ja-JP" sz="1100" u="sng">
                <a:solidFill>
                  <a:schemeClr val="hlink"/>
                </a:solidFill>
                <a:hlinkClick r:id="rId5"/>
              </a:rPr>
              <a:t>【項目一覧】勤務データダウンロード</a:t>
            </a:r>
            <a:r>
              <a:rPr lang="ja-JP" sz="1100"/>
              <a:t>」をご確認ください。</a:t>
            </a:r>
            <a:endParaRPr sz="1100"/>
          </a:p>
        </p:txBody>
      </p:sp>
      <p:sp>
        <p:nvSpPr>
          <p:cNvPr id="1037" name="Google Shape;1037;p45"/>
          <p:cNvSpPr txBox="1"/>
          <p:nvPr/>
        </p:nvSpPr>
        <p:spPr>
          <a:xfrm>
            <a:off x="360000" y="7434175"/>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最後に、画面下部の「保存」ボタンをクリックしてフォーマットを保存してください。</a:t>
            </a:r>
            <a:endParaRPr sz="11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grpSp>
        <p:nvGrpSpPr>
          <p:cNvPr id="1042" name="Google Shape;1042;g297515be51c_1_120"/>
          <p:cNvGrpSpPr/>
          <p:nvPr/>
        </p:nvGrpSpPr>
        <p:grpSpPr>
          <a:xfrm>
            <a:off x="-2" y="348613"/>
            <a:ext cx="6857832" cy="57862"/>
            <a:chOff x="276445" y="1127055"/>
            <a:chExt cx="6241201" cy="45085"/>
          </a:xfrm>
        </p:grpSpPr>
        <p:cxnSp>
          <p:nvCxnSpPr>
            <p:cNvPr id="1043" name="Google Shape;1043;g297515be51c_1_120"/>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44" name="Google Shape;1044;g297515be51c_1_120"/>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45" name="Google Shape;1045;g297515be51c_1_120"/>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54</a:t>
            </a:fld>
            <a:endParaRPr/>
          </a:p>
        </p:txBody>
      </p:sp>
      <p:sp>
        <p:nvSpPr>
          <p:cNvPr id="1046" name="Google Shape;1046;g297515be51c_1_120"/>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１．給与計算用のデータ</a:t>
            </a:r>
            <a:endParaRPr sz="1800" b="1">
              <a:latin typeface="Arial"/>
              <a:ea typeface="Arial"/>
              <a:cs typeface="Arial"/>
              <a:sym typeface="Arial"/>
            </a:endParaRPr>
          </a:p>
        </p:txBody>
      </p:sp>
      <p:cxnSp>
        <p:nvCxnSpPr>
          <p:cNvPr id="1047" name="Google Shape;1047;g297515be51c_1_12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aphicFrame>
        <p:nvGraphicFramePr>
          <p:cNvPr id="1048" name="Google Shape;1048;g297515be51c_1_120"/>
          <p:cNvGraphicFramePr/>
          <p:nvPr/>
        </p:nvGraphicFramePr>
        <p:xfrm>
          <a:off x="360000" y="2986022"/>
          <a:ext cx="6138000" cy="4311125"/>
        </p:xfrm>
        <a:graphic>
          <a:graphicData uri="http://schemas.openxmlformats.org/drawingml/2006/table">
            <a:tbl>
              <a:tblPr>
                <a:noFill/>
                <a:tableStyleId>{1DBF3256-5D79-459E-A4CE-13102FF63DEE}</a:tableStyleId>
              </a:tblPr>
              <a:tblGrid>
                <a:gridCol w="1340475">
                  <a:extLst>
                    <a:ext uri="{9D8B030D-6E8A-4147-A177-3AD203B41FA5}">
                      <a16:colId xmlns:a16="http://schemas.microsoft.com/office/drawing/2014/main" val="20000"/>
                    </a:ext>
                  </a:extLst>
                </a:gridCol>
                <a:gridCol w="4797525">
                  <a:extLst>
                    <a:ext uri="{9D8B030D-6E8A-4147-A177-3AD203B41FA5}">
                      <a16:colId xmlns:a16="http://schemas.microsoft.com/office/drawing/2014/main" val="20001"/>
                    </a:ext>
                  </a:extLst>
                </a:gridCol>
              </a:tblGrid>
              <a:tr h="363300">
                <a:tc>
                  <a:txBody>
                    <a:bodyPr/>
                    <a:lstStyle/>
                    <a:p>
                      <a:pPr marL="0" marR="0" lvl="0" indent="0" algn="ctr" rtl="0">
                        <a:lnSpc>
                          <a:spcPct val="115000"/>
                        </a:lnSpc>
                        <a:spcBef>
                          <a:spcPts val="0"/>
                        </a:spcBef>
                        <a:spcAft>
                          <a:spcPts val="0"/>
                        </a:spcAft>
                        <a:buNone/>
                      </a:pPr>
                      <a:r>
                        <a:rPr lang="ja-JP" sz="1100" b="1">
                          <a:solidFill>
                            <a:schemeClr val="dk1"/>
                          </a:solidFill>
                        </a:rPr>
                        <a:t>設定項目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5600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設定名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作成</a:t>
                      </a:r>
                      <a:r>
                        <a:rPr lang="ja-JP" sz="1100">
                          <a:solidFill>
                            <a:schemeClr val="dk1"/>
                          </a:solidFill>
                        </a:rPr>
                        <a:t>するフォーマットの名称を自由に入力してください。</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5769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項目名の出力</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「する」を選択した場合、出力ファイルの１行目に項目名を表示します。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929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時間の表示形式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時間の表示方法を</a:t>
                      </a:r>
                      <a:r>
                        <a:rPr lang="ja-JP" sz="1100">
                          <a:solidFill>
                            <a:schemeClr val="dk1"/>
                          </a:solidFill>
                        </a:rPr>
                        <a:t>選択します。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b="1">
                          <a:solidFill>
                            <a:schemeClr val="dk1"/>
                          </a:solidFill>
                          <a:highlight>
                            <a:srgbClr val="FFFFFF"/>
                          </a:highlight>
                        </a:rPr>
                        <a:t>10進数</a:t>
                      </a:r>
                      <a:r>
                        <a:rPr lang="ja-JP" sz="1100">
                          <a:solidFill>
                            <a:schemeClr val="dk1"/>
                          </a:solidFill>
                          <a:highlight>
                            <a:srgbClr val="FFFFFF"/>
                          </a:highlight>
                        </a:rPr>
                        <a:t>　- 1時間30分→1.50　　 1時間45分→1.75</a:t>
                      </a:r>
                      <a:endParaRPr sz="11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highlight>
                            <a:srgbClr val="FFFFFF"/>
                          </a:highlight>
                        </a:rPr>
                        <a:t>時刻形式</a:t>
                      </a:r>
                      <a:r>
                        <a:rPr lang="ja-JP" sz="1100">
                          <a:solidFill>
                            <a:schemeClr val="dk1"/>
                          </a:solidFill>
                          <a:highlight>
                            <a:srgbClr val="FFFFFF"/>
                          </a:highlight>
                        </a:rPr>
                        <a:t> - 1時間30分→1:30　  1時間45分→1:45</a:t>
                      </a:r>
                      <a:endParaRPr sz="1100">
                        <a:solidFill>
                          <a:schemeClr val="dk1"/>
                        </a:solidFill>
                        <a:highlight>
                          <a:srgbClr val="FFFFFF"/>
                        </a:highlight>
                      </a:endParaRPr>
                    </a:p>
                    <a:p>
                      <a:pPr marL="0" marR="0" lvl="0" indent="0" algn="l" rtl="0">
                        <a:lnSpc>
                          <a:spcPct val="115000"/>
                        </a:lnSpc>
                        <a:spcBef>
                          <a:spcPts val="0"/>
                        </a:spcBef>
                        <a:spcAft>
                          <a:spcPts val="0"/>
                        </a:spcAft>
                        <a:buClr>
                          <a:srgbClr val="000000"/>
                        </a:buClr>
                        <a:buSzPts val="1050"/>
                        <a:buFont typeface="Arial"/>
                        <a:buNone/>
                      </a:pPr>
                      <a:r>
                        <a:rPr lang="ja-JP" sz="1100" b="1">
                          <a:solidFill>
                            <a:schemeClr val="dk1"/>
                          </a:solidFill>
                          <a:highlight>
                            <a:srgbClr val="FFFFFF"/>
                          </a:highlight>
                        </a:rPr>
                        <a:t>分形式</a:t>
                      </a:r>
                      <a:r>
                        <a:rPr lang="ja-JP" sz="1100">
                          <a:solidFill>
                            <a:schemeClr val="dk1"/>
                          </a:solidFill>
                          <a:highlight>
                            <a:srgbClr val="FFFFFF"/>
                          </a:highlight>
                        </a:rPr>
                        <a:t>    - 1時間30分→90　　　 1時間45分→105</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8250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表示方式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050"/>
                        <a:buFont typeface="Arial"/>
                        <a:buNone/>
                      </a:pPr>
                      <a:r>
                        <a:rPr lang="ja-JP" sz="1100" u="none" strike="noStrike" cap="none">
                          <a:solidFill>
                            <a:schemeClr val="dk1"/>
                          </a:solidFill>
                        </a:rPr>
                        <a:t>出力した項目の数字が</a:t>
                      </a:r>
                      <a:r>
                        <a:rPr lang="ja-JP" sz="1100">
                          <a:solidFill>
                            <a:schemeClr val="dk1"/>
                          </a:solidFill>
                        </a:rPr>
                        <a:t>「0」</a:t>
                      </a:r>
                      <a:r>
                        <a:rPr lang="ja-JP" sz="1100" u="none" strike="noStrike" cap="none">
                          <a:solidFill>
                            <a:schemeClr val="dk1"/>
                          </a:solidFill>
                        </a:rPr>
                        <a:t>になる</a:t>
                      </a:r>
                      <a:r>
                        <a:rPr lang="ja-JP" sz="1100">
                          <a:solidFill>
                            <a:schemeClr val="dk1"/>
                          </a:solidFill>
                        </a:rPr>
                        <a:t>場合</a:t>
                      </a:r>
                      <a:r>
                        <a:rPr lang="ja-JP" sz="1100" u="none" strike="noStrike" cap="none">
                          <a:solidFill>
                            <a:schemeClr val="dk1"/>
                          </a:solidFill>
                        </a:rPr>
                        <a:t>の表示方法を選択します。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b="1" u="none" strike="noStrike" cap="none">
                          <a:solidFill>
                            <a:schemeClr val="dk1"/>
                          </a:solidFill>
                        </a:rPr>
                        <a:t>数値で出力</a:t>
                      </a:r>
                      <a:r>
                        <a:rPr lang="ja-JP" sz="1100" u="none" strike="noStrike" cap="none">
                          <a:solidFill>
                            <a:schemeClr val="dk1"/>
                          </a:solidFill>
                        </a:rPr>
                        <a:t> - </a:t>
                      </a:r>
                      <a:r>
                        <a:rPr lang="ja-JP" sz="1100">
                          <a:solidFill>
                            <a:schemeClr val="dk1"/>
                          </a:solidFill>
                        </a:rPr>
                        <a:t>「</a:t>
                      </a:r>
                      <a:r>
                        <a:rPr lang="ja-JP" sz="1100" u="none" strike="noStrike" cap="none">
                          <a:solidFill>
                            <a:schemeClr val="dk1"/>
                          </a:solidFill>
                        </a:rPr>
                        <a:t>0</a:t>
                      </a:r>
                      <a:r>
                        <a:rPr lang="ja-JP" sz="1100">
                          <a:solidFill>
                            <a:schemeClr val="dk1"/>
                          </a:solidFill>
                        </a:rPr>
                        <a:t>:</a:t>
                      </a:r>
                      <a:r>
                        <a:rPr lang="ja-JP" sz="1100" u="none" strike="noStrike" cap="none">
                          <a:solidFill>
                            <a:schemeClr val="dk1"/>
                          </a:solidFill>
                        </a:rPr>
                        <a:t>00</a:t>
                      </a:r>
                      <a:r>
                        <a:rPr lang="ja-JP" sz="1100">
                          <a:solidFill>
                            <a:schemeClr val="dk1"/>
                          </a:solidFill>
                        </a:rPr>
                        <a:t>」もしくは「</a:t>
                      </a:r>
                      <a:r>
                        <a:rPr lang="ja-JP" sz="1100" u="none" strike="noStrike" cap="none">
                          <a:solidFill>
                            <a:schemeClr val="dk1"/>
                          </a:solidFill>
                        </a:rPr>
                        <a:t>0.00</a:t>
                      </a:r>
                      <a:r>
                        <a:rPr lang="ja-JP" sz="1100">
                          <a:solidFill>
                            <a:schemeClr val="dk1"/>
                          </a:solidFill>
                        </a:rPr>
                        <a:t>」と</a:t>
                      </a:r>
                      <a:r>
                        <a:rPr lang="ja-JP" sz="1100" u="none" strike="noStrike" cap="none">
                          <a:solidFill>
                            <a:schemeClr val="dk1"/>
                          </a:solidFill>
                        </a:rPr>
                        <a:t>表示</a:t>
                      </a:r>
                      <a:r>
                        <a:rPr lang="ja-JP" sz="1100">
                          <a:solidFill>
                            <a:schemeClr val="dk1"/>
                          </a:solidFill>
                        </a:rPr>
                        <a:t>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b="1" u="none" strike="noStrike" cap="none">
                          <a:solidFill>
                            <a:schemeClr val="dk1"/>
                          </a:solidFill>
                        </a:rPr>
                        <a:t>空白で出力</a:t>
                      </a:r>
                      <a:r>
                        <a:rPr lang="ja-JP" sz="1100" u="none" strike="noStrike" cap="none">
                          <a:solidFill>
                            <a:schemeClr val="dk1"/>
                          </a:solidFill>
                        </a:rPr>
                        <a:t> - </a:t>
                      </a:r>
                      <a:r>
                        <a:rPr lang="ja-JP" sz="1100">
                          <a:solidFill>
                            <a:schemeClr val="dk1"/>
                          </a:solidFill>
                        </a:rPr>
                        <a:t>空白（何も入力が無い状態）で出力します。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9929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集計単位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050"/>
                        <a:buFont typeface="Arial"/>
                        <a:buNone/>
                      </a:pPr>
                      <a:r>
                        <a:rPr lang="ja-JP" sz="1100">
                          <a:solidFill>
                            <a:schemeClr val="dk1"/>
                          </a:solidFill>
                        </a:rPr>
                        <a:t>集計の単位（日ごとか指定期間すべてか）を選択します。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b="1" u="none" strike="noStrike" cap="none">
                          <a:solidFill>
                            <a:schemeClr val="dk1"/>
                          </a:solidFill>
                        </a:rPr>
                        <a:t>1日ずつ</a:t>
                      </a:r>
                      <a:r>
                        <a:rPr lang="ja-JP" sz="1100" u="none" strike="noStrike" cap="none">
                          <a:solidFill>
                            <a:schemeClr val="dk1"/>
                          </a:solidFill>
                        </a:rPr>
                        <a:t>　　   - </a:t>
                      </a:r>
                      <a:r>
                        <a:rPr lang="ja-JP" sz="1100">
                          <a:solidFill>
                            <a:schemeClr val="dk1"/>
                          </a:solidFill>
                        </a:rPr>
                        <a:t>１</a:t>
                      </a:r>
                      <a:r>
                        <a:rPr lang="ja-JP" sz="1100" u="none" strike="noStrike" cap="none">
                          <a:solidFill>
                            <a:schemeClr val="dk1"/>
                          </a:solidFill>
                        </a:rPr>
                        <a:t>日ごと</a:t>
                      </a:r>
                      <a:r>
                        <a:rPr lang="ja-JP" sz="1100">
                          <a:solidFill>
                            <a:schemeClr val="dk1"/>
                          </a:solidFill>
                        </a:rPr>
                        <a:t>に集計します</a:t>
                      </a:r>
                      <a:r>
                        <a:rPr lang="ja-JP" sz="1100" u="none" strike="noStrike" cap="none">
                          <a:solidFill>
                            <a:schemeClr val="dk1"/>
                          </a:solidFill>
                        </a:rPr>
                        <a:t>。</a:t>
                      </a:r>
                      <a:br>
                        <a:rPr lang="ja-JP" sz="1100" u="none" strike="noStrike" cap="none">
                          <a:solidFill>
                            <a:schemeClr val="dk1"/>
                          </a:solidFill>
                        </a:rPr>
                      </a:br>
                      <a:r>
                        <a:rPr lang="ja-JP" sz="1100" b="1" u="none" strike="noStrike" cap="none">
                          <a:solidFill>
                            <a:schemeClr val="dk1"/>
                          </a:solidFill>
                        </a:rPr>
                        <a:t>期間合計のみ</a:t>
                      </a:r>
                      <a:r>
                        <a:rPr lang="ja-JP" sz="1100" u="none" strike="noStrike" cap="none">
                          <a:solidFill>
                            <a:schemeClr val="dk1"/>
                          </a:solidFill>
                        </a:rPr>
                        <a:t> - </a:t>
                      </a:r>
                      <a:r>
                        <a:rPr lang="ja-JP" sz="1100">
                          <a:solidFill>
                            <a:schemeClr val="dk1"/>
                          </a:solidFill>
                        </a:rPr>
                        <a:t>指定</a:t>
                      </a:r>
                      <a:r>
                        <a:rPr lang="ja-JP" sz="1100" u="none" strike="noStrike" cap="none">
                          <a:solidFill>
                            <a:schemeClr val="dk1"/>
                          </a:solidFill>
                        </a:rPr>
                        <a:t>期間の合計のみを</a:t>
                      </a:r>
                      <a:r>
                        <a:rPr lang="ja-JP" sz="1100">
                          <a:solidFill>
                            <a:schemeClr val="dk1"/>
                          </a:solidFill>
                        </a:rPr>
                        <a:t>集計します。</a:t>
                      </a:r>
                      <a:r>
                        <a:rPr lang="ja-JP" sz="1100" u="none" strike="noStrike" cap="none">
                          <a:solidFill>
                            <a:schemeClr val="dk1"/>
                          </a:solidFill>
                        </a:rPr>
                        <a:t/>
                      </a:r>
                      <a:br>
                        <a:rPr lang="ja-JP" sz="1100" u="none" strike="noStrike" cap="none">
                          <a:solidFill>
                            <a:schemeClr val="dk1"/>
                          </a:solidFill>
                        </a:rPr>
                      </a:br>
                      <a:r>
                        <a:rPr lang="ja-JP" sz="1100" b="1" u="none" strike="noStrike" cap="none">
                          <a:solidFill>
                            <a:schemeClr val="dk1"/>
                          </a:solidFill>
                        </a:rPr>
                        <a:t>両方</a:t>
                      </a:r>
                      <a:r>
                        <a:rPr lang="ja-JP" sz="1100" u="none" strike="noStrike" cap="none">
                          <a:solidFill>
                            <a:schemeClr val="dk1"/>
                          </a:solidFill>
                        </a:rPr>
                        <a:t>　　　　 - </a:t>
                      </a:r>
                      <a:r>
                        <a:rPr lang="ja-JP" sz="1100">
                          <a:solidFill>
                            <a:schemeClr val="dk1"/>
                          </a:solidFill>
                        </a:rPr>
                        <a:t>「１</a:t>
                      </a:r>
                      <a:r>
                        <a:rPr lang="ja-JP" sz="1100" u="none" strike="noStrike" cap="none">
                          <a:solidFill>
                            <a:schemeClr val="dk1"/>
                          </a:solidFill>
                        </a:rPr>
                        <a:t>日</a:t>
                      </a:r>
                      <a:r>
                        <a:rPr lang="ja-JP" sz="1100">
                          <a:solidFill>
                            <a:schemeClr val="dk1"/>
                          </a:solidFill>
                        </a:rPr>
                        <a:t>ずつ」</a:t>
                      </a:r>
                      <a:r>
                        <a:rPr lang="ja-JP" sz="1100" u="none" strike="noStrike" cap="none">
                          <a:solidFill>
                            <a:schemeClr val="dk1"/>
                          </a:solidFill>
                        </a:rPr>
                        <a:t>と</a:t>
                      </a:r>
                      <a:r>
                        <a:rPr lang="ja-JP" sz="1100">
                          <a:solidFill>
                            <a:schemeClr val="dk1"/>
                          </a:solidFill>
                        </a:rPr>
                        <a:t>「</a:t>
                      </a:r>
                      <a:r>
                        <a:rPr lang="ja-JP" sz="1100" u="none" strike="noStrike" cap="none">
                          <a:solidFill>
                            <a:schemeClr val="dk1"/>
                          </a:solidFill>
                        </a:rPr>
                        <a:t>期間合計</a:t>
                      </a:r>
                      <a:r>
                        <a:rPr lang="ja-JP" sz="1100">
                          <a:solidFill>
                            <a:schemeClr val="dk1"/>
                          </a:solidFill>
                        </a:rPr>
                        <a:t>」</a:t>
                      </a:r>
                      <a:r>
                        <a:rPr lang="ja-JP" sz="1100" u="none" strike="noStrike" cap="none">
                          <a:solidFill>
                            <a:schemeClr val="dk1"/>
                          </a:solidFill>
                        </a:rPr>
                        <a:t>の両方を</a:t>
                      </a:r>
                      <a:r>
                        <a:rPr lang="ja-JP" sz="1100">
                          <a:solidFill>
                            <a:schemeClr val="dk1"/>
                          </a:solidFill>
                        </a:rPr>
                        <a:t>集計します</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49" name="Google Shape;1049;g297515be51c_1_120"/>
          <p:cNvSpPr txBox="1"/>
          <p:nvPr/>
        </p:nvSpPr>
        <p:spPr>
          <a:xfrm>
            <a:off x="360000" y="1037725"/>
            <a:ext cx="6138000" cy="29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以下の表は、フォーマットの設定項目に関する説明です。</a:t>
            </a:r>
            <a:endParaRPr sz="1100"/>
          </a:p>
        </p:txBody>
      </p:sp>
      <p:pic>
        <p:nvPicPr>
          <p:cNvPr id="1050" name="Google Shape;1050;g297515be51c_1_120"/>
          <p:cNvPicPr preferRelativeResize="0"/>
          <p:nvPr/>
        </p:nvPicPr>
        <p:blipFill>
          <a:blip r:embed="rId3">
            <a:alphaModFix/>
          </a:blip>
          <a:stretch>
            <a:fillRect/>
          </a:stretch>
        </p:blipFill>
        <p:spPr>
          <a:xfrm>
            <a:off x="577513" y="1422511"/>
            <a:ext cx="5702974" cy="14697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grpSp>
        <p:nvGrpSpPr>
          <p:cNvPr id="1055" name="Google Shape;1055;p48"/>
          <p:cNvGrpSpPr/>
          <p:nvPr/>
        </p:nvGrpSpPr>
        <p:grpSpPr>
          <a:xfrm>
            <a:off x="-2" y="348606"/>
            <a:ext cx="6857832" cy="57862"/>
            <a:chOff x="276445" y="1127055"/>
            <a:chExt cx="6241201" cy="45085"/>
          </a:xfrm>
        </p:grpSpPr>
        <p:cxnSp>
          <p:nvCxnSpPr>
            <p:cNvPr id="1056" name="Google Shape;1056;p48"/>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57" name="Google Shape;1057;p48"/>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58" name="Google Shape;1058;p48"/>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55</a:t>
            </a:fld>
            <a:endParaRPr/>
          </a:p>
        </p:txBody>
      </p:sp>
      <p:sp>
        <p:nvSpPr>
          <p:cNvPr id="1059" name="Google Shape;1059;p4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２．出勤簿のデータ</a:t>
            </a:r>
            <a:endParaRPr sz="1800" b="1">
              <a:latin typeface="Arial"/>
              <a:ea typeface="Arial"/>
              <a:cs typeface="Arial"/>
              <a:sym typeface="Arial"/>
            </a:endParaRPr>
          </a:p>
        </p:txBody>
      </p:sp>
      <p:cxnSp>
        <p:nvCxnSpPr>
          <p:cNvPr id="1060" name="Google Shape;1060;p4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61" name="Google Shape;1061;p48"/>
          <p:cNvSpPr txBox="1"/>
          <p:nvPr/>
        </p:nvSpPr>
        <p:spPr>
          <a:xfrm>
            <a:off x="360000" y="105085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a:solidFill>
                  <a:schemeClr val="dk1"/>
                </a:solidFill>
              </a:rPr>
              <a:t>出勤簿一括ダウンロード</a:t>
            </a:r>
            <a:endParaRPr sz="1600" b="1" i="0" u="none" strike="noStrike" cap="none">
              <a:solidFill>
                <a:schemeClr val="dk1"/>
              </a:solidFill>
            </a:endParaRPr>
          </a:p>
        </p:txBody>
      </p:sp>
      <p:sp>
        <p:nvSpPr>
          <p:cNvPr id="1062" name="Google Shape;1062;p48"/>
          <p:cNvSpPr txBox="1"/>
          <p:nvPr/>
        </p:nvSpPr>
        <p:spPr>
          <a:xfrm>
            <a:off x="360000" y="3815503"/>
            <a:ext cx="6138000" cy="25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rgbClr val="333333"/>
                </a:solidFill>
                <a:highlight>
                  <a:srgbClr val="FFFFFF"/>
                </a:highlight>
              </a:rPr>
              <a:t>出勤管理→データ出力→</a:t>
            </a:r>
            <a:r>
              <a:rPr lang="ja-JP" sz="1100" u="sng">
                <a:solidFill>
                  <a:schemeClr val="hlink"/>
                </a:solidFill>
                <a:hlinkClick r:id="rId3"/>
              </a:rPr>
              <a:t>出勤簿一括ダウンロード</a:t>
            </a:r>
            <a:endParaRPr sz="1100" i="0" u="none" strike="noStrike" cap="none">
              <a:solidFill>
                <a:schemeClr val="dk1"/>
              </a:solidFill>
            </a:endParaRPr>
          </a:p>
        </p:txBody>
      </p:sp>
      <p:sp>
        <p:nvSpPr>
          <p:cNvPr id="1063" name="Google Shape;1063;p48"/>
          <p:cNvSpPr txBox="1"/>
          <p:nvPr/>
        </p:nvSpPr>
        <p:spPr>
          <a:xfrm>
            <a:off x="360000" y="4459675"/>
            <a:ext cx="6138000" cy="71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出勤簿一括ダウンロードでは、1シートにつきスタッフ1人分のデータを出力します。</a:t>
            </a:r>
            <a:endParaRPr sz="1100"/>
          </a:p>
          <a:p>
            <a:pPr marL="0" lvl="0" indent="0" algn="l" rtl="0">
              <a:lnSpc>
                <a:spcPct val="115000"/>
              </a:lnSpc>
              <a:spcBef>
                <a:spcPts val="0"/>
              </a:spcBef>
              <a:spcAft>
                <a:spcPts val="0"/>
              </a:spcAft>
              <a:buNone/>
            </a:pPr>
            <a:r>
              <a:rPr lang="ja-JP" sz="1100"/>
              <a:t>集計可能な項目の種類は勤務データダウンロードより少ないですが、データの確認がしやすい</a:t>
            </a:r>
            <a:br>
              <a:rPr lang="ja-JP" sz="1100"/>
            </a:br>
            <a:r>
              <a:rPr lang="ja-JP" sz="1100"/>
              <a:t>デザインになっています。</a:t>
            </a:r>
            <a:endParaRPr sz="1100"/>
          </a:p>
        </p:txBody>
      </p:sp>
      <p:sp>
        <p:nvSpPr>
          <p:cNvPr id="1064" name="Google Shape;1064;p48"/>
          <p:cNvSpPr txBox="1"/>
          <p:nvPr/>
        </p:nvSpPr>
        <p:spPr>
          <a:xfrm>
            <a:off x="360000" y="4094839"/>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出力するファイル形式は、Excel・PDFから選択可能です。</a:t>
            </a:r>
            <a:endParaRPr sz="1100"/>
          </a:p>
        </p:txBody>
      </p:sp>
      <p:sp>
        <p:nvSpPr>
          <p:cNvPr id="1065" name="Google Shape;1065;p48"/>
          <p:cNvSpPr txBox="1"/>
          <p:nvPr/>
        </p:nvSpPr>
        <p:spPr>
          <a:xfrm>
            <a:off x="360000" y="5203111"/>
            <a:ext cx="6138000" cy="50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使用するフォーマット、ファイル形式、集計の対象となる期間、グループ、スタッフ種別などを選択し、「ダウンロード」ボタンから出力を実行してください。</a:t>
            </a:r>
            <a:endParaRPr sz="1100"/>
          </a:p>
        </p:txBody>
      </p:sp>
      <p:sp>
        <p:nvSpPr>
          <p:cNvPr id="1066" name="Google Shape;1066;p48"/>
          <p:cNvSpPr txBox="1"/>
          <p:nvPr/>
        </p:nvSpPr>
        <p:spPr>
          <a:xfrm>
            <a:off x="360000" y="5732647"/>
            <a:ext cx="6138000" cy="50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なお、出力するデータの量が多い場合や、月末・月初でサーバーが混みあっている場合は</a:t>
            </a:r>
            <a:endParaRPr sz="1100"/>
          </a:p>
          <a:p>
            <a:pPr marL="0" lvl="0" indent="0" algn="l" rtl="0">
              <a:lnSpc>
                <a:spcPct val="115000"/>
              </a:lnSpc>
              <a:spcBef>
                <a:spcPts val="0"/>
              </a:spcBef>
              <a:spcAft>
                <a:spcPts val="0"/>
              </a:spcAft>
              <a:buNone/>
            </a:pPr>
            <a:r>
              <a:rPr lang="ja-JP" sz="1100"/>
              <a:t>ダウンロードに時間がかかることがあります。</a:t>
            </a:r>
            <a:endParaRPr sz="1100"/>
          </a:p>
        </p:txBody>
      </p:sp>
      <p:sp>
        <p:nvSpPr>
          <p:cNvPr id="1067" name="Google Shape;1067;p48"/>
          <p:cNvSpPr txBox="1"/>
          <p:nvPr/>
        </p:nvSpPr>
        <p:spPr>
          <a:xfrm>
            <a:off x="360000" y="6236050"/>
            <a:ext cx="6138000" cy="25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solidFill>
                  <a:srgbClr val="333333"/>
                </a:solidFill>
                <a:highlight>
                  <a:srgbClr val="FFFFFF"/>
                </a:highlight>
              </a:rPr>
              <a:t>・出力データの一例（Excel）</a:t>
            </a:r>
            <a:endParaRPr sz="1100"/>
          </a:p>
        </p:txBody>
      </p:sp>
      <p:pic>
        <p:nvPicPr>
          <p:cNvPr id="1068" name="Google Shape;1068;p48"/>
          <p:cNvPicPr preferRelativeResize="0"/>
          <p:nvPr/>
        </p:nvPicPr>
        <p:blipFill>
          <a:blip r:embed="rId4">
            <a:alphaModFix/>
          </a:blip>
          <a:stretch>
            <a:fillRect/>
          </a:stretch>
        </p:blipFill>
        <p:spPr>
          <a:xfrm>
            <a:off x="1199545" y="1472745"/>
            <a:ext cx="4458909" cy="2259562"/>
          </a:xfrm>
          <a:prstGeom prst="rect">
            <a:avLst/>
          </a:prstGeom>
          <a:noFill/>
          <a:ln>
            <a:noFill/>
          </a:ln>
        </p:spPr>
      </p:pic>
      <p:pic>
        <p:nvPicPr>
          <p:cNvPr id="1069" name="Google Shape;1069;p48"/>
          <p:cNvPicPr preferRelativeResize="0"/>
          <p:nvPr/>
        </p:nvPicPr>
        <p:blipFill>
          <a:blip r:embed="rId5">
            <a:alphaModFix/>
          </a:blip>
          <a:stretch>
            <a:fillRect/>
          </a:stretch>
        </p:blipFill>
        <p:spPr>
          <a:xfrm>
            <a:off x="360000" y="6522500"/>
            <a:ext cx="6138000" cy="194019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grpSp>
        <p:nvGrpSpPr>
          <p:cNvPr id="1074" name="Google Shape;1074;p49"/>
          <p:cNvGrpSpPr/>
          <p:nvPr/>
        </p:nvGrpSpPr>
        <p:grpSpPr>
          <a:xfrm>
            <a:off x="-2" y="348586"/>
            <a:ext cx="6857831" cy="57861"/>
            <a:chOff x="276445" y="1127055"/>
            <a:chExt cx="6241201" cy="45085"/>
          </a:xfrm>
        </p:grpSpPr>
        <p:cxnSp>
          <p:nvCxnSpPr>
            <p:cNvPr id="1075" name="Google Shape;1075;p4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76" name="Google Shape;1076;p4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77" name="Google Shape;1077;p4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56</a:t>
            </a:fld>
            <a:endParaRPr/>
          </a:p>
        </p:txBody>
      </p:sp>
      <p:sp>
        <p:nvSpPr>
          <p:cNvPr id="1078" name="Google Shape;1078;p4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２．出勤簿のデータ</a:t>
            </a:r>
            <a:endParaRPr sz="1800" b="1">
              <a:latin typeface="Arial"/>
              <a:ea typeface="Arial"/>
              <a:cs typeface="Arial"/>
              <a:sym typeface="Arial"/>
            </a:endParaRPr>
          </a:p>
        </p:txBody>
      </p:sp>
      <p:cxnSp>
        <p:nvCxnSpPr>
          <p:cNvPr id="1079" name="Google Shape;1079;p4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80" name="Google Shape;1080;p49"/>
          <p:cNvSpPr txBox="1"/>
          <p:nvPr/>
        </p:nvSpPr>
        <p:spPr>
          <a:xfrm>
            <a:off x="359994" y="98168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b="1">
                <a:solidFill>
                  <a:schemeClr val="dk1"/>
                </a:solidFill>
              </a:rPr>
              <a:t>フォーマットの作成</a:t>
            </a:r>
            <a:endParaRPr b="1" i="0" u="none" strike="noStrike" cap="none">
              <a:solidFill>
                <a:schemeClr val="dk1"/>
              </a:solidFill>
            </a:endParaRPr>
          </a:p>
        </p:txBody>
      </p:sp>
      <p:grpSp>
        <p:nvGrpSpPr>
          <p:cNvPr id="1081" name="Google Shape;1081;p49"/>
          <p:cNvGrpSpPr/>
          <p:nvPr/>
        </p:nvGrpSpPr>
        <p:grpSpPr>
          <a:xfrm>
            <a:off x="360000" y="1378349"/>
            <a:ext cx="6138000" cy="2126477"/>
            <a:chOff x="360000" y="1365800"/>
            <a:chExt cx="6138000" cy="2126477"/>
          </a:xfrm>
        </p:grpSpPr>
        <p:sp>
          <p:nvSpPr>
            <p:cNvPr id="1082" name="Google Shape;1082;p49"/>
            <p:cNvSpPr txBox="1"/>
            <p:nvPr/>
          </p:nvSpPr>
          <p:spPr>
            <a:xfrm>
              <a:off x="360000" y="2816077"/>
              <a:ext cx="6138000" cy="67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出勤簿一括ダウンロードからデータを出力するには、まずフォーマットを作成する必要が</a:t>
              </a:r>
              <a:br>
                <a:rPr lang="ja-JP" sz="1100"/>
              </a:br>
              <a:r>
                <a:rPr lang="ja-JP" sz="1100"/>
                <a:t>あります。</a:t>
              </a:r>
              <a:endParaRPr sz="1100"/>
            </a:p>
            <a:p>
              <a:pPr marL="0" lvl="0" indent="0" algn="l" rtl="0">
                <a:lnSpc>
                  <a:spcPct val="115000"/>
                </a:lnSpc>
                <a:spcBef>
                  <a:spcPts val="0"/>
                </a:spcBef>
                <a:spcAft>
                  <a:spcPts val="0"/>
                </a:spcAft>
                <a:buNone/>
              </a:pPr>
              <a:r>
                <a:rPr lang="ja-JP" sz="1100"/>
                <a:t>「フォーマットの新規作成」ボタンから新規作成画面に移動してください。</a:t>
              </a:r>
              <a:endParaRPr sz="1100"/>
            </a:p>
          </p:txBody>
        </p:sp>
        <p:sp>
          <p:nvSpPr>
            <p:cNvPr id="1083" name="Google Shape;1083;p49"/>
            <p:cNvSpPr txBox="1"/>
            <p:nvPr/>
          </p:nvSpPr>
          <p:spPr>
            <a:xfrm>
              <a:off x="360000" y="1365800"/>
              <a:ext cx="61380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1. フォーマットの新規作成画面を開く</a:t>
              </a:r>
              <a:endParaRPr sz="1100" b="1"/>
            </a:p>
          </p:txBody>
        </p:sp>
        <p:pic>
          <p:nvPicPr>
            <p:cNvPr id="1084" name="Google Shape;1084;p49"/>
            <p:cNvPicPr preferRelativeResize="0"/>
            <p:nvPr/>
          </p:nvPicPr>
          <p:blipFill>
            <a:blip r:embed="rId3">
              <a:alphaModFix/>
            </a:blip>
            <a:stretch>
              <a:fillRect/>
            </a:stretch>
          </p:blipFill>
          <p:spPr>
            <a:xfrm>
              <a:off x="1818425" y="1760140"/>
              <a:ext cx="3221150" cy="1000297"/>
            </a:xfrm>
            <a:prstGeom prst="rect">
              <a:avLst/>
            </a:prstGeom>
            <a:noFill/>
            <a:ln>
              <a:noFill/>
            </a:ln>
          </p:spPr>
        </p:pic>
      </p:grpSp>
      <p:grpSp>
        <p:nvGrpSpPr>
          <p:cNvPr id="1085" name="Google Shape;1085;p49"/>
          <p:cNvGrpSpPr/>
          <p:nvPr/>
        </p:nvGrpSpPr>
        <p:grpSpPr>
          <a:xfrm>
            <a:off x="359913" y="3562793"/>
            <a:ext cx="6138087" cy="2103902"/>
            <a:chOff x="359913" y="3649523"/>
            <a:chExt cx="6138087" cy="2103902"/>
          </a:xfrm>
        </p:grpSpPr>
        <p:sp>
          <p:nvSpPr>
            <p:cNvPr id="1086" name="Google Shape;1086;p49"/>
            <p:cNvSpPr txBox="1"/>
            <p:nvPr/>
          </p:nvSpPr>
          <p:spPr>
            <a:xfrm>
              <a:off x="359913" y="3649523"/>
              <a:ext cx="61380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2. フォーマットの詳細を設定する</a:t>
              </a:r>
              <a:endParaRPr sz="1100" b="1"/>
            </a:p>
          </p:txBody>
        </p:sp>
        <p:sp>
          <p:nvSpPr>
            <p:cNvPr id="1087" name="Google Shape;1087;p49"/>
            <p:cNvSpPr txBox="1"/>
            <p:nvPr/>
          </p:nvSpPr>
          <p:spPr>
            <a:xfrm>
              <a:off x="360000" y="5228726"/>
              <a:ext cx="61380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フォーマットの上半分は、フォーマットの名称や時刻の表示形式などの詳細設定です。</a:t>
              </a:r>
              <a:endParaRPr sz="1100"/>
            </a:p>
            <a:p>
              <a:pPr marL="0" lvl="0" indent="0" algn="l" rtl="0">
                <a:lnSpc>
                  <a:spcPct val="115000"/>
                </a:lnSpc>
                <a:spcBef>
                  <a:spcPts val="0"/>
                </a:spcBef>
                <a:spcAft>
                  <a:spcPts val="0"/>
                </a:spcAft>
                <a:buNone/>
              </a:pPr>
              <a:r>
                <a:rPr lang="ja-JP" sz="1100"/>
                <a:t>各設定項目の説明は次のページの表をご参照ください。</a:t>
              </a:r>
              <a:endParaRPr sz="1100"/>
            </a:p>
          </p:txBody>
        </p:sp>
        <p:pic>
          <p:nvPicPr>
            <p:cNvPr id="1088" name="Google Shape;1088;p49"/>
            <p:cNvPicPr preferRelativeResize="0"/>
            <p:nvPr/>
          </p:nvPicPr>
          <p:blipFill>
            <a:blip r:embed="rId4">
              <a:alphaModFix/>
            </a:blip>
            <a:stretch>
              <a:fillRect/>
            </a:stretch>
          </p:blipFill>
          <p:spPr>
            <a:xfrm>
              <a:off x="359924" y="4051456"/>
              <a:ext cx="6137976" cy="1114037"/>
            </a:xfrm>
            <a:prstGeom prst="rect">
              <a:avLst/>
            </a:prstGeom>
            <a:noFill/>
            <a:ln>
              <a:noFill/>
            </a:ln>
          </p:spPr>
        </p:pic>
      </p:grpSp>
      <p:grpSp>
        <p:nvGrpSpPr>
          <p:cNvPr id="1089" name="Google Shape;1089;p49"/>
          <p:cNvGrpSpPr/>
          <p:nvPr/>
        </p:nvGrpSpPr>
        <p:grpSpPr>
          <a:xfrm>
            <a:off x="360000" y="5724662"/>
            <a:ext cx="6138000" cy="2673075"/>
            <a:chOff x="360000" y="5724663"/>
            <a:chExt cx="6138000" cy="2673075"/>
          </a:xfrm>
        </p:grpSpPr>
        <p:sp>
          <p:nvSpPr>
            <p:cNvPr id="1090" name="Google Shape;1090;p49"/>
            <p:cNvSpPr txBox="1"/>
            <p:nvPr/>
          </p:nvSpPr>
          <p:spPr>
            <a:xfrm>
              <a:off x="360000" y="5724663"/>
              <a:ext cx="61380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b="1"/>
                <a:t>3. 集計・出力したい項目を選択する</a:t>
              </a:r>
              <a:endParaRPr sz="1100" b="1"/>
            </a:p>
          </p:txBody>
        </p:sp>
        <p:sp>
          <p:nvSpPr>
            <p:cNvPr id="1091" name="Google Shape;1091;p49"/>
            <p:cNvSpPr txBox="1"/>
            <p:nvPr/>
          </p:nvSpPr>
          <p:spPr>
            <a:xfrm>
              <a:off x="360000" y="7263762"/>
              <a:ext cx="61380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フォーマットの下半分には、出力ファイルのデザインが表示されています。</a:t>
              </a:r>
              <a:endParaRPr sz="1100"/>
            </a:p>
            <a:p>
              <a:pPr marL="0" lvl="0" indent="0" algn="l" rtl="0">
                <a:lnSpc>
                  <a:spcPct val="115000"/>
                </a:lnSpc>
                <a:spcBef>
                  <a:spcPts val="0"/>
                </a:spcBef>
                <a:spcAft>
                  <a:spcPts val="0"/>
                </a:spcAft>
                <a:buNone/>
              </a:pPr>
              <a:r>
                <a:rPr lang="ja-JP" sz="1100"/>
                <a:t>下部の出勤簿を編集して、集計・出力したい項目をセットしてください。</a:t>
              </a:r>
              <a:endParaRPr sz="1100"/>
            </a:p>
          </p:txBody>
        </p:sp>
        <p:sp>
          <p:nvSpPr>
            <p:cNvPr id="1092" name="Google Shape;1092;p49"/>
            <p:cNvSpPr txBox="1"/>
            <p:nvPr/>
          </p:nvSpPr>
          <p:spPr>
            <a:xfrm>
              <a:off x="360000" y="7754400"/>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各項目の詳しい説明は「</a:t>
              </a:r>
              <a:r>
                <a:rPr lang="ja-JP" sz="1100" u="sng">
                  <a:solidFill>
                    <a:schemeClr val="hlink"/>
                  </a:solidFill>
                  <a:hlinkClick r:id="rId5"/>
                </a:rPr>
                <a:t>【項目一覧】出勤簿一括ダウンロード</a:t>
              </a:r>
              <a:r>
                <a:rPr lang="ja-JP" sz="1100"/>
                <a:t>」をご確認ください。</a:t>
              </a:r>
              <a:endParaRPr sz="1100"/>
            </a:p>
          </p:txBody>
        </p:sp>
        <p:sp>
          <p:nvSpPr>
            <p:cNvPr id="1093" name="Google Shape;1093;p49"/>
            <p:cNvSpPr txBox="1"/>
            <p:nvPr/>
          </p:nvSpPr>
          <p:spPr>
            <a:xfrm>
              <a:off x="360000" y="8059037"/>
              <a:ext cx="6138000" cy="33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最後に、画面下部の「保存」ボタンをクリックしてフォーマットを保存してください。</a:t>
              </a:r>
              <a:endParaRPr sz="1100"/>
            </a:p>
          </p:txBody>
        </p:sp>
        <p:pic>
          <p:nvPicPr>
            <p:cNvPr id="1094" name="Google Shape;1094;p49"/>
            <p:cNvPicPr preferRelativeResize="0"/>
            <p:nvPr/>
          </p:nvPicPr>
          <p:blipFill>
            <a:blip r:embed="rId6">
              <a:alphaModFix/>
            </a:blip>
            <a:stretch>
              <a:fillRect/>
            </a:stretch>
          </p:blipFill>
          <p:spPr>
            <a:xfrm>
              <a:off x="360012" y="6119926"/>
              <a:ext cx="6137976" cy="1087273"/>
            </a:xfrm>
            <a:prstGeom prst="rect">
              <a:avLst/>
            </a:prstGeom>
            <a:noFill/>
            <a:ln>
              <a:noFill/>
            </a:ln>
          </p:spPr>
        </p:pic>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pSp>
        <p:nvGrpSpPr>
          <p:cNvPr id="1099" name="Google Shape;1099;g297515be51c_1_189"/>
          <p:cNvGrpSpPr/>
          <p:nvPr/>
        </p:nvGrpSpPr>
        <p:grpSpPr>
          <a:xfrm>
            <a:off x="-2" y="348613"/>
            <a:ext cx="6857832" cy="57862"/>
            <a:chOff x="276445" y="1127055"/>
            <a:chExt cx="6241201" cy="45085"/>
          </a:xfrm>
        </p:grpSpPr>
        <p:cxnSp>
          <p:nvCxnSpPr>
            <p:cNvPr id="1100" name="Google Shape;1100;g297515be51c_1_18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101" name="Google Shape;1101;g297515be51c_1_18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102" name="Google Shape;1102;g297515be51c_1_189"/>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57</a:t>
            </a:fld>
            <a:endParaRPr/>
          </a:p>
        </p:txBody>
      </p:sp>
      <p:sp>
        <p:nvSpPr>
          <p:cNvPr id="1103" name="Google Shape;1103;g297515be51c_1_18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２．出勤簿のデータ</a:t>
            </a:r>
            <a:endParaRPr sz="1800" b="1">
              <a:latin typeface="Arial"/>
              <a:ea typeface="Arial"/>
              <a:cs typeface="Arial"/>
              <a:sym typeface="Arial"/>
            </a:endParaRPr>
          </a:p>
        </p:txBody>
      </p:sp>
      <p:cxnSp>
        <p:nvCxnSpPr>
          <p:cNvPr id="1104" name="Google Shape;1104;g297515be51c_1_18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105" name="Google Shape;1105;g297515be51c_1_189"/>
          <p:cNvSpPr txBox="1"/>
          <p:nvPr/>
        </p:nvSpPr>
        <p:spPr>
          <a:xfrm>
            <a:off x="360000" y="1037725"/>
            <a:ext cx="6138000" cy="29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a:t>以下の表は、フォーマットの設定項目に関する説明です。</a:t>
            </a:r>
            <a:endParaRPr sz="1100"/>
          </a:p>
        </p:txBody>
      </p:sp>
      <p:graphicFrame>
        <p:nvGraphicFramePr>
          <p:cNvPr id="1106" name="Google Shape;1106;g297515be51c_1_189"/>
          <p:cNvGraphicFramePr/>
          <p:nvPr/>
        </p:nvGraphicFramePr>
        <p:xfrm>
          <a:off x="360000" y="2671160"/>
          <a:ext cx="6138000" cy="3397750"/>
        </p:xfrm>
        <a:graphic>
          <a:graphicData uri="http://schemas.openxmlformats.org/drawingml/2006/table">
            <a:tbl>
              <a:tblPr>
                <a:noFill/>
                <a:tableStyleId>{1DBF3256-5D79-459E-A4CE-13102FF63DEE}</a:tableStyleId>
              </a:tblPr>
              <a:tblGrid>
                <a:gridCol w="1480600">
                  <a:extLst>
                    <a:ext uri="{9D8B030D-6E8A-4147-A177-3AD203B41FA5}">
                      <a16:colId xmlns:a16="http://schemas.microsoft.com/office/drawing/2014/main" val="20000"/>
                    </a:ext>
                  </a:extLst>
                </a:gridCol>
                <a:gridCol w="4657400">
                  <a:extLst>
                    <a:ext uri="{9D8B030D-6E8A-4147-A177-3AD203B41FA5}">
                      <a16:colId xmlns:a16="http://schemas.microsoft.com/office/drawing/2014/main" val="20001"/>
                    </a:ext>
                  </a:extLst>
                </a:gridCol>
              </a:tblGrid>
              <a:tr h="312475">
                <a:tc>
                  <a:txBody>
                    <a:bodyPr/>
                    <a:lstStyle/>
                    <a:p>
                      <a:pPr marL="0" marR="0" lvl="0" indent="0" algn="ctr" rtl="0">
                        <a:lnSpc>
                          <a:spcPct val="115000"/>
                        </a:lnSpc>
                        <a:spcBef>
                          <a:spcPts val="0"/>
                        </a:spcBef>
                        <a:spcAft>
                          <a:spcPts val="0"/>
                        </a:spcAft>
                        <a:buNone/>
                      </a:pPr>
                      <a:r>
                        <a:rPr lang="ja-JP" sz="1100" b="1">
                          <a:solidFill>
                            <a:schemeClr val="dk1"/>
                          </a:solidFill>
                        </a:rPr>
                        <a:t>設定項目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277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設定名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作成するフォーマットの名称を自由に入力してください。</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0574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時間の表示形式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50000"/>
                        </a:lnSpc>
                        <a:spcBef>
                          <a:spcPts val="0"/>
                        </a:spcBef>
                        <a:spcAft>
                          <a:spcPts val="0"/>
                        </a:spcAft>
                        <a:buClr>
                          <a:schemeClr val="dk1"/>
                        </a:buClr>
                        <a:buSzPts val="1050"/>
                        <a:buFont typeface="Arial"/>
                        <a:buNone/>
                      </a:pPr>
                      <a:r>
                        <a:rPr lang="ja-JP" sz="1100">
                          <a:solidFill>
                            <a:schemeClr val="dk1"/>
                          </a:solidFill>
                        </a:rPr>
                        <a:t>時間の表示方法を選択します。</a:t>
                      </a:r>
                      <a:endParaRPr sz="1100">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100" b="1">
                          <a:solidFill>
                            <a:schemeClr val="dk1"/>
                          </a:solidFill>
                          <a:highlight>
                            <a:srgbClr val="FFFFFF"/>
                          </a:highlight>
                        </a:rPr>
                        <a:t>10進数</a:t>
                      </a:r>
                      <a:r>
                        <a:rPr lang="ja-JP" sz="1100">
                          <a:solidFill>
                            <a:schemeClr val="dk1"/>
                          </a:solidFill>
                          <a:highlight>
                            <a:srgbClr val="FFFFFF"/>
                          </a:highlight>
                        </a:rPr>
                        <a:t>　- 1時間30分→1.50　　 1時間45分→1.75</a:t>
                      </a:r>
                      <a:endParaRPr sz="11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highlight>
                            <a:srgbClr val="FFFFFF"/>
                          </a:highlight>
                        </a:rPr>
                        <a:t>時刻形式</a:t>
                      </a:r>
                      <a:r>
                        <a:rPr lang="ja-JP" sz="1100">
                          <a:solidFill>
                            <a:schemeClr val="dk1"/>
                          </a:solidFill>
                          <a:highlight>
                            <a:srgbClr val="FFFFFF"/>
                          </a:highlight>
                        </a:rPr>
                        <a:t> - 1時間30分→1:30　  1時間45分→1:45</a:t>
                      </a:r>
                      <a:endParaRPr sz="1100">
                        <a:solidFill>
                          <a:schemeClr val="dk1"/>
                        </a:solidFill>
                        <a:highlight>
                          <a:srgbClr val="FFFFFF"/>
                        </a:highlight>
                      </a:endParaRPr>
                    </a:p>
                    <a:p>
                      <a:pPr marL="0" lvl="0" indent="0" algn="l" rtl="0">
                        <a:lnSpc>
                          <a:spcPct val="115000"/>
                        </a:lnSpc>
                        <a:spcBef>
                          <a:spcPts val="0"/>
                        </a:spcBef>
                        <a:spcAft>
                          <a:spcPts val="0"/>
                        </a:spcAft>
                        <a:buClr>
                          <a:schemeClr val="dk1"/>
                        </a:buClr>
                        <a:buSzPts val="1050"/>
                        <a:buFont typeface="Arial"/>
                        <a:buNone/>
                      </a:pPr>
                      <a:r>
                        <a:rPr lang="ja-JP" sz="1100" b="1">
                          <a:solidFill>
                            <a:schemeClr val="dk1"/>
                          </a:solidFill>
                          <a:highlight>
                            <a:srgbClr val="FFFFFF"/>
                          </a:highlight>
                        </a:rPr>
                        <a:t>分形式</a:t>
                      </a:r>
                      <a:r>
                        <a:rPr lang="ja-JP" sz="1100">
                          <a:solidFill>
                            <a:schemeClr val="dk1"/>
                          </a:solidFill>
                          <a:highlight>
                            <a:srgbClr val="FFFFFF"/>
                          </a:highlight>
                        </a:rPr>
                        <a:t>    - 1時間30分→90　　　 1時間45分→105</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100910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表示方式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50000"/>
                        </a:lnSpc>
                        <a:spcBef>
                          <a:spcPts val="0"/>
                        </a:spcBef>
                        <a:spcAft>
                          <a:spcPts val="0"/>
                        </a:spcAft>
                        <a:buClr>
                          <a:schemeClr val="dk1"/>
                        </a:buClr>
                        <a:buSzPts val="1050"/>
                        <a:buFont typeface="Arial"/>
                        <a:buNone/>
                      </a:pPr>
                      <a:r>
                        <a:rPr lang="ja-JP" sz="1100">
                          <a:solidFill>
                            <a:schemeClr val="dk1"/>
                          </a:solidFill>
                        </a:rPr>
                        <a:t>出力した項目の数字が「0」になる場合の表示方法を選択します。</a:t>
                      </a:r>
                      <a:endParaRPr sz="1100">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100" b="1">
                          <a:solidFill>
                            <a:schemeClr val="dk1"/>
                          </a:solidFill>
                        </a:rPr>
                        <a:t>数値で出力</a:t>
                      </a:r>
                      <a:r>
                        <a:rPr lang="ja-JP" sz="1100">
                          <a:solidFill>
                            <a:schemeClr val="dk1"/>
                          </a:solidFill>
                        </a:rPr>
                        <a:t> - 「0:00」もしくは「0.00」と表示します。</a:t>
                      </a:r>
                      <a:endParaRPr sz="1100">
                        <a:solidFill>
                          <a:schemeClr val="dk1"/>
                        </a:solidFill>
                      </a:endParaRPr>
                    </a:p>
                    <a:p>
                      <a:pPr marL="0" lvl="0" indent="0" algn="l" rtl="0">
                        <a:lnSpc>
                          <a:spcPct val="115000"/>
                        </a:lnSpc>
                        <a:spcBef>
                          <a:spcPts val="0"/>
                        </a:spcBef>
                        <a:spcAft>
                          <a:spcPts val="0"/>
                        </a:spcAft>
                        <a:buClr>
                          <a:schemeClr val="dk1"/>
                        </a:buClr>
                        <a:buSzPts val="1050"/>
                        <a:buFont typeface="Arial"/>
                        <a:buNone/>
                      </a:pPr>
                      <a:r>
                        <a:rPr lang="ja-JP" sz="1100" b="1">
                          <a:solidFill>
                            <a:schemeClr val="dk1"/>
                          </a:solidFill>
                        </a:rPr>
                        <a:t>空白で出力</a:t>
                      </a:r>
                      <a:r>
                        <a:rPr lang="ja-JP" sz="1100">
                          <a:solidFill>
                            <a:schemeClr val="dk1"/>
                          </a:solidFill>
                        </a:rPr>
                        <a:t> - 空白（何も入力が無い状態）で出力します。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591050">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スタッフ種別の表示</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スタッフ種別の表示・非表示を選択します。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107" name="Google Shape;1107;g297515be51c_1_189"/>
          <p:cNvPicPr preferRelativeResize="0"/>
          <p:nvPr/>
        </p:nvPicPr>
        <p:blipFill>
          <a:blip r:embed="rId3">
            <a:alphaModFix/>
          </a:blip>
          <a:stretch>
            <a:fillRect/>
          </a:stretch>
        </p:blipFill>
        <p:spPr>
          <a:xfrm>
            <a:off x="391766" y="1448674"/>
            <a:ext cx="6074468" cy="11025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5"/>
          <p:cNvGrpSpPr/>
          <p:nvPr/>
        </p:nvGrpSpPr>
        <p:grpSpPr>
          <a:xfrm>
            <a:off x="0" y="348541"/>
            <a:ext cx="6858000" cy="57859"/>
            <a:chOff x="276446" y="1127056"/>
            <a:chExt cx="6241312" cy="45084"/>
          </a:xfrm>
        </p:grpSpPr>
        <p:cxnSp>
          <p:nvCxnSpPr>
            <p:cNvPr id="208" name="Google Shape;208;p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09" name="Google Shape;209;p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210" name="Google Shape;210;p5"/>
          <p:cNvSpPr txBox="1"/>
          <p:nvPr/>
        </p:nvSpPr>
        <p:spPr>
          <a:xfrm>
            <a:off x="360000" y="1024454"/>
            <a:ext cx="61380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　各項目については、下記の表をご確認ください。</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a:t>
            </a:r>
            <a:r>
              <a:rPr lang="ja-JP" sz="1100" b="0" i="0" u="none" strike="noStrike" cap="none">
                <a:solidFill>
                  <a:srgbClr val="FF0000"/>
                </a:solidFill>
                <a:latin typeface="Arial"/>
                <a:ea typeface="Arial"/>
                <a:cs typeface="Arial"/>
                <a:sym typeface="Arial"/>
              </a:rPr>
              <a:t>＊</a:t>
            </a:r>
            <a:r>
              <a:rPr lang="ja-JP" sz="1100" b="0" i="0" u="none" strike="noStrike" cap="none">
                <a:solidFill>
                  <a:schemeClr val="dk1"/>
                </a:solidFill>
                <a:latin typeface="Arial"/>
                <a:ea typeface="Arial"/>
                <a:cs typeface="Arial"/>
                <a:sym typeface="Arial"/>
              </a:rPr>
              <a:t>」のマークが付いている項目は、必須項目になります。</a:t>
            </a:r>
            <a:endParaRPr sz="1100" b="0" i="0" u="none" strike="noStrike" cap="none">
              <a:solidFill>
                <a:schemeClr val="dk1"/>
              </a:solidFill>
              <a:latin typeface="Arial"/>
              <a:ea typeface="Arial"/>
              <a:cs typeface="Arial"/>
              <a:sym typeface="Arial"/>
            </a:endParaRPr>
          </a:p>
        </p:txBody>
      </p:sp>
      <p:graphicFrame>
        <p:nvGraphicFramePr>
          <p:cNvPr id="211" name="Google Shape;211;p5"/>
          <p:cNvGraphicFramePr/>
          <p:nvPr/>
        </p:nvGraphicFramePr>
        <p:xfrm>
          <a:off x="445550" y="1568291"/>
          <a:ext cx="5966900" cy="6507437"/>
        </p:xfrm>
        <a:graphic>
          <a:graphicData uri="http://schemas.openxmlformats.org/drawingml/2006/table">
            <a:tbl>
              <a:tblPr>
                <a:noFill/>
                <a:tableStyleId>{1DBF3256-5D79-459E-A4CE-13102FF63DEE}</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321950">
                <a:tc>
                  <a:txBody>
                    <a:bodyPr/>
                    <a:lstStyle/>
                    <a:p>
                      <a:pPr marL="0" marR="0" lvl="0" indent="0" algn="ctr" rtl="0">
                        <a:lnSpc>
                          <a:spcPct val="115000"/>
                        </a:lnSpc>
                        <a:spcBef>
                          <a:spcPts val="0"/>
                        </a:spcBef>
                        <a:spcAft>
                          <a:spcPts val="0"/>
                        </a:spcAft>
                        <a:buNone/>
                      </a:pPr>
                      <a:r>
                        <a:rPr lang="ja-JP" sz="1100" b="1">
                          <a:solidFill>
                            <a:schemeClr val="dk1"/>
                          </a:solidFill>
                        </a:rPr>
                        <a:t>入力項目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0"/>
                        </a:spcAft>
                        <a:buNone/>
                      </a:pPr>
                      <a:r>
                        <a:rPr lang="ja-JP" sz="1100" b="1">
                          <a:solidFill>
                            <a:schemeClr val="dk1"/>
                          </a:solidFill>
                        </a:rPr>
                        <a:t>説明</a:t>
                      </a:r>
                      <a:endParaRPr sz="1100" b="1" u="none" strike="noStrike" cap="none">
                        <a:solidFill>
                          <a:schemeClr val="dk1"/>
                        </a:solidFill>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76125">
                <a:tc>
                  <a:txBody>
                    <a:bodyPr/>
                    <a:lstStyle/>
                    <a:p>
                      <a:pPr marL="0" marR="0" lvl="0" indent="0" algn="l" rtl="0">
                        <a:lnSpc>
                          <a:spcPct val="100000"/>
                        </a:lnSpc>
                        <a:spcBef>
                          <a:spcPts val="0"/>
                        </a:spcBef>
                        <a:spcAft>
                          <a:spcPts val="0"/>
                        </a:spcAft>
                        <a:buClr>
                          <a:srgbClr val="000000"/>
                        </a:buClr>
                        <a:buSzPts val="1050"/>
                        <a:buFont typeface="Arial"/>
                        <a:buNone/>
                      </a:pPr>
                      <a:r>
                        <a:rPr lang="ja-JP" sz="1100" u="none" strike="noStrike" cap="none">
                          <a:solidFill>
                            <a:schemeClr val="dk1"/>
                          </a:solidFill>
                        </a:rPr>
                        <a:t>グループ名</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100" u="none" strike="noStrike" cap="none">
                          <a:solidFill>
                            <a:schemeClr val="dk1"/>
                          </a:solidFill>
                        </a:rPr>
                        <a:t>会社、事業所、部署、店舗などのグループの名前を登録します。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2447475">
                <a:tc>
                  <a:txBody>
                    <a:bodyPr/>
                    <a:lstStyle/>
                    <a:p>
                      <a:pPr marL="0" marR="0" lvl="0" indent="0" algn="l" rtl="0">
                        <a:lnSpc>
                          <a:spcPct val="100000"/>
                        </a:lnSpc>
                        <a:spcBef>
                          <a:spcPts val="0"/>
                        </a:spcBef>
                        <a:spcAft>
                          <a:spcPts val="0"/>
                        </a:spcAft>
                        <a:buClr>
                          <a:srgbClr val="000000"/>
                        </a:buClr>
                        <a:buSzPts val="1050"/>
                        <a:buFont typeface="Arial"/>
                        <a:buNone/>
                      </a:pPr>
                      <a:r>
                        <a:rPr lang="ja-JP" sz="1100" u="none" strike="noStrike" cap="none">
                          <a:solidFill>
                            <a:schemeClr val="dk1"/>
                          </a:solidFill>
                        </a:rPr>
                        <a:t>親グループ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親グループを選択すると、グループに階層をつけることができます。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階層は、最大</a:t>
                      </a:r>
                      <a:r>
                        <a:rPr lang="ja-JP" sz="1100">
                          <a:solidFill>
                            <a:schemeClr val="dk1"/>
                          </a:solidFill>
                        </a:rPr>
                        <a:t>５</a:t>
                      </a:r>
                      <a:r>
                        <a:rPr lang="ja-JP" sz="1100" u="none" strike="noStrike" cap="none">
                          <a:solidFill>
                            <a:schemeClr val="dk1"/>
                          </a:solidFill>
                        </a:rPr>
                        <a:t>階層まで設定ができます。</a:t>
                      </a: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例</a:t>
                      </a:r>
                      <a:r>
                        <a:rPr lang="ja-JP" sz="1100">
                          <a:solidFill>
                            <a:schemeClr val="dk1"/>
                          </a:solidFill>
                        </a:rPr>
                        <a:t>）</a:t>
                      </a:r>
                      <a:r>
                        <a:rPr lang="ja-JP" sz="1100" u="none" strike="noStrike" cap="none">
                          <a:solidFill>
                            <a:schemeClr val="dk1"/>
                          </a:solidFill>
                        </a:rPr>
                        <a:t>株式会社ジョブカン-＞関東エリア 等</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683125">
                <a:tc>
                  <a:txBody>
                    <a:bodyPr/>
                    <a:lstStyle/>
                    <a:p>
                      <a:pPr marL="0" marR="0" lvl="0" indent="0" algn="l" rtl="0">
                        <a:lnSpc>
                          <a:spcPct val="100000"/>
                        </a:lnSpc>
                        <a:spcBef>
                          <a:spcPts val="0"/>
                        </a:spcBef>
                        <a:spcAft>
                          <a:spcPts val="0"/>
                        </a:spcAft>
                        <a:buClr>
                          <a:srgbClr val="000000"/>
                        </a:buClr>
                        <a:buSzPts val="1050"/>
                        <a:buFont typeface="Arial"/>
                        <a:buNone/>
                      </a:pPr>
                      <a:r>
                        <a:rPr lang="ja-JP" sz="1100" u="none" strike="noStrike" cap="none">
                          <a:solidFill>
                            <a:schemeClr val="dk1"/>
                          </a:solidFill>
                        </a:rPr>
                        <a:t>グループコード</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グループにコードを登録することができます。一括登録のときにグループコードを入力して、登録することができる様になります。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※グループコードは、半角英数字で設定する必要があります。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652975">
                <a:tc>
                  <a:txBody>
                    <a:bodyPr/>
                    <a:lstStyle/>
                    <a:p>
                      <a:pPr marL="0" marR="0" lvl="0" indent="0" algn="l" rtl="0">
                        <a:lnSpc>
                          <a:spcPct val="100000"/>
                        </a:lnSpc>
                        <a:spcBef>
                          <a:spcPts val="0"/>
                        </a:spcBef>
                        <a:spcAft>
                          <a:spcPts val="0"/>
                        </a:spcAft>
                        <a:buClr>
                          <a:srgbClr val="000000"/>
                        </a:buClr>
                        <a:buSzPts val="1050"/>
                        <a:buFont typeface="Arial"/>
                        <a:buNone/>
                      </a:pPr>
                      <a:r>
                        <a:rPr lang="ja-JP" sz="1100" u="none" strike="noStrike" cap="none">
                          <a:solidFill>
                            <a:schemeClr val="dk1"/>
                          </a:solidFill>
                        </a:rPr>
                        <a:t>言語</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グループに所属しているスタッフのマイページに表示させる言語の設定ができます。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日本語、英語、韓国語、タイ語、ベトナム語</a:t>
                      </a:r>
                      <a:r>
                        <a:rPr lang="ja-JP" sz="1100">
                          <a:solidFill>
                            <a:schemeClr val="dk1"/>
                          </a:solidFill>
                        </a:rPr>
                        <a:t>、スペイン語、中国語（簡体・繁体）</a:t>
                      </a:r>
                      <a:r>
                        <a:rPr lang="ja-JP" sz="1100" u="none" strike="noStrike" cap="none">
                          <a:solidFill>
                            <a:schemeClr val="dk1"/>
                          </a:solidFill>
                        </a:rPr>
                        <a:t>に設定できます。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1069925">
                <a:tc>
                  <a:txBody>
                    <a:bodyPr/>
                    <a:lstStyle/>
                    <a:p>
                      <a:pPr marL="0" marR="0" lvl="0" indent="0" algn="l" rtl="0">
                        <a:lnSpc>
                          <a:spcPct val="100000"/>
                        </a:lnSpc>
                        <a:spcBef>
                          <a:spcPts val="0"/>
                        </a:spcBef>
                        <a:spcAft>
                          <a:spcPts val="0"/>
                        </a:spcAft>
                        <a:buClr>
                          <a:srgbClr val="000000"/>
                        </a:buClr>
                        <a:buSzPts val="1050"/>
                        <a:buFont typeface="Arial"/>
                        <a:buNone/>
                      </a:pPr>
                      <a:r>
                        <a:rPr lang="ja-JP" sz="1100" u="none" strike="noStrike" cap="none">
                          <a:solidFill>
                            <a:schemeClr val="dk1"/>
                          </a:solidFill>
                        </a:rPr>
                        <a:t>タイムゾーン</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グループに所属しているスタッフがマイページで打刻した際、出勤簿に反映される時間帯を設定ができます。</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海外からマイページで打刻をする際、海外の時間帯で反映させたい場合に、ここのタイムゾーンの設定と打刻する端末のタイムゾーンの設定が両方必要です。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602750">
                <a:tc>
                  <a:txBody>
                    <a:bodyPr/>
                    <a:lstStyle/>
                    <a:p>
                      <a:pPr marL="0" marR="0" lvl="0" indent="0" algn="l" rtl="0">
                        <a:lnSpc>
                          <a:spcPct val="100000"/>
                        </a:lnSpc>
                        <a:spcBef>
                          <a:spcPts val="0"/>
                        </a:spcBef>
                        <a:spcAft>
                          <a:spcPts val="0"/>
                        </a:spcAft>
                        <a:buClr>
                          <a:srgbClr val="000000"/>
                        </a:buClr>
                        <a:buSzPts val="1050"/>
                        <a:buFont typeface="Arial"/>
                        <a:buNone/>
                      </a:pPr>
                      <a:r>
                        <a:rPr lang="ja-JP" sz="1100" u="none" strike="noStrike" cap="none">
                          <a:solidFill>
                            <a:schemeClr val="dk1"/>
                          </a:solidFill>
                        </a:rPr>
                        <a:t>URLの設定</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100" u="none" strike="noStrike" cap="none">
                          <a:solidFill>
                            <a:schemeClr val="dk1"/>
                          </a:solidFill>
                        </a:rPr>
                        <a:t>スタッフ向けメールに記載するURLを選択できます。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12" name="Google Shape;212;p5"/>
          <p:cNvPicPr preferRelativeResize="0"/>
          <p:nvPr/>
        </p:nvPicPr>
        <p:blipFill rotWithShape="1">
          <a:blip r:embed="rId3">
            <a:alphaModFix/>
          </a:blip>
          <a:srcRect/>
          <a:stretch/>
        </p:blipFill>
        <p:spPr>
          <a:xfrm>
            <a:off x="4586584" y="2979578"/>
            <a:ext cx="1548000" cy="1772578"/>
          </a:xfrm>
          <a:prstGeom prst="rect">
            <a:avLst/>
          </a:prstGeom>
          <a:noFill/>
          <a:ln>
            <a:noFill/>
          </a:ln>
          <a:effectLst>
            <a:outerShdw blurRad="50800" dist="38100" dir="2700000" algn="tl" rotWithShape="0">
              <a:srgbClr val="000000">
                <a:alpha val="40000"/>
              </a:srgbClr>
            </a:outerShdw>
          </a:effectLst>
        </p:spPr>
      </p:pic>
      <p:sp>
        <p:nvSpPr>
          <p:cNvPr id="213" name="Google Shape;213;p5"/>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１．部署/店舗の登録</a:t>
            </a:r>
            <a:endParaRPr sz="1100" b="0" i="0" u="none" strike="noStrike" cap="none">
              <a:latin typeface="Arial"/>
              <a:ea typeface="Arial"/>
              <a:cs typeface="Arial"/>
              <a:sym typeface="Arial"/>
            </a:endParaRPr>
          </a:p>
        </p:txBody>
      </p:sp>
      <p:cxnSp>
        <p:nvCxnSpPr>
          <p:cNvPr id="214" name="Google Shape;214;p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215" name="Google Shape;215;p5"/>
          <p:cNvSpPr txBox="1"/>
          <p:nvPr/>
        </p:nvSpPr>
        <p:spPr>
          <a:xfrm>
            <a:off x="360000" y="8118300"/>
            <a:ext cx="6138000" cy="3555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詳しい操作方法は</a:t>
            </a:r>
            <a:r>
              <a:rPr lang="ja-JP" sz="1100" b="0" i="0" u="sng" strike="noStrike" cap="none">
                <a:solidFill>
                  <a:schemeClr val="hlink"/>
                </a:solidFill>
                <a:latin typeface="Arial"/>
                <a:ea typeface="Arial"/>
                <a:cs typeface="Arial"/>
                <a:sym typeface="Arial"/>
                <a:hlinkClick r:id="rId4"/>
              </a:rPr>
              <a:t>ヘルプページ</a:t>
            </a:r>
            <a:r>
              <a:rPr lang="ja-JP" sz="1100">
                <a:solidFill>
                  <a:schemeClr val="dk1"/>
                </a:solidFill>
              </a:rPr>
              <a:t>を</a:t>
            </a:r>
            <a:r>
              <a:rPr lang="ja-JP" sz="1100" b="0" i="0" u="none" strike="noStrike" cap="none">
                <a:solidFill>
                  <a:schemeClr val="dk1"/>
                </a:solidFill>
                <a:latin typeface="Arial"/>
                <a:ea typeface="Arial"/>
                <a:cs typeface="Arial"/>
                <a:sym typeface="Arial"/>
              </a:rPr>
              <a:t>ご確認ください。</a:t>
            </a:r>
            <a:endParaRPr sz="1100" b="0" i="0" u="none" strike="noStrike" cap="none">
              <a:solidFill>
                <a:schemeClr val="dk1"/>
              </a:solidFill>
              <a:latin typeface="Arial"/>
              <a:ea typeface="Arial"/>
              <a:cs typeface="Arial"/>
              <a:sym typeface="Arial"/>
            </a:endParaRPr>
          </a:p>
        </p:txBody>
      </p:sp>
      <p:sp>
        <p:nvSpPr>
          <p:cNvPr id="216" name="Google Shape;216;p5"/>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txBox="1">
            <a:spLocks noGrp="1"/>
          </p:cNvSpPr>
          <p:nvPr>
            <p:ph type="title"/>
          </p:nvPr>
        </p:nvSpPr>
        <p:spPr>
          <a:xfrm>
            <a:off x="359997"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２．スタッフ</a:t>
            </a:r>
            <a:r>
              <a:rPr lang="ja-JP" sz="1800" b="1">
                <a:latin typeface="Arial"/>
                <a:ea typeface="Arial"/>
                <a:cs typeface="Arial"/>
                <a:sym typeface="Arial"/>
              </a:rPr>
              <a:t>種別設定</a:t>
            </a:r>
            <a:endParaRPr sz="1100" b="0" i="0" u="none" strike="noStrike" cap="none">
              <a:latin typeface="Arial"/>
              <a:ea typeface="Arial"/>
              <a:cs typeface="Arial"/>
              <a:sym typeface="Arial"/>
            </a:endParaRPr>
          </a:p>
        </p:txBody>
      </p:sp>
      <p:cxnSp>
        <p:nvCxnSpPr>
          <p:cNvPr id="223" name="Google Shape;223;p6"/>
          <p:cNvCxnSpPr/>
          <p:nvPr/>
        </p:nvCxnSpPr>
        <p:spPr>
          <a:xfrm>
            <a:off x="308400" y="88256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224" name="Google Shape;224;p6"/>
          <p:cNvSpPr txBox="1"/>
          <p:nvPr/>
        </p:nvSpPr>
        <p:spPr>
          <a:xfrm>
            <a:off x="359994" y="982109"/>
            <a:ext cx="6241200" cy="306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t>スタッフ種別設定</a:t>
            </a:r>
            <a:endParaRPr sz="1600" b="1" i="0" u="none" strike="noStrike" cap="none"/>
          </a:p>
        </p:txBody>
      </p:sp>
      <p:sp>
        <p:nvSpPr>
          <p:cNvPr id="225" name="Google Shape;225;p6"/>
          <p:cNvSpPr txBox="1"/>
          <p:nvPr/>
        </p:nvSpPr>
        <p:spPr>
          <a:xfrm>
            <a:off x="359994" y="4620183"/>
            <a:ext cx="6138000" cy="6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a:t>次は、「スタッフ種別」を作成しましょう。</a:t>
            </a:r>
            <a:endParaRPr sz="1100"/>
          </a:p>
          <a:p>
            <a:pPr marL="0" marR="0" lvl="0" indent="0" algn="l" rtl="0">
              <a:lnSpc>
                <a:spcPct val="115000"/>
              </a:lnSpc>
              <a:spcBef>
                <a:spcPts val="0"/>
              </a:spcBef>
              <a:spcAft>
                <a:spcPts val="0"/>
              </a:spcAft>
              <a:buClr>
                <a:schemeClr val="dk1"/>
              </a:buClr>
              <a:buSzPts val="1100"/>
              <a:buFont typeface="Arial"/>
              <a:buNone/>
            </a:pPr>
            <a:r>
              <a:rPr lang="ja-JP" sz="1100"/>
              <a:t>スタッフ種別は主にスタッフの雇用形態（「正社員」「アルバイト」など）を登録します。</a:t>
            </a:r>
            <a:endParaRPr sz="1100"/>
          </a:p>
          <a:p>
            <a:pPr marL="0" marR="0" lvl="0" indent="0" algn="l" rtl="0">
              <a:lnSpc>
                <a:spcPct val="115000"/>
              </a:lnSpc>
              <a:spcBef>
                <a:spcPts val="0"/>
              </a:spcBef>
              <a:spcAft>
                <a:spcPts val="0"/>
              </a:spcAft>
              <a:buClr>
                <a:schemeClr val="dk1"/>
              </a:buClr>
              <a:buSzPts val="1100"/>
              <a:buFont typeface="Arial"/>
              <a:buNone/>
            </a:pPr>
            <a:r>
              <a:rPr lang="ja-JP" sz="1100"/>
              <a:t>スタッフの登録時、もしくは登録後にスタッフ詳細から各スタッフに割り当てて使用します。</a:t>
            </a:r>
            <a:endParaRPr sz="1100"/>
          </a:p>
        </p:txBody>
      </p:sp>
      <p:sp>
        <p:nvSpPr>
          <p:cNvPr id="226" name="Google Shape;226;p6"/>
          <p:cNvSpPr txBox="1"/>
          <p:nvPr/>
        </p:nvSpPr>
        <p:spPr>
          <a:xfrm>
            <a:off x="359994" y="4273535"/>
            <a:ext cx="6138000" cy="3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a:t>基本情報設定→各種設定→</a:t>
            </a:r>
            <a:r>
              <a:rPr lang="ja-JP" sz="1100" u="sng">
                <a:solidFill>
                  <a:schemeClr val="hlink"/>
                </a:solidFill>
                <a:hlinkClick r:id="rId3"/>
              </a:rPr>
              <a:t>スタッフ種別設定</a:t>
            </a:r>
            <a:endParaRPr sz="1100" b="0" i="0" u="none" strike="noStrike" cap="none">
              <a:latin typeface="Arial"/>
              <a:ea typeface="Arial"/>
              <a:cs typeface="Arial"/>
              <a:sym typeface="Arial"/>
            </a:endParaRPr>
          </a:p>
        </p:txBody>
      </p:sp>
      <p:grpSp>
        <p:nvGrpSpPr>
          <p:cNvPr id="227" name="Google Shape;227;p6"/>
          <p:cNvGrpSpPr/>
          <p:nvPr/>
        </p:nvGrpSpPr>
        <p:grpSpPr>
          <a:xfrm>
            <a:off x="-2" y="348586"/>
            <a:ext cx="6857832" cy="57861"/>
            <a:chOff x="276446" y="1127056"/>
            <a:chExt cx="6241201" cy="45084"/>
          </a:xfrm>
        </p:grpSpPr>
        <p:cxnSp>
          <p:nvCxnSpPr>
            <p:cNvPr id="228" name="Google Shape;228;p6"/>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229" name="Google Shape;229;p6"/>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pic>
        <p:nvPicPr>
          <p:cNvPr id="230" name="Google Shape;230;p6"/>
          <p:cNvPicPr preferRelativeResize="0"/>
          <p:nvPr/>
        </p:nvPicPr>
        <p:blipFill>
          <a:blip r:embed="rId4">
            <a:alphaModFix/>
          </a:blip>
          <a:stretch>
            <a:fillRect/>
          </a:stretch>
        </p:blipFill>
        <p:spPr>
          <a:xfrm>
            <a:off x="715016" y="1388250"/>
            <a:ext cx="5427969" cy="2845238"/>
          </a:xfrm>
          <a:prstGeom prst="rect">
            <a:avLst/>
          </a:prstGeom>
          <a:noFill/>
          <a:ln>
            <a:noFill/>
          </a:ln>
        </p:spPr>
      </p:pic>
      <p:sp>
        <p:nvSpPr>
          <p:cNvPr id="231" name="Google Shape;231;p6"/>
          <p:cNvSpPr txBox="1"/>
          <p:nvPr/>
        </p:nvSpPr>
        <p:spPr>
          <a:xfrm>
            <a:off x="359994" y="5353530"/>
            <a:ext cx="61380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最初から登録されているスタッフ種別をそのままご利用いただくことも可能です。</a:t>
            </a:r>
            <a:endParaRPr sz="1100"/>
          </a:p>
          <a:p>
            <a:pPr marL="0" lvl="0" indent="0" algn="l" rtl="0">
              <a:lnSpc>
                <a:spcPct val="115000"/>
              </a:lnSpc>
              <a:spcBef>
                <a:spcPts val="0"/>
              </a:spcBef>
              <a:spcAft>
                <a:spcPts val="0"/>
              </a:spcAft>
              <a:buNone/>
            </a:pPr>
            <a:r>
              <a:rPr lang="ja-JP" sz="1100"/>
              <a:t>すでにあるスタッフ種別を編集する場合は各行の「編集」をクリックしてください。</a:t>
            </a:r>
            <a:endParaRPr sz="1100"/>
          </a:p>
        </p:txBody>
      </p:sp>
      <p:pic>
        <p:nvPicPr>
          <p:cNvPr id="232" name="Google Shape;232;p6"/>
          <p:cNvPicPr preferRelativeResize="0"/>
          <p:nvPr/>
        </p:nvPicPr>
        <p:blipFill>
          <a:blip r:embed="rId5">
            <a:alphaModFix/>
          </a:blip>
          <a:stretch>
            <a:fillRect/>
          </a:stretch>
        </p:blipFill>
        <p:spPr>
          <a:xfrm>
            <a:off x="986600" y="5942277"/>
            <a:ext cx="4884801" cy="1124575"/>
          </a:xfrm>
          <a:prstGeom prst="rect">
            <a:avLst/>
          </a:prstGeom>
          <a:noFill/>
          <a:ln>
            <a:noFill/>
          </a:ln>
        </p:spPr>
      </p:pic>
      <p:sp>
        <p:nvSpPr>
          <p:cNvPr id="233" name="Google Shape;233;p6"/>
          <p:cNvSpPr txBox="1"/>
          <p:nvPr/>
        </p:nvSpPr>
        <p:spPr>
          <a:xfrm>
            <a:off x="360000" y="7106900"/>
            <a:ext cx="61380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新規作成する場合は画面左上の「新規スタッフ種別追加」をクリックしてください。</a:t>
            </a:r>
            <a:endParaRPr sz="1100"/>
          </a:p>
          <a:p>
            <a:pPr marL="0" lvl="0" indent="0" algn="l" rtl="0">
              <a:lnSpc>
                <a:spcPct val="115000"/>
              </a:lnSpc>
              <a:spcBef>
                <a:spcPts val="0"/>
              </a:spcBef>
              <a:spcAft>
                <a:spcPts val="0"/>
              </a:spcAft>
              <a:buNone/>
            </a:pPr>
            <a:r>
              <a:rPr lang="ja-JP" sz="1100"/>
              <a:t>スタッフ種別名をテキストボックスに入力し、「設定する」ボタンをクリックすることで、</a:t>
            </a:r>
            <a:endParaRPr sz="1100"/>
          </a:p>
          <a:p>
            <a:pPr marL="0" lvl="0" indent="0" algn="l" rtl="0">
              <a:lnSpc>
                <a:spcPct val="115000"/>
              </a:lnSpc>
              <a:spcBef>
                <a:spcPts val="0"/>
              </a:spcBef>
              <a:spcAft>
                <a:spcPts val="0"/>
              </a:spcAft>
              <a:buNone/>
            </a:pPr>
            <a:r>
              <a:rPr lang="ja-JP" sz="1100"/>
              <a:t>新しいスタッフ種別が作成されます。</a:t>
            </a:r>
            <a:endParaRPr sz="1100"/>
          </a:p>
        </p:txBody>
      </p:sp>
      <p:sp>
        <p:nvSpPr>
          <p:cNvPr id="234" name="Google Shape;234;p6"/>
          <p:cNvSpPr txBox="1"/>
          <p:nvPr/>
        </p:nvSpPr>
        <p:spPr>
          <a:xfrm>
            <a:off x="361950" y="7853550"/>
            <a:ext cx="6138000" cy="3555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rgbClr val="3B3838"/>
                </a:solidFill>
              </a:rPr>
              <a:t>詳しい操作方法は</a:t>
            </a:r>
            <a:r>
              <a:rPr lang="ja-JP" sz="11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ヘルプページ</a:t>
            </a:r>
            <a:r>
              <a:rPr lang="ja-JP" sz="1100">
                <a:solidFill>
                  <a:srgbClr val="3B3838"/>
                </a:solidFill>
              </a:rPr>
              <a:t>を</a:t>
            </a:r>
            <a:r>
              <a:rPr lang="ja-JP" sz="1100" b="0" i="0" u="none" strike="noStrike" cap="none">
                <a:solidFill>
                  <a:srgbClr val="3B3838"/>
                </a:solidFill>
                <a:latin typeface="Arial"/>
                <a:ea typeface="Arial"/>
                <a:cs typeface="Arial"/>
                <a:sym typeface="Arial"/>
              </a:rPr>
              <a:t>ご確認ください。</a:t>
            </a:r>
            <a:endParaRPr sz="1100" b="0" i="0" u="none" strike="noStrike" cap="none">
              <a:solidFill>
                <a:srgbClr val="3B3838"/>
              </a:solidFill>
              <a:latin typeface="Arial"/>
              <a:ea typeface="Arial"/>
              <a:cs typeface="Arial"/>
              <a:sym typeface="Arial"/>
            </a:endParaRPr>
          </a:p>
        </p:txBody>
      </p:sp>
      <p:sp>
        <p:nvSpPr>
          <p:cNvPr id="235" name="Google Shape;235;p6"/>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7"/>
          <p:cNvSpPr txBox="1"/>
          <p:nvPr/>
        </p:nvSpPr>
        <p:spPr>
          <a:xfrm>
            <a:off x="359994" y="1044500"/>
            <a:ext cx="6241200" cy="306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rPr>
              <a:t>単位時間の設定</a:t>
            </a:r>
            <a:endParaRPr sz="1600" b="1" i="0" u="none" strike="noStrike" cap="none">
              <a:solidFill>
                <a:schemeClr val="dk1"/>
              </a:solidFill>
            </a:endParaRPr>
          </a:p>
        </p:txBody>
      </p:sp>
      <p:sp>
        <p:nvSpPr>
          <p:cNvPr id="242" name="Google Shape;242;p7"/>
          <p:cNvSpPr txBox="1"/>
          <p:nvPr/>
        </p:nvSpPr>
        <p:spPr>
          <a:xfrm>
            <a:off x="360000" y="1423284"/>
            <a:ext cx="6138000" cy="829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ジョブカン勤怠管理のアカウントの登録後、初めてシフト管理画面やスタッフ登録画面を</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開いた際に、単位時間の設定画面が表示されます。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単位時間とは、シフト作成や残業申請、自動休憩設定などで利用される単位のことです。</a:t>
            </a: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ja-JP" sz="1100">
                <a:solidFill>
                  <a:schemeClr val="dk1"/>
                </a:solidFill>
              </a:rPr>
              <a:t>これらの設定は、単位時間ごとでしか時間の設定ができません。</a:t>
            </a:r>
            <a:endParaRPr sz="1100">
              <a:solidFill>
                <a:schemeClr val="dk1"/>
              </a:solidFill>
            </a:endParaRPr>
          </a:p>
        </p:txBody>
      </p:sp>
      <p:pic>
        <p:nvPicPr>
          <p:cNvPr id="243" name="Google Shape;243;p7"/>
          <p:cNvPicPr preferRelativeResize="0"/>
          <p:nvPr/>
        </p:nvPicPr>
        <p:blipFill rotWithShape="1">
          <a:blip r:embed="rId3">
            <a:alphaModFix/>
          </a:blip>
          <a:srcRect/>
          <a:stretch/>
        </p:blipFill>
        <p:spPr>
          <a:xfrm>
            <a:off x="1616937" y="2404879"/>
            <a:ext cx="3624125" cy="3629775"/>
          </a:xfrm>
          <a:prstGeom prst="rect">
            <a:avLst/>
          </a:prstGeom>
          <a:noFill/>
          <a:ln w="9525" cap="flat" cmpd="sng">
            <a:solidFill>
              <a:srgbClr val="CCCCCC"/>
            </a:solidFill>
            <a:prstDash val="solid"/>
            <a:round/>
            <a:headEnd type="none" w="sm" len="sm"/>
            <a:tailEnd type="none" w="sm" len="sm"/>
          </a:ln>
        </p:spPr>
      </p:pic>
      <p:sp>
        <p:nvSpPr>
          <p:cNvPr id="244" name="Google Shape;244;p7"/>
          <p:cNvSpPr txBox="1"/>
          <p:nvPr/>
        </p:nvSpPr>
        <p:spPr>
          <a:xfrm>
            <a:off x="360000" y="6186449"/>
            <a:ext cx="6138000" cy="3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100">
                <a:solidFill>
                  <a:schemeClr val="dk1"/>
                </a:solidFill>
              </a:rPr>
              <a:t>例）15分単位にした場合：シフト時間などを設定する際、時刻が15分きざみで表示されます。</a:t>
            </a:r>
            <a:endParaRPr sz="1100">
              <a:solidFill>
                <a:schemeClr val="dk1"/>
              </a:solidFill>
            </a:endParaRPr>
          </a:p>
        </p:txBody>
      </p:sp>
      <p:sp>
        <p:nvSpPr>
          <p:cNvPr id="245" name="Google Shape;245;p7"/>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３</a:t>
            </a:r>
            <a:r>
              <a:rPr lang="ja-JP" sz="1800" b="1" i="0" u="none" strike="noStrike" cap="none">
                <a:latin typeface="Arial"/>
                <a:ea typeface="Arial"/>
                <a:cs typeface="Arial"/>
                <a:sym typeface="Arial"/>
              </a:rPr>
              <a:t>．</a:t>
            </a:r>
            <a:r>
              <a:rPr lang="ja-JP" sz="1800" b="1">
                <a:latin typeface="Arial"/>
                <a:ea typeface="Arial"/>
                <a:cs typeface="Arial"/>
                <a:sym typeface="Arial"/>
              </a:rPr>
              <a:t>単位時間の設定</a:t>
            </a:r>
            <a:endParaRPr sz="1100" b="0" i="0" u="none" strike="noStrike" cap="none">
              <a:latin typeface="Arial"/>
              <a:ea typeface="Arial"/>
              <a:cs typeface="Arial"/>
              <a:sym typeface="Arial"/>
            </a:endParaRPr>
          </a:p>
        </p:txBody>
      </p:sp>
      <p:cxnSp>
        <p:nvCxnSpPr>
          <p:cNvPr id="246" name="Google Shape;246;p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247" name="Google Shape;247;p7"/>
          <p:cNvGrpSpPr/>
          <p:nvPr/>
        </p:nvGrpSpPr>
        <p:grpSpPr>
          <a:xfrm>
            <a:off x="-2" y="348586"/>
            <a:ext cx="6857832" cy="57861"/>
            <a:chOff x="276446" y="1127056"/>
            <a:chExt cx="6241201" cy="45084"/>
          </a:xfrm>
        </p:grpSpPr>
        <p:cxnSp>
          <p:nvCxnSpPr>
            <p:cNvPr id="248" name="Google Shape;248;p7"/>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249" name="Google Shape;249;p7"/>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250" name="Google Shape;250;p7"/>
          <p:cNvSpPr txBox="1"/>
          <p:nvPr/>
        </p:nvSpPr>
        <p:spPr>
          <a:xfrm>
            <a:off x="360000" y="8243397"/>
            <a:ext cx="6767400" cy="306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rgbClr val="3B3838"/>
                </a:solidFill>
              </a:rPr>
              <a:t>単位時間について詳しくは</a:t>
            </a:r>
            <a:r>
              <a:rPr lang="ja-JP" sz="1100" u="sng">
                <a:solidFill>
                  <a:srgbClr val="0563C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こちら</a:t>
            </a:r>
            <a:r>
              <a:rPr lang="ja-JP" sz="1100">
                <a:solidFill>
                  <a:srgbClr val="3B3838"/>
                </a:solidFill>
              </a:rPr>
              <a:t>をご確認ください。</a:t>
            </a:r>
            <a:endParaRPr sz="1100">
              <a:solidFill>
                <a:srgbClr val="3B3838"/>
              </a:solidFill>
            </a:endParaRPr>
          </a:p>
        </p:txBody>
      </p:sp>
      <p:pic>
        <p:nvPicPr>
          <p:cNvPr id="251" name="Google Shape;251;p7"/>
          <p:cNvPicPr preferRelativeResize="0"/>
          <p:nvPr/>
        </p:nvPicPr>
        <p:blipFill>
          <a:blip r:embed="rId5">
            <a:alphaModFix/>
          </a:blip>
          <a:stretch>
            <a:fillRect/>
          </a:stretch>
        </p:blipFill>
        <p:spPr>
          <a:xfrm>
            <a:off x="1006138" y="6516898"/>
            <a:ext cx="4845724" cy="1585050"/>
          </a:xfrm>
          <a:prstGeom prst="rect">
            <a:avLst/>
          </a:prstGeom>
          <a:noFill/>
          <a:ln>
            <a:noFill/>
          </a:ln>
        </p:spPr>
      </p:pic>
      <p:sp>
        <p:nvSpPr>
          <p:cNvPr id="252" name="Google Shape;252;p7"/>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8"/>
          <p:cNvSpPr txBox="1"/>
          <p:nvPr/>
        </p:nvSpPr>
        <p:spPr>
          <a:xfrm>
            <a:off x="359944" y="1078977"/>
            <a:ext cx="6241200" cy="306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rPr>
              <a:t>スタッフ</a:t>
            </a:r>
            <a:r>
              <a:rPr lang="ja-JP" sz="1600" b="1">
                <a:solidFill>
                  <a:schemeClr val="dk1"/>
                </a:solidFill>
              </a:rPr>
              <a:t>登録</a:t>
            </a:r>
            <a:endParaRPr sz="1600" b="1" i="0" u="none" strike="noStrike" cap="none">
              <a:solidFill>
                <a:schemeClr val="dk1"/>
              </a:solidFill>
            </a:endParaRPr>
          </a:p>
        </p:txBody>
      </p:sp>
      <p:sp>
        <p:nvSpPr>
          <p:cNvPr id="258" name="Google Shape;258;p8"/>
          <p:cNvSpPr txBox="1"/>
          <p:nvPr/>
        </p:nvSpPr>
        <p:spPr>
          <a:xfrm>
            <a:off x="359950" y="5337250"/>
            <a:ext cx="6138000" cy="1076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000"/>
              <a:buFont typeface="Arial"/>
              <a:buNone/>
            </a:pPr>
            <a:r>
              <a:rPr lang="ja-JP" sz="1100">
                <a:solidFill>
                  <a:srgbClr val="3B3838"/>
                </a:solidFill>
              </a:rPr>
              <a:t>次に、ジョブカン勤怠管理を利用する従業員を「スタッフ」として登録します。</a:t>
            </a:r>
            <a:endParaRPr sz="1100">
              <a:solidFill>
                <a:srgbClr val="3B3838"/>
              </a:solidFill>
            </a:endParaRPr>
          </a:p>
          <a:p>
            <a:pPr marL="0" lvl="0" indent="0" algn="l" rtl="0">
              <a:lnSpc>
                <a:spcPct val="115000"/>
              </a:lnSpc>
              <a:spcBef>
                <a:spcPts val="0"/>
              </a:spcBef>
              <a:spcAft>
                <a:spcPts val="0"/>
              </a:spcAft>
              <a:buClr>
                <a:schemeClr val="dk1"/>
              </a:buClr>
              <a:buSzPts val="1000"/>
              <a:buFont typeface="Arial"/>
              <a:buNone/>
            </a:pPr>
            <a:r>
              <a:rPr lang="ja-JP" sz="1100">
                <a:solidFill>
                  <a:srgbClr val="3B3838"/>
                </a:solidFill>
              </a:rPr>
              <a:t>勤怠データの記録や休暇の取得など、ジョブカン勤怠管理の機能を利用させたい従業員は</a:t>
            </a:r>
            <a:endParaRPr sz="1100">
              <a:solidFill>
                <a:srgbClr val="3B3838"/>
              </a:solidFill>
            </a:endParaRPr>
          </a:p>
          <a:p>
            <a:pPr marL="0" lvl="0" indent="0" algn="l" rtl="0">
              <a:lnSpc>
                <a:spcPct val="115000"/>
              </a:lnSpc>
              <a:spcBef>
                <a:spcPts val="0"/>
              </a:spcBef>
              <a:spcAft>
                <a:spcPts val="0"/>
              </a:spcAft>
              <a:buClr>
                <a:schemeClr val="dk1"/>
              </a:buClr>
              <a:buSzPts val="1000"/>
              <a:buFont typeface="Arial"/>
              <a:buNone/>
            </a:pPr>
            <a:r>
              <a:rPr lang="ja-JP" sz="1100">
                <a:solidFill>
                  <a:srgbClr val="3B3838"/>
                </a:solidFill>
              </a:rPr>
              <a:t>すべて登録する必要があります。</a:t>
            </a:r>
            <a:endParaRPr sz="1100">
              <a:solidFill>
                <a:srgbClr val="3B3838"/>
              </a:solidFill>
            </a:endParaRPr>
          </a:p>
          <a:p>
            <a:pPr marL="0" lvl="0" indent="0" algn="l" rtl="0">
              <a:lnSpc>
                <a:spcPct val="115000"/>
              </a:lnSpc>
              <a:spcBef>
                <a:spcPts val="0"/>
              </a:spcBef>
              <a:spcAft>
                <a:spcPts val="0"/>
              </a:spcAft>
              <a:buClr>
                <a:schemeClr val="dk1"/>
              </a:buClr>
              <a:buSzPts val="1000"/>
              <a:buFont typeface="Arial"/>
              <a:buNone/>
            </a:pPr>
            <a:r>
              <a:rPr lang="ja-JP" sz="1100" u="sng">
                <a:solidFill>
                  <a:schemeClr val="hlink"/>
                </a:solidFill>
                <a:hlinkClick r:id="rId3"/>
              </a:rPr>
              <a:t>グループ管理者</a:t>
            </a:r>
            <a:r>
              <a:rPr lang="ja-JP" sz="1100">
                <a:solidFill>
                  <a:srgbClr val="3B3838"/>
                </a:solidFill>
              </a:rPr>
              <a:t>としてスタッフの管理のみ行う方については、スタッフ登録の必要は</a:t>
            </a:r>
            <a:endParaRPr sz="1100">
              <a:solidFill>
                <a:srgbClr val="3B3838"/>
              </a:solidFill>
            </a:endParaRPr>
          </a:p>
          <a:p>
            <a:pPr marL="0" lvl="0" indent="0" algn="l" rtl="0">
              <a:lnSpc>
                <a:spcPct val="115000"/>
              </a:lnSpc>
              <a:spcBef>
                <a:spcPts val="0"/>
              </a:spcBef>
              <a:spcAft>
                <a:spcPts val="0"/>
              </a:spcAft>
              <a:buClr>
                <a:schemeClr val="dk1"/>
              </a:buClr>
              <a:buSzPts val="1000"/>
              <a:buFont typeface="Arial"/>
              <a:buNone/>
            </a:pPr>
            <a:r>
              <a:rPr lang="ja-JP" sz="1100">
                <a:solidFill>
                  <a:srgbClr val="3B3838"/>
                </a:solidFill>
              </a:rPr>
              <a:t>ありません。</a:t>
            </a:r>
            <a:endParaRPr sz="1100">
              <a:solidFill>
                <a:schemeClr val="dk1"/>
              </a:solidFill>
            </a:endParaRPr>
          </a:p>
        </p:txBody>
      </p:sp>
      <p:grpSp>
        <p:nvGrpSpPr>
          <p:cNvPr id="259" name="Google Shape;259;p8"/>
          <p:cNvGrpSpPr/>
          <p:nvPr/>
        </p:nvGrpSpPr>
        <p:grpSpPr>
          <a:xfrm>
            <a:off x="0" y="348541"/>
            <a:ext cx="6858000" cy="57859"/>
            <a:chOff x="276446" y="1127056"/>
            <a:chExt cx="6241312" cy="45084"/>
          </a:xfrm>
        </p:grpSpPr>
        <p:cxnSp>
          <p:nvCxnSpPr>
            <p:cNvPr id="260" name="Google Shape;260;p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61" name="Google Shape;261;p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262" name="Google Shape;262;p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４</a:t>
            </a:r>
            <a:r>
              <a:rPr lang="ja-JP" sz="1800" b="1" i="0" u="none" strike="noStrike" cap="none">
                <a:latin typeface="Arial"/>
                <a:ea typeface="Arial"/>
                <a:cs typeface="Arial"/>
                <a:sym typeface="Arial"/>
              </a:rPr>
              <a:t>．</a:t>
            </a:r>
            <a:r>
              <a:rPr lang="ja-JP" sz="1800" b="1">
                <a:latin typeface="Arial"/>
                <a:ea typeface="Arial"/>
                <a:cs typeface="Arial"/>
                <a:sym typeface="Arial"/>
              </a:rPr>
              <a:t>スタッフの登録</a:t>
            </a:r>
            <a:endParaRPr sz="1100" b="0" i="0" u="none" strike="noStrike" cap="none">
              <a:latin typeface="Arial"/>
              <a:ea typeface="Arial"/>
              <a:cs typeface="Arial"/>
              <a:sym typeface="Arial"/>
            </a:endParaRPr>
          </a:p>
        </p:txBody>
      </p:sp>
      <p:cxnSp>
        <p:nvCxnSpPr>
          <p:cNvPr id="263" name="Google Shape;263;p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pic>
        <p:nvPicPr>
          <p:cNvPr id="264" name="Google Shape;264;p8"/>
          <p:cNvPicPr preferRelativeResize="0"/>
          <p:nvPr/>
        </p:nvPicPr>
        <p:blipFill>
          <a:blip r:embed="rId4">
            <a:alphaModFix/>
          </a:blip>
          <a:stretch>
            <a:fillRect/>
          </a:stretch>
        </p:blipFill>
        <p:spPr>
          <a:xfrm>
            <a:off x="638375" y="1498225"/>
            <a:ext cx="5581249" cy="3347875"/>
          </a:xfrm>
          <a:prstGeom prst="rect">
            <a:avLst/>
          </a:prstGeom>
          <a:noFill/>
          <a:ln>
            <a:noFill/>
          </a:ln>
        </p:spPr>
      </p:pic>
      <p:sp>
        <p:nvSpPr>
          <p:cNvPr id="265" name="Google Shape;265;p8"/>
          <p:cNvSpPr txBox="1"/>
          <p:nvPr/>
        </p:nvSpPr>
        <p:spPr>
          <a:xfrm>
            <a:off x="361950" y="4926137"/>
            <a:ext cx="67611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t>基本情報設定→各種設定→初期設定一覧→</a:t>
            </a:r>
            <a:r>
              <a:rPr lang="ja-JP" sz="1100" u="sng">
                <a:solidFill>
                  <a:srgbClr val="0563C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スタッフ登録</a:t>
            </a:r>
            <a:endParaRPr sz="1100"/>
          </a:p>
        </p:txBody>
      </p:sp>
      <p:sp>
        <p:nvSpPr>
          <p:cNvPr id="266" name="Google Shape;266;p8"/>
          <p:cNvSpPr txBox="1"/>
          <p:nvPr/>
        </p:nvSpPr>
        <p:spPr>
          <a:xfrm>
            <a:off x="360000" y="6470762"/>
            <a:ext cx="6138000" cy="345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各項目についての説明は、次のページの表をご確認ください。</a:t>
            </a:r>
            <a:endParaRPr sz="1100">
              <a:solidFill>
                <a:schemeClr val="dk1"/>
              </a:solidFill>
            </a:endParaRPr>
          </a:p>
        </p:txBody>
      </p:sp>
      <p:grpSp>
        <p:nvGrpSpPr>
          <p:cNvPr id="267" name="Google Shape;267;p8"/>
          <p:cNvGrpSpPr/>
          <p:nvPr/>
        </p:nvGrpSpPr>
        <p:grpSpPr>
          <a:xfrm>
            <a:off x="361950" y="6873750"/>
            <a:ext cx="6138000" cy="1676100"/>
            <a:chOff x="361950" y="6873750"/>
            <a:chExt cx="6138000" cy="1676100"/>
          </a:xfrm>
        </p:grpSpPr>
        <p:sp>
          <p:nvSpPr>
            <p:cNvPr id="268" name="Google Shape;268;p8"/>
            <p:cNvSpPr/>
            <p:nvPr/>
          </p:nvSpPr>
          <p:spPr>
            <a:xfrm>
              <a:off x="361950" y="6873750"/>
              <a:ext cx="6138000" cy="16761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8"/>
            <p:cNvGrpSpPr/>
            <p:nvPr/>
          </p:nvGrpSpPr>
          <p:grpSpPr>
            <a:xfrm>
              <a:off x="502050" y="7034125"/>
              <a:ext cx="5857800" cy="1355350"/>
              <a:chOff x="518575" y="7022725"/>
              <a:chExt cx="5857800" cy="1355350"/>
            </a:xfrm>
          </p:grpSpPr>
          <p:sp>
            <p:nvSpPr>
              <p:cNvPr id="270" name="Google Shape;270;p8"/>
              <p:cNvSpPr txBox="1"/>
              <p:nvPr/>
            </p:nvSpPr>
            <p:spPr>
              <a:xfrm>
                <a:off x="518575" y="7022725"/>
                <a:ext cx="58578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t>メールアドレスは必須項目ですが、空欄で登録することもできます。</a:t>
                </a:r>
                <a:endParaRPr sz="1100"/>
              </a:p>
              <a:p>
                <a:pPr marL="0" lvl="0" indent="0" algn="l" rtl="0">
                  <a:lnSpc>
                    <a:spcPct val="115000"/>
                  </a:lnSpc>
                  <a:spcBef>
                    <a:spcPts val="0"/>
                  </a:spcBef>
                  <a:spcAft>
                    <a:spcPts val="0"/>
                  </a:spcAft>
                  <a:buNone/>
                </a:pPr>
                <a:r>
                  <a:rPr lang="ja-JP" sz="1100"/>
                  <a:t>その場合、ダミーアドレスが自動で作成・登録されます。</a:t>
                </a:r>
                <a:endParaRPr sz="1100"/>
              </a:p>
              <a:p>
                <a:pPr marL="0" lvl="0" indent="0" algn="l" rtl="0">
                  <a:lnSpc>
                    <a:spcPct val="115000"/>
                  </a:lnSpc>
                  <a:spcBef>
                    <a:spcPts val="0"/>
                  </a:spcBef>
                  <a:spcAft>
                    <a:spcPts val="0"/>
                  </a:spcAft>
                  <a:buNone/>
                </a:pPr>
                <a:r>
                  <a:rPr lang="ja-JP" sz="1100"/>
                  <a:t>ダミーアドレスには</a:t>
                </a:r>
                <a:r>
                  <a:rPr lang="ja-JP" sz="1100" u="sng">
                    <a:solidFill>
                      <a:schemeClr val="hlink"/>
                    </a:solidFill>
                    <a:hlinkClick r:id="rId6"/>
                  </a:rPr>
                  <a:t>スタッフマイページへの招待メール</a:t>
                </a:r>
                <a:r>
                  <a:rPr lang="ja-JP" sz="1100"/>
                  <a:t>や</a:t>
                </a:r>
                <a:r>
                  <a:rPr lang="ja-JP" sz="1100" u="sng">
                    <a:solidFill>
                      <a:schemeClr val="hlink"/>
                    </a:solidFill>
                    <a:hlinkClick r:id="rId7"/>
                  </a:rPr>
                  <a:t>スタッフ向けアラートメール</a:t>
                </a:r>
                <a:r>
                  <a:rPr lang="ja-JP" sz="1100"/>
                  <a:t>を配信することができませんので、有効なメールアドレスの登録をおすすめいたします。</a:t>
                </a:r>
                <a:endParaRPr sz="1100"/>
              </a:p>
            </p:txBody>
          </p:sp>
          <p:sp>
            <p:nvSpPr>
              <p:cNvPr id="271" name="Google Shape;271;p8"/>
              <p:cNvSpPr txBox="1"/>
              <p:nvPr/>
            </p:nvSpPr>
            <p:spPr>
              <a:xfrm>
                <a:off x="518575" y="7854875"/>
                <a:ext cx="5746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JP" sz="1100"/>
                  <a:t>メールアドレスを持たないスタッフにスタッフマイページを使用させたい場合は、</a:t>
                </a:r>
                <a:endParaRPr sz="1100"/>
              </a:p>
              <a:p>
                <a:pPr marL="0" lvl="0" indent="0" algn="l" rtl="0">
                  <a:spcBef>
                    <a:spcPts val="0"/>
                  </a:spcBef>
                  <a:spcAft>
                    <a:spcPts val="0"/>
                  </a:spcAft>
                  <a:buNone/>
                </a:pPr>
                <a:r>
                  <a:rPr lang="ja-JP" sz="1100" u="sng">
                    <a:solidFill>
                      <a:schemeClr val="hlink"/>
                    </a:solidFill>
                    <a:hlinkClick r:id="rId8"/>
                  </a:rPr>
                  <a:t>ヘルプページ</a:t>
                </a:r>
                <a:r>
                  <a:rPr lang="ja-JP" sz="1100"/>
                  <a:t>をご確認ください。</a:t>
                </a:r>
                <a:endParaRPr sz="1100"/>
              </a:p>
            </p:txBody>
          </p:sp>
        </p:grpSp>
      </p:grpSp>
      <p:sp>
        <p:nvSpPr>
          <p:cNvPr id="272" name="Google Shape;272;p8"/>
          <p:cNvSpPr txBox="1">
            <a:spLocks noGrp="1"/>
          </p:cNvSpPr>
          <p:nvPr>
            <p:ph type="sldNum" idx="12"/>
          </p:nvPr>
        </p:nvSpPr>
        <p:spPr>
          <a:xfrm>
            <a:off x="5228474" y="8783053"/>
            <a:ext cx="1543200" cy="338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ltLang="ja-JP"/>
              <a:t>9</a:t>
            </a:fld>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10756</Words>
  <Application>Microsoft Office PowerPoint</Application>
  <PresentationFormat>画面に合わせる (4:3)</PresentationFormat>
  <Paragraphs>916</Paragraphs>
  <Slides>57</Slides>
  <Notes>57</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57</vt:i4>
      </vt:variant>
    </vt:vector>
  </HeadingPairs>
  <TitlesOfParts>
    <vt:vector size="60" baseType="lpstr">
      <vt:lpstr>Arial</vt:lpstr>
      <vt:lpstr>Calibri</vt:lpstr>
      <vt:lpstr>Office テーマ</vt:lpstr>
      <vt:lpstr>PowerPoint プレゼンテーション</vt:lpstr>
      <vt:lpstr>もくじ</vt:lpstr>
      <vt:lpstr>はじめに</vt:lpstr>
      <vt:lpstr>１．部署/店舗の登録</vt:lpstr>
      <vt:lpstr>１．部署/店舗の登録</vt:lpstr>
      <vt:lpstr>１．部署/店舗の登録</vt:lpstr>
      <vt:lpstr>２．スタッフ種別設定</vt:lpstr>
      <vt:lpstr>３．単位時間の設定</vt:lpstr>
      <vt:lpstr>４．スタッフの登録</vt:lpstr>
      <vt:lpstr>４．スタッフの登録</vt:lpstr>
      <vt:lpstr>４．スタッフの登録</vt:lpstr>
      <vt:lpstr>５．管理者の登録</vt:lpstr>
      <vt:lpstr>５．管理者の登録</vt:lpstr>
      <vt:lpstr>５．管理者の登録</vt:lpstr>
      <vt:lpstr>就業規則を設定する</vt:lpstr>
      <vt:lpstr>１．所定時間･残業･深夜設定</vt:lpstr>
      <vt:lpstr>１．所定時間･残業･深夜設定</vt:lpstr>
      <vt:lpstr>１．所定時間･残業･深夜設定</vt:lpstr>
      <vt:lpstr>１．所定時間･残業･深夜設定</vt:lpstr>
      <vt:lpstr>１．所定時間･残業･深夜設定</vt:lpstr>
      <vt:lpstr>２．打刻や労働時間の切り捨て処理</vt:lpstr>
      <vt:lpstr>２．打刻時間の切り上げ、切り捨ての設定</vt:lpstr>
      <vt:lpstr>３．公休日、法定休日の設定</vt:lpstr>
      <vt:lpstr>３．公休日、法定休日の設定</vt:lpstr>
      <vt:lpstr>３．公休日、法定休日の設定</vt:lpstr>
      <vt:lpstr>４．休憩時間の計算方法</vt:lpstr>
      <vt:lpstr>４．休憩時間の計算方法</vt:lpstr>
      <vt:lpstr>シフトを設定する</vt:lpstr>
      <vt:lpstr>１．シフトパターン作成</vt:lpstr>
      <vt:lpstr>１．シフトパターン作成</vt:lpstr>
      <vt:lpstr>１．シフトパターン作成</vt:lpstr>
      <vt:lpstr>２．基本シフトの登録</vt:lpstr>
      <vt:lpstr>休暇を運用する</vt:lpstr>
      <vt:lpstr>１．休暇を作成する</vt:lpstr>
      <vt:lpstr>１．休暇を作成する</vt:lpstr>
      <vt:lpstr>１．休暇を作成する</vt:lpstr>
      <vt:lpstr>１．休暇を作成する</vt:lpstr>
      <vt:lpstr>２．休暇の残日数を付与する</vt:lpstr>
      <vt:lpstr>３．休暇を取得する</vt:lpstr>
      <vt:lpstr>４．有休を自動付与する</vt:lpstr>
      <vt:lpstr>承認者を設定する</vt:lpstr>
      <vt:lpstr>１．申請～承認の流れ</vt:lpstr>
      <vt:lpstr>２．承認者の違いについて</vt:lpstr>
      <vt:lpstr>３．承認フローを作成する</vt:lpstr>
      <vt:lpstr>３．承認フローを作成する</vt:lpstr>
      <vt:lpstr>PowerPoint プレゼンテーション</vt:lpstr>
      <vt:lpstr>１．工数管理の流れ</vt:lpstr>
      <vt:lpstr>２．プロジェクト・タスクを作成する</vt:lpstr>
      <vt:lpstr>２．プロジェクト・タスクを作成する</vt:lpstr>
      <vt:lpstr>３．工数を集計する</vt:lpstr>
      <vt:lpstr>PowerPoint プレゼンテーション</vt:lpstr>
      <vt:lpstr>１．給与計算用のデータ</vt:lpstr>
      <vt:lpstr>１．給与計算用のデータ</vt:lpstr>
      <vt:lpstr>１．給与計算用のデータ</vt:lpstr>
      <vt:lpstr>２．出勤簿のデータ</vt:lpstr>
      <vt:lpstr>２．出勤簿のデータ</vt:lpstr>
      <vt:lpstr>２．出勤簿のデータ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nomoto.ayumi</dc:creator>
  <cp:lastModifiedBy>fujita.saori</cp:lastModifiedBy>
  <cp:revision>1</cp:revision>
  <dcterms:modified xsi:type="dcterms:W3CDTF">2023-11-27T07:29:30Z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