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Lst>
  <p:sldSz cx="6858000" cy="9144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27">
          <p15:clr>
            <a:srgbClr val="747775"/>
          </p15:clr>
        </p15:guide>
        <p15:guide id="2" pos="4082">
          <p15:clr>
            <a:srgbClr val="747775"/>
          </p15:clr>
        </p15:guide>
        <p15:guide id="3" orient="horz" pos="794">
          <p15:clr>
            <a:srgbClr val="747775"/>
          </p15:clr>
        </p15:guide>
        <p15:guide id="4" orient="horz" pos="5329">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0" roundtripDataSignature="AMtx7mhvrG14vIUkM7VEZfBRUoQS72co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5AC5F7-BD7E-4327-884B-1D2095C8778F}">
  <a:tblStyle styleId="{FC5AC5F7-BD7E-4327-884B-1D2095C8778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15FDF03-36F8-46DB-8966-484B5790075A}"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582C250-2146-4E95-9186-6041D889C8F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8" d="100"/>
          <a:sy n="28" d="100"/>
        </p:scale>
        <p:origin x="1764" y="44"/>
      </p:cViewPr>
      <p:guideLst>
        <p:guide pos="227"/>
        <p:guide pos="4082"/>
        <p:guide orient="horz" pos="794"/>
        <p:guide orient="horz" pos="53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8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38" y="0"/>
            <a:ext cx="2949787" cy="49869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40647"/>
            <a:ext cx="2949787" cy="49869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38" y="9440647"/>
            <a:ext cx="2949787" cy="49869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32" name="Google Shape;32;p1: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8: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18: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29d41bb8955_0_21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g29d41bb8955_0_21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5" name="Google Shape;1345;g29d41bb8955_0_21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d3a60a67e5_0_23:notes"/>
          <p:cNvSpPr txBox="1">
            <a:spLocks noGrp="1"/>
          </p:cNvSpPr>
          <p:nvPr>
            <p:ph type="body" idx="1"/>
          </p:nvPr>
        </p:nvSpPr>
        <p:spPr>
          <a:xfrm>
            <a:off x="680720" y="4783307"/>
            <a:ext cx="5445900" cy="39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62" name="Google Shape;1362;g2d3a60a67e5_0_2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2d3a60a67e5_0_2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g2d3a60a67e5_0_2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0" name="Google Shape;1370;g2d3a60a67e5_0_2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d3a60a67e5_0_12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g2d3a60a67e5_0_12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7" name="Google Shape;1387;g2d3a60a67e5_0_12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d3a60a67e5_0_14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g2d3a60a67e5_0_14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1" name="Google Shape;1401;g2d3a60a67e5_0_147: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2d3a60a67e5_0_16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g2d3a60a67e5_0_16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2" name="Google Shape;1412;g2d3a60a67e5_0_165: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0836c1023d_0_31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g30836c1023d_0_31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8" name="Google Shape;1428;g30836c1023d_0_318: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d3a60a67e5_0_302: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g2d3a60a67e5_0_30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3" name="Google Shape;1443;g2d3a60a67e5_0_302: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30836c1023d_0_26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g30836c1023d_0_26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4" name="Google Shape;1454;g30836c1023d_0_26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2d3a60a67e5_0_27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g2d3a60a67e5_0_27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6" name="Google Shape;1466;g2d3a60a67e5_0_27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9: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19: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2d3a60a67e5_0_34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g2d3a60a67e5_0_34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8" name="Google Shape;1478;g2d3a60a67e5_0_345: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2d3a60a67e5_0_36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g2d3a60a67e5_0_36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2" name="Google Shape;1492;g2d3a60a67e5_0_367: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0836c1023d_0_29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g30836c1023d_0_29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1" name="Google Shape;1501;g30836c1023d_0_29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30a6dcada16_0_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g30a6dcada16_0_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6" name="Google Shape;1516;g30a6dcada16_0_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30a6dcada16_0_1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9" name="Google Shape;1529;g30a6dcada16_0_1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0" name="Google Shape;1530;g30a6dcada16_0_1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30a6dcada16_0_24: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g30a6dcada16_0_2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2" name="Google Shape;1542;g30a6dcada16_0_24: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30a6dcada16_0_3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g30a6dcada16_0_3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4" name="Google Shape;1554;g30a6dcada16_0_35: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0a6dcada16_0_4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g30a6dcada16_0_4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7" name="Google Shape;1567;g30a6dcada16_0_47: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29d41bb8955_0_690:notes"/>
          <p:cNvSpPr txBox="1">
            <a:spLocks noGrp="1"/>
          </p:cNvSpPr>
          <p:nvPr>
            <p:ph type="body" idx="1"/>
          </p:nvPr>
        </p:nvSpPr>
        <p:spPr>
          <a:xfrm>
            <a:off x="680720" y="4783307"/>
            <a:ext cx="5445900" cy="39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580" name="Google Shape;1580;g29d41bb8955_0_69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91: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9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8" name="Google Shape;1588;p9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0: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20: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92: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9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1" name="Google Shape;1601;p92: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93: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9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4" name="Google Shape;1614;p9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9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4" name="Google Shape;1624;p94: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9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6" name="Google Shape;1636;p95: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30e25b9a281_0_66: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5" name="Google Shape;1645;g30e25b9a281_0_66: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eb595b8c2a_2_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5" name="Google Shape;1655;geb595b8c2a_2_7: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97: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669" name="Google Shape;1669;p97: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98: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6" name="Google Shape;1676;p98: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99: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90" name="Google Shape;1690;p99: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100: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04" name="Google Shape;1704;p100: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d41bb8955_0_0:notes"/>
          <p:cNvSpPr txBox="1">
            <a:spLocks noGrp="1"/>
          </p:cNvSpPr>
          <p:nvPr>
            <p:ph type="body" idx="1"/>
          </p:nvPr>
        </p:nvSpPr>
        <p:spPr>
          <a:xfrm>
            <a:off x="680720" y="4783307"/>
            <a:ext cx="5445900" cy="39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62" name="Google Shape;162;g29d41bb8955_0_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285a60903c3_0_112: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g285a60903c3_0_11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8" name="Google Shape;1718;g285a60903c3_0_112: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101: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32" name="Google Shape;1732;p10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p102: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45" name="Google Shape;1745;p10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103: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59" name="Google Shape;1759;p10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9d41bb8955_0_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29d41bb8955_0_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9d41bb8955_0_1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29d41bb8955_0_1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d41bb8955_0_2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9d41bb8955_0_2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9d41bb8955_0_4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29d41bb8955_0_4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ff04a38914_0_1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2ff04a38914_0_1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d41bb8955_0_5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9d41bb8955_0_5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ecf15fcee5_0_9: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gecf15fcee5_0_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gecf15fcee5_0_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9d41bb8955_0_5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29d41bb8955_0_5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d41bb8955_0_7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9d41bb8955_0_7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9d41bb8955_0_228:notes"/>
          <p:cNvSpPr txBox="1">
            <a:spLocks noGrp="1"/>
          </p:cNvSpPr>
          <p:nvPr>
            <p:ph type="body" idx="1"/>
          </p:nvPr>
        </p:nvSpPr>
        <p:spPr>
          <a:xfrm>
            <a:off x="680720" y="4783307"/>
            <a:ext cx="5445900" cy="39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256" name="Google Shape;256;g29d41bb8955_0_22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9d41bb8955_0_23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29d41bb8955_0_23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9d41bb8955_0_25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29d41bb8955_0_25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9d41bb8955_0_26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9d41bb8955_0_26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d41bb8955_0_27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29d41bb8955_0_27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9d41bb8955_0_29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29d41bb8955_0_29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d41bb8955_0_30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29d41bb8955_0_30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9d41bb8955_0_32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9d41bb8955_0_32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9d41bb8955_0_32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p2: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d41bb8955_0_33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9d41bb8955_0_33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29d41bb8955_0_335: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d41bb8955_0_35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9d41bb8955_0_35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9d41bb8955_0_35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9d41bb8955_0_36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9d41bb8955_0_36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9d41bb8955_0_36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9d41bb8955_0_37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9d41bb8955_0_37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29d41bb8955_0_377: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9d41bb8955_0_38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9d41bb8955_0_38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29d41bb8955_0_38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9d41bb8955_0_40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9d41bb8955_0_40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9d41bb8955_0_40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d41bb8955_0_41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9d41bb8955_0_41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29d41bb8955_0_41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9d41bb8955_0_426: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9d41bb8955_0_426: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29d41bb8955_0_426: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9d41bb8955_0_43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9d41bb8955_0_43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29d41bb8955_0_43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9d41bb8955_0_454: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9d41bb8955_0_45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29d41bb8955_0_454: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0: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40: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9d41bb8955_0_46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9d41bb8955_0_46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29d41bb8955_0_468: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9d41bb8955_0_48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29d41bb8955_0_48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9d41bb8955_0_48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9d41bb8955_0_49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9d41bb8955_0_49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9d41bb8955_0_49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9d41bb8955_0_506: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29d41bb8955_0_506: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9d41bb8955_0_506: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9d41bb8955_0_51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29d41bb8955_0_51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g29d41bb8955_0_51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9d41bb8955_0_534: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29d41bb8955_0_53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29d41bb8955_0_534: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9d41bb8955_0_55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29d41bb8955_0_55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g29d41bb8955_0_55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9d41bb8955_0_56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29d41bb8955_0_56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g29d41bb8955_0_568: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9d41bb8955_0_587: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29d41bb8955_0_587: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29d41bb8955_0_587: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9d41bb8955_0_60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9d41bb8955_0_60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29d41bb8955_0_60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8: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68" name="Google Shape;68;p8: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9d41bb8955_0_61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29d41bb8955_0_615: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9d41bb8955_0_63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29d41bb8955_0_630: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9d41bb8955_0_64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29d41bb8955_0_642: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9d41bb8955_0_65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29d41bb8955_0_658: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9d41bb8955_0_67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g29d41bb8955_0_674: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1: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729" name="Google Shape;729;p21: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2: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36" name="Google Shape;736;p2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ecf15fcee5_3_0: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gecf15fcee5_3_0: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23: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62" name="Google Shape;762;p2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4: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72" name="Google Shape;772;p24: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14: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26: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88" name="Google Shape;788;p2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25: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3" name="Google Shape;813;p25: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ed149d2d57_0_0: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31" name="Google Shape;831;ged149d2d57_0_0: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27: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42" name="Google Shape;842;p2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8: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59" name="Google Shape;859;p28: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9: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74" name="Google Shape;874;p29: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31: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90" name="Google Shape;890;p3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33: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2" name="Google Shape;912;p3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4: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24" name="Google Shape;924;p34: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5: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37" name="Google Shape;937;p35: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5: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5: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36: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50" name="Google Shape;950;p3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37: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62" name="Google Shape;962;p37: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3: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73" name="Google Shape;973;p43: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44: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85" name="Google Shape;985;p44: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5: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98" name="Google Shape;998;p45: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46:notes"/>
          <p:cNvSpPr txBox="1">
            <a:spLocks noGrp="1"/>
          </p:cNvSpPr>
          <p:nvPr>
            <p:ph type="body" idx="1"/>
          </p:nvPr>
        </p:nvSpPr>
        <p:spPr>
          <a:xfrm>
            <a:off x="685800" y="4400556"/>
            <a:ext cx="54864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4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3: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023" name="Google Shape;1023;p3: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48: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0" name="Google Shape;1030;p48: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4: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6" name="Google Shape;1046;p4: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notes"/>
          <p:cNvSpPr txBox="1">
            <a:spLocks noGrp="1"/>
          </p:cNvSpPr>
          <p:nvPr>
            <p:ph type="body" idx="1"/>
          </p:nvPr>
        </p:nvSpPr>
        <p:spPr>
          <a:xfrm>
            <a:off x="680720" y="4783307"/>
            <a:ext cx="5445760" cy="3913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2" name="Google Shape;1062;p5: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6: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16: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49: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4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2" name="Google Shape;1082;p4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50: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50: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4" name="Google Shape;1094;p50: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0bf780762c_0_34: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30bf780762c_0_3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g30bf780762c_0_34: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51: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5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4" name="Google Shape;1114;p5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52: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5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p52: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53: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5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1" name="Google Shape;1141;p53: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8fca9df00_1_1: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ge8fca9df00_1_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ge8fca9df00_1_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30e25b9a281_0_32: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g30e25b9a281_0_32: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8" name="Google Shape;1168;g30e25b9a281_0_32: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54: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54: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2" name="Google Shape;1182;p54: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55: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55: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6" name="Google Shape;1196;p55: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7:notes"/>
          <p:cNvSpPr txBox="1">
            <a:spLocks noGrp="1"/>
          </p:cNvSpPr>
          <p:nvPr>
            <p:ph type="body" idx="1"/>
          </p:nvPr>
        </p:nvSpPr>
        <p:spPr>
          <a:xfrm>
            <a:off x="680720" y="4783307"/>
            <a:ext cx="5445760" cy="39136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17: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56:notes"/>
          <p:cNvSpPr>
            <a:spLocks noGrp="1" noRot="1" noChangeAspect="1"/>
          </p:cNvSpPr>
          <p:nvPr>
            <p:ph type="sldImg" idx="2"/>
          </p:nvPr>
        </p:nvSpPr>
        <p:spPr>
          <a:xfrm>
            <a:off x="2146300" y="1243013"/>
            <a:ext cx="251460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56: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8" name="Google Shape;1208;p56: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9d41bb8955_0_96:notes"/>
          <p:cNvSpPr txBox="1">
            <a:spLocks noGrp="1"/>
          </p:cNvSpPr>
          <p:nvPr>
            <p:ph type="body" idx="1"/>
          </p:nvPr>
        </p:nvSpPr>
        <p:spPr>
          <a:xfrm>
            <a:off x="680720" y="4783307"/>
            <a:ext cx="5445900" cy="39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221" name="Google Shape;1221;g29d41bb8955_0_96: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9d41bb8955_0_103: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8" name="Google Shape;1228;g29d41bb8955_0_103: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29d41bb8955_0_12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7" name="Google Shape;1247;g29d41bb8955_0_12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29d41bb8955_0_131: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g29d41bb8955_0_131: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9" name="Google Shape;1259;g29d41bb8955_0_131: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29d41bb8955_0_14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29d41bb8955_0_14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29d41bb8955_0_15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g29d41bb8955_0_15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9" name="Google Shape;1289;g29d41bb8955_0_15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29d41bb8955_0_16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29d41bb8955_0_16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0" name="Google Shape;1300;g29d41bb8955_0_16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29d41bb8955_0_17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g29d41bb8955_0_17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g29d41bb8955_0_179:notes"/>
          <p:cNvSpPr txBox="1">
            <a:spLocks noGrp="1"/>
          </p:cNvSpPr>
          <p:nvPr>
            <p:ph type="sldNum" idx="12"/>
          </p:nvPr>
        </p:nvSpPr>
        <p:spPr>
          <a:xfrm>
            <a:off x="3855838" y="9440647"/>
            <a:ext cx="2949900" cy="498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29d41bb8955_0_189:notes"/>
          <p:cNvSpPr txBox="1">
            <a:spLocks noGrp="1"/>
          </p:cNvSpPr>
          <p:nvPr>
            <p:ph type="body" idx="1"/>
          </p:nvPr>
        </p:nvSpPr>
        <p:spPr>
          <a:xfrm>
            <a:off x="680720" y="4783307"/>
            <a:ext cx="5445900" cy="3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1" name="Google Shape;1321;g29d41bb8955_0_189:notes"/>
          <p:cNvSpPr>
            <a:spLocks noGrp="1" noRot="1" noChangeAspect="1"/>
          </p:cNvSpPr>
          <p:nvPr>
            <p:ph type="sldImg" idx="2"/>
          </p:nvPr>
        </p:nvSpPr>
        <p:spPr>
          <a:xfrm>
            <a:off x="2146300" y="1243013"/>
            <a:ext cx="2514600" cy="3354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1_タイトル スライド">
    <p:spTree>
      <p:nvGrpSpPr>
        <p:cNvPr id="1" name="Shape 15"/>
        <p:cNvGrpSpPr/>
        <p:nvPr/>
      </p:nvGrpSpPr>
      <p:grpSpPr>
        <a:xfrm>
          <a:off x="0" y="0"/>
          <a:ext cx="0" cy="0"/>
          <a:chOff x="0" y="0"/>
          <a:chExt cx="0" cy="0"/>
        </a:xfrm>
      </p:grpSpPr>
      <p:sp>
        <p:nvSpPr>
          <p:cNvPr id="16" name="Google Shape;16;p39"/>
          <p:cNvSpPr txBox="1">
            <a:spLocks noGrp="1"/>
          </p:cNvSpPr>
          <p:nvPr>
            <p:ph type="title"/>
          </p:nvPr>
        </p:nvSpPr>
        <p:spPr>
          <a:xfrm>
            <a:off x="328978" y="1200490"/>
            <a:ext cx="5915025" cy="304585"/>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1pPr>
            <a:lvl2pPr marR="0" lvl="1"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2pPr>
            <a:lvl3pPr marR="0" lvl="2"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3pPr>
            <a:lvl4pPr marR="0" lvl="3"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4pPr>
            <a:lvl5pPr marR="0" lvl="4"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5pPr>
            <a:lvl6pPr marR="0" lvl="5"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6pPr>
            <a:lvl7pPr marR="0" lvl="6"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7pPr>
            <a:lvl8pPr marR="0" lvl="7"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8pPr>
            <a:lvl9pPr marR="0" lvl="8" algn="l">
              <a:lnSpc>
                <a:spcPct val="90000"/>
              </a:lnSpc>
              <a:spcBef>
                <a:spcPts val="0"/>
              </a:spcBef>
              <a:spcAft>
                <a:spcPts val="0"/>
              </a:spcAft>
              <a:buClr>
                <a:srgbClr val="000000"/>
              </a:buClr>
              <a:buSzPts val="1400"/>
              <a:buFont typeface="Arial"/>
              <a:buNone/>
              <a:defRPr sz="3079" b="0" i="0" u="none" strike="noStrike" cap="none">
                <a:solidFill>
                  <a:schemeClr val="dk1"/>
                </a:solidFill>
                <a:latin typeface="Calibri"/>
                <a:ea typeface="Calibri"/>
                <a:cs typeface="Calibri"/>
                <a:sym typeface="Calibri"/>
              </a:defRPr>
            </a:lvl9pPr>
          </a:lstStyle>
          <a:p>
            <a:endParaRPr/>
          </a:p>
        </p:txBody>
      </p:sp>
      <p:sp>
        <p:nvSpPr>
          <p:cNvPr id="17" name="Google Shape;17;p39"/>
          <p:cNvSpPr txBox="1">
            <a:spLocks noGrp="1"/>
          </p:cNvSpPr>
          <p:nvPr>
            <p:ph type="sldNum" idx="12"/>
          </p:nvPr>
        </p:nvSpPr>
        <p:spPr>
          <a:xfrm>
            <a:off x="6417588" y="8444169"/>
            <a:ext cx="411498" cy="699923"/>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112"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pic>
        <p:nvPicPr>
          <p:cNvPr id="18" name="Google Shape;18;p39"/>
          <p:cNvPicPr preferRelativeResize="0"/>
          <p:nvPr/>
        </p:nvPicPr>
        <p:blipFill rotWithShape="1">
          <a:blip r:embed="rId2">
            <a:alphaModFix/>
          </a:blip>
          <a:srcRect/>
          <a:stretch/>
        </p:blipFill>
        <p:spPr>
          <a:xfrm>
            <a:off x="-2162" y="2"/>
            <a:ext cx="6859440" cy="91439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p:cSld name="罫線なし">
    <p:spTree>
      <p:nvGrpSpPr>
        <p:cNvPr id="1" name="Shape 19"/>
        <p:cNvGrpSpPr/>
        <p:nvPr/>
      </p:nvGrpSpPr>
      <p:grpSpPr>
        <a:xfrm>
          <a:off x="0" y="0"/>
          <a:ext cx="0" cy="0"/>
          <a:chOff x="0" y="0"/>
          <a:chExt cx="0" cy="0"/>
        </a:xfrm>
      </p:grpSpPr>
      <p:pic>
        <p:nvPicPr>
          <p:cNvPr id="20" name="Google Shape;20;p42"/>
          <p:cNvPicPr preferRelativeResize="0"/>
          <p:nvPr/>
        </p:nvPicPr>
        <p:blipFill rotWithShape="1">
          <a:blip r:embed="rId2">
            <a:alphaModFix/>
          </a:blip>
          <a:srcRect/>
          <a:stretch/>
        </p:blipFill>
        <p:spPr>
          <a:xfrm>
            <a:off x="-35" y="2849"/>
            <a:ext cx="6858023" cy="826926"/>
          </a:xfrm>
          <a:prstGeom prst="rect">
            <a:avLst/>
          </a:prstGeom>
          <a:noFill/>
          <a:ln>
            <a:noFill/>
          </a:ln>
        </p:spPr>
      </p:pic>
      <p:sp>
        <p:nvSpPr>
          <p:cNvPr id="21" name="Google Shape;21;p42"/>
          <p:cNvSpPr txBox="1">
            <a:spLocks noGrp="1"/>
          </p:cNvSpPr>
          <p:nvPr>
            <p:ph type="sldNum" idx="12"/>
          </p:nvPr>
        </p:nvSpPr>
        <p:spPr>
          <a:xfrm>
            <a:off x="5314055" y="243663"/>
            <a:ext cx="1543933" cy="48748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ja-JP"/>
              <a:t>‹#›</a:t>
            </a:fld>
            <a:endParaRPr/>
          </a:p>
        </p:txBody>
      </p:sp>
      <p:sp>
        <p:nvSpPr>
          <p:cNvPr id="22" name="Google Shape;22;p42"/>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lvl1pPr marL="457200" marR="0" lvl="0" indent="-374650" algn="l">
              <a:lnSpc>
                <a:spcPct val="90000"/>
              </a:lnSpc>
              <a:spcBef>
                <a:spcPts val="706"/>
              </a:spcBef>
              <a:spcAft>
                <a:spcPts val="0"/>
              </a:spcAft>
              <a:buClr>
                <a:schemeClr val="dk1"/>
              </a:buClr>
              <a:buSzPts val="2300"/>
              <a:buFont typeface="Arial"/>
              <a:buChar char="•"/>
              <a:defRPr sz="1710" b="1" i="0" u="none" strike="noStrike" cap="none">
                <a:solidFill>
                  <a:schemeClr val="lt1"/>
                </a:solidFill>
                <a:latin typeface="Meiryo"/>
                <a:ea typeface="Meiryo"/>
                <a:cs typeface="Meiryo"/>
                <a:sym typeface="Meiryo"/>
              </a:defRPr>
            </a:lvl1pPr>
            <a:lvl2pPr marL="914400" marR="0" lvl="1" indent="-349250" algn="l">
              <a:lnSpc>
                <a:spcPct val="90000"/>
              </a:lnSpc>
              <a:spcBef>
                <a:spcPts val="353"/>
              </a:spcBef>
              <a:spcAft>
                <a:spcPts val="0"/>
              </a:spcAft>
              <a:buClr>
                <a:schemeClr val="dk1"/>
              </a:buClr>
              <a:buSzPts val="1900"/>
              <a:buFont typeface="Arial"/>
              <a:buChar char="•"/>
              <a:defRPr sz="1625" b="0" i="0" u="none" strike="noStrike" cap="none">
                <a:solidFill>
                  <a:schemeClr val="dk1"/>
                </a:solidFill>
                <a:latin typeface="Calibri"/>
                <a:ea typeface="Calibri"/>
                <a:cs typeface="Calibri"/>
                <a:sym typeface="Calibri"/>
              </a:defRPr>
            </a:lvl2pPr>
            <a:lvl3pPr marL="1371600" marR="0" lvl="2" indent="-330200" algn="l">
              <a:lnSpc>
                <a:spcPct val="90000"/>
              </a:lnSpc>
              <a:spcBef>
                <a:spcPts val="353"/>
              </a:spcBef>
              <a:spcAft>
                <a:spcPts val="0"/>
              </a:spcAft>
              <a:buClr>
                <a:schemeClr val="dk1"/>
              </a:buClr>
              <a:buSzPts val="1600"/>
              <a:buFont typeface="Arial"/>
              <a:buChar char="•"/>
              <a:defRPr sz="1368" b="0" i="0" u="none" strike="noStrike" cap="none">
                <a:solidFill>
                  <a:schemeClr val="dk1"/>
                </a:solidFill>
                <a:latin typeface="Calibri"/>
                <a:ea typeface="Calibri"/>
                <a:cs typeface="Calibri"/>
                <a:sym typeface="Calibri"/>
              </a:defRPr>
            </a:lvl3pPr>
            <a:lvl4pPr marL="1828800" marR="0" lvl="3"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4pPr>
            <a:lvl5pPr marL="2286000" marR="0" lvl="4"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5pPr>
            <a:lvl6pPr marL="2743200" marR="0" lvl="5"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6pPr>
            <a:lvl7pPr marL="3200400" marR="0" lvl="6"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7pPr>
            <a:lvl8pPr marL="3657600" marR="0" lvl="7"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8pPr>
            <a:lvl9pPr marL="4114800" marR="0" lvl="8"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9pPr>
          </a:lstStyle>
          <a:p>
            <a:endParaRPr/>
          </a:p>
        </p:txBody>
      </p:sp>
      <p:sp>
        <p:nvSpPr>
          <p:cNvPr id="23" name="Google Shape;23;p42"/>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lvl1pPr marL="457200" marR="0" lvl="0" indent="-374650" algn="l">
              <a:lnSpc>
                <a:spcPct val="90000"/>
              </a:lnSpc>
              <a:spcBef>
                <a:spcPts val="706"/>
              </a:spcBef>
              <a:spcAft>
                <a:spcPts val="0"/>
              </a:spcAft>
              <a:buClr>
                <a:schemeClr val="dk1"/>
              </a:buClr>
              <a:buSzPts val="2300"/>
              <a:buFont typeface="Arial"/>
              <a:buChar char="•"/>
              <a:defRPr sz="1112" b="0" i="0" u="none" strike="noStrike" cap="none">
                <a:solidFill>
                  <a:schemeClr val="dk1"/>
                </a:solidFill>
                <a:latin typeface="Meiryo"/>
                <a:ea typeface="Meiryo"/>
                <a:cs typeface="Meiryo"/>
                <a:sym typeface="Meiryo"/>
              </a:defRPr>
            </a:lvl1pPr>
            <a:lvl2pPr marL="914400" marR="0" lvl="1" indent="-349250" algn="l">
              <a:lnSpc>
                <a:spcPct val="90000"/>
              </a:lnSpc>
              <a:spcBef>
                <a:spcPts val="353"/>
              </a:spcBef>
              <a:spcAft>
                <a:spcPts val="0"/>
              </a:spcAft>
              <a:buClr>
                <a:schemeClr val="dk1"/>
              </a:buClr>
              <a:buSzPts val="1900"/>
              <a:buFont typeface="Arial"/>
              <a:buChar char="•"/>
              <a:defRPr sz="1625" b="0" i="0" u="none" strike="noStrike" cap="none">
                <a:solidFill>
                  <a:schemeClr val="dk1"/>
                </a:solidFill>
                <a:latin typeface="Calibri"/>
                <a:ea typeface="Calibri"/>
                <a:cs typeface="Calibri"/>
                <a:sym typeface="Calibri"/>
              </a:defRPr>
            </a:lvl2pPr>
            <a:lvl3pPr marL="1371600" marR="0" lvl="2" indent="-330200" algn="l">
              <a:lnSpc>
                <a:spcPct val="90000"/>
              </a:lnSpc>
              <a:spcBef>
                <a:spcPts val="353"/>
              </a:spcBef>
              <a:spcAft>
                <a:spcPts val="0"/>
              </a:spcAft>
              <a:buClr>
                <a:schemeClr val="dk1"/>
              </a:buClr>
              <a:buSzPts val="1600"/>
              <a:buFont typeface="Arial"/>
              <a:buChar char="•"/>
              <a:defRPr sz="1368" b="0" i="0" u="none" strike="noStrike" cap="none">
                <a:solidFill>
                  <a:schemeClr val="dk1"/>
                </a:solidFill>
                <a:latin typeface="Calibri"/>
                <a:ea typeface="Calibri"/>
                <a:cs typeface="Calibri"/>
                <a:sym typeface="Calibri"/>
              </a:defRPr>
            </a:lvl3pPr>
            <a:lvl4pPr marL="1828800" marR="0" lvl="3"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4pPr>
            <a:lvl5pPr marL="2286000" marR="0" lvl="4"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5pPr>
            <a:lvl6pPr marL="2743200" marR="0" lvl="5"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6pPr>
            <a:lvl7pPr marL="3200400" marR="0" lvl="6"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7pPr>
            <a:lvl8pPr marL="3657600" marR="0" lvl="7"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8pPr>
            <a:lvl9pPr marL="4114800" marR="0" lvl="8"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p:cSld name="あああ">
    <p:spTree>
      <p:nvGrpSpPr>
        <p:cNvPr id="1" name="Shape 24"/>
        <p:cNvGrpSpPr/>
        <p:nvPr/>
      </p:nvGrpSpPr>
      <p:grpSpPr>
        <a:xfrm>
          <a:off x="0" y="0"/>
          <a:ext cx="0" cy="0"/>
          <a:chOff x="0" y="0"/>
          <a:chExt cx="0" cy="0"/>
        </a:xfrm>
      </p:grpSpPr>
      <p:pic>
        <p:nvPicPr>
          <p:cNvPr id="25" name="Google Shape;25;p41"/>
          <p:cNvPicPr preferRelativeResize="0"/>
          <p:nvPr/>
        </p:nvPicPr>
        <p:blipFill rotWithShape="1">
          <a:blip r:embed="rId2">
            <a:alphaModFix/>
          </a:blip>
          <a:srcRect/>
          <a:stretch/>
        </p:blipFill>
        <p:spPr>
          <a:xfrm>
            <a:off x="-35" y="2849"/>
            <a:ext cx="6858023" cy="826926"/>
          </a:xfrm>
          <a:prstGeom prst="rect">
            <a:avLst/>
          </a:prstGeom>
          <a:noFill/>
          <a:ln>
            <a:noFill/>
          </a:ln>
        </p:spPr>
      </p:pic>
      <p:sp>
        <p:nvSpPr>
          <p:cNvPr id="26" name="Google Shape;26;p41"/>
          <p:cNvSpPr txBox="1">
            <a:spLocks noGrp="1"/>
          </p:cNvSpPr>
          <p:nvPr>
            <p:ph type="sldNum" idx="12"/>
          </p:nvPr>
        </p:nvSpPr>
        <p:spPr>
          <a:xfrm>
            <a:off x="5314055" y="243663"/>
            <a:ext cx="1543933" cy="48748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6157"/>
              <a:buFont typeface="Arial"/>
              <a:buNone/>
              <a:defRPr sz="4800" b="1" i="0" u="none" strike="noStrike" cap="none">
                <a:solidFill>
                  <a:schemeClr val="lt1"/>
                </a:solidFill>
                <a:latin typeface="Meiryo"/>
                <a:ea typeface="Meiryo"/>
                <a:cs typeface="Meiryo"/>
                <a:sym typeface="Meiryo"/>
              </a:defRPr>
            </a:lvl9pPr>
          </a:lstStyle>
          <a:p>
            <a:pPr marL="0" lvl="0" indent="0" algn="r" rtl="0">
              <a:spcBef>
                <a:spcPts val="0"/>
              </a:spcBef>
              <a:spcAft>
                <a:spcPts val="0"/>
              </a:spcAft>
              <a:buNone/>
            </a:pPr>
            <a:fld id="{00000000-1234-1234-1234-123412341234}" type="slidenum">
              <a:rPr lang="ja-JP"/>
              <a:t>‹#›</a:t>
            </a:fld>
            <a:endParaRPr/>
          </a:p>
        </p:txBody>
      </p:sp>
      <p:sp>
        <p:nvSpPr>
          <p:cNvPr id="27" name="Google Shape;27;p41"/>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lvl1pPr marL="457200" marR="0" lvl="0" indent="-374650" algn="l">
              <a:lnSpc>
                <a:spcPct val="90000"/>
              </a:lnSpc>
              <a:spcBef>
                <a:spcPts val="706"/>
              </a:spcBef>
              <a:spcAft>
                <a:spcPts val="0"/>
              </a:spcAft>
              <a:buClr>
                <a:schemeClr val="dk1"/>
              </a:buClr>
              <a:buSzPts val="2300"/>
              <a:buFont typeface="Arial"/>
              <a:buChar char="•"/>
              <a:defRPr sz="1710" b="1" i="0" u="none" strike="noStrike" cap="none">
                <a:solidFill>
                  <a:schemeClr val="lt1"/>
                </a:solidFill>
                <a:latin typeface="Meiryo"/>
                <a:ea typeface="Meiryo"/>
                <a:cs typeface="Meiryo"/>
                <a:sym typeface="Meiryo"/>
              </a:defRPr>
            </a:lvl1pPr>
            <a:lvl2pPr marL="914400" marR="0" lvl="1" indent="-349250" algn="l">
              <a:lnSpc>
                <a:spcPct val="90000"/>
              </a:lnSpc>
              <a:spcBef>
                <a:spcPts val="353"/>
              </a:spcBef>
              <a:spcAft>
                <a:spcPts val="0"/>
              </a:spcAft>
              <a:buClr>
                <a:schemeClr val="dk1"/>
              </a:buClr>
              <a:buSzPts val="1900"/>
              <a:buFont typeface="Arial"/>
              <a:buChar char="•"/>
              <a:defRPr sz="1625" b="0" i="0" u="none" strike="noStrike" cap="none">
                <a:solidFill>
                  <a:schemeClr val="dk1"/>
                </a:solidFill>
                <a:latin typeface="Calibri"/>
                <a:ea typeface="Calibri"/>
                <a:cs typeface="Calibri"/>
                <a:sym typeface="Calibri"/>
              </a:defRPr>
            </a:lvl2pPr>
            <a:lvl3pPr marL="1371600" marR="0" lvl="2" indent="-330200" algn="l">
              <a:lnSpc>
                <a:spcPct val="90000"/>
              </a:lnSpc>
              <a:spcBef>
                <a:spcPts val="353"/>
              </a:spcBef>
              <a:spcAft>
                <a:spcPts val="0"/>
              </a:spcAft>
              <a:buClr>
                <a:schemeClr val="dk1"/>
              </a:buClr>
              <a:buSzPts val="1600"/>
              <a:buFont typeface="Arial"/>
              <a:buChar char="•"/>
              <a:defRPr sz="1368" b="0" i="0" u="none" strike="noStrike" cap="none">
                <a:solidFill>
                  <a:schemeClr val="dk1"/>
                </a:solidFill>
                <a:latin typeface="Calibri"/>
                <a:ea typeface="Calibri"/>
                <a:cs typeface="Calibri"/>
                <a:sym typeface="Calibri"/>
              </a:defRPr>
            </a:lvl3pPr>
            <a:lvl4pPr marL="1828800" marR="0" lvl="3"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4pPr>
            <a:lvl5pPr marL="2286000" marR="0" lvl="4"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5pPr>
            <a:lvl6pPr marL="2743200" marR="0" lvl="5"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6pPr>
            <a:lvl7pPr marL="3200400" marR="0" lvl="6"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7pPr>
            <a:lvl8pPr marL="3657600" marR="0" lvl="7"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8pPr>
            <a:lvl9pPr marL="4114800" marR="0" lvl="8"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9pPr>
          </a:lstStyle>
          <a:p>
            <a:endParaRPr/>
          </a:p>
        </p:txBody>
      </p:sp>
      <p:cxnSp>
        <p:nvCxnSpPr>
          <p:cNvPr id="28" name="Google Shape;28;p41"/>
          <p:cNvCxnSpPr/>
          <p:nvPr/>
        </p:nvCxnSpPr>
        <p:spPr>
          <a:xfrm>
            <a:off x="256126" y="1381403"/>
            <a:ext cx="6318885" cy="0"/>
          </a:xfrm>
          <a:prstGeom prst="straightConnector1">
            <a:avLst/>
          </a:prstGeom>
          <a:noFill/>
          <a:ln w="9525" cap="flat" cmpd="sng">
            <a:solidFill>
              <a:srgbClr val="A5A5A5"/>
            </a:solidFill>
            <a:prstDash val="dash"/>
            <a:round/>
            <a:headEnd type="none" w="sm" len="sm"/>
            <a:tailEnd type="none" w="sm" len="sm"/>
          </a:ln>
        </p:spPr>
      </p:cxnSp>
      <p:sp>
        <p:nvSpPr>
          <p:cNvPr id="29" name="Google Shape;29;p41"/>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lvl1pPr marL="457200" marR="0" lvl="0" indent="-374650" algn="l">
              <a:lnSpc>
                <a:spcPct val="90000"/>
              </a:lnSpc>
              <a:spcBef>
                <a:spcPts val="706"/>
              </a:spcBef>
              <a:spcAft>
                <a:spcPts val="0"/>
              </a:spcAft>
              <a:buClr>
                <a:schemeClr val="dk1"/>
              </a:buClr>
              <a:buSzPts val="2300"/>
              <a:buFont typeface="Arial"/>
              <a:buChar char="•"/>
              <a:defRPr sz="1112" b="0" i="0" u="none" strike="noStrike" cap="none">
                <a:solidFill>
                  <a:schemeClr val="dk1"/>
                </a:solidFill>
                <a:latin typeface="Meiryo"/>
                <a:ea typeface="Meiryo"/>
                <a:cs typeface="Meiryo"/>
                <a:sym typeface="Meiryo"/>
              </a:defRPr>
            </a:lvl1pPr>
            <a:lvl2pPr marL="914400" marR="0" lvl="1" indent="-349250" algn="l">
              <a:lnSpc>
                <a:spcPct val="90000"/>
              </a:lnSpc>
              <a:spcBef>
                <a:spcPts val="353"/>
              </a:spcBef>
              <a:spcAft>
                <a:spcPts val="0"/>
              </a:spcAft>
              <a:buClr>
                <a:schemeClr val="dk1"/>
              </a:buClr>
              <a:buSzPts val="1900"/>
              <a:buFont typeface="Arial"/>
              <a:buChar char="•"/>
              <a:defRPr sz="1625" b="0" i="0" u="none" strike="noStrike" cap="none">
                <a:solidFill>
                  <a:schemeClr val="dk1"/>
                </a:solidFill>
                <a:latin typeface="Calibri"/>
                <a:ea typeface="Calibri"/>
                <a:cs typeface="Calibri"/>
                <a:sym typeface="Calibri"/>
              </a:defRPr>
            </a:lvl2pPr>
            <a:lvl3pPr marL="1371600" marR="0" lvl="2" indent="-330200" algn="l">
              <a:lnSpc>
                <a:spcPct val="90000"/>
              </a:lnSpc>
              <a:spcBef>
                <a:spcPts val="353"/>
              </a:spcBef>
              <a:spcAft>
                <a:spcPts val="0"/>
              </a:spcAft>
              <a:buClr>
                <a:schemeClr val="dk1"/>
              </a:buClr>
              <a:buSzPts val="1600"/>
              <a:buFont typeface="Arial"/>
              <a:buChar char="•"/>
              <a:defRPr sz="1368" b="0" i="0" u="none" strike="noStrike" cap="none">
                <a:solidFill>
                  <a:schemeClr val="dk1"/>
                </a:solidFill>
                <a:latin typeface="Calibri"/>
                <a:ea typeface="Calibri"/>
                <a:cs typeface="Calibri"/>
                <a:sym typeface="Calibri"/>
              </a:defRPr>
            </a:lvl3pPr>
            <a:lvl4pPr marL="1828800" marR="0" lvl="3"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4pPr>
            <a:lvl5pPr marL="2286000" marR="0" lvl="4" indent="-317500" algn="l">
              <a:lnSpc>
                <a:spcPct val="90000"/>
              </a:lnSpc>
              <a:spcBef>
                <a:spcPts val="353"/>
              </a:spcBef>
              <a:spcAft>
                <a:spcPts val="0"/>
              </a:spcAft>
              <a:buClr>
                <a:schemeClr val="dk1"/>
              </a:buClr>
              <a:buSzPts val="1400"/>
              <a:buFont typeface="Arial"/>
              <a:buChar char="•"/>
              <a:defRPr sz="1197" b="0" i="0" u="none" strike="noStrike" cap="none">
                <a:solidFill>
                  <a:schemeClr val="dk1"/>
                </a:solidFill>
                <a:latin typeface="Calibri"/>
                <a:ea typeface="Calibri"/>
                <a:cs typeface="Calibri"/>
                <a:sym typeface="Calibri"/>
              </a:defRPr>
            </a:lvl5pPr>
            <a:lvl6pPr marL="2743200" marR="0" lvl="5"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6pPr>
            <a:lvl7pPr marL="3200400" marR="0" lvl="6"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7pPr>
            <a:lvl8pPr marL="3657600" marR="0" lvl="7"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8pPr>
            <a:lvl9pPr marL="4114800" marR="0" lvl="8" indent="-323088" algn="l">
              <a:lnSpc>
                <a:spcPct val="90000"/>
              </a:lnSpc>
              <a:spcBef>
                <a:spcPts val="353"/>
              </a:spcBef>
              <a:spcAft>
                <a:spcPts val="0"/>
              </a:spcAft>
              <a:buClr>
                <a:schemeClr val="dk1"/>
              </a:buClr>
              <a:buSzPts val="1488"/>
              <a:buFont typeface="Arial"/>
              <a:buChar char="•"/>
              <a:defRPr sz="127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471488" y="486836"/>
            <a:ext cx="5915025" cy="176741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
          <p:cNvSpPr txBox="1">
            <a:spLocks noGrp="1"/>
          </p:cNvSpPr>
          <p:nvPr>
            <p:ph type="body" idx="1"/>
          </p:nvPr>
        </p:nvSpPr>
        <p:spPr>
          <a:xfrm>
            <a:off x="471488" y="2434167"/>
            <a:ext cx="5915025" cy="580178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257176" y="8783053"/>
            <a:ext cx="1543050" cy="34575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D0CEC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2164557" y="8783053"/>
            <a:ext cx="2528886" cy="34575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D0CECE"/>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5228474" y="8783053"/>
            <a:ext cx="1543050" cy="33863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D0CEC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1.png"/></Relationships>
</file>

<file path=ppt/slides/_rels/slide1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hyperlink" Target="https://jobcan.zendesk.com/hc/ja/articles/12256663063705" TargetMode="External"/><Relationship Id="rId7" Type="http://schemas.openxmlformats.org/officeDocument/2006/relationships/image" Target="../media/image167.pn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hyperlink" Target="https://jobcan.zendesk.com/hc/ja/articles/12393080433433" TargetMode="External"/><Relationship Id="rId5" Type="http://schemas.openxmlformats.org/officeDocument/2006/relationships/image" Target="../media/image166.png"/><Relationship Id="rId4" Type="http://schemas.openxmlformats.org/officeDocument/2006/relationships/hyperlink" Target="https://jobcan.zendesk.com/hc/ja/articles/36709642293273"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jobcan.zendesk.com/hc/ja/articles/12393043514777"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hyperlink" Target="https://jobcan.zendesk.com/hc/ja/articles/12393085632793" TargetMode="External"/><Relationship Id="rId4" Type="http://schemas.openxmlformats.org/officeDocument/2006/relationships/image" Target="../media/image168.png"/></Relationships>
</file>

<file path=ppt/slides/_rels/slide104.xml.rels><?xml version="1.0" encoding="UTF-8" standalone="yes"?>
<Relationships xmlns="http://schemas.openxmlformats.org/package/2006/relationships"><Relationship Id="rId3" Type="http://schemas.openxmlformats.org/officeDocument/2006/relationships/hyperlink" Target="https://jobcan.zendesk.com/hc/ja/articles/12852032446105"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hyperlink" Target="https://jobcan.zendesk.com/hc/ja/articles/12937029818521" TargetMode="External"/><Relationship Id="rId4" Type="http://schemas.openxmlformats.org/officeDocument/2006/relationships/hyperlink" Target="https://jobcan.zendesk.com/hc/ja/articles/12852490750233"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jobcan.zendesk.com/hc/ja/articles/12392948196377" TargetMode="External"/><Relationship Id="rId7" Type="http://schemas.openxmlformats.org/officeDocument/2006/relationships/image" Target="../media/image172.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hyperlink" Target="https://jobcan.zendesk.com/hc/ja/articles/12936829106841" TargetMode="External"/><Relationship Id="rId5" Type="http://schemas.openxmlformats.org/officeDocument/2006/relationships/hyperlink" Target="https://jobcan.zendesk.com/hc/ja/articles/12393036314393" TargetMode="External"/><Relationship Id="rId4" Type="http://schemas.openxmlformats.org/officeDocument/2006/relationships/image" Target="../media/image171.png"/></Relationships>
</file>

<file path=ppt/slides/_rels/slide106.xml.rels><?xml version="1.0" encoding="UTF-8" standalone="yes"?>
<Relationships xmlns="http://schemas.openxmlformats.org/package/2006/relationships"><Relationship Id="rId3" Type="http://schemas.openxmlformats.org/officeDocument/2006/relationships/hyperlink" Target="https://jobcan.zendesk.com/hc/ja/articles/12936829106841"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173.png"/></Relationships>
</file>

<file path=ppt/slides/_rels/slide107.xml.rels><?xml version="1.0" encoding="UTF-8" standalone="yes"?>
<Relationships xmlns="http://schemas.openxmlformats.org/package/2006/relationships"><Relationship Id="rId3" Type="http://schemas.openxmlformats.org/officeDocument/2006/relationships/hyperlink" Target="https://jobcan.zendesk.com/hc/ja/articles/12936982611097" TargetMode="External"/><Relationship Id="rId7" Type="http://schemas.openxmlformats.org/officeDocument/2006/relationships/hyperlink" Target="https://jobcan.zendesk.com/hc/ja/articles/200693289"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hyperlink" Target="https://jobcan.zendesk.com/hc/ja/articles/12937077722393" TargetMode="External"/><Relationship Id="rId5" Type="http://schemas.openxmlformats.org/officeDocument/2006/relationships/hyperlink" Target="https://jobcan.zendesk.com/hc/ja/articles/37007753629465" TargetMode="External"/><Relationship Id="rId4" Type="http://schemas.openxmlformats.org/officeDocument/2006/relationships/hyperlink" Target="https://jobcan.zendesk.com/hc/ja/articles/12936933543065"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hyperlink" Target="https://jobcan.zendesk.com/hc/ja/articles/12937077722393"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hyperlink" Target="https://jobcan.zendesk.com/hc/ja/articles/2006932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111.xml.rels><?xml version="1.0" encoding="UTF-8" standalone="yes"?>
<Relationships xmlns="http://schemas.openxmlformats.org/package/2006/relationships"><Relationship Id="rId3" Type="http://schemas.openxmlformats.org/officeDocument/2006/relationships/hyperlink" Target="https://jobcan.zendesk.com/hc/ja/articles/12936829106841"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81.png"/></Relationships>
</file>

<file path=ppt/slides/_rels/slide113.xml.rels><?xml version="1.0" encoding="UTF-8" standalone="yes"?>
<Relationships xmlns="http://schemas.openxmlformats.org/package/2006/relationships"><Relationship Id="rId3" Type="http://schemas.openxmlformats.org/officeDocument/2006/relationships/hyperlink" Target="https://jobcan.zendesk.com/hc/ja/articles/12392948196377"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183.png"/><Relationship Id="rId4" Type="http://schemas.openxmlformats.org/officeDocument/2006/relationships/image" Target="../media/image182.png"/></Relationships>
</file>

<file path=ppt/slides/_rels/slide11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hyperlink" Target="https://jobcan.zendesk.com/hc/ja/articles/12393036314393"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hyperlink" Target="https://jobcan.zendesk.com/hc/ja/articles/12936829106841"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1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hyperlink" Target="https://jobcan.zendesk.com/hc/ja/articles/200692179"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191.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9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hyperlink" Target="https://jobcan.zendesk.com/hc/ja/articles/205207125"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92.png"/></Relationships>
</file>

<file path=ppt/slides/_rels/slide1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https://jobcan.zendesk.com/hc/ja/articles/200692189"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195.png"/><Relationship Id="rId4" Type="http://schemas.openxmlformats.org/officeDocument/2006/relationships/image" Target="../media/image194.png"/></Relationships>
</file>

<file path=ppt/slides/_rels/slide123.xml.rels><?xml version="1.0" encoding="UTF-8" standalone="yes"?>
<Relationships xmlns="http://schemas.openxmlformats.org/package/2006/relationships"><Relationship Id="rId3" Type="http://schemas.openxmlformats.org/officeDocument/2006/relationships/hyperlink" Target="https://jobcan.zendesk.com/hc/ja/articles/205211775"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24.xml.rels><?xml version="1.0" encoding="UTF-8" standalone="yes"?>
<Relationships xmlns="http://schemas.openxmlformats.org/package/2006/relationships"><Relationship Id="rId3" Type="http://schemas.openxmlformats.org/officeDocument/2006/relationships/hyperlink" Target="https://jobcan.zendesk.com/hc/ja/articles/4408206428057"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97.png"/></Relationships>
</file>

<file path=ppt/slides/_rels/slide12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200.png"/><Relationship Id="rId4" Type="http://schemas.openxmlformats.org/officeDocument/2006/relationships/image" Target="../media/image199.png"/></Relationships>
</file>

<file path=ppt/slides/_rels/slide1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3" Type="http://schemas.openxmlformats.org/officeDocument/2006/relationships/hyperlink" Target="https://jobcan.zendesk.com/hc/ja/articles/115000084601" TargetMode="External"/><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2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hyperlink" Target="https://jobcan.zendesk.com/hc/ja/requests/new" TargetMode="External"/><Relationship Id="rId5" Type="http://schemas.openxmlformats.org/officeDocument/2006/relationships/image" Target="../media/image205.png"/><Relationship Id="rId4" Type="http://schemas.openxmlformats.org/officeDocument/2006/relationships/hyperlink" Target="https://jobcan.zendesk.com/hc/ja/articles/201086725"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image" Target="../media/image208.png"/><Relationship Id="rId4" Type="http://schemas.openxmlformats.org/officeDocument/2006/relationships/image" Target="../media/image20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hyperlink" Target="https://jobcan.zendesk.com/hc/ja/articles/21129483015961" TargetMode="External"/><Relationship Id="rId4" Type="http://schemas.openxmlformats.org/officeDocument/2006/relationships/image" Target="../media/image210.png"/></Relationships>
</file>

<file path=ppt/slides/_rels/slide131.xml.rels><?xml version="1.0" encoding="UTF-8" standalone="yes"?>
<Relationships xmlns="http://schemas.openxmlformats.org/package/2006/relationships"><Relationship Id="rId3" Type="http://schemas.openxmlformats.org/officeDocument/2006/relationships/hyperlink" Target="https://jobcan.zendesk.com/hc/ja/articles/201709019"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5" Type="http://schemas.openxmlformats.org/officeDocument/2006/relationships/image" Target="../media/image212.png"/><Relationship Id="rId4" Type="http://schemas.openxmlformats.org/officeDocument/2006/relationships/image" Target="../media/image211.png"/></Relationships>
</file>

<file path=ppt/slides/_rels/slide13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image" Target="../media/image215.png"/><Relationship Id="rId4" Type="http://schemas.openxmlformats.org/officeDocument/2006/relationships/image" Target="../media/image214.png"/></Relationships>
</file>

<file path=ppt/slides/_rels/slide13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217.png"/></Relationships>
</file>

<file path=ppt/slides/_rels/slide14.xml.rels><?xml version="1.0" encoding="UTF-8" standalone="yes"?>
<Relationships xmlns="http://schemas.openxmlformats.org/package/2006/relationships"><Relationship Id="rId3" Type="http://schemas.openxmlformats.org/officeDocument/2006/relationships/hyperlink" Target="https://jobcan.zendesk.com/hc/ja/articles/200599099"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jobcan.zendesk.com/hc/ja/articles/200693419"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jobcan.zendesk.com/hc/ja/articles/201103925"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jobcan.zendesk.com/hc/ja/articles/360000281342" TargetMode="External"/><Relationship Id="rId7" Type="http://schemas.openxmlformats.org/officeDocument/2006/relationships/hyperlink" Target="https://jobcan.zendesk.com/hc/ja/articles/13202488565657"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jobcan.zendesk.com/hc/ja/articles/360000292421" TargetMode="External"/><Relationship Id="rId5" Type="http://schemas.openxmlformats.org/officeDocument/2006/relationships/hyperlink" Target="https://jobcan.zendesk.com/hc/ja/articles/200693299" TargetMode="External"/><Relationship Id="rId4" Type="http://schemas.openxmlformats.org/officeDocument/2006/relationships/hyperlink" Target="https://jobcan.zendesk.com/hc/ja/articles/201511755"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jobcan.zendesk.com/hc/ja/articles/360000614801" TargetMode="External"/><Relationship Id="rId3" Type="http://schemas.openxmlformats.org/officeDocument/2006/relationships/hyperlink" Target="https://jobcan.zendesk.com/hc/ja/articles/201525315" TargetMode="External"/><Relationship Id="rId7" Type="http://schemas.openxmlformats.org/officeDocument/2006/relationships/hyperlink" Target="https://jobcan.zendesk.com/hc/ja/articles/13202488565657"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jobcan.zendesk.com/hc/ja/articles/360000614941" TargetMode="External"/><Relationship Id="rId5" Type="http://schemas.openxmlformats.org/officeDocument/2006/relationships/hyperlink" Target="https://jobcan.zendesk.com/hc/ja/articles/201102735" TargetMode="External"/><Relationship Id="rId4" Type="http://schemas.openxmlformats.org/officeDocument/2006/relationships/hyperlink" Target="https://jobcan.zendesk.com/hc/ja/articles/115000085402" TargetMode="External"/><Relationship Id="rId9" Type="http://schemas.openxmlformats.org/officeDocument/2006/relationships/hyperlink" Target="https://jobcan.zendesk.com/hc/ja/articles/20109497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jobcan.zendesk.com/hc/ja/articles/20068139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jobcan.zendesk.com/hc/ja/articles/201086615" TargetMode="External"/><Relationship Id="rId5" Type="http://schemas.openxmlformats.org/officeDocument/2006/relationships/hyperlink" Target="https://jobcan.zendesk.com/hc/ja/articles/201103925"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jobcan.zendesk.com/hc/j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jobcan.zendesk.com/hc/ja/articles/17731810865689"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jobcan.zendesk.com/hc/ja/articles/360000154942" TargetMode="External"/><Relationship Id="rId3" Type="http://schemas.openxmlformats.org/officeDocument/2006/relationships/image" Target="../media/image18.png"/><Relationship Id="rId7" Type="http://schemas.openxmlformats.org/officeDocument/2006/relationships/hyperlink" Target="https://jobcan.zendesk.com/hc/ja/articles/20370943386777"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jobcan.zendesk.com/hc/ja/articles/200681399" TargetMode="External"/><Relationship Id="rId5" Type="http://schemas.openxmlformats.org/officeDocument/2006/relationships/hyperlink" Target="https://jobcan.zendesk.com/hc/ja/articles/200681229"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jobcan.zendesk.com/hc/ja/articles/20068141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s://jobcan.zendesk.com/hc/ja/articles/201446345"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s://jobcan.zendesk.com/hc/ja/articles/201446375"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jobcan.zendesk.com/hc/ja/articles/201499105"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jobcan.zendesk.com/hc/ja/articles/115000110941" TargetMode="External"/><Relationship Id="rId4" Type="http://schemas.openxmlformats.org/officeDocument/2006/relationships/hyperlink" Target="https://jobcan.zendesk.com/hc/ja/articles/20109401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jobcan.zendesk.com/hc/ja/articles/205127515"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jobcan.zendesk.com/hc/ja/articles/115000011221"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jobcan.zendesk.com/hc/ja/articles/200682789"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jobcan.zendesk.com/hc/ja/articles/201087515"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jobcan.zendesk.com/hc/ja/articles/200700119" TargetMode="External"/><Relationship Id="rId4" Type="http://schemas.openxmlformats.org/officeDocument/2006/relationships/hyperlink" Target="https://jobcan.zendesk.com/hc/ja/articles/36000036546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jobcan.zendesk.com/hc/ja/articles/900005531826"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jobcan.zendesk.com/hc/ja/articles/360000600182" TargetMode="External"/><Relationship Id="rId5" Type="http://schemas.openxmlformats.org/officeDocument/2006/relationships/hyperlink" Target="https://jobcan.zendesk.com/hc/ja/articles/201102735"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hyperlink" Target="https://jobcan.zendesk.com/hc/ja/articles/200691969"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hyperlink" Target="https://jobcan.zendesk.com/hc/ja/articles/360000223542" TargetMode="External"/><Relationship Id="rId7"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jobcan.zendesk.com/hc/ja/articles/11500005050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57.png"/><Relationship Id="rId4" Type="http://schemas.openxmlformats.org/officeDocument/2006/relationships/hyperlink" Target="https://jobcan.zendesk.com/hc/ja/articles/36000022320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jobcan.zendesk.com/hc/ja/articles/201087415" TargetMode="Externa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jobcan.zendesk.com/hc/ja/articles/201093965"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73.png"/><Relationship Id="rId4" Type="http://schemas.openxmlformats.org/officeDocument/2006/relationships/hyperlink" Target="https://jobcan.zendesk.com/hc/ja/articles/201260059"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jobcan.zendesk.com/hc/ja/articles/200682809"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hyperlink" Target="https://jobcan.zendesk.com/hc/ja/articles/200692729"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jobcan.zendesk.com/hc/ja/articles/201094085"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hyperlink" Target="mailto:noreply@donuts.ne.jp"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127.xml"/><Relationship Id="rId4" Type="http://schemas.openxmlformats.org/officeDocument/2006/relationships/hyperlink" Target="https://jobcan.zendesk.com/hc/ja/articles/900001010206"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hyperlink" Target="https://jobcan.zendesk.com/hc/ja/articles/201094365"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hyperlink" Target="https://jobcan.zendesk.com/hc/ja/articles/200692759"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hyperlink" Target="https://jobcan.zendesk.com/hc/ja/articles/201094595" TargetMode="External"/><Relationship Id="rId10" Type="http://schemas.openxmlformats.org/officeDocument/2006/relationships/image" Target="../media/image106.png"/><Relationship Id="rId4" Type="http://schemas.openxmlformats.org/officeDocument/2006/relationships/hyperlink" Target="https://jobcan.zendesk.com/hc/ja/articles/201511335" TargetMode="External"/><Relationship Id="rId9"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s://jobcan.zendesk.com/hc/ja/articles/201094625"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hyperlink" Target="https://jobcan.zendesk.com/hc/ja/articles/201094375"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jobcan.zendesk.com/hc/ja/articles/201511475"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hyperlink" Target="https://jobcan.zendesk.com/hc/ja/articles/201511455"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s://jobcan.zendesk.com/hc/ja/articles/200692779"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hyperlink" Target="https://jobcan.zendesk.com/hc/ja/articles/201094395"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hyperlink" Target="https://jobcan.zendesk.com/hc/ja/articles/201238905" TargetMode="External"/><Relationship Id="rId5" Type="http://schemas.openxmlformats.org/officeDocument/2006/relationships/hyperlink" Target="https://jobcan.zendesk.com/hc/ja/articles/200773489" TargetMode="Externa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jobcan.zendesk.com/hc/ja/articles/201094725"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jobcan.zendesk.com/hc/ja/articles/20069301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s://jobcan.zendesk.com/hc/ja/articles/360000222681"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81.xml.rels><?xml version="1.0" encoding="UTF-8" standalone="yes"?>
<Relationships xmlns="http://schemas.openxmlformats.org/package/2006/relationships"><Relationship Id="rId3" Type="http://schemas.openxmlformats.org/officeDocument/2006/relationships/hyperlink" Target="https://jobcan.zendesk.com/hc/ja/articles/360000221461"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hyperlink" Target="https://jobcan.zendesk.com/hc/ja/articles/900003095866"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jobcan.zendesk.com/hc/ja/articles/900003095866"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jobcan.zendesk.com/hc/ja/articles/900003095866"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88.xml.rels><?xml version="1.0" encoding="UTF-8" standalone="yes"?>
<Relationships xmlns="http://schemas.openxmlformats.org/package/2006/relationships"><Relationship Id="rId3" Type="http://schemas.openxmlformats.org/officeDocument/2006/relationships/hyperlink" Target="https://jobcan.zendesk.com/hc/ja/articles/360000224462"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49.png"/></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hyperlink" Target="https://jobcan.zendesk.com/hc/ja/articles/115000088302" TargetMode="External"/><Relationship Id="rId7" Type="http://schemas.openxmlformats.org/officeDocument/2006/relationships/image" Target="../media/image153.png"/><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52.png"/><Relationship Id="rId5" Type="http://schemas.openxmlformats.org/officeDocument/2006/relationships/image" Target="../media/image12.png"/><Relationship Id="rId4" Type="http://schemas.openxmlformats.org/officeDocument/2006/relationships/hyperlink" Target="https://jobcan.zendesk.com/hc/ja/articles/115000111702"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94.xml.rels><?xml version="1.0" encoding="UTF-8" standalone="yes"?>
<Relationships xmlns="http://schemas.openxmlformats.org/package/2006/relationships"><Relationship Id="rId8" Type="http://schemas.openxmlformats.org/officeDocument/2006/relationships/hyperlink" Target="https://jobcan.zendesk.com/hc/ja/articles/15756594484633" TargetMode="External"/><Relationship Id="rId3" Type="http://schemas.openxmlformats.org/officeDocument/2006/relationships/hyperlink" Target="https://jobcan.zendesk.com/hc/ja/articles/115000088302" TargetMode="External"/><Relationship Id="rId7" Type="http://schemas.openxmlformats.org/officeDocument/2006/relationships/hyperlink" Target="https://jobcan.zendesk.com/hc/ja/articles/115000111902"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hyperlink" Target="https://jobcan.zendesk.com/hc/ja/articles/115000108621" TargetMode="External"/><Relationship Id="rId5" Type="http://schemas.openxmlformats.org/officeDocument/2006/relationships/hyperlink" Target="https://jobcan.zendesk.com/hc/ja/articles/115000108601" TargetMode="External"/><Relationship Id="rId10" Type="http://schemas.openxmlformats.org/officeDocument/2006/relationships/image" Target="../media/image156.png"/><Relationship Id="rId4" Type="http://schemas.openxmlformats.org/officeDocument/2006/relationships/hyperlink" Target="https://jobcan.zendesk.com/hc/ja/articles/201094945" TargetMode="External"/><Relationship Id="rId9"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hyperlink" Target="https://jobcan.zendesk.com/hc/ja/articles/201094945"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hyperlink" Target="https://jobcan.zendesk.com/hc/ja/articles/201094945"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hyperlink" Target="https://jobcan.zendesk.com/hc/ja/articles/201094945"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hyperlink" Target="https://jobcan.zendesk.com/hc/ja/articles/201094945"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28.png"/><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1"/>
          <p:cNvPicPr preferRelativeResize="0"/>
          <p:nvPr/>
        </p:nvPicPr>
        <p:blipFill rotWithShape="1">
          <a:blip r:embed="rId3">
            <a:alphaModFix/>
          </a:blip>
          <a:srcRect/>
          <a:stretch/>
        </p:blipFill>
        <p:spPr>
          <a:xfrm>
            <a:off x="196356" y="1"/>
            <a:ext cx="6466647" cy="9143999"/>
          </a:xfrm>
          <a:prstGeom prst="rect">
            <a:avLst/>
          </a:prstGeom>
          <a:noFill/>
          <a:ln>
            <a:noFill/>
          </a:ln>
        </p:spPr>
      </p:pic>
      <p:sp>
        <p:nvSpPr>
          <p:cNvPr id="35" name="Google Shape;35;p1"/>
          <p:cNvSpPr txBox="1">
            <a:spLocks noGrp="1"/>
          </p:cNvSpPr>
          <p:nvPr>
            <p:ph type="ctrTitle" idx="4294967295"/>
          </p:nvPr>
        </p:nvSpPr>
        <p:spPr>
          <a:xfrm>
            <a:off x="681048" y="1496168"/>
            <a:ext cx="5495904" cy="3183768"/>
          </a:xfrm>
          <a:prstGeom prst="rect">
            <a:avLst/>
          </a:prstGeom>
          <a:noFill/>
          <a:ln>
            <a:noFill/>
          </a:ln>
        </p:spPr>
        <p:txBody>
          <a:bodyPr spcFirstLastPara="1" wrap="square" lIns="78175" tIns="39075" rIns="78175" bIns="39075"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ja-JP" sz="3079" b="0" i="0" u="none" strike="noStrike" cap="none">
                <a:solidFill>
                  <a:schemeClr val="dk1"/>
                </a:solidFill>
                <a:latin typeface="Calibri"/>
                <a:ea typeface="Calibri"/>
                <a:cs typeface="Calibri"/>
                <a:sym typeface="Calibri"/>
              </a:rPr>
              <a:t> </a:t>
            </a:r>
            <a:endParaRPr sz="3079" b="0" i="0" u="none" strike="noStrike" cap="none">
              <a:solidFill>
                <a:schemeClr val="dk1"/>
              </a:solidFill>
              <a:latin typeface="Calibri"/>
              <a:ea typeface="Calibri"/>
              <a:cs typeface="Calibri"/>
              <a:sym typeface="Calibri"/>
            </a:endParaRPr>
          </a:p>
        </p:txBody>
      </p:sp>
      <p:pic>
        <p:nvPicPr>
          <p:cNvPr id="36" name="Google Shape;36;p1"/>
          <p:cNvPicPr preferRelativeResize="0"/>
          <p:nvPr/>
        </p:nvPicPr>
        <p:blipFill rotWithShape="1">
          <a:blip r:embed="rId4">
            <a:alphaModFix/>
          </a:blip>
          <a:srcRect/>
          <a:stretch/>
        </p:blipFill>
        <p:spPr>
          <a:xfrm>
            <a:off x="2031944" y="2405816"/>
            <a:ext cx="2791398" cy="2794113"/>
          </a:xfrm>
          <a:prstGeom prst="rect">
            <a:avLst/>
          </a:prstGeom>
          <a:noFill/>
          <a:ln>
            <a:noFill/>
          </a:ln>
        </p:spPr>
      </p:pic>
      <p:sp>
        <p:nvSpPr>
          <p:cNvPr id="37" name="Google Shape;37;p1"/>
          <p:cNvSpPr txBox="1"/>
          <p:nvPr/>
        </p:nvSpPr>
        <p:spPr>
          <a:xfrm>
            <a:off x="665323" y="5589584"/>
            <a:ext cx="5524500" cy="540600"/>
          </a:xfrm>
          <a:prstGeom prst="rect">
            <a:avLst/>
          </a:prstGeom>
          <a:noFill/>
          <a:ln>
            <a:noFill/>
          </a:ln>
        </p:spPr>
        <p:txBody>
          <a:bodyPr spcFirstLastPara="1" wrap="square" lIns="78175" tIns="39075" rIns="78175" bIns="39075" anchor="t" anchorCtr="0">
            <a:spAutoFit/>
          </a:bodyPr>
          <a:lstStyle/>
          <a:p>
            <a:pPr marL="0" marR="0" lvl="0" indent="0" algn="ctr" rtl="0">
              <a:lnSpc>
                <a:spcPct val="100000"/>
              </a:lnSpc>
              <a:spcBef>
                <a:spcPts val="0"/>
              </a:spcBef>
              <a:spcAft>
                <a:spcPts val="0"/>
              </a:spcAft>
              <a:buClr>
                <a:srgbClr val="000000"/>
              </a:buClr>
              <a:buSzPts val="3079"/>
              <a:buFont typeface="Arial"/>
              <a:buNone/>
            </a:pPr>
            <a:r>
              <a:rPr lang="ja-JP" sz="3000" b="0" i="0" u="none" strike="noStrike" cap="none">
                <a:solidFill>
                  <a:schemeClr val="lt1"/>
                </a:solidFill>
                <a:latin typeface="Meiryo"/>
                <a:ea typeface="Meiryo"/>
                <a:cs typeface="Meiryo"/>
                <a:sym typeface="Meiryo"/>
              </a:rPr>
              <a:t>グループ管理者マニュアル</a:t>
            </a:r>
            <a:endParaRPr sz="3000" b="0" i="0" u="none" strike="noStrike" cap="none">
              <a:solidFill>
                <a:srgbClr val="000000"/>
              </a:solidFill>
              <a:latin typeface="Meiryo"/>
              <a:ea typeface="Meiryo"/>
              <a:cs typeface="Meiryo"/>
              <a:sym typeface="Meiryo"/>
            </a:endParaRPr>
          </a:p>
        </p:txBody>
      </p:sp>
      <p:sp>
        <p:nvSpPr>
          <p:cNvPr id="38" name="Google Shape;38;p1"/>
          <p:cNvSpPr txBox="1"/>
          <p:nvPr/>
        </p:nvSpPr>
        <p:spPr>
          <a:xfrm>
            <a:off x="1544535" y="6176104"/>
            <a:ext cx="3766200" cy="263100"/>
          </a:xfrm>
          <a:prstGeom prst="rect">
            <a:avLst/>
          </a:prstGeom>
          <a:noFill/>
          <a:ln>
            <a:noFill/>
          </a:ln>
        </p:spPr>
        <p:txBody>
          <a:bodyPr spcFirstLastPara="1" wrap="square" lIns="78175" tIns="39075" rIns="78175" bIns="39075" anchor="t" anchorCtr="0">
            <a:spAutoFit/>
          </a:bodyPr>
          <a:lstStyle/>
          <a:p>
            <a:pPr marL="0" marR="0" lvl="0" indent="0" algn="ctr" rtl="0">
              <a:lnSpc>
                <a:spcPct val="100000"/>
              </a:lnSpc>
              <a:spcBef>
                <a:spcPts val="0"/>
              </a:spcBef>
              <a:spcAft>
                <a:spcPts val="0"/>
              </a:spcAft>
              <a:buClr>
                <a:srgbClr val="000000"/>
              </a:buClr>
              <a:buSzPts val="1197"/>
              <a:buFont typeface="Arial"/>
              <a:buNone/>
            </a:pPr>
            <a:r>
              <a:rPr lang="ja-JP" sz="1197" b="0" i="0" u="none" strike="noStrike" cap="none">
                <a:solidFill>
                  <a:schemeClr val="lt1"/>
                </a:solidFill>
                <a:latin typeface="Meiryo"/>
                <a:ea typeface="Meiryo"/>
                <a:cs typeface="Meiryo"/>
                <a:sym typeface="Meiryo"/>
              </a:rPr>
              <a:t>202</a:t>
            </a:r>
            <a:r>
              <a:rPr lang="ja-JP" sz="1197">
                <a:solidFill>
                  <a:schemeClr val="lt1"/>
                </a:solidFill>
                <a:latin typeface="Meiryo"/>
                <a:ea typeface="Meiryo"/>
                <a:cs typeface="Meiryo"/>
                <a:sym typeface="Meiryo"/>
              </a:rPr>
              <a:t>5</a:t>
            </a:r>
            <a:r>
              <a:rPr lang="ja-JP" sz="1197" b="0" i="0" u="none" strike="noStrike" cap="none">
                <a:solidFill>
                  <a:schemeClr val="lt1"/>
                </a:solidFill>
                <a:latin typeface="Meiryo"/>
                <a:ea typeface="Meiryo"/>
                <a:cs typeface="Meiryo"/>
                <a:sym typeface="Meiryo"/>
              </a:rPr>
              <a:t>.</a:t>
            </a:r>
            <a:r>
              <a:rPr lang="ja-JP" sz="1197">
                <a:solidFill>
                  <a:schemeClr val="lt1"/>
                </a:solidFill>
                <a:latin typeface="Meiryo"/>
                <a:ea typeface="Meiryo"/>
                <a:cs typeface="Meiryo"/>
                <a:sym typeface="Meiryo"/>
              </a:rPr>
              <a:t>01</a:t>
            </a:r>
            <a:endParaRPr sz="1197" b="0" i="0" u="none" strike="noStrike" cap="none">
              <a:solidFill>
                <a:srgbClr val="000000"/>
              </a:solidFill>
              <a:latin typeface="Meiryo"/>
              <a:ea typeface="Meiryo"/>
              <a:cs typeface="Meiryo"/>
              <a:sym typeface="Meiryo"/>
            </a:endParaRPr>
          </a:p>
        </p:txBody>
      </p:sp>
      <p:sp>
        <p:nvSpPr>
          <p:cNvPr id="39" name="Google Shape;39;p1"/>
          <p:cNvSpPr txBox="1"/>
          <p:nvPr/>
        </p:nvSpPr>
        <p:spPr>
          <a:xfrm>
            <a:off x="1544535" y="6762177"/>
            <a:ext cx="3766200" cy="447300"/>
          </a:xfrm>
          <a:prstGeom prst="rect">
            <a:avLst/>
          </a:prstGeom>
          <a:noFill/>
          <a:ln>
            <a:noFill/>
          </a:ln>
        </p:spPr>
        <p:txBody>
          <a:bodyPr spcFirstLastPara="1" wrap="square" lIns="78175" tIns="39075" rIns="78175" bIns="39075" anchor="t" anchorCtr="0">
            <a:spAutoFit/>
          </a:bodyPr>
          <a:lstStyle/>
          <a:p>
            <a:pPr marL="0" marR="0" lvl="0" indent="0" algn="ctr" rtl="0">
              <a:lnSpc>
                <a:spcPct val="100000"/>
              </a:lnSpc>
              <a:spcBef>
                <a:spcPts val="0"/>
              </a:spcBef>
              <a:spcAft>
                <a:spcPts val="0"/>
              </a:spcAft>
              <a:buClr>
                <a:srgbClr val="000000"/>
              </a:buClr>
              <a:buSzPts val="1197"/>
              <a:buFont typeface="Arial"/>
              <a:buNone/>
            </a:pPr>
            <a:r>
              <a:rPr lang="ja-JP" sz="1197" b="0" i="0" u="none" strike="noStrike" cap="none">
                <a:solidFill>
                  <a:schemeClr val="lt1"/>
                </a:solidFill>
                <a:latin typeface="Meiryo"/>
                <a:ea typeface="Meiryo"/>
                <a:cs typeface="Meiryo"/>
                <a:sym typeface="Meiryo"/>
              </a:rPr>
              <a:t>本マニュアルでは、管理者ページの</a:t>
            </a:r>
            <a:endParaRPr sz="1197" b="0"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197"/>
              <a:buFont typeface="Arial"/>
              <a:buNone/>
            </a:pPr>
            <a:r>
              <a:rPr lang="ja-JP" sz="1197" b="0" i="0" u="none" strike="noStrike" cap="none">
                <a:solidFill>
                  <a:schemeClr val="lt1"/>
                </a:solidFill>
                <a:latin typeface="Meiryo"/>
                <a:ea typeface="Meiryo"/>
                <a:cs typeface="Meiryo"/>
                <a:sym typeface="Meiryo"/>
              </a:rPr>
              <a:t>基本的なご利用方法をご案内いたします。</a:t>
            </a:r>
            <a:endParaRPr sz="1197" b="0" i="0" u="none" strike="noStrike" cap="none">
              <a:solidFill>
                <a:srgbClr val="000000"/>
              </a:solidFill>
              <a:latin typeface="Meiryo"/>
              <a:ea typeface="Meiryo"/>
              <a:cs typeface="Meiryo"/>
              <a:sym typeface="Meiry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a:stretch/>
        </p:blipFill>
        <p:spPr>
          <a:xfrm>
            <a:off x="354525" y="1581188"/>
            <a:ext cx="6130927" cy="3322074"/>
          </a:xfrm>
          <a:prstGeom prst="rect">
            <a:avLst/>
          </a:prstGeom>
          <a:noFill/>
          <a:ln w="9525" cap="flat" cmpd="sng">
            <a:solidFill>
              <a:srgbClr val="D9D9D9"/>
            </a:solidFill>
            <a:prstDash val="solid"/>
            <a:round/>
            <a:headEnd type="none" w="sm" len="sm"/>
            <a:tailEnd type="none" w="sm" len="sm"/>
          </a:ln>
        </p:spPr>
      </p:pic>
      <p:sp>
        <p:nvSpPr>
          <p:cNvPr id="118" name="Google Shape;118;p1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10</a:t>
            </a:fld>
            <a:endParaRPr/>
          </a:p>
        </p:txBody>
      </p:sp>
      <p:sp>
        <p:nvSpPr>
          <p:cNvPr id="119" name="Google Shape;119;p18"/>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トップページを確認する</a:t>
            </a:r>
            <a:endParaRPr/>
          </a:p>
        </p:txBody>
      </p:sp>
      <p:sp>
        <p:nvSpPr>
          <p:cNvPr id="120" name="Google Shape;120;p18"/>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sz="1300"/>
              <a:t>トップページに表示されている項目について、ご案内します。</a:t>
            </a:r>
            <a:endParaRPr sz="1300"/>
          </a:p>
        </p:txBody>
      </p:sp>
      <p:sp>
        <p:nvSpPr>
          <p:cNvPr id="121" name="Google Shape;121;p18"/>
          <p:cNvSpPr txBox="1"/>
          <p:nvPr/>
        </p:nvSpPr>
        <p:spPr>
          <a:xfrm>
            <a:off x="354525" y="5168200"/>
            <a:ext cx="6130800" cy="3106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全権限管理者からのお知らせ</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全権限管理者からのお知らせを表示します。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 </a:t>
            </a:r>
            <a:r>
              <a:rPr lang="ja-JP" sz="1100" b="0" i="0" u="none" strike="noStrike" cap="none">
                <a:solidFill>
                  <a:schemeClr val="dk1"/>
                </a:solidFill>
                <a:highlight>
                  <a:srgbClr val="FFFFFF"/>
                </a:highlight>
                <a:latin typeface="Meiryo"/>
                <a:ea typeface="Meiryo"/>
                <a:cs typeface="Meiryo"/>
                <a:sym typeface="Meiryo"/>
              </a:rPr>
              <a:t>お知らせが無い場合は表示されません。</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アラート一覧</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スタッフの打刻に関して、確認・対応の必要な項目と件数を一覧で表示します。</a:t>
            </a:r>
            <a:r>
              <a:rPr lang="ja-JP" sz="1100" b="0" i="0" u="none" strike="noStrike" cap="none">
                <a:solidFill>
                  <a:srgbClr val="000000"/>
                </a:solidFill>
                <a:latin typeface="Arial"/>
                <a:ea typeface="Arial"/>
                <a:cs typeface="Arial"/>
                <a:sym typeface="Arial"/>
              </a:rPr>
              <a:t/>
            </a:r>
            <a:br>
              <a:rPr lang="ja-JP" sz="11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　　件数をクリックすると、各項目の詳細画面に移動し、確認や修正が行えます。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未承認一覧</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スタッフがマイページから申請された各申請の項目と件数を一覧で表示します。　</a:t>
            </a:r>
            <a:r>
              <a:rPr lang="ja-JP" sz="1100" b="0" i="0" u="none" strike="noStrike" cap="none">
                <a:solidFill>
                  <a:srgbClr val="000000"/>
                </a:solidFill>
                <a:latin typeface="Arial"/>
                <a:ea typeface="Arial"/>
                <a:cs typeface="Arial"/>
                <a:sym typeface="Arial"/>
              </a:rPr>
              <a:t/>
            </a:r>
            <a:br>
              <a:rPr lang="ja-JP" sz="11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　　件数をクリックすると、各申請一覧に移動し、詳細の確認や承認・却下が行えます。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権限の設定によっては、上記の画面と表示が異なる場合があります。</a:t>
            </a:r>
            <a:endParaRPr sz="1100" b="0" i="0" u="none" strike="noStrike" cap="none">
              <a:solidFill>
                <a:schemeClr val="dk1"/>
              </a:solidFill>
              <a:latin typeface="Meiryo"/>
              <a:ea typeface="Meiryo"/>
              <a:cs typeface="Meiryo"/>
              <a:sym typeface="Meiryo"/>
            </a:endParaRPr>
          </a:p>
        </p:txBody>
      </p:sp>
      <p:sp>
        <p:nvSpPr>
          <p:cNvPr id="122" name="Google Shape;122;p18"/>
          <p:cNvSpPr/>
          <p:nvPr/>
        </p:nvSpPr>
        <p:spPr>
          <a:xfrm>
            <a:off x="436650" y="1999250"/>
            <a:ext cx="1056600" cy="161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3" name="Google Shape;123;p18"/>
          <p:cNvSpPr/>
          <p:nvPr/>
        </p:nvSpPr>
        <p:spPr>
          <a:xfrm>
            <a:off x="436650" y="2805576"/>
            <a:ext cx="685800" cy="161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4" name="Google Shape;124;p18"/>
          <p:cNvSpPr/>
          <p:nvPr/>
        </p:nvSpPr>
        <p:spPr>
          <a:xfrm>
            <a:off x="436650" y="3893175"/>
            <a:ext cx="590700" cy="161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g29d41bb8955_0_21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100</a:t>
            </a:fld>
            <a:endParaRPr/>
          </a:p>
        </p:txBody>
      </p:sp>
      <p:sp>
        <p:nvSpPr>
          <p:cNvPr id="1348" name="Google Shape;1348;g29d41bb8955_0_211"/>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承認済の選択備考申請を却下する方法をご案内します。</a:t>
            </a:r>
            <a:endParaRPr/>
          </a:p>
        </p:txBody>
      </p:sp>
      <p:sp>
        <p:nvSpPr>
          <p:cNvPr id="1349" name="Google Shape;1349;g29d41bb8955_0_211"/>
          <p:cNvSpPr txBox="1"/>
          <p:nvPr/>
        </p:nvSpPr>
        <p:spPr>
          <a:xfrm>
            <a:off x="277200" y="1551600"/>
            <a:ext cx="6241200" cy="30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「休暇・申請管理」にカーソルを合わせ、選択備考申請一覧をクリックします。</a:t>
            </a:r>
            <a:endParaRPr sz="1000" b="0" i="0" u="none" strike="noStrike" cap="none">
              <a:solidFill>
                <a:schemeClr val="dk1"/>
              </a:solidFill>
              <a:latin typeface="Meiryo"/>
              <a:ea typeface="Meiryo"/>
              <a:cs typeface="Meiryo"/>
              <a:sym typeface="Meiryo"/>
            </a:endParaRPr>
          </a:p>
        </p:txBody>
      </p:sp>
      <p:pic>
        <p:nvPicPr>
          <p:cNvPr id="1350" name="Google Shape;1350;g29d41bb8955_0_211"/>
          <p:cNvPicPr preferRelativeResize="0"/>
          <p:nvPr/>
        </p:nvPicPr>
        <p:blipFill rotWithShape="1">
          <a:blip r:embed="rId3">
            <a:alphaModFix/>
          </a:blip>
          <a:srcRect/>
          <a:stretch/>
        </p:blipFill>
        <p:spPr>
          <a:xfrm>
            <a:off x="271800" y="1863413"/>
            <a:ext cx="6314401" cy="1258685"/>
          </a:xfrm>
          <a:prstGeom prst="rect">
            <a:avLst/>
          </a:prstGeom>
          <a:noFill/>
          <a:ln>
            <a:noFill/>
          </a:ln>
        </p:spPr>
      </p:pic>
      <p:sp>
        <p:nvSpPr>
          <p:cNvPr id="1351" name="Google Shape;1351;g29d41bb8955_0_211"/>
          <p:cNvSpPr txBox="1"/>
          <p:nvPr/>
        </p:nvSpPr>
        <p:spPr>
          <a:xfrm>
            <a:off x="277200" y="3298850"/>
            <a:ext cx="6291000" cy="72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「検索条件設定」の以下3項目を全て「指定なし」で選択し、【表示】ボタンをクリックします。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・自分の対応状況</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・自分以外の状況</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・自分以外の対応状況</a:t>
            </a:r>
            <a:endParaRPr sz="1000" b="0" i="0" u="none" strike="noStrike" cap="none">
              <a:solidFill>
                <a:schemeClr val="dk1"/>
              </a:solidFill>
              <a:latin typeface="Meiryo"/>
              <a:ea typeface="Meiryo"/>
              <a:cs typeface="Meiryo"/>
              <a:sym typeface="Meiryo"/>
            </a:endParaRPr>
          </a:p>
        </p:txBody>
      </p:sp>
      <p:pic>
        <p:nvPicPr>
          <p:cNvPr id="1352" name="Google Shape;1352;g29d41bb8955_0_211"/>
          <p:cNvPicPr preferRelativeResize="0"/>
          <p:nvPr/>
        </p:nvPicPr>
        <p:blipFill rotWithShape="1">
          <a:blip r:embed="rId4">
            <a:alphaModFix/>
          </a:blip>
          <a:srcRect/>
          <a:stretch/>
        </p:blipFill>
        <p:spPr>
          <a:xfrm>
            <a:off x="283475" y="4025750"/>
            <a:ext cx="6291050" cy="976450"/>
          </a:xfrm>
          <a:prstGeom prst="rect">
            <a:avLst/>
          </a:prstGeom>
          <a:noFill/>
          <a:ln w="9525" cap="flat" cmpd="sng">
            <a:solidFill>
              <a:srgbClr val="D9D9D9"/>
            </a:solidFill>
            <a:prstDash val="solid"/>
            <a:round/>
            <a:headEnd type="none" w="sm" len="sm"/>
            <a:tailEnd type="none" w="sm" len="sm"/>
          </a:ln>
        </p:spPr>
      </p:pic>
      <p:sp>
        <p:nvSpPr>
          <p:cNvPr id="1353" name="Google Shape;1353;g29d41bb8955_0_211"/>
          <p:cNvSpPr/>
          <p:nvPr/>
        </p:nvSpPr>
        <p:spPr>
          <a:xfrm>
            <a:off x="3460750" y="1892300"/>
            <a:ext cx="996900" cy="158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g29d41bb8955_0_211"/>
          <p:cNvSpPr/>
          <p:nvPr/>
        </p:nvSpPr>
        <p:spPr>
          <a:xfrm>
            <a:off x="2949650" y="2838450"/>
            <a:ext cx="660300" cy="115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g29d41bb8955_0_211"/>
          <p:cNvSpPr/>
          <p:nvPr/>
        </p:nvSpPr>
        <p:spPr>
          <a:xfrm>
            <a:off x="349250" y="4049950"/>
            <a:ext cx="1590600" cy="70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g29d41bb8955_0_211"/>
          <p:cNvSpPr/>
          <p:nvPr/>
        </p:nvSpPr>
        <p:spPr>
          <a:xfrm>
            <a:off x="4298950" y="4756150"/>
            <a:ext cx="3873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7" name="Google Shape;1357;g29d41bb8955_0_211"/>
          <p:cNvPicPr preferRelativeResize="0"/>
          <p:nvPr/>
        </p:nvPicPr>
        <p:blipFill rotWithShape="1">
          <a:blip r:embed="rId5">
            <a:alphaModFix/>
          </a:blip>
          <a:srcRect/>
          <a:stretch/>
        </p:blipFill>
        <p:spPr>
          <a:xfrm>
            <a:off x="270000" y="5516521"/>
            <a:ext cx="6314400" cy="1510654"/>
          </a:xfrm>
          <a:prstGeom prst="rect">
            <a:avLst/>
          </a:prstGeom>
          <a:noFill/>
          <a:ln w="9525" cap="flat" cmpd="sng">
            <a:solidFill>
              <a:srgbClr val="D9D9D9"/>
            </a:solidFill>
            <a:prstDash val="solid"/>
            <a:round/>
            <a:headEnd type="none" w="sm" len="sm"/>
            <a:tailEnd type="none" w="sm" len="sm"/>
          </a:ln>
        </p:spPr>
      </p:pic>
      <p:sp>
        <p:nvSpPr>
          <p:cNvPr id="1358" name="Google Shape;1358;g29d41bb8955_0_211"/>
          <p:cNvSpPr txBox="1"/>
          <p:nvPr/>
        </p:nvSpPr>
        <p:spPr>
          <a:xfrm>
            <a:off x="258600" y="5215400"/>
            <a:ext cx="6314400" cy="30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該当の申請にチェックをつけ、【チェックしたものを一括却下】ボタンをクリックし却下します。</a:t>
            </a:r>
            <a:endParaRPr sz="1000" b="0" i="0" u="none" strike="noStrike" cap="none">
              <a:solidFill>
                <a:schemeClr val="dk1"/>
              </a:solidFill>
              <a:latin typeface="Meiryo"/>
              <a:ea typeface="Meiryo"/>
              <a:cs typeface="Meiryo"/>
              <a:sym typeface="Meiryo"/>
            </a:endParaRPr>
          </a:p>
        </p:txBody>
      </p:sp>
      <p:sp>
        <p:nvSpPr>
          <p:cNvPr id="1359" name="Google Shape;1359;g29d41bb8955_0_21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1364" name="Google Shape;1364;g2d3a60a67e5_0_23"/>
          <p:cNvPicPr preferRelativeResize="0"/>
          <p:nvPr/>
        </p:nvPicPr>
        <p:blipFill rotWithShape="1">
          <a:blip r:embed="rId3">
            <a:alphaModFix/>
          </a:blip>
          <a:srcRect/>
          <a:stretch/>
        </p:blipFill>
        <p:spPr>
          <a:xfrm>
            <a:off x="484869" y="1"/>
            <a:ext cx="5888275" cy="9144000"/>
          </a:xfrm>
          <a:prstGeom prst="rect">
            <a:avLst/>
          </a:prstGeom>
          <a:noFill/>
          <a:ln>
            <a:noFill/>
          </a:ln>
        </p:spPr>
      </p:pic>
      <p:pic>
        <p:nvPicPr>
          <p:cNvPr id="1365" name="Google Shape;1365;g2d3a60a67e5_0_23"/>
          <p:cNvPicPr preferRelativeResize="0"/>
          <p:nvPr/>
        </p:nvPicPr>
        <p:blipFill rotWithShape="1">
          <a:blip r:embed="rId4">
            <a:alphaModFix/>
          </a:blip>
          <a:srcRect/>
          <a:stretch/>
        </p:blipFill>
        <p:spPr>
          <a:xfrm>
            <a:off x="2963315" y="7626110"/>
            <a:ext cx="897428" cy="898786"/>
          </a:xfrm>
          <a:prstGeom prst="rect">
            <a:avLst/>
          </a:prstGeom>
          <a:noFill/>
          <a:ln>
            <a:noFill/>
          </a:ln>
        </p:spPr>
      </p:pic>
      <p:sp>
        <p:nvSpPr>
          <p:cNvPr id="1366" name="Google Shape;1366;g2d3a60a67e5_0_23"/>
          <p:cNvSpPr txBox="1"/>
          <p:nvPr/>
        </p:nvSpPr>
        <p:spPr>
          <a:xfrm>
            <a:off x="640356" y="3835258"/>
            <a:ext cx="5577300" cy="505500"/>
          </a:xfrm>
          <a:prstGeom prst="rect">
            <a:avLst/>
          </a:prstGeom>
          <a:noFill/>
          <a:ln>
            <a:noFill/>
          </a:ln>
        </p:spPr>
        <p:txBody>
          <a:bodyPr spcFirstLastPara="1" wrap="square" lIns="78175" tIns="39075" rIns="78175" bIns="39075" anchor="ctr" anchorCtr="0">
            <a:sp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工数を記録・集計する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2d3a60a67e5_0_29"/>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工数管理機能を利用する一連の流れをご説明します。（1/4）</a:t>
            </a:r>
            <a:endParaRPr sz="1300"/>
          </a:p>
        </p:txBody>
      </p:sp>
      <p:sp>
        <p:nvSpPr>
          <p:cNvPr id="1373" name="Google Shape;1373;g2d3a60a67e5_0_2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102</a:t>
            </a:fld>
            <a:endParaRPr/>
          </a:p>
        </p:txBody>
      </p:sp>
      <p:sp>
        <p:nvSpPr>
          <p:cNvPr id="1374" name="Google Shape;1374;g2d3a60a67e5_0_29"/>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工数管理の流れ</a:t>
            </a:r>
            <a:endParaRPr/>
          </a:p>
        </p:txBody>
      </p:sp>
      <p:sp>
        <p:nvSpPr>
          <p:cNvPr id="1375" name="Google Shape;1375;g2d3a60a67e5_0_29"/>
          <p:cNvSpPr txBox="1"/>
          <p:nvPr/>
        </p:nvSpPr>
        <p:spPr>
          <a:xfrm>
            <a:off x="360375" y="1551600"/>
            <a:ext cx="6119700" cy="679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工数管理プランのご契約がある場合、業務にかかった時間数を「工数」として記録し、管理者ページで</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確認・集計できます。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工数管理の流れ</a:t>
            </a:r>
            <a:endParaRPr sz="1000" b="0" i="0" u="none" strike="noStrike" cap="none">
              <a:solidFill>
                <a:srgbClr val="000000"/>
              </a:solidFill>
              <a:latin typeface="Meiryo"/>
              <a:ea typeface="Meiryo"/>
              <a:cs typeface="Meiryo"/>
              <a:sym typeface="Meiryo"/>
            </a:endParaRPr>
          </a:p>
        </p:txBody>
      </p:sp>
      <p:grpSp>
        <p:nvGrpSpPr>
          <p:cNvPr id="1376" name="Google Shape;1376;g2d3a60a67e5_0_29"/>
          <p:cNvGrpSpPr/>
          <p:nvPr/>
        </p:nvGrpSpPr>
        <p:grpSpPr>
          <a:xfrm>
            <a:off x="360375" y="2406343"/>
            <a:ext cx="6128474" cy="2221725"/>
            <a:chOff x="360375" y="2398843"/>
            <a:chExt cx="6128474" cy="2221725"/>
          </a:xfrm>
        </p:grpSpPr>
        <p:sp>
          <p:nvSpPr>
            <p:cNvPr id="1377" name="Google Shape;1377;g2d3a60a67e5_0_29"/>
            <p:cNvSpPr txBox="1"/>
            <p:nvPr/>
          </p:nvSpPr>
          <p:spPr>
            <a:xfrm>
              <a:off x="360375" y="2398843"/>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1. オプション設定をONにする</a:t>
              </a:r>
              <a:endParaRPr sz="1000" b="1" i="0" u="none" strike="noStrike" cap="none">
                <a:solidFill>
                  <a:srgbClr val="000000"/>
                </a:solidFill>
                <a:latin typeface="Meiryo"/>
                <a:ea typeface="Meiryo"/>
                <a:cs typeface="Meiryo"/>
                <a:sym typeface="Meiryo"/>
              </a:endParaRPr>
            </a:p>
          </p:txBody>
        </p:sp>
        <p:sp>
          <p:nvSpPr>
            <p:cNvPr id="1378" name="Google Shape;1378;g2d3a60a67e5_0_29"/>
            <p:cNvSpPr txBox="1"/>
            <p:nvPr/>
          </p:nvSpPr>
          <p:spPr>
            <a:xfrm>
              <a:off x="360375" y="3322468"/>
              <a:ext cx="6119700" cy="1298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基本情報設定→オプション設定→項目メニュー：工数管理</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工数管理プランには旧版とリニューアル版があります。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オプション設定「リニューアル版工数管理を利用する」をONにして、リニューアル版に切り替えてください。</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旧版からリニューアル版へ設定・実績を引き継ぐ方法は、以下のヘルプページをご確認ください。</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a:t>
              </a:r>
              <a:r>
                <a:rPr lang="ja-JP" sz="1000" b="0" i="0" u="sng" strike="noStrike" cap="none">
                  <a:solidFill>
                    <a:schemeClr val="hlink"/>
                  </a:solidFill>
                  <a:latin typeface="Meiryo"/>
                  <a:ea typeface="Meiryo"/>
                  <a:cs typeface="Meiryo"/>
                  <a:sym typeface="Meiryo"/>
                  <a:hlinkClick r:id="rId4"/>
                </a:rPr>
                <a:t>工数管理の設定・実績をリニューアル版へ引き継ぐ</a:t>
              </a:r>
              <a:endParaRPr sz="1000" b="0" i="0" u="none" strike="noStrike" cap="none">
                <a:solidFill>
                  <a:schemeClr val="dk1"/>
                </a:solidFill>
                <a:latin typeface="Meiryo"/>
                <a:ea typeface="Meiryo"/>
                <a:cs typeface="Meiryo"/>
                <a:sym typeface="Meiryo"/>
              </a:endParaRPr>
            </a:p>
          </p:txBody>
        </p:sp>
        <p:pic>
          <p:nvPicPr>
            <p:cNvPr id="1379" name="Google Shape;1379;g2d3a60a67e5_0_29"/>
            <p:cNvPicPr preferRelativeResize="0"/>
            <p:nvPr/>
          </p:nvPicPr>
          <p:blipFill rotWithShape="1">
            <a:blip r:embed="rId5">
              <a:alphaModFix/>
            </a:blip>
            <a:srcRect/>
            <a:stretch/>
          </p:blipFill>
          <p:spPr>
            <a:xfrm>
              <a:off x="369150" y="2750401"/>
              <a:ext cx="6119699" cy="466807"/>
            </a:xfrm>
            <a:prstGeom prst="rect">
              <a:avLst/>
            </a:prstGeom>
            <a:noFill/>
            <a:ln>
              <a:noFill/>
            </a:ln>
          </p:spPr>
        </p:pic>
      </p:grpSp>
      <p:grpSp>
        <p:nvGrpSpPr>
          <p:cNvPr id="1380" name="Google Shape;1380;g2d3a60a67e5_0_29"/>
          <p:cNvGrpSpPr/>
          <p:nvPr/>
        </p:nvGrpSpPr>
        <p:grpSpPr>
          <a:xfrm>
            <a:off x="360375" y="4803010"/>
            <a:ext cx="6119700" cy="3115725"/>
            <a:chOff x="360375" y="5031610"/>
            <a:chExt cx="6119700" cy="3115725"/>
          </a:xfrm>
        </p:grpSpPr>
        <p:sp>
          <p:nvSpPr>
            <p:cNvPr id="1381" name="Google Shape;1381;g2d3a60a67e5_0_29"/>
            <p:cNvSpPr txBox="1"/>
            <p:nvPr/>
          </p:nvSpPr>
          <p:spPr>
            <a:xfrm>
              <a:off x="360375" y="503161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2. 分類を作成する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6"/>
                </a:rPr>
                <a:t>ヘルプページ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382" name="Google Shape;1382;g2d3a60a67e5_0_29"/>
            <p:cNvSpPr txBox="1"/>
            <p:nvPr/>
          </p:nvSpPr>
          <p:spPr>
            <a:xfrm>
              <a:off x="360375" y="7098235"/>
              <a:ext cx="6119700" cy="1049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工数管理→分類・項目→</a:t>
              </a:r>
              <a:r>
                <a:rPr lang="ja-JP" sz="1000" b="0" i="0" strike="noStrike" cap="none">
                  <a:solidFill>
                    <a:schemeClr val="dk1"/>
                  </a:solidFill>
                  <a:latin typeface="Meiryo"/>
                  <a:ea typeface="Meiryo"/>
                  <a:cs typeface="Meiryo"/>
                  <a:sym typeface="Meiryo"/>
                </a:rPr>
                <a:t>分類（工数分類）</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まずは「分類」を作成します。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分類とは、個々のプロジェクトやタスクを登録するための大枠になるものです。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「プロジェクト・タスク登録」をクリックして、「プロジェクト」と「タスク」を作成してください。</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「分類登録」から任意の名称で作成することもできます。</a:t>
              </a:r>
              <a:endParaRPr sz="1000" b="0" i="0" u="none" strike="noStrike" cap="none">
                <a:solidFill>
                  <a:schemeClr val="dk1"/>
                </a:solidFill>
                <a:latin typeface="Meiryo"/>
                <a:ea typeface="Meiryo"/>
                <a:cs typeface="Meiryo"/>
                <a:sym typeface="Meiryo"/>
              </a:endParaRPr>
            </a:p>
          </p:txBody>
        </p:sp>
        <p:pic>
          <p:nvPicPr>
            <p:cNvPr id="1383" name="Google Shape;1383;g2d3a60a67e5_0_29"/>
            <p:cNvPicPr preferRelativeResize="0"/>
            <p:nvPr/>
          </p:nvPicPr>
          <p:blipFill rotWithShape="1">
            <a:blip r:embed="rId7">
              <a:alphaModFix/>
            </a:blip>
            <a:srcRect/>
            <a:stretch/>
          </p:blipFill>
          <p:spPr>
            <a:xfrm>
              <a:off x="457190" y="5379272"/>
              <a:ext cx="5943620" cy="1617600"/>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g2d3a60a67e5_0_120"/>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工数管理機能を利用する一連の流れをご説明します。（2/4）</a:t>
            </a:r>
            <a:endParaRPr sz="1300"/>
          </a:p>
        </p:txBody>
      </p:sp>
      <p:sp>
        <p:nvSpPr>
          <p:cNvPr id="1390" name="Google Shape;1390;g2d3a60a67e5_0_12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103</a:t>
            </a:fld>
            <a:endParaRPr/>
          </a:p>
        </p:txBody>
      </p:sp>
      <p:sp>
        <p:nvSpPr>
          <p:cNvPr id="1391" name="Google Shape;1391;g2d3a60a67e5_0_120"/>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工数管理の流れ</a:t>
            </a:r>
            <a:endParaRPr/>
          </a:p>
        </p:txBody>
      </p:sp>
      <p:sp>
        <p:nvSpPr>
          <p:cNvPr id="1392" name="Google Shape;1392;g2d3a60a67e5_0_120"/>
          <p:cNvSpPr txBox="1"/>
          <p:nvPr/>
        </p:nvSpPr>
        <p:spPr>
          <a:xfrm>
            <a:off x="360375" y="147540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3. 工数項目を作成する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3"/>
              </a:rPr>
              <a:t>ヘルプページ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393" name="Google Shape;1393;g2d3a60a67e5_0_120"/>
          <p:cNvSpPr txBox="1"/>
          <p:nvPr/>
        </p:nvSpPr>
        <p:spPr>
          <a:xfrm>
            <a:off x="360375" y="4075425"/>
            <a:ext cx="6119700" cy="679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工数管理→分類・項目→</a:t>
            </a:r>
            <a:r>
              <a:rPr lang="ja-JP" sz="1000" b="0" i="0" strike="noStrike" cap="none">
                <a:solidFill>
                  <a:schemeClr val="dk1"/>
                </a:solidFill>
                <a:latin typeface="Meiryo"/>
                <a:ea typeface="Meiryo"/>
                <a:cs typeface="Meiryo"/>
                <a:sym typeface="Meiryo"/>
              </a:rPr>
              <a:t>項目（工数項目）</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「2.」で作成した分類に、「工数項目」を登録します。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工数項目とは、プロジェクトやタスク単体にあたるものです。</a:t>
            </a:r>
            <a:endParaRPr sz="1000" b="0" i="0" u="none" strike="noStrike" cap="none">
              <a:solidFill>
                <a:schemeClr val="dk1"/>
              </a:solidFill>
              <a:latin typeface="Meiryo"/>
              <a:ea typeface="Meiryo"/>
              <a:cs typeface="Meiryo"/>
              <a:sym typeface="Meiryo"/>
            </a:endParaRPr>
          </a:p>
        </p:txBody>
      </p:sp>
      <p:pic>
        <p:nvPicPr>
          <p:cNvPr id="1394" name="Google Shape;1394;g2d3a60a67e5_0_120"/>
          <p:cNvPicPr preferRelativeResize="0"/>
          <p:nvPr/>
        </p:nvPicPr>
        <p:blipFill rotWithShape="1">
          <a:blip r:embed="rId4">
            <a:alphaModFix/>
          </a:blip>
          <a:srcRect/>
          <a:stretch/>
        </p:blipFill>
        <p:spPr>
          <a:xfrm>
            <a:off x="550976" y="1783050"/>
            <a:ext cx="5756048" cy="2231025"/>
          </a:xfrm>
          <a:prstGeom prst="rect">
            <a:avLst/>
          </a:prstGeom>
          <a:noFill/>
          <a:ln>
            <a:noFill/>
          </a:ln>
        </p:spPr>
      </p:pic>
      <p:sp>
        <p:nvSpPr>
          <p:cNvPr id="1395" name="Google Shape;1395;g2d3a60a67e5_0_120"/>
          <p:cNvSpPr txBox="1"/>
          <p:nvPr/>
        </p:nvSpPr>
        <p:spPr>
          <a:xfrm>
            <a:off x="360375" y="4798975"/>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4. 管理対象を登録する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5"/>
              </a:rPr>
              <a:t>ヘルプページ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396" name="Google Shape;1396;g2d3a60a67e5_0_120"/>
          <p:cNvSpPr txBox="1"/>
          <p:nvPr/>
        </p:nvSpPr>
        <p:spPr>
          <a:xfrm>
            <a:off x="360375" y="7551400"/>
            <a:ext cx="6119700" cy="10491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工数管理→各種設定→</a:t>
            </a:r>
            <a:r>
              <a:rPr lang="ja-JP" sz="1000" b="0" i="0" strike="noStrike" cap="none">
                <a:solidFill>
                  <a:schemeClr val="dk1"/>
                </a:solidFill>
                <a:latin typeface="Meiryo"/>
                <a:ea typeface="Meiryo"/>
                <a:cs typeface="Meiryo"/>
                <a:sym typeface="Meiryo"/>
              </a:rPr>
              <a:t>管理対象（工数管理対象）</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分類・工数項目を作成後、「管理対象」の登録を行います。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管理対象とは、工数項目やスタッフを選択してひとまとめにしたものです。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管理対象を登録することで、スタッフはマイページから工数を入力可能になります。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また、スタッフは工数入力の際、自身と同じ管理対象にまとめられている工数項目のみ利用できます。</a:t>
            </a:r>
            <a:endParaRPr sz="1000" b="0" i="0" u="none" strike="noStrike" cap="none">
              <a:solidFill>
                <a:schemeClr val="dk1"/>
              </a:solidFill>
              <a:latin typeface="Meiryo"/>
              <a:ea typeface="Meiryo"/>
              <a:cs typeface="Meiryo"/>
              <a:sym typeface="Meiryo"/>
            </a:endParaRPr>
          </a:p>
        </p:txBody>
      </p:sp>
      <p:pic>
        <p:nvPicPr>
          <p:cNvPr id="1397" name="Google Shape;1397;g2d3a60a67e5_0_120"/>
          <p:cNvPicPr preferRelativeResize="0"/>
          <p:nvPr/>
        </p:nvPicPr>
        <p:blipFill rotWithShape="1">
          <a:blip r:embed="rId6">
            <a:alphaModFix/>
          </a:blip>
          <a:srcRect/>
          <a:stretch/>
        </p:blipFill>
        <p:spPr>
          <a:xfrm>
            <a:off x="902374" y="5096700"/>
            <a:ext cx="5053251" cy="24032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g2d3a60a67e5_0_147"/>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工数管理機能を利用する一連の流れをご説明します。（3/4）</a:t>
            </a:r>
            <a:endParaRPr sz="1300"/>
          </a:p>
        </p:txBody>
      </p:sp>
      <p:sp>
        <p:nvSpPr>
          <p:cNvPr id="1404" name="Google Shape;1404;g2d3a60a67e5_0_14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104</a:t>
            </a:fld>
            <a:endParaRPr/>
          </a:p>
        </p:txBody>
      </p:sp>
      <p:sp>
        <p:nvSpPr>
          <p:cNvPr id="1405" name="Google Shape;1405;g2d3a60a67e5_0_147"/>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工数管理の流れ</a:t>
            </a:r>
            <a:endParaRPr/>
          </a:p>
        </p:txBody>
      </p:sp>
      <p:sp>
        <p:nvSpPr>
          <p:cNvPr id="1406" name="Google Shape;1406;g2d3a60a67e5_0_147"/>
          <p:cNvSpPr txBox="1"/>
          <p:nvPr/>
        </p:nvSpPr>
        <p:spPr>
          <a:xfrm>
            <a:off x="360375" y="147540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5. 工数を入力する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3"/>
              </a:rPr>
              <a:t>PCマイペー</a:t>
            </a:r>
            <a:r>
              <a:rPr lang="ja-JP" sz="1000" b="1" u="sng">
                <a:solidFill>
                  <a:schemeClr val="hlink"/>
                </a:solidFill>
                <a:latin typeface="Meiryo"/>
                <a:ea typeface="Meiryo"/>
                <a:cs typeface="Meiryo"/>
                <a:sym typeface="Meiryo"/>
                <a:hlinkClick r:id="rId3"/>
              </a:rPr>
              <a:t>ジ</a:t>
            </a:r>
            <a:r>
              <a:rPr lang="ja-JP" sz="1000" b="1">
                <a:solidFill>
                  <a:schemeClr val="dk1"/>
                </a:solidFill>
                <a:latin typeface="Meiryo"/>
                <a:ea typeface="Meiryo"/>
                <a:cs typeface="Meiryo"/>
                <a:sym typeface="Meiryo"/>
              </a:rPr>
              <a:t> / </a:t>
            </a:r>
            <a:r>
              <a:rPr lang="ja-JP" sz="1000" b="1" u="sng">
                <a:solidFill>
                  <a:schemeClr val="hlink"/>
                </a:solidFill>
                <a:latin typeface="Meiryo"/>
                <a:ea typeface="Meiryo"/>
                <a:cs typeface="Meiryo"/>
                <a:sym typeface="Meiryo"/>
                <a:hlinkClick r:id="rId4"/>
              </a:rPr>
              <a:t>モバイルマイページ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407" name="Google Shape;1407;g2d3a60a67e5_0_147"/>
          <p:cNvSpPr txBox="1"/>
          <p:nvPr/>
        </p:nvSpPr>
        <p:spPr>
          <a:xfrm>
            <a:off x="360375" y="4532625"/>
            <a:ext cx="6119700" cy="173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PCマイページ→工数管理→</a:t>
            </a:r>
            <a:r>
              <a:rPr lang="ja-JP" sz="1000" b="0" i="0" strike="noStrike" cap="none">
                <a:solidFill>
                  <a:schemeClr val="dk1"/>
                </a:solidFill>
                <a:latin typeface="Meiryo"/>
                <a:ea typeface="Meiryo"/>
                <a:cs typeface="Meiryo"/>
                <a:sym typeface="Meiryo"/>
              </a:rPr>
              <a:t>工数実績入力</a:t>
            </a:r>
            <a:r>
              <a:rPr lang="ja-JP" sz="1000" b="0" i="0" u="none" strike="noStrike" cap="none">
                <a:solidFill>
                  <a:schemeClr val="dk1"/>
                </a:solidFill>
                <a:latin typeface="Meiryo"/>
                <a:ea typeface="Meiryo"/>
                <a:cs typeface="Meiryo"/>
                <a:sym typeface="Meiryo"/>
              </a:rPr>
              <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モバイルマイページ→工数管理→</a:t>
            </a:r>
            <a:r>
              <a:rPr lang="ja-JP" sz="1000" b="0" i="0" strike="noStrike" cap="none">
                <a:solidFill>
                  <a:schemeClr val="dk1"/>
                </a:solidFill>
                <a:latin typeface="Meiryo"/>
                <a:ea typeface="Meiryo"/>
                <a:cs typeface="Meiryo"/>
                <a:sym typeface="Meiryo"/>
              </a:rPr>
              <a:t>「工数実績」欄</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工数（＝当該工数項目に割いた時間数）はスタッフマイページから入力します。</a:t>
            </a:r>
            <a:br>
              <a:rPr lang="ja-JP" sz="1000" b="0" i="0" u="none" strike="noStrike" cap="none">
                <a:solidFill>
                  <a:schemeClr val="dk1"/>
                </a:solidFill>
                <a:latin typeface="Meiryo"/>
                <a:ea typeface="Meiryo"/>
                <a:cs typeface="Meiryo"/>
                <a:sym typeface="Meiryo"/>
              </a:rPr>
            </a:br>
            <a:r>
              <a:rPr lang="ja-JP" sz="1000" b="0" i="0" u="none" strike="noStrike" cap="none">
                <a:solidFill>
                  <a:srgbClr val="FF0000"/>
                </a:solidFill>
                <a:latin typeface="Meiryo"/>
                <a:ea typeface="Meiryo"/>
                <a:cs typeface="Meiryo"/>
                <a:sym typeface="Meiryo"/>
              </a:rPr>
              <a:t>管理者ページからは入力できません。</a:t>
            </a:r>
            <a:endParaRPr sz="1000" b="0" i="0" u="none" strike="noStrike" cap="none">
              <a:solidFill>
                <a:srgbClr val="FF0000"/>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工数は工数項目ごとに入力します。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1日の実労働時間に対して入力した工数に過不足がある場合、赤字で過不足の時間数とメッセージが</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表示されます。</a:t>
            </a:r>
            <a:br>
              <a:rPr lang="ja-JP" sz="1000" b="0" i="0" u="none" strike="noStrike" cap="none">
                <a:solidFill>
                  <a:schemeClr val="dk1"/>
                </a:solidFill>
                <a:latin typeface="Meiryo"/>
                <a:ea typeface="Meiryo"/>
                <a:cs typeface="Meiryo"/>
                <a:sym typeface="Meiryo"/>
              </a:rPr>
            </a:br>
            <a:r>
              <a:rPr lang="ja-JP" sz="1000" b="0" i="0" u="sng" strike="noStrike" cap="none">
                <a:solidFill>
                  <a:schemeClr val="hlink"/>
                </a:solidFill>
                <a:latin typeface="Meiryo"/>
                <a:ea typeface="Meiryo"/>
                <a:cs typeface="Meiryo"/>
                <a:sym typeface="Meiryo"/>
                <a:hlinkClick r:id="rId5"/>
              </a:rPr>
              <a:t>工数オプション</a:t>
            </a:r>
            <a:r>
              <a:rPr lang="ja-JP" sz="1000" b="0" i="0" u="none" strike="noStrike" cap="none">
                <a:solidFill>
                  <a:schemeClr val="dk1"/>
                </a:solidFill>
                <a:latin typeface="Meiryo"/>
                <a:ea typeface="Meiryo"/>
                <a:cs typeface="Meiryo"/>
                <a:sym typeface="Meiryo"/>
              </a:rPr>
              <a:t>で入力が禁止されていなければ、過不足があっても問題なく保存できます。</a:t>
            </a:r>
            <a:endParaRPr sz="1000" b="0" i="0" u="none" strike="noStrike" cap="none">
              <a:solidFill>
                <a:schemeClr val="dk1"/>
              </a:solidFill>
              <a:latin typeface="Meiryo"/>
              <a:ea typeface="Meiryo"/>
              <a:cs typeface="Meiryo"/>
              <a:sym typeface="Meiryo"/>
            </a:endParaRPr>
          </a:p>
        </p:txBody>
      </p:sp>
      <p:pic>
        <p:nvPicPr>
          <p:cNvPr id="1408" name="Google Shape;1408;g2d3a60a67e5_0_147"/>
          <p:cNvPicPr preferRelativeResize="0"/>
          <p:nvPr/>
        </p:nvPicPr>
        <p:blipFill rotWithShape="1">
          <a:blip r:embed="rId6">
            <a:alphaModFix/>
          </a:blip>
          <a:srcRect/>
          <a:stretch/>
        </p:blipFill>
        <p:spPr>
          <a:xfrm>
            <a:off x="843913" y="1816300"/>
            <a:ext cx="5170174" cy="26217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g2d3a60a67e5_0_165"/>
          <p:cNvSpPr txBox="1">
            <a:spLocks noGrp="1"/>
          </p:cNvSpPr>
          <p:nvPr>
            <p:ph type="body" idx="2"/>
          </p:nvPr>
        </p:nvSpPr>
        <p:spPr>
          <a:xfrm>
            <a:off x="408074"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工数管理機能を利用する一連の流れをご説明します。（4/4）</a:t>
            </a:r>
            <a:endParaRPr sz="1300"/>
          </a:p>
        </p:txBody>
      </p:sp>
      <p:sp>
        <p:nvSpPr>
          <p:cNvPr id="1415" name="Google Shape;1415;g2d3a60a67e5_0_16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105</a:t>
            </a:fld>
            <a:endParaRPr/>
          </a:p>
        </p:txBody>
      </p:sp>
      <p:sp>
        <p:nvSpPr>
          <p:cNvPr id="1416" name="Google Shape;1416;g2d3a60a67e5_0_165"/>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工数管理の流れ</a:t>
            </a:r>
            <a:endParaRPr/>
          </a:p>
        </p:txBody>
      </p:sp>
      <p:grpSp>
        <p:nvGrpSpPr>
          <p:cNvPr id="1417" name="Google Shape;1417;g2d3a60a67e5_0_165"/>
          <p:cNvGrpSpPr/>
          <p:nvPr/>
        </p:nvGrpSpPr>
        <p:grpSpPr>
          <a:xfrm>
            <a:off x="369150" y="1468925"/>
            <a:ext cx="6119700" cy="3236025"/>
            <a:chOff x="360375" y="1475400"/>
            <a:chExt cx="6119700" cy="3236025"/>
          </a:xfrm>
        </p:grpSpPr>
        <p:sp>
          <p:nvSpPr>
            <p:cNvPr id="1418" name="Google Shape;1418;g2d3a60a67e5_0_165"/>
            <p:cNvSpPr txBox="1"/>
            <p:nvPr/>
          </p:nvSpPr>
          <p:spPr>
            <a:xfrm>
              <a:off x="360375" y="147540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6. 実績を確認する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3"/>
                </a:rPr>
                <a:t>ヘルプページ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419" name="Google Shape;1419;g2d3a60a67e5_0_165"/>
            <p:cNvSpPr txBox="1"/>
            <p:nvPr/>
          </p:nvSpPr>
          <p:spPr>
            <a:xfrm>
              <a:off x="360375" y="3846825"/>
              <a:ext cx="6119700" cy="864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工数管理→実績→</a:t>
              </a:r>
              <a:r>
                <a:rPr lang="ja-JP" sz="1000" b="0" i="0" strike="noStrike" cap="none">
                  <a:solidFill>
                    <a:schemeClr val="dk1"/>
                  </a:solidFill>
                  <a:latin typeface="Meiryo"/>
                  <a:ea typeface="Meiryo"/>
                  <a:cs typeface="Meiryo"/>
                  <a:sym typeface="Meiryo"/>
                </a:rPr>
                <a:t>実績（工数実績）</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「工数実績（指定日）」では、スタッフが入力した工数（＝実績）を日ごとに表示します。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画面に表示した実績はCSVファイルでダウンロード可能です。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「工数実績（月次）」では、スタッフごとに1か月単位で実績を表示します。</a:t>
              </a:r>
              <a:endParaRPr sz="1000" b="0" i="0" u="none" strike="noStrike" cap="none">
                <a:solidFill>
                  <a:schemeClr val="dk1"/>
                </a:solidFill>
                <a:latin typeface="Meiryo"/>
                <a:ea typeface="Meiryo"/>
                <a:cs typeface="Meiryo"/>
                <a:sym typeface="Meiryo"/>
              </a:endParaRPr>
            </a:p>
          </p:txBody>
        </p:sp>
        <p:pic>
          <p:nvPicPr>
            <p:cNvPr id="1420" name="Google Shape;1420;g2d3a60a67e5_0_165"/>
            <p:cNvPicPr preferRelativeResize="0"/>
            <p:nvPr/>
          </p:nvPicPr>
          <p:blipFill rotWithShape="1">
            <a:blip r:embed="rId4">
              <a:alphaModFix/>
            </a:blip>
            <a:srcRect/>
            <a:stretch/>
          </p:blipFill>
          <p:spPr>
            <a:xfrm>
              <a:off x="1236379" y="1759800"/>
              <a:ext cx="4385241" cy="2048925"/>
            </a:xfrm>
            <a:prstGeom prst="rect">
              <a:avLst/>
            </a:prstGeom>
            <a:noFill/>
            <a:ln>
              <a:noFill/>
            </a:ln>
          </p:spPr>
        </p:pic>
      </p:grpSp>
      <p:grpSp>
        <p:nvGrpSpPr>
          <p:cNvPr id="1421" name="Google Shape;1421;g2d3a60a67e5_0_165"/>
          <p:cNvGrpSpPr/>
          <p:nvPr/>
        </p:nvGrpSpPr>
        <p:grpSpPr>
          <a:xfrm>
            <a:off x="369150" y="4745525"/>
            <a:ext cx="6119700" cy="4094325"/>
            <a:chOff x="360375" y="4771050"/>
            <a:chExt cx="6119700" cy="4094325"/>
          </a:xfrm>
        </p:grpSpPr>
        <p:sp>
          <p:nvSpPr>
            <p:cNvPr id="1422" name="Google Shape;1422;g2d3a60a67e5_0_165"/>
            <p:cNvSpPr txBox="1"/>
            <p:nvPr/>
          </p:nvSpPr>
          <p:spPr>
            <a:xfrm>
              <a:off x="360375" y="477105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7. 実績を集計する</a:t>
              </a:r>
              <a:r>
                <a:rPr lang="ja-JP" sz="1000" b="1">
                  <a:solidFill>
                    <a:schemeClr val="dk1"/>
                  </a:solidFill>
                  <a:latin typeface="Meiryo"/>
                  <a:ea typeface="Meiryo"/>
                  <a:cs typeface="Meiryo"/>
                  <a:sym typeface="Meiryo"/>
                </a:rPr>
                <a:t>（</a:t>
              </a:r>
              <a:r>
                <a:rPr lang="ja-JP" sz="1000" b="1" u="sng">
                  <a:solidFill>
                    <a:schemeClr val="hlink"/>
                  </a:solidFill>
                  <a:latin typeface="Meiryo"/>
                  <a:ea typeface="Meiryo"/>
                  <a:cs typeface="Meiryo"/>
                  <a:sym typeface="Meiryo"/>
                  <a:hlinkClick r:id="rId5"/>
                </a:rPr>
                <a:t>ヘルプページ</a:t>
              </a:r>
              <a:r>
                <a:rPr lang="ja-JP" sz="1000" b="1">
                  <a:solidFill>
                    <a:schemeClr val="dk1"/>
                  </a:solidFill>
                  <a:latin typeface="Meiryo"/>
                  <a:ea typeface="Meiryo"/>
                  <a:cs typeface="Meiryo"/>
                  <a:sym typeface="Meiryo"/>
                </a:rPr>
                <a:t>）</a:t>
              </a:r>
              <a:endParaRPr sz="1000" b="1" i="0" u="none" strike="noStrike" cap="none">
                <a:solidFill>
                  <a:srgbClr val="000000"/>
                </a:solidFill>
                <a:latin typeface="Meiryo"/>
                <a:ea typeface="Meiryo"/>
                <a:cs typeface="Meiryo"/>
                <a:sym typeface="Meiryo"/>
              </a:endParaRPr>
            </a:p>
          </p:txBody>
        </p:sp>
        <p:sp>
          <p:nvSpPr>
            <p:cNvPr id="1423" name="Google Shape;1423;g2d3a60a67e5_0_165"/>
            <p:cNvSpPr txBox="1"/>
            <p:nvPr/>
          </p:nvSpPr>
          <p:spPr>
            <a:xfrm>
              <a:off x="360375" y="7752075"/>
              <a:ext cx="6119700" cy="111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a:t>
              </a:r>
              <a:r>
                <a:rPr lang="ja-JP" sz="1000" b="0" i="0" strike="noStrike" cap="none">
                  <a:solidFill>
                    <a:schemeClr val="dk1"/>
                  </a:solidFill>
                  <a:latin typeface="Meiryo"/>
                  <a:ea typeface="Meiryo"/>
                  <a:cs typeface="Meiryo"/>
                  <a:sym typeface="Meiryo"/>
                </a:rPr>
                <a:t>集計（工数集計）</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「工数集計」は各スタッフが入力した工数を集計する機能です。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集計期間や所属グループで絞り込んで工数項目ごとの工数を確認できるほか、円グラフ・棒グラフを</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自動で作成します。</a:t>
              </a:r>
              <a:endParaRPr sz="1000" b="0" i="0" u="none" strike="noStrike" cap="none">
                <a:solidFill>
                  <a:schemeClr val="dk1"/>
                </a:solidFill>
                <a:latin typeface="Meiryo"/>
                <a:ea typeface="Meiryo"/>
                <a:cs typeface="Meiryo"/>
                <a:sym typeface="Meiryo"/>
              </a:endParaRPr>
            </a:p>
            <a:p>
              <a:pPr marL="0" lvl="0" indent="0" algn="l" rtl="0">
                <a:lnSpc>
                  <a:spcPct val="120000"/>
                </a:lnSpc>
                <a:spcBef>
                  <a:spcPts val="500"/>
                </a:spcBef>
                <a:spcAft>
                  <a:spcPts val="500"/>
                </a:spcAft>
                <a:buClr>
                  <a:schemeClr val="dk1"/>
                </a:buClr>
                <a:buSzPts val="1100"/>
                <a:buFont typeface="Arial"/>
                <a:buNone/>
              </a:pPr>
              <a:r>
                <a:rPr lang="ja-JP" sz="1000">
                  <a:solidFill>
                    <a:srgbClr val="FF0000"/>
                  </a:solidFill>
                  <a:latin typeface="Meiryo"/>
                  <a:ea typeface="Meiryo"/>
                  <a:cs typeface="Meiryo"/>
                  <a:sym typeface="Meiryo"/>
                </a:rPr>
                <a:t>グループ管理者が「工数集計」を利用する場合は、先に「</a:t>
              </a:r>
              <a:r>
                <a:rPr lang="ja-JP" sz="1000" u="sng">
                  <a:solidFill>
                    <a:schemeClr val="hlink"/>
                  </a:solidFill>
                  <a:latin typeface="Meiryo"/>
                  <a:ea typeface="Meiryo"/>
                  <a:cs typeface="Meiryo"/>
                  <a:sym typeface="Meiryo"/>
                  <a:hlinkClick r:id="rId6"/>
                </a:rPr>
                <a:t>集計対象</a:t>
              </a:r>
              <a:r>
                <a:rPr lang="ja-JP" sz="1000">
                  <a:solidFill>
                    <a:srgbClr val="FF0000"/>
                  </a:solidFill>
                  <a:latin typeface="Meiryo"/>
                  <a:ea typeface="Meiryo"/>
                  <a:cs typeface="Meiryo"/>
                  <a:sym typeface="Meiryo"/>
                </a:rPr>
                <a:t>」を登録する必要があります。</a:t>
              </a:r>
              <a:endParaRPr sz="1000">
                <a:solidFill>
                  <a:schemeClr val="dk1"/>
                </a:solidFill>
                <a:latin typeface="Meiryo"/>
                <a:ea typeface="Meiryo"/>
                <a:cs typeface="Meiryo"/>
                <a:sym typeface="Meiryo"/>
              </a:endParaRPr>
            </a:p>
          </p:txBody>
        </p:sp>
        <p:pic>
          <p:nvPicPr>
            <p:cNvPr id="1424" name="Google Shape;1424;g2d3a60a67e5_0_165"/>
            <p:cNvPicPr preferRelativeResize="0"/>
            <p:nvPr/>
          </p:nvPicPr>
          <p:blipFill rotWithShape="1">
            <a:blip r:embed="rId7">
              <a:alphaModFix/>
            </a:blip>
            <a:srcRect/>
            <a:stretch/>
          </p:blipFill>
          <p:spPr>
            <a:xfrm>
              <a:off x="1418650" y="5051000"/>
              <a:ext cx="4020700" cy="2667424"/>
            </a:xfrm>
            <a:prstGeom prst="rect">
              <a:avLst/>
            </a:prstGeom>
            <a:noFill/>
            <a:ln>
              <a:noFill/>
            </a:ln>
          </p:spPr>
        </p:pic>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30836c1023d_0_318"/>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グループ管理者が工数管理を利用する場合についてご説明します。（1/7）</a:t>
            </a:r>
            <a:endParaRPr sz="1300"/>
          </a:p>
        </p:txBody>
      </p:sp>
      <p:sp>
        <p:nvSpPr>
          <p:cNvPr id="1431" name="Google Shape;1431;g30836c1023d_0_31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106</a:t>
            </a:fld>
            <a:endParaRPr/>
          </a:p>
        </p:txBody>
      </p:sp>
      <p:sp>
        <p:nvSpPr>
          <p:cNvPr id="1432" name="Google Shape;1432;g30836c1023d_0_318"/>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グループ管理者が利用する場合</a:t>
            </a:r>
            <a:endParaRPr/>
          </a:p>
        </p:txBody>
      </p:sp>
      <p:sp>
        <p:nvSpPr>
          <p:cNvPr id="1433" name="Google Shape;1433;g30836c1023d_0_318"/>
          <p:cNvSpPr txBox="1"/>
          <p:nvPr/>
        </p:nvSpPr>
        <p:spPr>
          <a:xfrm>
            <a:off x="360375" y="1551600"/>
            <a:ext cx="611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グループ管理者が管理者ページで工数管理の機能を利用するには、「工数集計対象」と</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「工数管理者権限」の設定が必要です。</a:t>
            </a:r>
            <a:endParaRPr sz="1000" b="0" i="0" u="none" strike="noStrike" cap="none">
              <a:solidFill>
                <a:srgbClr val="000000"/>
              </a:solidFill>
              <a:latin typeface="Meiryo"/>
              <a:ea typeface="Meiryo"/>
              <a:cs typeface="Meiryo"/>
              <a:sym typeface="Meiryo"/>
            </a:endParaRPr>
          </a:p>
        </p:txBody>
      </p:sp>
      <p:sp>
        <p:nvSpPr>
          <p:cNvPr id="1434" name="Google Shape;1434;g30836c1023d_0_318"/>
          <p:cNvSpPr txBox="1"/>
          <p:nvPr/>
        </p:nvSpPr>
        <p:spPr>
          <a:xfrm>
            <a:off x="360375" y="2151675"/>
            <a:ext cx="6119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200" b="1" i="0" u="none" strike="noStrike" cap="none">
                <a:solidFill>
                  <a:schemeClr val="dk1"/>
                </a:solidFill>
                <a:latin typeface="Meiryo"/>
                <a:ea typeface="Meiryo"/>
                <a:cs typeface="Meiryo"/>
                <a:sym typeface="Meiryo"/>
              </a:rPr>
              <a:t>工数集計対象</a:t>
            </a:r>
            <a:r>
              <a:rPr lang="ja-JP" sz="1200" b="1">
                <a:solidFill>
                  <a:schemeClr val="dk1"/>
                </a:solidFill>
                <a:latin typeface="Meiryo"/>
                <a:ea typeface="Meiryo"/>
                <a:cs typeface="Meiryo"/>
                <a:sym typeface="Meiryo"/>
              </a:rPr>
              <a:t>（</a:t>
            </a:r>
            <a:r>
              <a:rPr lang="ja-JP" sz="1200" b="1" u="sng">
                <a:solidFill>
                  <a:schemeClr val="hlink"/>
                </a:solidFill>
                <a:latin typeface="Meiryo"/>
                <a:ea typeface="Meiryo"/>
                <a:cs typeface="Meiryo"/>
                <a:sym typeface="Meiryo"/>
                <a:hlinkClick r:id="rId3"/>
              </a:rPr>
              <a:t>ヘルプページ</a:t>
            </a:r>
            <a:r>
              <a:rPr lang="ja-JP" sz="1200" b="1">
                <a:solidFill>
                  <a:schemeClr val="dk1"/>
                </a:solidFill>
                <a:latin typeface="Meiryo"/>
                <a:ea typeface="Meiryo"/>
                <a:cs typeface="Meiryo"/>
                <a:sym typeface="Meiryo"/>
              </a:rPr>
              <a:t>）</a:t>
            </a:r>
            <a:endParaRPr sz="1200" b="1" i="0" u="none" strike="noStrike" cap="none">
              <a:solidFill>
                <a:srgbClr val="000000"/>
              </a:solidFill>
              <a:latin typeface="Meiryo"/>
              <a:ea typeface="Meiryo"/>
              <a:cs typeface="Meiryo"/>
              <a:sym typeface="Meiryo"/>
            </a:endParaRPr>
          </a:p>
        </p:txBody>
      </p:sp>
      <p:sp>
        <p:nvSpPr>
          <p:cNvPr id="1435" name="Google Shape;1435;g30836c1023d_0_318"/>
          <p:cNvSpPr txBox="1"/>
          <p:nvPr/>
        </p:nvSpPr>
        <p:spPr>
          <a:xfrm>
            <a:off x="360375" y="4684683"/>
            <a:ext cx="6119700" cy="111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工数管理→各種設定→</a:t>
            </a:r>
            <a:r>
              <a:rPr lang="ja-JP" sz="1000" b="0" i="0" strike="noStrike" cap="none">
                <a:solidFill>
                  <a:schemeClr val="dk1"/>
                </a:solidFill>
                <a:latin typeface="Meiryo"/>
                <a:ea typeface="Meiryo"/>
                <a:cs typeface="Meiryo"/>
                <a:sym typeface="Meiryo"/>
              </a:rPr>
              <a:t>集計対象（工数集計対象）</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グループ管理者が</a:t>
            </a:r>
            <a:r>
              <a:rPr lang="ja-JP" sz="1000" b="0" i="0" strike="noStrike" cap="none">
                <a:solidFill>
                  <a:schemeClr val="dk1"/>
                </a:solidFill>
                <a:latin typeface="Meiryo"/>
                <a:ea typeface="Meiryo"/>
                <a:cs typeface="Meiryo"/>
                <a:sym typeface="Meiryo"/>
              </a:rPr>
              <a:t>工数集計</a:t>
            </a:r>
            <a:r>
              <a:rPr lang="ja-JP" sz="1000" b="0" i="0" u="none" strike="noStrike" cap="none">
                <a:solidFill>
                  <a:schemeClr val="dk1"/>
                </a:solidFill>
                <a:latin typeface="Meiryo"/>
                <a:ea typeface="Meiryo"/>
                <a:cs typeface="Meiryo"/>
                <a:sym typeface="Meiryo"/>
              </a:rPr>
              <a:t>を利用する場合、「集計対象」を登録する必要があります。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集計対象とは「管理対象に対して集計範囲（集計の対象となる工数項目やスタッフ）と</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集計者（集計を実行するグループ管理者）を定めた設定」のことです。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集計対象に集計者として登録されなければ、グループ管理者は工数集計を利用できません。</a:t>
            </a:r>
            <a:endParaRPr sz="1000" b="0" i="0" u="none" strike="noStrike" cap="none">
              <a:solidFill>
                <a:schemeClr val="dk1"/>
              </a:solidFill>
              <a:latin typeface="Meiryo"/>
              <a:ea typeface="Meiryo"/>
              <a:cs typeface="Meiryo"/>
              <a:sym typeface="Meiryo"/>
            </a:endParaRPr>
          </a:p>
        </p:txBody>
      </p:sp>
      <p:sp>
        <p:nvSpPr>
          <p:cNvPr id="1436" name="Google Shape;1436;g30836c1023d_0_318"/>
          <p:cNvSpPr txBox="1"/>
          <p:nvPr/>
        </p:nvSpPr>
        <p:spPr>
          <a:xfrm>
            <a:off x="369150" y="5899997"/>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1. 新規登録画面に移動する</a:t>
            </a:r>
            <a:endParaRPr sz="1000" b="1" i="0" u="none" strike="noStrike" cap="none">
              <a:solidFill>
                <a:srgbClr val="000000"/>
              </a:solidFill>
              <a:latin typeface="Meiryo"/>
              <a:ea typeface="Meiryo"/>
              <a:cs typeface="Meiryo"/>
              <a:sym typeface="Meiryo"/>
            </a:endParaRPr>
          </a:p>
        </p:txBody>
      </p:sp>
      <p:sp>
        <p:nvSpPr>
          <p:cNvPr id="1437" name="Google Shape;1437;g30836c1023d_0_318"/>
          <p:cNvSpPr txBox="1"/>
          <p:nvPr/>
        </p:nvSpPr>
        <p:spPr>
          <a:xfrm>
            <a:off x="369150" y="7518275"/>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「集計対象登録」ボタンをクリックして新規登録画面に移動します。</a:t>
            </a:r>
            <a:endParaRPr sz="1000" b="0" i="0" u="none" strike="noStrike" cap="none">
              <a:solidFill>
                <a:srgbClr val="000000"/>
              </a:solidFill>
              <a:latin typeface="Meiryo"/>
              <a:ea typeface="Meiryo"/>
              <a:cs typeface="Meiryo"/>
              <a:sym typeface="Meiryo"/>
            </a:endParaRPr>
          </a:p>
        </p:txBody>
      </p:sp>
      <p:pic>
        <p:nvPicPr>
          <p:cNvPr id="1438" name="Google Shape;1438;g30836c1023d_0_318"/>
          <p:cNvPicPr preferRelativeResize="0"/>
          <p:nvPr/>
        </p:nvPicPr>
        <p:blipFill rotWithShape="1">
          <a:blip r:embed="rId4">
            <a:alphaModFix/>
          </a:blip>
          <a:srcRect/>
          <a:stretch/>
        </p:blipFill>
        <p:spPr>
          <a:xfrm>
            <a:off x="585037" y="6248311"/>
            <a:ext cx="5705475" cy="1167950"/>
          </a:xfrm>
          <a:prstGeom prst="rect">
            <a:avLst/>
          </a:prstGeom>
          <a:noFill/>
          <a:ln>
            <a:noFill/>
          </a:ln>
        </p:spPr>
      </p:pic>
      <p:pic>
        <p:nvPicPr>
          <p:cNvPr id="1439" name="Google Shape;1439;g30836c1023d_0_318"/>
          <p:cNvPicPr preferRelativeResize="0"/>
          <p:nvPr/>
        </p:nvPicPr>
        <p:blipFill rotWithShape="1">
          <a:blip r:embed="rId5">
            <a:alphaModFix/>
          </a:blip>
          <a:srcRect/>
          <a:stretch/>
        </p:blipFill>
        <p:spPr>
          <a:xfrm>
            <a:off x="393000" y="2558678"/>
            <a:ext cx="6071999" cy="202399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g2d3a60a67e5_0_302"/>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グループ管理者が工数管理を利用する場合についてご説明します。（2/7）</a:t>
            </a:r>
            <a:endParaRPr sz="1300"/>
          </a:p>
        </p:txBody>
      </p:sp>
      <p:sp>
        <p:nvSpPr>
          <p:cNvPr id="1446" name="Google Shape;1446;g2d3a60a67e5_0_30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107</a:t>
            </a:fld>
            <a:endParaRPr/>
          </a:p>
        </p:txBody>
      </p:sp>
      <p:sp>
        <p:nvSpPr>
          <p:cNvPr id="1447" name="Google Shape;1447;g2d3a60a67e5_0_302"/>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グループ管理者が利用する場合</a:t>
            </a:r>
            <a:endParaRPr/>
          </a:p>
        </p:txBody>
      </p:sp>
      <p:sp>
        <p:nvSpPr>
          <p:cNvPr id="1448" name="Google Shape;1448;g2d3a60a67e5_0_302"/>
          <p:cNvSpPr txBox="1"/>
          <p:nvPr/>
        </p:nvSpPr>
        <p:spPr>
          <a:xfrm>
            <a:off x="360375" y="149930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2. 必要事項を入力する</a:t>
            </a:r>
            <a:endParaRPr sz="1000" b="1" i="0" u="none" strike="noStrike" cap="none">
              <a:solidFill>
                <a:srgbClr val="000000"/>
              </a:solidFill>
              <a:latin typeface="Meiryo"/>
              <a:ea typeface="Meiryo"/>
              <a:cs typeface="Meiryo"/>
              <a:sym typeface="Meiryo"/>
            </a:endParaRPr>
          </a:p>
        </p:txBody>
      </p:sp>
      <p:sp>
        <p:nvSpPr>
          <p:cNvPr id="1449" name="Google Shape;1449;g2d3a60a67e5_0_302"/>
          <p:cNvSpPr txBox="1"/>
          <p:nvPr/>
        </p:nvSpPr>
        <p:spPr>
          <a:xfrm>
            <a:off x="360375" y="1786725"/>
            <a:ext cx="6119700" cy="679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新規登録画面の各項目に入力します。集計する管理対象・コード・名称は必須項目です。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なお、</a:t>
            </a:r>
            <a:r>
              <a:rPr lang="ja-JP" sz="1000" b="0" i="0" u="none" strike="noStrike" cap="none">
                <a:solidFill>
                  <a:srgbClr val="FF0000"/>
                </a:solidFill>
                <a:latin typeface="Meiryo"/>
                <a:ea typeface="Meiryo"/>
                <a:cs typeface="Meiryo"/>
                <a:sym typeface="Meiryo"/>
              </a:rPr>
              <a:t>管理対象のみ、あとから変更できません。</a:t>
            </a:r>
            <a:endParaRPr sz="1000" b="0" i="0" u="none" strike="noStrike" cap="none">
              <a:solidFill>
                <a:srgbClr val="FF0000"/>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最後に「登録」ボタンをクリックして管理対象を保存してください。</a:t>
            </a:r>
            <a:endParaRPr sz="1000" b="0" i="0" u="none" strike="noStrike" cap="none">
              <a:solidFill>
                <a:schemeClr val="dk1"/>
              </a:solidFill>
              <a:latin typeface="Meiryo"/>
              <a:ea typeface="Meiryo"/>
              <a:cs typeface="Meiryo"/>
              <a:sym typeface="Meiryo"/>
            </a:endParaRPr>
          </a:p>
        </p:txBody>
      </p:sp>
      <p:graphicFrame>
        <p:nvGraphicFramePr>
          <p:cNvPr id="1450" name="Google Shape;1450;g2d3a60a67e5_0_302"/>
          <p:cNvGraphicFramePr/>
          <p:nvPr/>
        </p:nvGraphicFramePr>
        <p:xfrm>
          <a:off x="490525" y="2507650"/>
          <a:ext cx="3000000" cy="3000000"/>
        </p:xfrm>
        <a:graphic>
          <a:graphicData uri="http://schemas.openxmlformats.org/drawingml/2006/table">
            <a:tbl>
              <a:tblPr>
                <a:noFill/>
                <a:tableStyleId>{FC5AC5F7-BD7E-4327-884B-1D2095C8778F}</a:tableStyleId>
              </a:tblPr>
              <a:tblGrid>
                <a:gridCol w="1843100">
                  <a:extLst>
                    <a:ext uri="{9D8B030D-6E8A-4147-A177-3AD203B41FA5}">
                      <a16:colId xmlns:a16="http://schemas.microsoft.com/office/drawing/2014/main" val="20000"/>
                    </a:ext>
                  </a:extLst>
                </a:gridCol>
                <a:gridCol w="4033850">
                  <a:extLst>
                    <a:ext uri="{9D8B030D-6E8A-4147-A177-3AD203B41FA5}">
                      <a16:colId xmlns:a16="http://schemas.microsoft.com/office/drawing/2014/main" val="20001"/>
                    </a:ext>
                  </a:extLst>
                </a:gridCol>
              </a:tblGrid>
              <a:tr h="299400">
                <a:tc>
                  <a:txBody>
                    <a:bodyPr/>
                    <a:lstStyle/>
                    <a:p>
                      <a:pPr marL="0" marR="0" lvl="0" indent="0" algn="ctr" rtl="0">
                        <a:lnSpc>
                          <a:spcPct val="120000"/>
                        </a:lnSpc>
                        <a:spcBef>
                          <a:spcPts val="0"/>
                        </a:spcBef>
                        <a:spcAft>
                          <a:spcPts val="300"/>
                        </a:spcAft>
                        <a:buClr>
                          <a:srgbClr val="000000"/>
                        </a:buClr>
                        <a:buSzPts val="1000"/>
                        <a:buFont typeface="Arial"/>
                        <a:buNone/>
                      </a:pPr>
                      <a:r>
                        <a:rPr lang="ja-JP" sz="1000" u="none" strike="noStrike" cap="none"/>
                        <a:t>画面表示</a:t>
                      </a:r>
                      <a:endParaRPr sz="1000" u="none" strike="noStrike" cap="none"/>
                    </a:p>
                  </a:txBody>
                  <a:tcPr marL="91425" marR="91425" marT="91425" marB="91425">
                    <a:solidFill>
                      <a:srgbClr val="CFE2F3"/>
                    </a:solidFill>
                  </a:tcPr>
                </a:tc>
                <a:tc>
                  <a:txBody>
                    <a:bodyPr/>
                    <a:lstStyle/>
                    <a:p>
                      <a:pPr marL="0" marR="0" lvl="0" indent="0" algn="ctr" rtl="0">
                        <a:lnSpc>
                          <a:spcPct val="120000"/>
                        </a:lnSpc>
                        <a:spcBef>
                          <a:spcPts val="0"/>
                        </a:spcBef>
                        <a:spcAft>
                          <a:spcPts val="300"/>
                        </a:spcAft>
                        <a:buClr>
                          <a:srgbClr val="000000"/>
                        </a:buClr>
                        <a:buSzPts val="1000"/>
                        <a:buFont typeface="Arial"/>
                        <a:buNone/>
                      </a:pPr>
                      <a:r>
                        <a:rPr lang="ja-JP" sz="1000" u="none" strike="noStrike" cap="none"/>
                        <a:t>説明</a:t>
                      </a:r>
                      <a:endParaRPr sz="1000" u="none" strike="noStrike" cap="none"/>
                    </a:p>
                  </a:txBody>
                  <a:tcPr marL="91425" marR="91425" marT="91425" marB="91425">
                    <a:solidFill>
                      <a:srgbClr val="CFE2F3"/>
                    </a:solidFill>
                  </a:tcPr>
                </a:tc>
                <a:extLst>
                  <a:ext uri="{0D108BD9-81ED-4DB2-BD59-A6C34878D82A}">
                    <a16:rowId xmlns:a16="http://schemas.microsoft.com/office/drawing/2014/main" val="10000"/>
                  </a:ext>
                </a:extLst>
              </a:tr>
              <a:tr h="462700">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工数管理対象</a:t>
                      </a:r>
                      <a:endParaRPr sz="1000" u="none" strike="noStrike" cap="none"/>
                    </a:p>
                  </a:txBody>
                  <a:tcPr marL="91425" marR="91425" marT="91425" marB="91425"/>
                </a:tc>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集計する管理対象を選択します。</a:t>
                      </a:r>
                      <a:br>
                        <a:rPr lang="ja-JP" sz="1000" u="none" strike="noStrike" cap="none"/>
                      </a:br>
                      <a:r>
                        <a:rPr lang="ja-JP" sz="1000" u="none" strike="noStrike" cap="none"/>
                        <a:t>ここで選択した管理対象は、登録完了後は変更できません。</a:t>
                      </a:r>
                      <a:endParaRPr sz="1000" u="none" strike="noStrike" cap="none"/>
                    </a:p>
                  </a:txBody>
                  <a:tcPr marL="91425" marR="91425" marT="91425" marB="91425"/>
                </a:tc>
                <a:extLst>
                  <a:ext uri="{0D108BD9-81ED-4DB2-BD59-A6C34878D82A}">
                    <a16:rowId xmlns:a16="http://schemas.microsoft.com/office/drawing/2014/main" val="10001"/>
                  </a:ext>
                </a:extLst>
              </a:tr>
              <a:tr h="462700">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工数集計対象コード</a:t>
                      </a:r>
                      <a:endParaRPr sz="1000" u="none" strike="noStrike" cap="none"/>
                    </a:p>
                  </a:txBody>
                  <a:tcPr marL="91425" marR="91425" marT="91425" marB="91425"/>
                </a:tc>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集計対象のコードを入力します。</a:t>
                      </a:r>
                      <a:br>
                        <a:rPr lang="ja-JP" sz="1000" u="none" strike="noStrike" cap="none"/>
                      </a:br>
                      <a:r>
                        <a:rPr lang="ja-JP" sz="1000" u="none" strike="noStrike" cap="none"/>
                        <a:t>半角全角を問わず英数字、かな、記号が使用可能です。</a:t>
                      </a:r>
                      <a:endParaRPr sz="1000" u="none" strike="noStrike" cap="none"/>
                    </a:p>
                  </a:txBody>
                  <a:tcPr marL="91425" marR="91425" marT="91425" marB="91425"/>
                </a:tc>
                <a:extLst>
                  <a:ext uri="{0D108BD9-81ED-4DB2-BD59-A6C34878D82A}">
                    <a16:rowId xmlns:a16="http://schemas.microsoft.com/office/drawing/2014/main" val="10002"/>
                  </a:ext>
                </a:extLst>
              </a:tr>
              <a:tr h="299400">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工数集計対象名称</a:t>
                      </a:r>
                      <a:endParaRPr sz="1000" u="none" strike="noStrike" cap="none"/>
                    </a:p>
                  </a:txBody>
                  <a:tcPr marL="91425" marR="91425" marT="91425" marB="91425"/>
                </a:tc>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集計対象の名称を入力します。</a:t>
                      </a:r>
                      <a:endParaRPr sz="1000" u="none" strike="noStrike" cap="none"/>
                    </a:p>
                  </a:txBody>
                  <a:tcPr marL="91425" marR="91425" marT="91425" marB="91425"/>
                </a:tc>
                <a:extLst>
                  <a:ext uri="{0D108BD9-81ED-4DB2-BD59-A6C34878D82A}">
                    <a16:rowId xmlns:a16="http://schemas.microsoft.com/office/drawing/2014/main" val="10003"/>
                  </a:ext>
                </a:extLst>
              </a:tr>
              <a:tr h="1286075">
                <a:tc rowSpan="2">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集計範囲</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chemeClr val="dk1"/>
                        </a:buClr>
                        <a:buSzPts val="1100"/>
                        <a:buFont typeface="Arial"/>
                        <a:buNone/>
                      </a:pPr>
                      <a:r>
                        <a:rPr lang="ja-JP" sz="1000" u="none" strike="noStrike" cap="none"/>
                        <a:t>・分類（プロジェクト、タスク等）</a:t>
                      </a:r>
                      <a:endParaRPr sz="1000" u="none" strike="noStrike" cap="none"/>
                    </a:p>
                    <a:p>
                      <a:pPr marL="0" marR="0" lvl="0" indent="0" algn="l" rtl="0">
                        <a:lnSpc>
                          <a:spcPct val="120000"/>
                        </a:lnSpc>
                        <a:spcBef>
                          <a:spcPts val="500"/>
                        </a:spcBef>
                        <a:spcAft>
                          <a:spcPts val="0"/>
                        </a:spcAft>
                        <a:buClr>
                          <a:schemeClr val="dk1"/>
                        </a:buClr>
                        <a:buSzPts val="1100"/>
                        <a:buFont typeface="Arial"/>
                        <a:buNone/>
                      </a:pPr>
                      <a:r>
                        <a:rPr lang="ja-JP" sz="1000" u="none" strike="noStrike" cap="none"/>
                        <a:t>工数分類で登録した分類が表示されます。</a:t>
                      </a:r>
                      <a:br>
                        <a:rPr lang="ja-JP" sz="1000" u="none" strike="noStrike" cap="none"/>
                      </a:br>
                      <a:r>
                        <a:rPr lang="ja-JP" sz="1000" u="none" strike="noStrike" cap="none"/>
                        <a:t>各分類で集計したい工数項目を選択してください。</a:t>
                      </a:r>
                      <a:endParaRPr sz="1000" u="none" strike="noStrike" cap="none"/>
                    </a:p>
                    <a:p>
                      <a:pPr marL="0" marR="0" lvl="0" indent="0" algn="l" rtl="0">
                        <a:lnSpc>
                          <a:spcPct val="120000"/>
                        </a:lnSpc>
                        <a:spcBef>
                          <a:spcPts val="500"/>
                        </a:spcBef>
                        <a:spcAft>
                          <a:spcPts val="0"/>
                        </a:spcAft>
                        <a:buClr>
                          <a:srgbClr val="000000"/>
                        </a:buClr>
                        <a:buSzPts val="1000"/>
                        <a:buFont typeface="Arial"/>
                        <a:buNone/>
                      </a:pPr>
                      <a:r>
                        <a:rPr lang="ja-JP" sz="1000" b="1" u="none" strike="noStrike" cap="none"/>
                        <a:t>全て</a:t>
                      </a:r>
                      <a:r>
                        <a:rPr lang="ja-JP" sz="1000" u="none" strike="noStrike" cap="none"/>
                        <a:t>：すべての工数項目について集計します。</a:t>
                      </a:r>
                      <a:br>
                        <a:rPr lang="ja-JP" sz="1000" u="none" strike="noStrike" cap="none"/>
                      </a:br>
                      <a:r>
                        <a:rPr lang="ja-JP" sz="1000" b="1" u="none" strike="noStrike" cap="none"/>
                        <a:t>任意</a:t>
                      </a:r>
                      <a:r>
                        <a:rPr lang="ja-JP" sz="1000" u="none" strike="noStrike" cap="none"/>
                        <a:t>：工数項目を任意に選択します。</a:t>
                      </a:r>
                      <a:endParaRPr sz="1000" u="none" strike="noStrike" cap="none"/>
                    </a:p>
                    <a:p>
                      <a:pPr marL="0" marR="0" lvl="0" indent="0" algn="l" rtl="0">
                        <a:lnSpc>
                          <a:spcPct val="120000"/>
                        </a:lnSpc>
                        <a:spcBef>
                          <a:spcPts val="500"/>
                        </a:spcBef>
                        <a:spcAft>
                          <a:spcPts val="300"/>
                        </a:spcAft>
                        <a:buClr>
                          <a:srgbClr val="000000"/>
                        </a:buClr>
                        <a:buSzPts val="1000"/>
                        <a:buFont typeface="Arial"/>
                        <a:buNone/>
                      </a:pPr>
                      <a:r>
                        <a:rPr lang="ja-JP" sz="1000"/>
                        <a:t>「</a:t>
                      </a:r>
                      <a:r>
                        <a:rPr lang="ja-JP" sz="1000" u="sng">
                          <a:solidFill>
                            <a:schemeClr val="hlink"/>
                          </a:solidFill>
                          <a:hlinkClick r:id="rId3"/>
                        </a:rPr>
                        <a:t>項目グループ</a:t>
                      </a:r>
                      <a:r>
                        <a:rPr lang="ja-JP" sz="1000"/>
                        <a:t>」で設定することも可能です。</a:t>
                      </a:r>
                      <a:endParaRPr sz="1000"/>
                    </a:p>
                  </a:txBody>
                  <a:tcPr marL="91425" marR="91425" marT="91425" marB="91425"/>
                </a:tc>
                <a:extLst>
                  <a:ext uri="{0D108BD9-81ED-4DB2-BD59-A6C34878D82A}">
                    <a16:rowId xmlns:a16="http://schemas.microsoft.com/office/drawing/2014/main" val="10004"/>
                  </a:ext>
                </a:extLst>
              </a:tr>
              <a:tr h="1449425">
                <a:tc vMerge="1">
                  <a:txBody>
                    <a:bodyPr/>
                    <a:lstStyle/>
                    <a:p>
                      <a:endParaRPr lang="ja-JP"/>
                    </a:p>
                  </a:txBody>
                  <a:tcPr/>
                </a:tc>
                <a:tc>
                  <a:txBody>
                    <a:bodyPr/>
                    <a:lstStyle/>
                    <a:p>
                      <a:pPr marL="0" marR="0" lvl="0" indent="0" algn="l" rtl="0">
                        <a:lnSpc>
                          <a:spcPct val="120000"/>
                        </a:lnSpc>
                        <a:spcBef>
                          <a:spcPts val="0"/>
                        </a:spcBef>
                        <a:spcAft>
                          <a:spcPts val="0"/>
                        </a:spcAft>
                        <a:buClr>
                          <a:schemeClr val="dk1"/>
                        </a:buClr>
                        <a:buSzPts val="1100"/>
                        <a:buFont typeface="Arial"/>
                        <a:buNone/>
                      </a:pPr>
                      <a:r>
                        <a:rPr lang="ja-JP" sz="1000" u="none" strike="noStrike" cap="none"/>
                        <a:t>・スタッフ</a:t>
                      </a:r>
                      <a:endParaRPr sz="1000" u="none" strike="noStrike" cap="none"/>
                    </a:p>
                    <a:p>
                      <a:pPr marL="0" marR="0" lvl="0" indent="0" algn="l" rtl="0">
                        <a:lnSpc>
                          <a:spcPct val="120000"/>
                        </a:lnSpc>
                        <a:spcBef>
                          <a:spcPts val="500"/>
                        </a:spcBef>
                        <a:spcAft>
                          <a:spcPts val="0"/>
                        </a:spcAft>
                        <a:buClr>
                          <a:schemeClr val="dk1"/>
                        </a:buClr>
                        <a:buSzPts val="1100"/>
                        <a:buFont typeface="Arial"/>
                        <a:buNone/>
                      </a:pPr>
                      <a:r>
                        <a:rPr lang="ja-JP" sz="1000" u="none" strike="noStrike" cap="none"/>
                        <a:t>集計の対象となるスタッフを選択します。</a:t>
                      </a:r>
                      <a:endParaRPr sz="1000" u="none" strike="noStrike" cap="none"/>
                    </a:p>
                    <a:p>
                      <a:pPr marL="0" marR="0" lvl="0" indent="0" algn="l" rtl="0">
                        <a:lnSpc>
                          <a:spcPct val="120000"/>
                        </a:lnSpc>
                        <a:spcBef>
                          <a:spcPts val="500"/>
                        </a:spcBef>
                        <a:spcAft>
                          <a:spcPts val="0"/>
                        </a:spcAft>
                        <a:buClr>
                          <a:srgbClr val="000000"/>
                        </a:buClr>
                        <a:buSzPts val="1000"/>
                        <a:buFont typeface="Arial"/>
                        <a:buNone/>
                      </a:pPr>
                      <a:r>
                        <a:rPr lang="ja-JP" sz="1000" b="1" u="none" strike="noStrike" cap="none"/>
                        <a:t>全て</a:t>
                      </a:r>
                      <a:r>
                        <a:rPr lang="ja-JP" sz="1000" u="none" strike="noStrike" cap="none"/>
                        <a:t>：すべてのスタッフの工数を集計します。</a:t>
                      </a:r>
                      <a:br>
                        <a:rPr lang="ja-JP" sz="1000" u="none" strike="noStrike" cap="none"/>
                      </a:br>
                      <a:r>
                        <a:rPr lang="ja-JP" sz="1000" b="1" u="none" strike="noStrike" cap="none"/>
                        <a:t>管理者の担当グループに限定</a:t>
                      </a:r>
                      <a:r>
                        <a:rPr lang="ja-JP" sz="1000" u="none" strike="noStrike" cap="none"/>
                        <a:t>：集計者の管理グループに所属するスタッフのみ集計します。</a:t>
                      </a:r>
                      <a:br>
                        <a:rPr lang="ja-JP" sz="1000" u="none" strike="noStrike" cap="none"/>
                      </a:br>
                      <a:r>
                        <a:rPr lang="ja-JP" sz="1000" b="1" u="none" strike="noStrike" cap="none"/>
                        <a:t>任意</a:t>
                      </a:r>
                      <a:r>
                        <a:rPr lang="ja-JP" sz="1000" u="none" strike="noStrike" cap="none"/>
                        <a:t>：スタッフを任意に選択します。</a:t>
                      </a:r>
                      <a:endParaRPr sz="1000" u="none" strike="noStrike" cap="none"/>
                    </a:p>
                    <a:p>
                      <a:pPr marL="0" marR="0" lvl="0" indent="0" algn="l" rtl="0">
                        <a:lnSpc>
                          <a:spcPct val="120000"/>
                        </a:lnSpc>
                        <a:spcBef>
                          <a:spcPts val="500"/>
                        </a:spcBef>
                        <a:spcAft>
                          <a:spcPts val="300"/>
                        </a:spcAft>
                        <a:buClr>
                          <a:srgbClr val="000000"/>
                        </a:buClr>
                        <a:buSzPts val="1000"/>
                        <a:buFont typeface="Arial"/>
                        <a:buNone/>
                      </a:pPr>
                      <a:r>
                        <a:rPr lang="ja-JP" sz="1000"/>
                        <a:t>「</a:t>
                      </a:r>
                      <a:r>
                        <a:rPr lang="ja-JP" sz="1000" u="sng">
                          <a:solidFill>
                            <a:schemeClr val="hlink"/>
                          </a:solidFill>
                          <a:hlinkClick r:id="rId4"/>
                        </a:rPr>
                        <a:t>スタッフグループ</a:t>
                      </a:r>
                      <a:r>
                        <a:rPr lang="ja-JP" sz="1000"/>
                        <a:t>」で設定することも可能です。</a:t>
                      </a:r>
                      <a:endParaRPr sz="1000"/>
                    </a:p>
                  </a:txBody>
                  <a:tcPr marL="91425" marR="91425" marT="91425" marB="91425"/>
                </a:tc>
                <a:extLst>
                  <a:ext uri="{0D108BD9-81ED-4DB2-BD59-A6C34878D82A}">
                    <a16:rowId xmlns:a16="http://schemas.microsoft.com/office/drawing/2014/main" val="10005"/>
                  </a:ext>
                </a:extLst>
              </a:tr>
              <a:tr h="1286075">
                <a:tc>
                  <a:txBody>
                    <a:bodyPr/>
                    <a:lstStyle/>
                    <a:p>
                      <a:pPr marL="0" marR="0" lvl="0" indent="0" algn="l" rtl="0">
                        <a:lnSpc>
                          <a:spcPct val="120000"/>
                        </a:lnSpc>
                        <a:spcBef>
                          <a:spcPts val="0"/>
                        </a:spcBef>
                        <a:spcAft>
                          <a:spcPts val="300"/>
                        </a:spcAft>
                        <a:buClr>
                          <a:srgbClr val="000000"/>
                        </a:buClr>
                        <a:buSzPts val="1000"/>
                        <a:buFont typeface="Arial"/>
                        <a:buNone/>
                      </a:pPr>
                      <a:r>
                        <a:rPr lang="ja-JP" sz="1000" u="none" strike="noStrike" cap="none"/>
                        <a:t>集計者</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chemeClr val="dk1"/>
                        </a:buClr>
                        <a:buSzPts val="1100"/>
                        <a:buFont typeface="Arial"/>
                        <a:buNone/>
                      </a:pPr>
                      <a:r>
                        <a:rPr lang="ja-JP" sz="1000" u="none" strike="noStrike" cap="none"/>
                        <a:t>集計を許可するグループ管理者を選択します。</a:t>
                      </a:r>
                      <a:endParaRPr sz="1000" u="none" strike="noStrike" cap="none"/>
                    </a:p>
                    <a:p>
                      <a:pPr marL="0" marR="0" lvl="0" indent="0" algn="l" rtl="0">
                        <a:lnSpc>
                          <a:spcPct val="120000"/>
                        </a:lnSpc>
                        <a:spcBef>
                          <a:spcPts val="500"/>
                        </a:spcBef>
                        <a:spcAft>
                          <a:spcPts val="0"/>
                        </a:spcAft>
                        <a:buClr>
                          <a:schemeClr val="dk1"/>
                        </a:buClr>
                        <a:buSzPts val="1100"/>
                        <a:buFont typeface="Arial"/>
                        <a:buNone/>
                      </a:pPr>
                      <a:r>
                        <a:rPr lang="ja-JP" sz="1000" b="1" u="none" strike="noStrike" cap="none"/>
                        <a:t>全て</a:t>
                      </a:r>
                      <a:r>
                        <a:rPr lang="ja-JP" sz="1000" u="none" strike="noStrike" cap="none"/>
                        <a:t>：すべてのグループ管理者が集計者となります。</a:t>
                      </a:r>
                      <a:br>
                        <a:rPr lang="ja-JP" sz="1000" u="none" strike="noStrike" cap="none"/>
                      </a:br>
                      <a:r>
                        <a:rPr lang="ja-JP" sz="1000" b="1" u="none" strike="noStrike" cap="none"/>
                        <a:t>任意</a:t>
                      </a:r>
                      <a:r>
                        <a:rPr lang="ja-JP" sz="1000" u="none" strike="noStrike" cap="none"/>
                        <a:t>：グループ管理者を任意に選択します。</a:t>
                      </a:r>
                      <a:endParaRPr sz="1000" u="none" strike="noStrike" cap="none"/>
                    </a:p>
                    <a:p>
                      <a:pPr marL="0" marR="0" lvl="0" indent="0" algn="l" rtl="0">
                        <a:lnSpc>
                          <a:spcPct val="120000"/>
                        </a:lnSpc>
                        <a:spcBef>
                          <a:spcPts val="500"/>
                        </a:spcBef>
                        <a:spcAft>
                          <a:spcPts val="0"/>
                        </a:spcAft>
                        <a:buClr>
                          <a:schemeClr val="dk1"/>
                        </a:buClr>
                        <a:buSzPts val="1100"/>
                        <a:buFont typeface="Arial"/>
                        <a:buNone/>
                      </a:pPr>
                      <a:r>
                        <a:rPr lang="ja-JP" sz="1000"/>
                        <a:t>「</a:t>
                      </a:r>
                      <a:r>
                        <a:rPr lang="ja-JP" sz="1000" u="sng">
                          <a:solidFill>
                            <a:schemeClr val="hlink"/>
                          </a:solidFill>
                          <a:hlinkClick r:id="rId5"/>
                        </a:rPr>
                        <a:t>管理者グループ</a:t>
                      </a:r>
                      <a:r>
                        <a:rPr lang="ja-JP" sz="1000"/>
                        <a:t>」で設定することも可能です。</a:t>
                      </a:r>
                      <a:endParaRPr sz="1000"/>
                    </a:p>
                    <a:p>
                      <a:pPr marL="0" marR="0" lvl="0" indent="0" algn="l" rtl="0">
                        <a:lnSpc>
                          <a:spcPct val="120000"/>
                        </a:lnSpc>
                        <a:spcBef>
                          <a:spcPts val="500"/>
                        </a:spcBef>
                        <a:spcAft>
                          <a:spcPts val="300"/>
                        </a:spcAft>
                        <a:buClr>
                          <a:srgbClr val="000000"/>
                        </a:buClr>
                        <a:buSzPts val="1000"/>
                        <a:buFont typeface="Arial"/>
                        <a:buNone/>
                      </a:pPr>
                      <a:r>
                        <a:rPr lang="ja-JP" sz="1000" u="none" strike="noStrike" cap="none"/>
                        <a:t>※ 別途、</a:t>
                      </a:r>
                      <a:r>
                        <a:rPr lang="ja-JP" sz="1000" u="sng" strike="noStrike" cap="none">
                          <a:solidFill>
                            <a:schemeClr val="hlink"/>
                          </a:solidFill>
                          <a:hlinkClick r:id="rId6"/>
                        </a:rPr>
                        <a:t>工数管理者権限</a:t>
                      </a:r>
                      <a:r>
                        <a:rPr lang="ja-JP" sz="1000" u="none" strike="noStrike" cap="none"/>
                        <a:t>および</a:t>
                      </a:r>
                      <a:r>
                        <a:rPr lang="ja-JP" sz="1000" u="sng" strike="noStrike" cap="none">
                          <a:solidFill>
                            <a:schemeClr val="hlink"/>
                          </a:solidFill>
                          <a:hlinkClick r:id="rId7"/>
                        </a:rPr>
                        <a:t>グループ管理者設定</a:t>
                      </a:r>
                      <a:r>
                        <a:rPr lang="ja-JP" sz="1000" u="none" strike="noStrike" cap="none"/>
                        <a:t>で権限を付与する必要があります。</a:t>
                      </a:r>
                      <a:endParaRPr sz="1000" u="none" strike="noStrike" cap="none"/>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g30836c1023d_0_261"/>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spcBef>
                <a:spcPts val="706"/>
              </a:spcBef>
              <a:spcAft>
                <a:spcPts val="0"/>
              </a:spcAft>
              <a:buSzPts val="2300"/>
              <a:buNone/>
            </a:pPr>
            <a:r>
              <a:rPr lang="ja-JP" sz="1300"/>
              <a:t>グループ管理者が工数管理を利用する場合についてご説明します。（3/7）</a:t>
            </a:r>
            <a:endParaRPr sz="1300"/>
          </a:p>
        </p:txBody>
      </p:sp>
      <p:sp>
        <p:nvSpPr>
          <p:cNvPr id="1457" name="Google Shape;1457;g30836c1023d_0_26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108</a:t>
            </a:fld>
            <a:endParaRPr/>
          </a:p>
        </p:txBody>
      </p:sp>
      <p:sp>
        <p:nvSpPr>
          <p:cNvPr id="1458" name="Google Shape;1458;g30836c1023d_0_261"/>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spcBef>
                <a:spcPts val="706"/>
              </a:spcBef>
              <a:spcAft>
                <a:spcPts val="0"/>
              </a:spcAft>
              <a:buSzPts val="2300"/>
              <a:buNone/>
            </a:pPr>
            <a:r>
              <a:rPr lang="ja-JP"/>
              <a:t>グループ管理者が利用する場合</a:t>
            </a:r>
            <a:endParaRPr/>
          </a:p>
        </p:txBody>
      </p:sp>
      <p:sp>
        <p:nvSpPr>
          <p:cNvPr id="1459" name="Google Shape;1459;g30836c1023d_0_261"/>
          <p:cNvSpPr txBox="1"/>
          <p:nvPr/>
        </p:nvSpPr>
        <p:spPr>
          <a:xfrm>
            <a:off x="369150" y="1560647"/>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a:solidFill>
                  <a:schemeClr val="dk1"/>
                </a:solidFill>
                <a:latin typeface="Meiryo"/>
                <a:ea typeface="Meiryo"/>
                <a:cs typeface="Meiryo"/>
                <a:sym typeface="Meiryo"/>
              </a:rPr>
              <a:t>3. 登録完了</a:t>
            </a:r>
            <a:endParaRPr sz="1000" b="1" i="0" u="none" strike="noStrike" cap="none">
              <a:solidFill>
                <a:srgbClr val="000000"/>
              </a:solidFill>
              <a:latin typeface="Meiryo"/>
              <a:ea typeface="Meiryo"/>
              <a:cs typeface="Meiryo"/>
              <a:sym typeface="Meiryo"/>
            </a:endParaRPr>
          </a:p>
        </p:txBody>
      </p:sp>
      <p:sp>
        <p:nvSpPr>
          <p:cNvPr id="1460" name="Google Shape;1460;g30836c1023d_0_261"/>
          <p:cNvSpPr txBox="1"/>
          <p:nvPr/>
        </p:nvSpPr>
        <p:spPr>
          <a:xfrm>
            <a:off x="369150" y="2811303"/>
            <a:ext cx="6119700" cy="2463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0"/>
              </a:spcBef>
              <a:spcAft>
                <a:spcPts val="500"/>
              </a:spcAft>
              <a:buClr>
                <a:schemeClr val="dk1"/>
              </a:buClr>
              <a:buSzPts val="1100"/>
              <a:buFont typeface="Arial"/>
              <a:buNone/>
            </a:pPr>
            <a:r>
              <a:rPr lang="ja-JP" sz="1000">
                <a:solidFill>
                  <a:schemeClr val="dk1"/>
                </a:solidFill>
                <a:latin typeface="Meiryo"/>
                <a:ea typeface="Meiryo"/>
                <a:cs typeface="Meiryo"/>
                <a:sym typeface="Meiryo"/>
              </a:rPr>
              <a:t>登録した集計対象が一覧で表示されます。</a:t>
            </a:r>
            <a:endParaRPr sz="1000">
              <a:solidFill>
                <a:schemeClr val="dk1"/>
              </a:solidFill>
              <a:latin typeface="Meiryo"/>
              <a:ea typeface="Meiryo"/>
              <a:cs typeface="Meiryo"/>
              <a:sym typeface="Meiryo"/>
            </a:endParaRPr>
          </a:p>
        </p:txBody>
      </p:sp>
      <p:graphicFrame>
        <p:nvGraphicFramePr>
          <p:cNvPr id="1461" name="Google Shape;1461;g30836c1023d_0_261"/>
          <p:cNvGraphicFramePr/>
          <p:nvPr/>
        </p:nvGraphicFramePr>
        <p:xfrm>
          <a:off x="360375" y="3182775"/>
          <a:ext cx="3000000" cy="3000000"/>
        </p:xfrm>
        <a:graphic>
          <a:graphicData uri="http://schemas.openxmlformats.org/drawingml/2006/table">
            <a:tbl>
              <a:tblPr>
                <a:noFill/>
                <a:tableStyleId>{1582C250-2146-4E95-9186-6041D889C8F7}</a:tableStyleId>
              </a:tblPr>
              <a:tblGrid>
                <a:gridCol w="1265250">
                  <a:extLst>
                    <a:ext uri="{9D8B030D-6E8A-4147-A177-3AD203B41FA5}">
                      <a16:colId xmlns:a16="http://schemas.microsoft.com/office/drawing/2014/main" val="20000"/>
                    </a:ext>
                  </a:extLst>
                </a:gridCol>
                <a:gridCol w="4854450">
                  <a:extLst>
                    <a:ext uri="{9D8B030D-6E8A-4147-A177-3AD203B41FA5}">
                      <a16:colId xmlns:a16="http://schemas.microsoft.com/office/drawing/2014/main" val="20001"/>
                    </a:ext>
                  </a:extLst>
                </a:gridCol>
              </a:tblGrid>
              <a:tr h="369900">
                <a:tc>
                  <a:txBody>
                    <a:bodyPr/>
                    <a:lstStyle/>
                    <a:p>
                      <a:pPr marL="0" lvl="0" indent="0" algn="ctr" rtl="0">
                        <a:lnSpc>
                          <a:spcPct val="115000"/>
                        </a:lnSpc>
                        <a:spcBef>
                          <a:spcPts val="0"/>
                        </a:spcBef>
                        <a:spcAft>
                          <a:spcPts val="300"/>
                        </a:spcAft>
                        <a:buNone/>
                      </a:pPr>
                      <a:r>
                        <a:rPr lang="ja-JP" sz="1000"/>
                        <a:t>画面表示</a:t>
                      </a:r>
                      <a:endParaRPr sz="1000"/>
                    </a:p>
                  </a:txBody>
                  <a:tcPr marL="91425" marR="91425" marT="91425" marB="91425">
                    <a:solidFill>
                      <a:srgbClr val="CFE2F3"/>
                    </a:solidFill>
                  </a:tcPr>
                </a:tc>
                <a:tc>
                  <a:txBody>
                    <a:bodyPr/>
                    <a:lstStyle/>
                    <a:p>
                      <a:pPr marL="0" lvl="0" indent="0" algn="ctr" rtl="0">
                        <a:lnSpc>
                          <a:spcPct val="115000"/>
                        </a:lnSpc>
                        <a:spcBef>
                          <a:spcPts val="0"/>
                        </a:spcBef>
                        <a:spcAft>
                          <a:spcPts val="300"/>
                        </a:spcAft>
                        <a:buNone/>
                      </a:pPr>
                      <a:r>
                        <a:rPr lang="ja-JP" sz="1000"/>
                        <a:t>説明</a:t>
                      </a:r>
                      <a:endParaRPr sz="1000"/>
                    </a:p>
                  </a:txBody>
                  <a:tcPr marL="91425" marR="91425" marT="91425" marB="91425">
                    <a:solidFill>
                      <a:srgbClr val="CFE2F3"/>
                    </a:solidFill>
                  </a:tcPr>
                </a:tc>
                <a:extLst>
                  <a:ext uri="{0D108BD9-81ED-4DB2-BD59-A6C34878D82A}">
                    <a16:rowId xmlns:a16="http://schemas.microsoft.com/office/drawing/2014/main" val="10000"/>
                  </a:ext>
                </a:extLst>
              </a:tr>
              <a:tr h="571675">
                <a:tc>
                  <a:txBody>
                    <a:bodyPr/>
                    <a:lstStyle/>
                    <a:p>
                      <a:pPr marL="0" lvl="0" indent="0" algn="l" rtl="0">
                        <a:lnSpc>
                          <a:spcPct val="120000"/>
                        </a:lnSpc>
                        <a:spcBef>
                          <a:spcPts val="0"/>
                        </a:spcBef>
                        <a:spcAft>
                          <a:spcPts val="500"/>
                        </a:spcAft>
                        <a:buNone/>
                      </a:pPr>
                      <a:r>
                        <a:rPr lang="ja-JP" sz="1000"/>
                        <a:t>コード</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集計対象のコードを表示します。</a:t>
                      </a:r>
                      <a:br>
                        <a:rPr lang="ja-JP" sz="1000"/>
                      </a:br>
                      <a:r>
                        <a:rPr lang="ja-JP" sz="1000"/>
                        <a:t>「コピー」をクリックすると、コードをコピーします。</a:t>
                      </a:r>
                      <a:endParaRPr sz="1000"/>
                    </a:p>
                  </a:txBody>
                  <a:tcPr marL="91425" marR="91425" marT="91425" marB="91425"/>
                </a:tc>
                <a:extLst>
                  <a:ext uri="{0D108BD9-81ED-4DB2-BD59-A6C34878D82A}">
                    <a16:rowId xmlns:a16="http://schemas.microsoft.com/office/drawing/2014/main" val="10001"/>
                  </a:ext>
                </a:extLst>
              </a:tr>
              <a:tr h="571675">
                <a:tc>
                  <a:txBody>
                    <a:bodyPr/>
                    <a:lstStyle/>
                    <a:p>
                      <a:pPr marL="0" lvl="0" indent="0" algn="l" rtl="0">
                        <a:lnSpc>
                          <a:spcPct val="120000"/>
                        </a:lnSpc>
                        <a:spcBef>
                          <a:spcPts val="0"/>
                        </a:spcBef>
                        <a:spcAft>
                          <a:spcPts val="500"/>
                        </a:spcAft>
                        <a:buNone/>
                      </a:pPr>
                      <a:r>
                        <a:rPr lang="ja-JP" sz="1000"/>
                        <a:t>名称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集計対象の名称を表示します。</a:t>
                      </a:r>
                      <a:br>
                        <a:rPr lang="ja-JP" sz="1000"/>
                      </a:br>
                      <a:r>
                        <a:rPr lang="ja-JP" sz="1000"/>
                        <a:t>クリックすると、編集画面に移動します。</a:t>
                      </a:r>
                      <a:endParaRPr sz="1000"/>
                    </a:p>
                  </a:txBody>
                  <a:tcPr marL="91425" marR="91425" marT="91425" marB="91425"/>
                </a:tc>
                <a:extLst>
                  <a:ext uri="{0D108BD9-81ED-4DB2-BD59-A6C34878D82A}">
                    <a16:rowId xmlns:a16="http://schemas.microsoft.com/office/drawing/2014/main" val="10002"/>
                  </a:ext>
                </a:extLst>
              </a:tr>
              <a:tr h="571675">
                <a:tc>
                  <a:txBody>
                    <a:bodyPr/>
                    <a:lstStyle/>
                    <a:p>
                      <a:pPr marL="0" lvl="0" indent="0" algn="l" rtl="0">
                        <a:lnSpc>
                          <a:spcPct val="120000"/>
                        </a:lnSpc>
                        <a:spcBef>
                          <a:spcPts val="0"/>
                        </a:spcBef>
                        <a:spcAft>
                          <a:spcPts val="500"/>
                        </a:spcAft>
                        <a:buNone/>
                      </a:pPr>
                      <a:r>
                        <a:rPr lang="ja-JP" sz="1000"/>
                        <a:t>工数管理対象</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集計する管理対象を表示します。</a:t>
                      </a:r>
                      <a:br>
                        <a:rPr lang="ja-JP" sz="1000"/>
                      </a:br>
                      <a:r>
                        <a:rPr lang="ja-JP" sz="1000"/>
                        <a:t>クリックすると、管理対象の編集画面に移動します。</a:t>
                      </a:r>
                      <a:endParaRPr sz="1000"/>
                    </a:p>
                  </a:txBody>
                  <a:tcPr marL="91425" marR="91425" marT="91425" marB="91425"/>
                </a:tc>
                <a:extLst>
                  <a:ext uri="{0D108BD9-81ED-4DB2-BD59-A6C34878D82A}">
                    <a16:rowId xmlns:a16="http://schemas.microsoft.com/office/drawing/2014/main" val="10003"/>
                  </a:ext>
                </a:extLst>
              </a:tr>
              <a:tr h="369900">
                <a:tc>
                  <a:txBody>
                    <a:bodyPr/>
                    <a:lstStyle/>
                    <a:p>
                      <a:pPr marL="0" lvl="0" indent="0" algn="l" rtl="0">
                        <a:lnSpc>
                          <a:spcPct val="120000"/>
                        </a:lnSpc>
                        <a:spcBef>
                          <a:spcPts val="0"/>
                        </a:spcBef>
                        <a:spcAft>
                          <a:spcPts val="500"/>
                        </a:spcAft>
                        <a:buNone/>
                      </a:pPr>
                      <a:r>
                        <a:rPr lang="ja-JP" sz="1000"/>
                        <a:t>複製</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登録内容を複製して新規登録画面に移動します。</a:t>
                      </a:r>
                      <a:endParaRPr sz="1000"/>
                    </a:p>
                  </a:txBody>
                  <a:tcPr marL="91425" marR="91425" marT="91425" marB="91425"/>
                </a:tc>
                <a:extLst>
                  <a:ext uri="{0D108BD9-81ED-4DB2-BD59-A6C34878D82A}">
                    <a16:rowId xmlns:a16="http://schemas.microsoft.com/office/drawing/2014/main" val="10004"/>
                  </a:ext>
                </a:extLst>
              </a:tr>
              <a:tr h="773450">
                <a:tc>
                  <a:txBody>
                    <a:bodyPr/>
                    <a:lstStyle/>
                    <a:p>
                      <a:pPr marL="0" lvl="0" indent="0" algn="l" rtl="0">
                        <a:lnSpc>
                          <a:spcPct val="120000"/>
                        </a:lnSpc>
                        <a:spcBef>
                          <a:spcPts val="0"/>
                        </a:spcBef>
                        <a:spcAft>
                          <a:spcPts val="500"/>
                        </a:spcAft>
                        <a:buNone/>
                      </a:pPr>
                      <a:r>
                        <a:rPr lang="ja-JP" sz="1000"/>
                        <a:t>削除</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集計対象を削除します。</a:t>
                      </a:r>
                      <a:br>
                        <a:rPr lang="ja-JP" sz="1000"/>
                      </a:br>
                      <a:r>
                        <a:rPr lang="ja-JP" sz="1000"/>
                        <a:t>クリックすると確認のダイアログが表示されるので、問題なければ「OK」をクリックして削除を実行してください。</a:t>
                      </a:r>
                      <a:endParaRPr sz="1000"/>
                    </a:p>
                  </a:txBody>
                  <a:tcPr marL="91425" marR="91425" marT="91425" marB="91425"/>
                </a:tc>
                <a:extLst>
                  <a:ext uri="{0D108BD9-81ED-4DB2-BD59-A6C34878D82A}">
                    <a16:rowId xmlns:a16="http://schemas.microsoft.com/office/drawing/2014/main" val="10005"/>
                  </a:ext>
                </a:extLst>
              </a:tr>
              <a:tr h="420975">
                <a:tc>
                  <a:txBody>
                    <a:bodyPr/>
                    <a:lstStyle/>
                    <a:p>
                      <a:pPr marL="0" lvl="0" indent="0" algn="l" rtl="0">
                        <a:lnSpc>
                          <a:spcPct val="120000"/>
                        </a:lnSpc>
                        <a:spcBef>
                          <a:spcPts val="0"/>
                        </a:spcBef>
                        <a:spcAft>
                          <a:spcPts val="500"/>
                        </a:spcAft>
                        <a:buNone/>
                      </a:pPr>
                      <a:r>
                        <a:rPr lang="ja-JP" sz="1000"/>
                        <a:t>最終更新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最終更新日時と更新者（全権限管理者・グループ管理者）を表示します。</a:t>
                      </a:r>
                      <a:endParaRPr sz="1000"/>
                    </a:p>
                  </a:txBody>
                  <a:tcPr marL="91425" marR="91425" marT="91425" marB="91425"/>
                </a:tc>
                <a:extLst>
                  <a:ext uri="{0D108BD9-81ED-4DB2-BD59-A6C34878D82A}">
                    <a16:rowId xmlns:a16="http://schemas.microsoft.com/office/drawing/2014/main" val="10006"/>
                  </a:ext>
                </a:extLst>
              </a:tr>
            </a:tbl>
          </a:graphicData>
        </a:graphic>
      </p:graphicFrame>
      <p:pic>
        <p:nvPicPr>
          <p:cNvPr id="1462" name="Google Shape;1462;g30836c1023d_0_261"/>
          <p:cNvPicPr preferRelativeResize="0"/>
          <p:nvPr/>
        </p:nvPicPr>
        <p:blipFill>
          <a:blip r:embed="rId3">
            <a:alphaModFix/>
          </a:blip>
          <a:stretch>
            <a:fillRect/>
          </a:stretch>
        </p:blipFill>
        <p:spPr>
          <a:xfrm>
            <a:off x="369150" y="1930286"/>
            <a:ext cx="6119700" cy="75767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g2d3a60a67e5_0_273"/>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グループ管理者が工数管理を利用する場合についてご説明します。（4/7）</a:t>
            </a:r>
            <a:endParaRPr sz="1300"/>
          </a:p>
        </p:txBody>
      </p:sp>
      <p:sp>
        <p:nvSpPr>
          <p:cNvPr id="1469" name="Google Shape;1469;g2d3a60a67e5_0_27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109</a:t>
            </a:fld>
            <a:endParaRPr/>
          </a:p>
        </p:txBody>
      </p:sp>
      <p:sp>
        <p:nvSpPr>
          <p:cNvPr id="1470" name="Google Shape;1470;g2d3a60a67e5_0_273"/>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グループ管理者が利用する場合</a:t>
            </a:r>
            <a:endParaRPr/>
          </a:p>
        </p:txBody>
      </p:sp>
      <p:sp>
        <p:nvSpPr>
          <p:cNvPr id="1471" name="Google Shape;1471;g2d3a60a67e5_0_273"/>
          <p:cNvSpPr txBox="1"/>
          <p:nvPr/>
        </p:nvSpPr>
        <p:spPr>
          <a:xfrm>
            <a:off x="360375" y="1546625"/>
            <a:ext cx="6119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200" b="1" i="0" u="none" strike="noStrike" cap="none">
                <a:solidFill>
                  <a:schemeClr val="dk1"/>
                </a:solidFill>
                <a:latin typeface="Meiryo"/>
                <a:ea typeface="Meiryo"/>
                <a:cs typeface="Meiryo"/>
                <a:sym typeface="Meiryo"/>
              </a:rPr>
              <a:t>工数管理者権限</a:t>
            </a:r>
            <a:r>
              <a:rPr lang="ja-JP" sz="1200" b="1">
                <a:solidFill>
                  <a:schemeClr val="dk1"/>
                </a:solidFill>
                <a:latin typeface="Meiryo"/>
                <a:ea typeface="Meiryo"/>
                <a:cs typeface="Meiryo"/>
                <a:sym typeface="Meiryo"/>
              </a:rPr>
              <a:t>（</a:t>
            </a:r>
            <a:r>
              <a:rPr lang="ja-JP" sz="1200" b="1" u="sng">
                <a:solidFill>
                  <a:schemeClr val="hlink"/>
                </a:solidFill>
                <a:latin typeface="Meiryo"/>
                <a:ea typeface="Meiryo"/>
                <a:cs typeface="Meiryo"/>
                <a:sym typeface="Meiryo"/>
                <a:hlinkClick r:id="rId3"/>
              </a:rPr>
              <a:t>ヘルプページ</a:t>
            </a:r>
            <a:r>
              <a:rPr lang="ja-JP" sz="1200" b="1">
                <a:solidFill>
                  <a:schemeClr val="dk1"/>
                </a:solidFill>
                <a:latin typeface="Meiryo"/>
                <a:ea typeface="Meiryo"/>
                <a:cs typeface="Meiryo"/>
                <a:sym typeface="Meiryo"/>
              </a:rPr>
              <a:t>）</a:t>
            </a:r>
            <a:endParaRPr sz="1200" b="1" i="0" u="none" strike="noStrike" cap="none">
              <a:solidFill>
                <a:srgbClr val="000000"/>
              </a:solidFill>
              <a:latin typeface="Meiryo"/>
              <a:ea typeface="Meiryo"/>
              <a:cs typeface="Meiryo"/>
              <a:sym typeface="Meiryo"/>
            </a:endParaRPr>
          </a:p>
        </p:txBody>
      </p:sp>
      <p:sp>
        <p:nvSpPr>
          <p:cNvPr id="1472" name="Google Shape;1472;g2d3a60a67e5_0_273"/>
          <p:cNvSpPr txBox="1"/>
          <p:nvPr/>
        </p:nvSpPr>
        <p:spPr>
          <a:xfrm>
            <a:off x="360375" y="3948483"/>
            <a:ext cx="6119700" cy="1482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工数管理→各種設定→</a:t>
            </a:r>
            <a:r>
              <a:rPr lang="ja-JP" sz="1000" b="0" i="0" strike="noStrike" cap="none">
                <a:solidFill>
                  <a:schemeClr val="dk1"/>
                </a:solidFill>
                <a:latin typeface="Meiryo"/>
                <a:ea typeface="Meiryo"/>
                <a:cs typeface="Meiryo"/>
                <a:sym typeface="Meiryo"/>
              </a:rPr>
              <a:t>管理者権限（工数管理者権限）</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グループ管理者が管理者ページで工数管理を利用するには、あらかじめ「管理者権限」を登録する</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必要があります。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管理者権限とは、工数管理プランの各機能について、登録・閲覧・更新・削除のうちどの権限を</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付与するか・しないかを設定したものです。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登録した管理者権限を</a:t>
            </a:r>
            <a:r>
              <a:rPr lang="ja-JP" sz="1000" b="0" i="0" u="sng" strike="noStrike" cap="none">
                <a:solidFill>
                  <a:schemeClr val="hlink"/>
                </a:solidFill>
                <a:latin typeface="Meiryo"/>
                <a:ea typeface="Meiryo"/>
                <a:cs typeface="Meiryo"/>
                <a:sym typeface="Meiryo"/>
                <a:hlinkClick r:id="rId4"/>
              </a:rPr>
              <a:t>グループ管理者設定</a:t>
            </a:r>
            <a:r>
              <a:rPr lang="ja-JP" sz="1000" b="0" i="0" u="none" strike="noStrike" cap="none">
                <a:solidFill>
                  <a:schemeClr val="dk1"/>
                </a:solidFill>
                <a:latin typeface="Meiryo"/>
                <a:ea typeface="Meiryo"/>
                <a:cs typeface="Meiryo"/>
                <a:sym typeface="Meiryo"/>
              </a:rPr>
              <a:t>から各グループ管理者に付与することで、グループ管理者も</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工数管理を利用可能になります。</a:t>
            </a:r>
            <a:endParaRPr sz="1000" b="0" i="0" u="none" strike="noStrike" cap="none">
              <a:solidFill>
                <a:schemeClr val="dk1"/>
              </a:solidFill>
              <a:latin typeface="Meiryo"/>
              <a:ea typeface="Meiryo"/>
              <a:cs typeface="Meiryo"/>
              <a:sym typeface="Meiryo"/>
            </a:endParaRPr>
          </a:p>
        </p:txBody>
      </p:sp>
      <p:pic>
        <p:nvPicPr>
          <p:cNvPr id="1473" name="Google Shape;1473;g2d3a60a67e5_0_273"/>
          <p:cNvPicPr preferRelativeResize="0"/>
          <p:nvPr/>
        </p:nvPicPr>
        <p:blipFill rotWithShape="1">
          <a:blip r:embed="rId5">
            <a:alphaModFix/>
          </a:blip>
          <a:srcRect/>
          <a:stretch/>
        </p:blipFill>
        <p:spPr>
          <a:xfrm>
            <a:off x="950400" y="5558625"/>
            <a:ext cx="4957199" cy="2328075"/>
          </a:xfrm>
          <a:prstGeom prst="rect">
            <a:avLst/>
          </a:prstGeom>
          <a:noFill/>
          <a:ln>
            <a:noFill/>
          </a:ln>
        </p:spPr>
      </p:pic>
      <p:pic>
        <p:nvPicPr>
          <p:cNvPr id="1474" name="Google Shape;1474;g2d3a60a67e5_0_273"/>
          <p:cNvPicPr preferRelativeResize="0"/>
          <p:nvPr/>
        </p:nvPicPr>
        <p:blipFill rotWithShape="1">
          <a:blip r:embed="rId6">
            <a:alphaModFix/>
          </a:blip>
          <a:srcRect/>
          <a:stretch/>
        </p:blipFill>
        <p:spPr>
          <a:xfrm>
            <a:off x="392999" y="1950742"/>
            <a:ext cx="6072001" cy="1870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11</a:t>
            </a:fld>
            <a:endParaRPr/>
          </a:p>
        </p:txBody>
      </p:sp>
      <p:sp>
        <p:nvSpPr>
          <p:cNvPr id="130" name="Google Shape;130;p19"/>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トップページを確認する</a:t>
            </a:r>
            <a:endParaRPr/>
          </a:p>
        </p:txBody>
      </p:sp>
      <p:sp>
        <p:nvSpPr>
          <p:cNvPr id="131" name="Google Shape;131;p19"/>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sz="1312"/>
              <a:t>アラート一覧の確認方法をご案内します。</a:t>
            </a:r>
            <a:endParaRPr sz="1312"/>
          </a:p>
        </p:txBody>
      </p:sp>
      <p:sp>
        <p:nvSpPr>
          <p:cNvPr id="132" name="Google Shape;132;p19"/>
          <p:cNvSpPr txBox="1"/>
          <p:nvPr/>
        </p:nvSpPr>
        <p:spPr>
          <a:xfrm>
            <a:off x="348075" y="3759122"/>
            <a:ext cx="6313200" cy="1040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7F7F7F"/>
              </a:buClr>
              <a:buSzPts val="1050"/>
              <a:buFont typeface="Calibri"/>
              <a:buNone/>
            </a:pPr>
            <a:r>
              <a:rPr lang="ja-JP" sz="1100" b="0" i="0" u="none" strike="noStrike" cap="none">
                <a:solidFill>
                  <a:schemeClr val="dk1"/>
                </a:solidFill>
                <a:highlight>
                  <a:srgbClr val="FFFFFF"/>
                </a:highlight>
                <a:latin typeface="Meiryo"/>
                <a:ea typeface="Meiryo"/>
                <a:cs typeface="Meiryo"/>
                <a:sym typeface="Meiryo"/>
              </a:rPr>
              <a:t>「打刻漏れ・打刻間違い」の件数をクリックすると、【打刻エラー一覧】の画面に移動します。</a:t>
            </a:r>
            <a:br>
              <a:rPr lang="ja-JP" sz="1100" b="0" i="0" u="none" strike="noStrike" cap="none">
                <a:solidFill>
                  <a:schemeClr val="dk1"/>
                </a:solidFill>
                <a:highlight>
                  <a:srgbClr val="FFFFFF"/>
                </a:highlight>
                <a:latin typeface="Meiryo"/>
                <a:ea typeface="Meiryo"/>
                <a:cs typeface="Meiryo"/>
                <a:sym typeface="Meiryo"/>
              </a:rPr>
            </a:br>
            <a:r>
              <a:rPr lang="ja-JP" sz="1100" b="0" i="0" u="none" strike="noStrike" cap="none">
                <a:solidFill>
                  <a:schemeClr val="dk1"/>
                </a:solidFill>
                <a:latin typeface="Meiryo"/>
                <a:ea typeface="Meiryo"/>
                <a:cs typeface="Meiryo"/>
                <a:sym typeface="Meiryo"/>
              </a:rPr>
              <a:t>当月度のエラーが一覧で表示され、スタッフ名や該当日などが確認できます。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当月度以外のエラーについてもこちらで検索することができます。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エラーに対して修正を行いたい場合には、該当エラーの『詳細』をクリックします。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該当日の【出入詳細】の画面に移動し、こちらで修正ができます。</a:t>
            </a:r>
            <a:endParaRPr sz="1100" b="0" i="0" u="none" strike="noStrike" cap="none">
              <a:solidFill>
                <a:schemeClr val="dk1"/>
              </a:solidFill>
              <a:latin typeface="Meiryo"/>
              <a:ea typeface="Meiryo"/>
              <a:cs typeface="Meiryo"/>
              <a:sym typeface="Meiryo"/>
            </a:endParaRPr>
          </a:p>
        </p:txBody>
      </p:sp>
      <p:sp>
        <p:nvSpPr>
          <p:cNvPr id="133" name="Google Shape;133;p19"/>
          <p:cNvSpPr txBox="1"/>
          <p:nvPr/>
        </p:nvSpPr>
        <p:spPr>
          <a:xfrm>
            <a:off x="442663" y="7148308"/>
            <a:ext cx="59601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7F7F7F"/>
              </a:buClr>
              <a:buSzPts val="1050"/>
              <a:buFont typeface="Calibri"/>
              <a:buNone/>
            </a:pPr>
            <a:r>
              <a:rPr lang="ja-JP" sz="1100" b="0" i="0" u="none" strike="noStrike" cap="none">
                <a:solidFill>
                  <a:schemeClr val="dk1"/>
                </a:solidFill>
                <a:highlight>
                  <a:srgbClr val="FFFFFF"/>
                </a:highlight>
                <a:latin typeface="Meiryo"/>
                <a:ea typeface="Meiryo"/>
                <a:cs typeface="Meiryo"/>
                <a:sym typeface="Meiryo"/>
              </a:rPr>
              <a:t>エラー内容の詳細は出入詳細の上部に表示されています。</a:t>
            </a:r>
            <a:endParaRPr sz="1100" b="0" i="0" u="none" strike="noStrike" cap="none">
              <a:solidFill>
                <a:schemeClr val="dk1"/>
              </a:solidFill>
              <a:latin typeface="Meiryo"/>
              <a:ea typeface="Meiryo"/>
              <a:cs typeface="Meiryo"/>
              <a:sym typeface="Meiryo"/>
            </a:endParaRPr>
          </a:p>
        </p:txBody>
      </p:sp>
      <p:sp>
        <p:nvSpPr>
          <p:cNvPr id="134" name="Google Shape;134;p19"/>
          <p:cNvSpPr txBox="1"/>
          <p:nvPr/>
        </p:nvSpPr>
        <p:spPr>
          <a:xfrm>
            <a:off x="348075" y="1473875"/>
            <a:ext cx="6313200" cy="97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アラート一覧からは、当月度および先月度のアラートの内容と件数を確認することができます。</a:t>
            </a:r>
            <a:r>
              <a:rPr lang="ja-JP" sz="1100" b="0" i="0" u="none" strike="noStrike" cap="none">
                <a:solidFill>
                  <a:srgbClr val="000000"/>
                </a:solidFill>
                <a:latin typeface="Arial"/>
                <a:ea typeface="Arial"/>
                <a:cs typeface="Arial"/>
                <a:sym typeface="Arial"/>
              </a:rPr>
              <a:t/>
            </a:r>
            <a:br>
              <a:rPr lang="ja-JP" sz="11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表示されるアラートの内容については、全権限管理者によって設定されています。</a:t>
            </a:r>
            <a:r>
              <a:rPr lang="ja-JP" sz="1100" b="0" i="0" u="none" strike="noStrike" cap="none">
                <a:solidFill>
                  <a:srgbClr val="000000"/>
                </a:solidFill>
                <a:latin typeface="Arial"/>
                <a:ea typeface="Arial"/>
                <a:cs typeface="Arial"/>
                <a:sym typeface="Arial"/>
              </a:rPr>
              <a:t/>
            </a:r>
            <a:br>
              <a:rPr lang="ja-JP" sz="11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件数をクリックすると、エラー一覧の画面に進み、詳細を確認できます。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例として、打刻漏れ・打刻間違いについてご案内します。</a:t>
            </a:r>
            <a:endParaRPr sz="1100" b="0" i="0" u="none" strike="noStrike" cap="none">
              <a:solidFill>
                <a:schemeClr val="dk1"/>
              </a:solidFill>
              <a:latin typeface="Meiryo"/>
              <a:ea typeface="Meiryo"/>
              <a:cs typeface="Meiryo"/>
              <a:sym typeface="Meiryo"/>
            </a:endParaRPr>
          </a:p>
        </p:txBody>
      </p:sp>
      <p:grpSp>
        <p:nvGrpSpPr>
          <p:cNvPr id="135" name="Google Shape;135;p19"/>
          <p:cNvGrpSpPr/>
          <p:nvPr/>
        </p:nvGrpSpPr>
        <p:grpSpPr>
          <a:xfrm>
            <a:off x="919550" y="2527467"/>
            <a:ext cx="4954999" cy="1152162"/>
            <a:chOff x="919550" y="2505650"/>
            <a:chExt cx="4954999" cy="1152162"/>
          </a:xfrm>
        </p:grpSpPr>
        <p:pic>
          <p:nvPicPr>
            <p:cNvPr id="136" name="Google Shape;136;p19"/>
            <p:cNvPicPr preferRelativeResize="0"/>
            <p:nvPr/>
          </p:nvPicPr>
          <p:blipFill rotWithShape="1">
            <a:blip r:embed="rId3">
              <a:alphaModFix/>
            </a:blip>
            <a:srcRect/>
            <a:stretch/>
          </p:blipFill>
          <p:spPr>
            <a:xfrm>
              <a:off x="919550" y="2505650"/>
              <a:ext cx="4954999" cy="1152162"/>
            </a:xfrm>
            <a:prstGeom prst="rect">
              <a:avLst/>
            </a:prstGeom>
            <a:noFill/>
            <a:ln w="9525" cap="flat" cmpd="sng">
              <a:solidFill>
                <a:srgbClr val="D9D9D9"/>
              </a:solidFill>
              <a:prstDash val="solid"/>
              <a:round/>
              <a:headEnd type="none" w="sm" len="sm"/>
              <a:tailEnd type="none" w="sm" len="sm"/>
            </a:ln>
          </p:spPr>
        </p:pic>
        <p:sp>
          <p:nvSpPr>
            <p:cNvPr id="137" name="Google Shape;137;p19"/>
            <p:cNvSpPr/>
            <p:nvPr/>
          </p:nvSpPr>
          <p:spPr>
            <a:xfrm>
              <a:off x="5025850" y="2980188"/>
              <a:ext cx="685800" cy="2031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grpSp>
        <p:nvGrpSpPr>
          <p:cNvPr id="138" name="Google Shape;138;p19"/>
          <p:cNvGrpSpPr/>
          <p:nvPr/>
        </p:nvGrpSpPr>
        <p:grpSpPr>
          <a:xfrm>
            <a:off x="678175" y="4879014"/>
            <a:ext cx="5483625" cy="2189801"/>
            <a:chOff x="678175" y="4876825"/>
            <a:chExt cx="5483625" cy="2189801"/>
          </a:xfrm>
        </p:grpSpPr>
        <p:pic>
          <p:nvPicPr>
            <p:cNvPr id="139" name="Google Shape;139;p19"/>
            <p:cNvPicPr preferRelativeResize="0"/>
            <p:nvPr/>
          </p:nvPicPr>
          <p:blipFill rotWithShape="1">
            <a:blip r:embed="rId4">
              <a:alphaModFix/>
            </a:blip>
            <a:srcRect/>
            <a:stretch/>
          </p:blipFill>
          <p:spPr>
            <a:xfrm>
              <a:off x="678175" y="4876825"/>
              <a:ext cx="5483625" cy="2189801"/>
            </a:xfrm>
            <a:prstGeom prst="rect">
              <a:avLst/>
            </a:prstGeom>
            <a:noFill/>
            <a:ln w="9525" cap="flat" cmpd="sng">
              <a:solidFill>
                <a:srgbClr val="D9D9D9"/>
              </a:solidFill>
              <a:prstDash val="solid"/>
              <a:round/>
              <a:headEnd type="none" w="sm" len="sm"/>
              <a:tailEnd type="none" w="sm" len="sm"/>
            </a:ln>
          </p:spPr>
        </p:pic>
        <p:sp>
          <p:nvSpPr>
            <p:cNvPr id="140" name="Google Shape;140;p19"/>
            <p:cNvSpPr/>
            <p:nvPr/>
          </p:nvSpPr>
          <p:spPr>
            <a:xfrm>
              <a:off x="5711650" y="6853250"/>
              <a:ext cx="298500" cy="162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grpSp>
        <p:nvGrpSpPr>
          <p:cNvPr id="141" name="Google Shape;141;p19"/>
          <p:cNvGrpSpPr/>
          <p:nvPr/>
        </p:nvGrpSpPr>
        <p:grpSpPr>
          <a:xfrm>
            <a:off x="951500" y="7489400"/>
            <a:ext cx="4954999" cy="1094866"/>
            <a:chOff x="951500" y="7641800"/>
            <a:chExt cx="4954999" cy="1094866"/>
          </a:xfrm>
        </p:grpSpPr>
        <p:pic>
          <p:nvPicPr>
            <p:cNvPr id="142" name="Google Shape;142;p19"/>
            <p:cNvPicPr preferRelativeResize="0"/>
            <p:nvPr/>
          </p:nvPicPr>
          <p:blipFill rotWithShape="1">
            <a:blip r:embed="rId5">
              <a:alphaModFix/>
            </a:blip>
            <a:srcRect/>
            <a:stretch/>
          </p:blipFill>
          <p:spPr>
            <a:xfrm>
              <a:off x="951500" y="7641800"/>
              <a:ext cx="4954999" cy="1094866"/>
            </a:xfrm>
            <a:prstGeom prst="rect">
              <a:avLst/>
            </a:prstGeom>
            <a:noFill/>
            <a:ln w="9525" cap="flat" cmpd="sng">
              <a:solidFill>
                <a:srgbClr val="D9D9D9"/>
              </a:solidFill>
              <a:prstDash val="solid"/>
              <a:round/>
              <a:headEnd type="none" w="sm" len="sm"/>
              <a:tailEnd type="none" w="sm" len="sm"/>
            </a:ln>
          </p:spPr>
        </p:pic>
        <p:sp>
          <p:nvSpPr>
            <p:cNvPr id="143" name="Google Shape;143;p19"/>
            <p:cNvSpPr/>
            <p:nvPr/>
          </p:nvSpPr>
          <p:spPr>
            <a:xfrm>
              <a:off x="984825" y="8267700"/>
              <a:ext cx="872400" cy="4263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2d3a60a67e5_0_345"/>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グループ管理者が工数管理を利用する場合についてご説明します。（5/7）</a:t>
            </a:r>
            <a:endParaRPr sz="1300"/>
          </a:p>
        </p:txBody>
      </p:sp>
      <p:sp>
        <p:nvSpPr>
          <p:cNvPr id="1481" name="Google Shape;1481;g2d3a60a67e5_0_34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110</a:t>
            </a:fld>
            <a:endParaRPr/>
          </a:p>
        </p:txBody>
      </p:sp>
      <p:sp>
        <p:nvSpPr>
          <p:cNvPr id="1482" name="Google Shape;1482;g2d3a60a67e5_0_345"/>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グループ管理者が利用する場合</a:t>
            </a:r>
            <a:endParaRPr/>
          </a:p>
        </p:txBody>
      </p:sp>
      <p:sp>
        <p:nvSpPr>
          <p:cNvPr id="1483" name="Google Shape;1483;g2d3a60a67e5_0_345"/>
          <p:cNvSpPr txBox="1"/>
          <p:nvPr/>
        </p:nvSpPr>
        <p:spPr>
          <a:xfrm>
            <a:off x="360375" y="157550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1. 新規登録画面に移動する</a:t>
            </a:r>
            <a:endParaRPr sz="1000" b="1" i="0" u="none" strike="noStrike" cap="none">
              <a:solidFill>
                <a:srgbClr val="000000"/>
              </a:solidFill>
              <a:latin typeface="Meiryo"/>
              <a:ea typeface="Meiryo"/>
              <a:cs typeface="Meiryo"/>
              <a:sym typeface="Meiryo"/>
            </a:endParaRPr>
          </a:p>
        </p:txBody>
      </p:sp>
      <p:sp>
        <p:nvSpPr>
          <p:cNvPr id="1484" name="Google Shape;1484;g2d3a60a67e5_0_345"/>
          <p:cNvSpPr txBox="1"/>
          <p:nvPr/>
        </p:nvSpPr>
        <p:spPr>
          <a:xfrm>
            <a:off x="360375" y="3052010"/>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「管理者権限登録」ボタンをクリックして新規登録画面に移動します。</a:t>
            </a:r>
            <a:endParaRPr sz="1000" b="0" i="0" u="none" strike="noStrike" cap="none">
              <a:solidFill>
                <a:schemeClr val="dk1"/>
              </a:solidFill>
              <a:latin typeface="Meiryo"/>
              <a:ea typeface="Meiryo"/>
              <a:cs typeface="Meiryo"/>
              <a:sym typeface="Meiryo"/>
            </a:endParaRPr>
          </a:p>
        </p:txBody>
      </p:sp>
      <p:pic>
        <p:nvPicPr>
          <p:cNvPr id="1485" name="Google Shape;1485;g2d3a60a67e5_0_345"/>
          <p:cNvPicPr preferRelativeResize="0"/>
          <p:nvPr/>
        </p:nvPicPr>
        <p:blipFill rotWithShape="1">
          <a:blip r:embed="rId3">
            <a:alphaModFix/>
          </a:blip>
          <a:srcRect/>
          <a:stretch/>
        </p:blipFill>
        <p:spPr>
          <a:xfrm>
            <a:off x="491287" y="3776345"/>
            <a:ext cx="5857875" cy="2516475"/>
          </a:xfrm>
          <a:prstGeom prst="rect">
            <a:avLst/>
          </a:prstGeom>
          <a:noFill/>
          <a:ln>
            <a:noFill/>
          </a:ln>
        </p:spPr>
      </p:pic>
      <p:pic>
        <p:nvPicPr>
          <p:cNvPr id="1486" name="Google Shape;1486;g2d3a60a67e5_0_345"/>
          <p:cNvPicPr preferRelativeResize="0"/>
          <p:nvPr/>
        </p:nvPicPr>
        <p:blipFill rotWithShape="1">
          <a:blip r:embed="rId4">
            <a:alphaModFix/>
          </a:blip>
          <a:srcRect/>
          <a:stretch/>
        </p:blipFill>
        <p:spPr>
          <a:xfrm>
            <a:off x="432137" y="1899567"/>
            <a:ext cx="5976175" cy="1074675"/>
          </a:xfrm>
          <a:prstGeom prst="rect">
            <a:avLst/>
          </a:prstGeom>
          <a:noFill/>
          <a:ln>
            <a:noFill/>
          </a:ln>
        </p:spPr>
      </p:pic>
      <p:sp>
        <p:nvSpPr>
          <p:cNvPr id="1487" name="Google Shape;1487;g2d3a60a67e5_0_345"/>
          <p:cNvSpPr txBox="1"/>
          <p:nvPr/>
        </p:nvSpPr>
        <p:spPr>
          <a:xfrm>
            <a:off x="360375" y="3452277"/>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2. 付与する権限を選択する</a:t>
            </a:r>
            <a:endParaRPr sz="1000" b="1" i="0" u="none" strike="noStrike" cap="none">
              <a:solidFill>
                <a:srgbClr val="000000"/>
              </a:solidFill>
              <a:latin typeface="Meiryo"/>
              <a:ea typeface="Meiryo"/>
              <a:cs typeface="Meiryo"/>
              <a:sym typeface="Meiryo"/>
            </a:endParaRPr>
          </a:p>
        </p:txBody>
      </p:sp>
      <p:sp>
        <p:nvSpPr>
          <p:cNvPr id="1488" name="Google Shape;1488;g2d3a60a67e5_0_345"/>
          <p:cNvSpPr txBox="1"/>
          <p:nvPr/>
        </p:nvSpPr>
        <p:spPr>
          <a:xfrm>
            <a:off x="360375" y="6370588"/>
            <a:ext cx="6119700" cy="679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各機能の欄で付与する権限を選択し、「登録」ボタンで保存します。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権限は機能ごとに、</a:t>
            </a:r>
            <a:r>
              <a:rPr lang="ja-JP" sz="1000" b="1" i="0" u="none" strike="noStrike" cap="none">
                <a:solidFill>
                  <a:schemeClr val="dk1"/>
                </a:solidFill>
                <a:latin typeface="Meiryo"/>
                <a:ea typeface="Meiryo"/>
                <a:cs typeface="Meiryo"/>
                <a:sym typeface="Meiryo"/>
              </a:rPr>
              <a:t>登録・閲覧・更新・削除</a:t>
            </a:r>
            <a:r>
              <a:rPr lang="ja-JP" sz="1000" b="0" i="0" u="none" strike="noStrike" cap="none">
                <a:solidFill>
                  <a:schemeClr val="dk1"/>
                </a:solidFill>
                <a:latin typeface="Meiryo"/>
                <a:ea typeface="Meiryo"/>
                <a:cs typeface="Meiryo"/>
                <a:sym typeface="Meiryo"/>
              </a:rPr>
              <a:t>の4つに分かれています。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各項目の入力規則については次のページの表をご確認ください。</a:t>
            </a: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g2d3a60a67e5_0_367"/>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グループ管理者が工数管理を利用する場合についてご説明します。（6/7）</a:t>
            </a:r>
            <a:endParaRPr sz="1300"/>
          </a:p>
        </p:txBody>
      </p:sp>
      <p:sp>
        <p:nvSpPr>
          <p:cNvPr id="1495" name="Google Shape;1495;g2d3a60a67e5_0_36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111</a:t>
            </a:fld>
            <a:endParaRPr/>
          </a:p>
        </p:txBody>
      </p:sp>
      <p:sp>
        <p:nvSpPr>
          <p:cNvPr id="1496" name="Google Shape;1496;g2d3a60a67e5_0_367"/>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グループ管理者が利用する場合</a:t>
            </a:r>
            <a:endParaRPr/>
          </a:p>
        </p:txBody>
      </p:sp>
      <p:graphicFrame>
        <p:nvGraphicFramePr>
          <p:cNvPr id="1497" name="Google Shape;1497;g2d3a60a67e5_0_367"/>
          <p:cNvGraphicFramePr/>
          <p:nvPr/>
        </p:nvGraphicFramePr>
        <p:xfrm>
          <a:off x="490525" y="1599325"/>
          <a:ext cx="3000000" cy="3000000"/>
        </p:xfrm>
        <a:graphic>
          <a:graphicData uri="http://schemas.openxmlformats.org/drawingml/2006/table">
            <a:tbl>
              <a:tblPr>
                <a:noFill/>
                <a:tableStyleId>{FC5AC5F7-BD7E-4327-884B-1D2095C8778F}</a:tableStyleId>
              </a:tblPr>
              <a:tblGrid>
                <a:gridCol w="1843100">
                  <a:extLst>
                    <a:ext uri="{9D8B030D-6E8A-4147-A177-3AD203B41FA5}">
                      <a16:colId xmlns:a16="http://schemas.microsoft.com/office/drawing/2014/main" val="20000"/>
                    </a:ext>
                  </a:extLst>
                </a:gridCol>
                <a:gridCol w="4033850">
                  <a:extLst>
                    <a:ext uri="{9D8B030D-6E8A-4147-A177-3AD203B41FA5}">
                      <a16:colId xmlns:a16="http://schemas.microsoft.com/office/drawing/2014/main" val="20001"/>
                    </a:ext>
                  </a:extLst>
                </a:gridCol>
              </a:tblGrid>
              <a:tr h="298550">
                <a:tc>
                  <a:txBody>
                    <a:bodyPr/>
                    <a:lstStyle/>
                    <a:p>
                      <a:pPr marL="0" marR="0" lvl="0" indent="0" algn="ctr" rtl="0">
                        <a:lnSpc>
                          <a:spcPct val="120000"/>
                        </a:lnSpc>
                        <a:spcBef>
                          <a:spcPts val="0"/>
                        </a:spcBef>
                        <a:spcAft>
                          <a:spcPts val="0"/>
                        </a:spcAft>
                        <a:buClr>
                          <a:srgbClr val="000000"/>
                        </a:buClr>
                        <a:buSzPts val="1000"/>
                        <a:buFont typeface="Arial"/>
                        <a:buNone/>
                      </a:pPr>
                      <a:r>
                        <a:rPr lang="ja-JP" sz="1000" u="none" strike="noStrike" cap="none"/>
                        <a:t>画面表示</a:t>
                      </a:r>
                      <a:endParaRPr sz="1000" u="none" strike="noStrike" cap="none"/>
                    </a:p>
                  </a:txBody>
                  <a:tcPr marL="91425" marR="91425" marT="91425" marB="91425">
                    <a:solidFill>
                      <a:srgbClr val="CFE2F3"/>
                    </a:solidFill>
                  </a:tcPr>
                </a:tc>
                <a:tc>
                  <a:txBody>
                    <a:bodyPr/>
                    <a:lstStyle/>
                    <a:p>
                      <a:pPr marL="0" marR="0" lvl="0" indent="0" algn="ctr" rtl="0">
                        <a:lnSpc>
                          <a:spcPct val="120000"/>
                        </a:lnSpc>
                        <a:spcBef>
                          <a:spcPts val="0"/>
                        </a:spcBef>
                        <a:spcAft>
                          <a:spcPts val="0"/>
                        </a:spcAft>
                        <a:buClr>
                          <a:srgbClr val="000000"/>
                        </a:buClr>
                        <a:buSzPts val="1000"/>
                        <a:buFont typeface="Arial"/>
                        <a:buNone/>
                      </a:pPr>
                      <a:r>
                        <a:rPr lang="ja-JP" sz="1000" u="none" strike="noStrike" cap="none"/>
                        <a:t>説明</a:t>
                      </a:r>
                      <a:endParaRPr sz="1000" u="none" strike="noStrike" cap="none"/>
                    </a:p>
                  </a:txBody>
                  <a:tcPr marL="91425" marR="91425" marT="91425" marB="91425">
                    <a:solidFill>
                      <a:srgbClr val="CFE2F3"/>
                    </a:solidFill>
                  </a:tcPr>
                </a:tc>
                <a:extLst>
                  <a:ext uri="{0D108BD9-81ED-4DB2-BD59-A6C34878D82A}">
                    <a16:rowId xmlns:a16="http://schemas.microsoft.com/office/drawing/2014/main" val="10000"/>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コード</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管理者権限のコードを入力します。</a:t>
                      </a:r>
                      <a:br>
                        <a:rPr lang="ja-JP" sz="1000" u="none" strike="noStrike" cap="none"/>
                      </a:br>
                      <a:r>
                        <a:rPr lang="ja-JP" sz="1000" u="none" strike="noStrike" cap="none"/>
                        <a:t>半角全角を問わず英数字、かな、記号が使用可能です。</a:t>
                      </a:r>
                      <a:endParaRPr sz="1000" u="none" strike="noStrike" cap="none"/>
                    </a:p>
                  </a:txBody>
                  <a:tcPr marL="91425" marR="91425" marT="91425" marB="91425"/>
                </a:tc>
                <a:extLst>
                  <a:ext uri="{0D108BD9-81ED-4DB2-BD59-A6C34878D82A}">
                    <a16:rowId xmlns:a16="http://schemas.microsoft.com/office/drawing/2014/main" val="10001"/>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管理者権限名</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管理者権限の名称を入力します。</a:t>
                      </a:r>
                      <a:endParaRPr sz="1000" u="none" strike="noStrike" cap="none"/>
                    </a:p>
                  </a:txBody>
                  <a:tcPr marL="91425" marR="91425" marT="91425" marB="91425"/>
                </a:tc>
                <a:extLst>
                  <a:ext uri="{0D108BD9-81ED-4DB2-BD59-A6C34878D82A}">
                    <a16:rowId xmlns:a16="http://schemas.microsoft.com/office/drawing/2014/main" val="10002"/>
                  </a:ext>
                </a:extLst>
              </a:tr>
              <a:tr h="350975">
                <a:tc gridSpan="2">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以下、付与したい権限にチェックを入れます。</a:t>
                      </a:r>
                      <a:endParaRPr sz="1000" u="none" strike="noStrike" cap="none"/>
                    </a:p>
                  </a:txBody>
                  <a:tcPr marL="91425" marR="91425" marT="91425" marB="91425">
                    <a:solidFill>
                      <a:srgbClr val="CFE2F3"/>
                    </a:solidFill>
                  </a:tcPr>
                </a:tc>
                <a:tc hMerge="1">
                  <a:txBody>
                    <a:bodyPr/>
                    <a:lstStyle/>
                    <a:p>
                      <a:endParaRPr lang="ja-JP"/>
                    </a:p>
                  </a:txBody>
                  <a:tcPr/>
                </a:tc>
                <a:extLst>
                  <a:ext uri="{0D108BD9-81ED-4DB2-BD59-A6C34878D82A}">
                    <a16:rowId xmlns:a16="http://schemas.microsoft.com/office/drawing/2014/main" val="10003"/>
                  </a:ext>
                </a:extLst>
              </a:tr>
              <a:tr h="370025">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分類</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chemeClr val="dk1"/>
                        </a:buClr>
                        <a:buSzPts val="1100"/>
                        <a:buFont typeface="Arial"/>
                        <a:buNone/>
                      </a:pPr>
                      <a:r>
                        <a:rPr lang="ja-JP" sz="1000" b="1" u="none" strike="noStrike" cap="none"/>
                        <a:t>登録</a:t>
                      </a:r>
                      <a:r>
                        <a:rPr lang="ja-JP" sz="1000" u="none" strike="noStrike" cap="none"/>
                        <a:t>：分類を登録できます。</a:t>
                      </a:r>
                      <a:br>
                        <a:rPr lang="ja-JP" sz="1000" u="none" strike="noStrike" cap="none"/>
                      </a:br>
                      <a:r>
                        <a:rPr lang="ja-JP" sz="1000" b="1" u="none" strike="noStrike" cap="none"/>
                        <a:t>閲覧</a:t>
                      </a:r>
                      <a:r>
                        <a:rPr lang="ja-JP" sz="1000" u="none" strike="noStrike" cap="none"/>
                        <a:t>：登録済みの分類を閲覧できます。</a:t>
                      </a:r>
                      <a:br>
                        <a:rPr lang="ja-JP" sz="1000" u="none" strike="noStrike" cap="none"/>
                      </a:br>
                      <a:r>
                        <a:rPr lang="ja-JP" sz="1000" b="1" u="none" strike="noStrike" cap="none"/>
                        <a:t>更新</a:t>
                      </a:r>
                      <a:r>
                        <a:rPr lang="ja-JP" sz="1000" u="none" strike="noStrike" cap="none"/>
                        <a:t>：登録済みの分類を編集できます。</a:t>
                      </a:r>
                      <a:br>
                        <a:rPr lang="ja-JP" sz="1000" u="none" strike="noStrike" cap="none"/>
                      </a:br>
                      <a:r>
                        <a:rPr lang="ja-JP" sz="1000" b="1" u="none" strike="noStrike" cap="none"/>
                        <a:t>削除</a:t>
                      </a:r>
                      <a:r>
                        <a:rPr lang="ja-JP" sz="1000" u="none" strike="noStrike" cap="none"/>
                        <a:t>：登録済みの分類を削除できます。</a:t>
                      </a:r>
                      <a:endParaRPr sz="1000" u="none" strike="noStrike" cap="none"/>
                    </a:p>
                    <a:p>
                      <a:pPr marL="0" marR="0" lvl="0" indent="0" algn="l" rtl="0">
                        <a:lnSpc>
                          <a:spcPct val="120000"/>
                        </a:lnSpc>
                        <a:spcBef>
                          <a:spcPts val="500"/>
                        </a:spcBef>
                        <a:spcAft>
                          <a:spcPts val="0"/>
                        </a:spcAft>
                        <a:buClr>
                          <a:srgbClr val="000000"/>
                        </a:buClr>
                        <a:buSzPts val="1000"/>
                        <a:buFont typeface="Arial"/>
                        <a:buNone/>
                      </a:pPr>
                      <a:r>
                        <a:rPr lang="ja-JP" sz="1000" u="none" strike="noStrike" cap="none"/>
                        <a:t>※ 分類の閲覧権限が無い場合、その他の権限の有無に関わらず、分類を利用するすべての機能が閲覧できません。</a:t>
                      </a:r>
                      <a:endParaRPr sz="1000" u="none" strike="noStrike" cap="none"/>
                    </a:p>
                  </a:txBody>
                  <a:tcPr marL="91425" marR="91425" marT="91425" marB="91425"/>
                </a:tc>
                <a:extLst>
                  <a:ext uri="{0D108BD9-81ED-4DB2-BD59-A6C34878D82A}">
                    <a16:rowId xmlns:a16="http://schemas.microsoft.com/office/drawing/2014/main" val="10004"/>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項目</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工数分類で登録した分類が表示されます。</a:t>
                      </a:r>
                      <a:br>
                        <a:rPr lang="ja-JP" sz="1000" u="none" strike="noStrike" cap="none"/>
                      </a:br>
                      <a:r>
                        <a:rPr lang="ja-JP" sz="1000" u="none" strike="noStrike" cap="none"/>
                        <a:t>分類ごとに工数項目に関する権限を設定します。</a:t>
                      </a:r>
                      <a:endParaRPr sz="1000" u="none" strike="noStrike" cap="none"/>
                    </a:p>
                    <a:p>
                      <a:pPr marL="0" marR="0" lvl="0" indent="0" algn="l" rtl="0">
                        <a:lnSpc>
                          <a:spcPct val="120000"/>
                        </a:lnSpc>
                        <a:spcBef>
                          <a:spcPts val="500"/>
                        </a:spcBef>
                        <a:spcAft>
                          <a:spcPts val="0"/>
                        </a:spcAft>
                        <a:buClr>
                          <a:srgbClr val="000000"/>
                        </a:buClr>
                        <a:buSzPts val="1000"/>
                        <a:buFont typeface="Arial"/>
                        <a:buNone/>
                      </a:pPr>
                      <a:r>
                        <a:rPr lang="ja-JP" sz="1000" b="1" u="none" strike="noStrike" cap="none"/>
                        <a:t>登録</a:t>
                      </a:r>
                      <a:r>
                        <a:rPr lang="ja-JP" sz="1000" u="none" strike="noStrike" cap="none"/>
                        <a:t>：工数項目を登録できます。</a:t>
                      </a:r>
                      <a:br>
                        <a:rPr lang="ja-JP" sz="1000" u="none" strike="noStrike" cap="none"/>
                      </a:br>
                      <a:r>
                        <a:rPr lang="ja-JP" sz="1000" b="1" u="none" strike="noStrike" cap="none"/>
                        <a:t>閲覧</a:t>
                      </a:r>
                      <a:r>
                        <a:rPr lang="ja-JP" sz="1000" u="none" strike="noStrike" cap="none"/>
                        <a:t>：登録済みの工数項目を閲覧できます。</a:t>
                      </a:r>
                      <a:br>
                        <a:rPr lang="ja-JP" sz="1000" u="none" strike="noStrike" cap="none"/>
                      </a:br>
                      <a:r>
                        <a:rPr lang="ja-JP" sz="1000" b="1" u="none" strike="noStrike" cap="none"/>
                        <a:t>更新</a:t>
                      </a:r>
                      <a:r>
                        <a:rPr lang="ja-JP" sz="1000" u="none" strike="noStrike" cap="none"/>
                        <a:t>：登録済みの工数項目を編集できます。</a:t>
                      </a:r>
                      <a:br>
                        <a:rPr lang="ja-JP" sz="1000" u="none" strike="noStrike" cap="none"/>
                      </a:br>
                      <a:r>
                        <a:rPr lang="ja-JP" sz="1000" b="1" u="none" strike="noStrike" cap="none"/>
                        <a:t>削除</a:t>
                      </a:r>
                      <a:r>
                        <a:rPr lang="ja-JP" sz="1000" u="none" strike="noStrike" cap="none"/>
                        <a:t>：登録済みの工数項目を削除できます。</a:t>
                      </a:r>
                      <a:endParaRPr sz="1000" u="none" strike="noStrike" cap="none"/>
                    </a:p>
                  </a:txBody>
                  <a:tcPr marL="91425" marR="91425" marT="91425" marB="91425"/>
                </a:tc>
                <a:extLst>
                  <a:ext uri="{0D108BD9-81ED-4DB2-BD59-A6C34878D82A}">
                    <a16:rowId xmlns:a16="http://schemas.microsoft.com/office/drawing/2014/main" val="10005"/>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実績</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rgbClr val="000000"/>
                        </a:buClr>
                        <a:buSzPts val="1000"/>
                        <a:buFont typeface="Arial"/>
                        <a:buNone/>
                      </a:pPr>
                      <a:r>
                        <a:rPr lang="ja-JP" sz="1000" b="1" u="none" strike="noStrike" cap="none"/>
                        <a:t>閲覧</a:t>
                      </a:r>
                      <a:r>
                        <a:rPr lang="ja-JP" sz="1000" u="none" strike="noStrike" cap="none"/>
                        <a:t>：管理グループに所属するスタッフの実績を閲覧できます。</a:t>
                      </a:r>
                      <a:endParaRPr sz="1000" u="none" strike="noStrike" cap="none"/>
                    </a:p>
                  </a:txBody>
                  <a:tcPr marL="91425" marR="91425" marT="91425" marB="91425"/>
                </a:tc>
                <a:extLst>
                  <a:ext uri="{0D108BD9-81ED-4DB2-BD59-A6C34878D82A}">
                    <a16:rowId xmlns:a16="http://schemas.microsoft.com/office/drawing/2014/main" val="10006"/>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工数集計</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chemeClr val="dk1"/>
                        </a:buClr>
                        <a:buSzPts val="1100"/>
                        <a:buFont typeface="Arial"/>
                        <a:buNone/>
                      </a:pPr>
                      <a:r>
                        <a:rPr lang="ja-JP" sz="1000" b="1" u="none" strike="noStrike" cap="none"/>
                        <a:t>集計</a:t>
                      </a:r>
                      <a:r>
                        <a:rPr lang="ja-JP" sz="1000" u="none" strike="noStrike" cap="none"/>
                        <a:t>：管理グループに所属するスタッフの工数の集計が可能</a:t>
                      </a:r>
                      <a:br>
                        <a:rPr lang="ja-JP" sz="1000" u="none" strike="noStrike" cap="none"/>
                      </a:br>
                      <a:r>
                        <a:rPr lang="ja-JP" sz="1000" b="1" u="none" strike="noStrike" cap="none"/>
                        <a:t>閲覧</a:t>
                      </a:r>
                      <a:r>
                        <a:rPr lang="ja-JP" sz="1000" u="none" strike="noStrike" cap="none"/>
                        <a:t>：集計結果を閲覧することが可能</a:t>
                      </a:r>
                      <a:endParaRPr sz="1000" u="none" strike="noStrike" cap="none"/>
                    </a:p>
                    <a:p>
                      <a:pPr marL="0" marR="0" lvl="0" indent="0" algn="l" rtl="0">
                        <a:lnSpc>
                          <a:spcPct val="120000"/>
                        </a:lnSpc>
                        <a:spcBef>
                          <a:spcPts val="500"/>
                        </a:spcBef>
                        <a:spcAft>
                          <a:spcPts val="0"/>
                        </a:spcAft>
                        <a:buClr>
                          <a:schemeClr val="dk1"/>
                        </a:buClr>
                        <a:buSzPts val="1100"/>
                        <a:buFont typeface="Arial"/>
                        <a:buNone/>
                      </a:pPr>
                      <a:r>
                        <a:rPr lang="ja-JP" sz="1000" u="none" strike="noStrike" cap="none"/>
                        <a:t>※ 工数集計の利用には、集計・閲覧の権限が両方とも必要です。</a:t>
                      </a:r>
                      <a:endParaRPr sz="1000" u="none" strike="noStrike" cap="none"/>
                    </a:p>
                    <a:p>
                      <a:pPr marL="0" marR="0" lvl="0" indent="0" algn="l" rtl="0">
                        <a:lnSpc>
                          <a:spcPct val="120000"/>
                        </a:lnSpc>
                        <a:spcBef>
                          <a:spcPts val="500"/>
                        </a:spcBef>
                        <a:spcAft>
                          <a:spcPts val="0"/>
                        </a:spcAft>
                        <a:buClr>
                          <a:srgbClr val="000000"/>
                        </a:buClr>
                        <a:buSzPts val="1000"/>
                        <a:buFont typeface="Arial"/>
                        <a:buNone/>
                      </a:pPr>
                      <a:r>
                        <a:rPr lang="ja-JP" sz="1000" u="none" strike="noStrike" cap="none"/>
                        <a:t>※ グループ管理者が工数集計を利用する場合、権限の付与に加えて「</a:t>
                      </a:r>
                      <a:r>
                        <a:rPr lang="ja-JP" sz="1000" u="sng" strike="noStrike" cap="none">
                          <a:solidFill>
                            <a:schemeClr val="hlink"/>
                          </a:solidFill>
                          <a:hlinkClick r:id="rId3"/>
                        </a:rPr>
                        <a:t>集計対象</a:t>
                      </a:r>
                      <a:r>
                        <a:rPr lang="ja-JP" sz="1000" u="none" strike="noStrike" cap="none"/>
                        <a:t>」の登録が必要です。</a:t>
                      </a:r>
                      <a:endParaRPr sz="1000" u="none" strike="noStrike" cap="none"/>
                    </a:p>
                  </a:txBody>
                  <a:tcPr marL="91425" marR="91425" marT="91425" marB="91425"/>
                </a:tc>
                <a:extLst>
                  <a:ext uri="{0D108BD9-81ED-4DB2-BD59-A6C34878D82A}">
                    <a16:rowId xmlns:a16="http://schemas.microsoft.com/office/drawing/2014/main" val="10007"/>
                  </a:ext>
                </a:extLst>
              </a:tr>
              <a:tr h="436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工数管理対象</a:t>
                      </a:r>
                      <a:endParaRPr sz="1000" u="none" strike="noStrike" cap="none"/>
                    </a:p>
                  </a:txBody>
                  <a:tcPr marL="91425" marR="91425" marT="91425" marB="91425"/>
                </a:tc>
                <a:tc>
                  <a:txBody>
                    <a:bodyPr/>
                    <a:lstStyle/>
                    <a:p>
                      <a:pPr marL="0" marR="0" lvl="0" indent="0" algn="l" rtl="0">
                        <a:lnSpc>
                          <a:spcPct val="120000"/>
                        </a:lnSpc>
                        <a:spcBef>
                          <a:spcPts val="0"/>
                        </a:spcBef>
                        <a:spcAft>
                          <a:spcPts val="0"/>
                        </a:spcAft>
                        <a:buClr>
                          <a:srgbClr val="000000"/>
                        </a:buClr>
                        <a:buSzPts val="1000"/>
                        <a:buFont typeface="Arial"/>
                        <a:buNone/>
                      </a:pPr>
                      <a:r>
                        <a:rPr lang="ja-JP" sz="1000" b="1" u="none" strike="noStrike" cap="none"/>
                        <a:t>登録</a:t>
                      </a:r>
                      <a:r>
                        <a:rPr lang="ja-JP" sz="1000" u="none" strike="noStrike" cap="none"/>
                        <a:t>：管理対象を登録できます。</a:t>
                      </a:r>
                      <a:br>
                        <a:rPr lang="ja-JP" sz="1000" u="none" strike="noStrike" cap="none"/>
                      </a:br>
                      <a:r>
                        <a:rPr lang="ja-JP" sz="1000" b="1" u="none" strike="noStrike" cap="none"/>
                        <a:t>閲覧</a:t>
                      </a:r>
                      <a:r>
                        <a:rPr lang="ja-JP" sz="1000" u="none" strike="noStrike" cap="none"/>
                        <a:t>：登録済みの管理対象を閲覧できます。</a:t>
                      </a:r>
                      <a:br>
                        <a:rPr lang="ja-JP" sz="1000" u="none" strike="noStrike" cap="none"/>
                      </a:br>
                      <a:r>
                        <a:rPr lang="ja-JP" sz="1000" b="1" u="none" strike="noStrike" cap="none"/>
                        <a:t>更新</a:t>
                      </a:r>
                      <a:r>
                        <a:rPr lang="ja-JP" sz="1000" u="none" strike="noStrike" cap="none"/>
                        <a:t>：登録済みの管理対象を編集できます。</a:t>
                      </a:r>
                      <a:br>
                        <a:rPr lang="ja-JP" sz="1000" u="none" strike="noStrike" cap="none"/>
                      </a:br>
                      <a:r>
                        <a:rPr lang="ja-JP" sz="1000" b="1" u="none" strike="noStrike" cap="none"/>
                        <a:t>削除</a:t>
                      </a:r>
                      <a:r>
                        <a:rPr lang="ja-JP" sz="1000" u="none" strike="noStrike" cap="none"/>
                        <a:t>：登録済みの管理対象を削除できます。</a:t>
                      </a:r>
                      <a:endParaRPr sz="1000" u="none" strike="noStrike" cap="none"/>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g30836c1023d_0_293"/>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spcBef>
                <a:spcPts val="706"/>
              </a:spcBef>
              <a:spcAft>
                <a:spcPts val="0"/>
              </a:spcAft>
              <a:buSzPts val="2300"/>
              <a:buNone/>
            </a:pPr>
            <a:r>
              <a:rPr lang="ja-JP" sz="1300"/>
              <a:t>グループ管理者が工数管理を利用する場合についてご説明します。（7/7）</a:t>
            </a:r>
            <a:endParaRPr sz="1300"/>
          </a:p>
        </p:txBody>
      </p:sp>
      <p:sp>
        <p:nvSpPr>
          <p:cNvPr id="1504" name="Google Shape;1504;g30836c1023d_0_29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112</a:t>
            </a:fld>
            <a:endParaRPr/>
          </a:p>
        </p:txBody>
      </p:sp>
      <p:sp>
        <p:nvSpPr>
          <p:cNvPr id="1505" name="Google Shape;1505;g30836c1023d_0_293"/>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spcBef>
                <a:spcPts val="706"/>
              </a:spcBef>
              <a:spcAft>
                <a:spcPts val="0"/>
              </a:spcAft>
              <a:buSzPts val="2300"/>
              <a:buNone/>
            </a:pPr>
            <a:r>
              <a:rPr lang="ja-JP"/>
              <a:t>グループ管理者が利用する場合</a:t>
            </a:r>
            <a:endParaRPr/>
          </a:p>
        </p:txBody>
      </p:sp>
      <p:sp>
        <p:nvSpPr>
          <p:cNvPr id="1506" name="Google Shape;1506;g30836c1023d_0_293"/>
          <p:cNvSpPr txBox="1"/>
          <p:nvPr/>
        </p:nvSpPr>
        <p:spPr>
          <a:xfrm>
            <a:off x="369150" y="1560647"/>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a:solidFill>
                  <a:schemeClr val="dk1"/>
                </a:solidFill>
                <a:latin typeface="Meiryo"/>
                <a:ea typeface="Meiryo"/>
                <a:cs typeface="Meiryo"/>
                <a:sym typeface="Meiryo"/>
              </a:rPr>
              <a:t>3. 登録完了</a:t>
            </a:r>
            <a:endParaRPr sz="1000" b="1" i="0" u="none" strike="noStrike" cap="none">
              <a:solidFill>
                <a:srgbClr val="000000"/>
              </a:solidFill>
              <a:latin typeface="Meiryo"/>
              <a:ea typeface="Meiryo"/>
              <a:cs typeface="Meiryo"/>
              <a:sym typeface="Meiryo"/>
            </a:endParaRPr>
          </a:p>
        </p:txBody>
      </p:sp>
      <p:sp>
        <p:nvSpPr>
          <p:cNvPr id="1507" name="Google Shape;1507;g30836c1023d_0_293"/>
          <p:cNvSpPr txBox="1"/>
          <p:nvPr/>
        </p:nvSpPr>
        <p:spPr>
          <a:xfrm>
            <a:off x="369150" y="2903026"/>
            <a:ext cx="6119700" cy="2463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0"/>
              </a:spcBef>
              <a:spcAft>
                <a:spcPts val="500"/>
              </a:spcAft>
              <a:buClr>
                <a:schemeClr val="dk1"/>
              </a:buClr>
              <a:buSzPts val="1100"/>
              <a:buFont typeface="Arial"/>
              <a:buNone/>
            </a:pPr>
            <a:r>
              <a:rPr lang="ja-JP" sz="1000">
                <a:solidFill>
                  <a:schemeClr val="dk1"/>
                </a:solidFill>
                <a:latin typeface="Meiryo"/>
                <a:ea typeface="Meiryo"/>
                <a:cs typeface="Meiryo"/>
                <a:sym typeface="Meiryo"/>
              </a:rPr>
              <a:t>登録した管理者権限が一覧で表示されます。</a:t>
            </a:r>
            <a:endParaRPr sz="1000">
              <a:solidFill>
                <a:schemeClr val="dk1"/>
              </a:solidFill>
              <a:latin typeface="Meiryo"/>
              <a:ea typeface="Meiryo"/>
              <a:cs typeface="Meiryo"/>
              <a:sym typeface="Meiryo"/>
            </a:endParaRPr>
          </a:p>
        </p:txBody>
      </p:sp>
      <p:graphicFrame>
        <p:nvGraphicFramePr>
          <p:cNvPr id="1508" name="Google Shape;1508;g30836c1023d_0_293"/>
          <p:cNvGraphicFramePr/>
          <p:nvPr/>
        </p:nvGraphicFramePr>
        <p:xfrm>
          <a:off x="369150" y="3210900"/>
          <a:ext cx="3000000" cy="3000000"/>
        </p:xfrm>
        <a:graphic>
          <a:graphicData uri="http://schemas.openxmlformats.org/drawingml/2006/table">
            <a:tbl>
              <a:tblPr>
                <a:noFill/>
                <a:tableStyleId>{1582C250-2146-4E95-9186-6041D889C8F7}</a:tableStyleId>
              </a:tblPr>
              <a:tblGrid>
                <a:gridCol w="1265250">
                  <a:extLst>
                    <a:ext uri="{9D8B030D-6E8A-4147-A177-3AD203B41FA5}">
                      <a16:colId xmlns:a16="http://schemas.microsoft.com/office/drawing/2014/main" val="20000"/>
                    </a:ext>
                  </a:extLst>
                </a:gridCol>
                <a:gridCol w="4854450">
                  <a:extLst>
                    <a:ext uri="{9D8B030D-6E8A-4147-A177-3AD203B41FA5}">
                      <a16:colId xmlns:a16="http://schemas.microsoft.com/office/drawing/2014/main" val="20001"/>
                    </a:ext>
                  </a:extLst>
                </a:gridCol>
              </a:tblGrid>
              <a:tr h="261100">
                <a:tc>
                  <a:txBody>
                    <a:bodyPr/>
                    <a:lstStyle/>
                    <a:p>
                      <a:pPr marL="0" lvl="0" indent="0" algn="ctr" rtl="0">
                        <a:lnSpc>
                          <a:spcPct val="115000"/>
                        </a:lnSpc>
                        <a:spcBef>
                          <a:spcPts val="0"/>
                        </a:spcBef>
                        <a:spcAft>
                          <a:spcPts val="300"/>
                        </a:spcAft>
                        <a:buNone/>
                      </a:pPr>
                      <a:r>
                        <a:rPr lang="ja-JP" sz="1000"/>
                        <a:t>画面表示</a:t>
                      </a:r>
                      <a:endParaRPr sz="1000"/>
                    </a:p>
                  </a:txBody>
                  <a:tcPr marL="91425" marR="91425" marT="91425" marB="91425">
                    <a:solidFill>
                      <a:srgbClr val="CFE2F3"/>
                    </a:solidFill>
                  </a:tcPr>
                </a:tc>
                <a:tc>
                  <a:txBody>
                    <a:bodyPr/>
                    <a:lstStyle/>
                    <a:p>
                      <a:pPr marL="0" lvl="0" indent="0" algn="ctr" rtl="0">
                        <a:lnSpc>
                          <a:spcPct val="115000"/>
                        </a:lnSpc>
                        <a:spcBef>
                          <a:spcPts val="0"/>
                        </a:spcBef>
                        <a:spcAft>
                          <a:spcPts val="300"/>
                        </a:spcAft>
                        <a:buNone/>
                      </a:pPr>
                      <a:r>
                        <a:rPr lang="ja-JP" sz="1000"/>
                        <a:t>説明</a:t>
                      </a:r>
                      <a:endParaRPr sz="1000"/>
                    </a:p>
                  </a:txBody>
                  <a:tcPr marL="91425" marR="91425" marT="91425" marB="91425">
                    <a:solidFill>
                      <a:srgbClr val="CFE2F3"/>
                    </a:solidFill>
                  </a:tcPr>
                </a:tc>
                <a:extLst>
                  <a:ext uri="{0D108BD9-81ED-4DB2-BD59-A6C34878D82A}">
                    <a16:rowId xmlns:a16="http://schemas.microsoft.com/office/drawing/2014/main" val="10000"/>
                  </a:ext>
                </a:extLst>
              </a:tr>
              <a:tr h="422675">
                <a:tc>
                  <a:txBody>
                    <a:bodyPr/>
                    <a:lstStyle/>
                    <a:p>
                      <a:pPr marL="0" lvl="0" indent="0" algn="l" rtl="0">
                        <a:lnSpc>
                          <a:spcPct val="120000"/>
                        </a:lnSpc>
                        <a:spcBef>
                          <a:spcPts val="0"/>
                        </a:spcBef>
                        <a:spcAft>
                          <a:spcPts val="500"/>
                        </a:spcAft>
                        <a:buNone/>
                      </a:pPr>
                      <a:r>
                        <a:rPr lang="ja-JP" sz="1000"/>
                        <a:t>コード</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管理者権限のコードを表示します。</a:t>
                      </a:r>
                      <a:br>
                        <a:rPr lang="ja-JP" sz="1000"/>
                      </a:br>
                      <a:r>
                        <a:rPr lang="ja-JP" sz="1000"/>
                        <a:t>「コピー」をクリックすると、コードをコピーします。</a:t>
                      </a:r>
                      <a:endParaRPr sz="1000"/>
                    </a:p>
                  </a:txBody>
                  <a:tcPr marL="91425" marR="91425" marT="91425" marB="91425"/>
                </a:tc>
                <a:extLst>
                  <a:ext uri="{0D108BD9-81ED-4DB2-BD59-A6C34878D82A}">
                    <a16:rowId xmlns:a16="http://schemas.microsoft.com/office/drawing/2014/main" val="10001"/>
                  </a:ext>
                </a:extLst>
              </a:tr>
              <a:tr h="422675">
                <a:tc>
                  <a:txBody>
                    <a:bodyPr/>
                    <a:lstStyle/>
                    <a:p>
                      <a:pPr marL="0" lvl="0" indent="0" algn="l" rtl="0">
                        <a:lnSpc>
                          <a:spcPct val="120000"/>
                        </a:lnSpc>
                        <a:spcBef>
                          <a:spcPts val="0"/>
                        </a:spcBef>
                        <a:spcAft>
                          <a:spcPts val="500"/>
                        </a:spcAft>
                        <a:buNone/>
                      </a:pPr>
                      <a:r>
                        <a:rPr lang="ja-JP" sz="1000"/>
                        <a:t>名称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管理者権限の名称を表示します。</a:t>
                      </a:r>
                      <a:br>
                        <a:rPr lang="ja-JP" sz="1000"/>
                      </a:br>
                      <a:r>
                        <a:rPr lang="ja-JP" sz="1000"/>
                        <a:t>クリックすると、編集画面に移動します。</a:t>
                      </a:r>
                      <a:endParaRPr sz="1000"/>
                    </a:p>
                  </a:txBody>
                  <a:tcPr marL="91425" marR="91425" marT="91425" marB="91425"/>
                </a:tc>
                <a:extLst>
                  <a:ext uri="{0D108BD9-81ED-4DB2-BD59-A6C34878D82A}">
                    <a16:rowId xmlns:a16="http://schemas.microsoft.com/office/drawing/2014/main" val="10002"/>
                  </a:ext>
                </a:extLst>
              </a:tr>
              <a:tr h="273500">
                <a:tc>
                  <a:txBody>
                    <a:bodyPr/>
                    <a:lstStyle/>
                    <a:p>
                      <a:pPr marL="0" lvl="0" indent="0" algn="l" rtl="0">
                        <a:lnSpc>
                          <a:spcPct val="120000"/>
                        </a:lnSpc>
                        <a:spcBef>
                          <a:spcPts val="0"/>
                        </a:spcBef>
                        <a:spcAft>
                          <a:spcPts val="500"/>
                        </a:spcAft>
                        <a:buNone/>
                      </a:pPr>
                      <a:r>
                        <a:rPr lang="ja-JP" sz="1000"/>
                        <a:t>複製</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登録内容を複製して新規登録画面に移動します。</a:t>
                      </a:r>
                      <a:endParaRPr sz="1000"/>
                    </a:p>
                  </a:txBody>
                  <a:tcPr marL="91425" marR="91425" marT="91425" marB="91425"/>
                </a:tc>
                <a:extLst>
                  <a:ext uri="{0D108BD9-81ED-4DB2-BD59-A6C34878D82A}">
                    <a16:rowId xmlns:a16="http://schemas.microsoft.com/office/drawing/2014/main" val="10003"/>
                  </a:ext>
                </a:extLst>
              </a:tr>
              <a:tr h="571875">
                <a:tc>
                  <a:txBody>
                    <a:bodyPr/>
                    <a:lstStyle/>
                    <a:p>
                      <a:pPr marL="0" lvl="0" indent="0" algn="l" rtl="0">
                        <a:lnSpc>
                          <a:spcPct val="120000"/>
                        </a:lnSpc>
                        <a:spcBef>
                          <a:spcPts val="0"/>
                        </a:spcBef>
                        <a:spcAft>
                          <a:spcPts val="500"/>
                        </a:spcAft>
                        <a:buNone/>
                      </a:pPr>
                      <a:r>
                        <a:rPr lang="ja-JP" sz="1000"/>
                        <a:t>削除</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管理者権限を削除します。</a:t>
                      </a:r>
                      <a:br>
                        <a:rPr lang="ja-JP" sz="1000"/>
                      </a:br>
                      <a:r>
                        <a:rPr lang="ja-JP" sz="1000"/>
                        <a:t>クリックすると確認のダイアログが表示されるので、問題なければ「OK」をクリックして削除を実行してください。</a:t>
                      </a:r>
                      <a:endParaRPr sz="1000"/>
                    </a:p>
                  </a:txBody>
                  <a:tcPr marL="91425" marR="91425" marT="91425" marB="91425"/>
                </a:tc>
                <a:extLst>
                  <a:ext uri="{0D108BD9-81ED-4DB2-BD59-A6C34878D82A}">
                    <a16:rowId xmlns:a16="http://schemas.microsoft.com/office/drawing/2014/main" val="10004"/>
                  </a:ext>
                </a:extLst>
              </a:tr>
              <a:tr h="311275">
                <a:tc>
                  <a:txBody>
                    <a:bodyPr/>
                    <a:lstStyle/>
                    <a:p>
                      <a:pPr marL="0" lvl="0" indent="0" algn="l" rtl="0">
                        <a:lnSpc>
                          <a:spcPct val="120000"/>
                        </a:lnSpc>
                        <a:spcBef>
                          <a:spcPts val="0"/>
                        </a:spcBef>
                        <a:spcAft>
                          <a:spcPts val="500"/>
                        </a:spcAft>
                        <a:buNone/>
                      </a:pPr>
                      <a:r>
                        <a:rPr lang="ja-JP" sz="1000"/>
                        <a:t>最終更新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最終更新日時と更新者（全権限管理者・グループ管理者）を表示します。</a:t>
                      </a:r>
                      <a:endParaRPr sz="1000"/>
                    </a:p>
                  </a:txBody>
                  <a:tcPr marL="91425" marR="91425" marT="91425" marB="91425"/>
                </a:tc>
                <a:extLst>
                  <a:ext uri="{0D108BD9-81ED-4DB2-BD59-A6C34878D82A}">
                    <a16:rowId xmlns:a16="http://schemas.microsoft.com/office/drawing/2014/main" val="10005"/>
                  </a:ext>
                </a:extLst>
              </a:tr>
            </a:tbl>
          </a:graphicData>
        </a:graphic>
      </p:graphicFrame>
      <p:pic>
        <p:nvPicPr>
          <p:cNvPr id="1509" name="Google Shape;1509;g30836c1023d_0_293"/>
          <p:cNvPicPr preferRelativeResize="0"/>
          <p:nvPr/>
        </p:nvPicPr>
        <p:blipFill>
          <a:blip r:embed="rId3">
            <a:alphaModFix/>
          </a:blip>
          <a:stretch>
            <a:fillRect/>
          </a:stretch>
        </p:blipFill>
        <p:spPr>
          <a:xfrm>
            <a:off x="369149" y="1868521"/>
            <a:ext cx="6119701" cy="972931"/>
          </a:xfrm>
          <a:prstGeom prst="rect">
            <a:avLst/>
          </a:prstGeom>
          <a:noFill/>
          <a:ln>
            <a:noFill/>
          </a:ln>
        </p:spPr>
      </p:pic>
      <p:sp>
        <p:nvSpPr>
          <p:cNvPr id="1510" name="Google Shape;1510;g30836c1023d_0_293"/>
          <p:cNvSpPr txBox="1"/>
          <p:nvPr/>
        </p:nvSpPr>
        <p:spPr>
          <a:xfrm>
            <a:off x="369149" y="6044522"/>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b="1">
                <a:solidFill>
                  <a:schemeClr val="dk1"/>
                </a:solidFill>
                <a:latin typeface="Meiryo"/>
                <a:ea typeface="Meiryo"/>
                <a:cs typeface="Meiryo"/>
                <a:sym typeface="Meiryo"/>
              </a:rPr>
              <a:t>4. 管理者権限をグループ管理者に適用する</a:t>
            </a:r>
            <a:endParaRPr sz="1000" b="1" i="0" u="none" strike="noStrike" cap="none">
              <a:solidFill>
                <a:srgbClr val="000000"/>
              </a:solidFill>
              <a:latin typeface="Meiryo"/>
              <a:ea typeface="Meiryo"/>
              <a:cs typeface="Meiryo"/>
              <a:sym typeface="Meiryo"/>
            </a:endParaRPr>
          </a:p>
        </p:txBody>
      </p:sp>
      <p:sp>
        <p:nvSpPr>
          <p:cNvPr id="1511" name="Google Shape;1511;g30836c1023d_0_293"/>
          <p:cNvSpPr txBox="1"/>
          <p:nvPr/>
        </p:nvSpPr>
        <p:spPr>
          <a:xfrm>
            <a:off x="369149" y="7696576"/>
            <a:ext cx="6119700" cy="8646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基本情報設定→各種設定→グループ管理者設定</a:t>
            </a:r>
            <a:endParaRPr sz="1000">
              <a:solidFill>
                <a:schemeClr val="dk1"/>
              </a:solidFill>
              <a:latin typeface="Meiryo"/>
              <a:ea typeface="Meiryo"/>
              <a:cs typeface="Meiryo"/>
              <a:sym typeface="Meiryo"/>
            </a:endParaRPr>
          </a:p>
          <a:p>
            <a:pPr marL="0" lvl="0" indent="0" algn="l" rtl="0">
              <a:lnSpc>
                <a:spcPct val="120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作成した管理者権限は、グループ管理者設定から各グループ管理者に適用することで有効になります。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権限設定タブの「工数管理」欄を開き、「利用可」を選択してください。</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下部のボックスをクリックして付与する管理者権限を選択し、最後に「設定」をクリックします。</a:t>
            </a:r>
            <a:endParaRPr sz="1000">
              <a:solidFill>
                <a:schemeClr val="dk1"/>
              </a:solidFill>
              <a:latin typeface="Meiryo"/>
              <a:ea typeface="Meiryo"/>
              <a:cs typeface="Meiryo"/>
              <a:sym typeface="Meiryo"/>
            </a:endParaRPr>
          </a:p>
        </p:txBody>
      </p:sp>
      <p:pic>
        <p:nvPicPr>
          <p:cNvPr id="1512" name="Google Shape;1512;g30836c1023d_0_293"/>
          <p:cNvPicPr preferRelativeResize="0"/>
          <p:nvPr/>
        </p:nvPicPr>
        <p:blipFill>
          <a:blip r:embed="rId4">
            <a:alphaModFix/>
          </a:blip>
          <a:stretch>
            <a:fillRect/>
          </a:stretch>
        </p:blipFill>
        <p:spPr>
          <a:xfrm>
            <a:off x="678025" y="6358861"/>
            <a:ext cx="5501949" cy="12696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g30a6dcada16_0_0"/>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記録した工数を集計する方法をご説明します。（1/5）</a:t>
            </a:r>
            <a:endParaRPr sz="1300"/>
          </a:p>
        </p:txBody>
      </p:sp>
      <p:sp>
        <p:nvSpPr>
          <p:cNvPr id="1519" name="Google Shape;1519;g30a6dcada16_0_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113</a:t>
            </a:fld>
            <a:endParaRPr/>
          </a:p>
        </p:txBody>
      </p:sp>
      <p:sp>
        <p:nvSpPr>
          <p:cNvPr id="1520" name="Google Shape;1520;g30a6dcada16_0_0"/>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工数を集計する</a:t>
            </a:r>
            <a:endParaRPr/>
          </a:p>
        </p:txBody>
      </p:sp>
      <p:sp>
        <p:nvSpPr>
          <p:cNvPr id="1521" name="Google Shape;1521;g30a6dcada16_0_0"/>
          <p:cNvSpPr txBox="1"/>
          <p:nvPr/>
        </p:nvSpPr>
        <p:spPr>
          <a:xfrm>
            <a:off x="360375" y="1551600"/>
            <a:ext cx="611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a:solidFill>
                  <a:schemeClr val="dk1"/>
                </a:solidFill>
                <a:latin typeface="Meiryo"/>
                <a:ea typeface="Meiryo"/>
                <a:cs typeface="Meiryo"/>
                <a:sym typeface="Meiryo"/>
              </a:rPr>
              <a:t>スタッフが入力した工数（＝実績）を一覧で確認する場合は「工数実績」、</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集計してグラフで確認する場合は「工数集計」を利用します。</a:t>
            </a:r>
            <a:endParaRPr sz="1000" b="0" i="0" u="none" strike="noStrike" cap="none">
              <a:solidFill>
                <a:schemeClr val="dk1"/>
              </a:solidFill>
              <a:latin typeface="Meiryo"/>
              <a:ea typeface="Meiryo"/>
              <a:cs typeface="Meiryo"/>
              <a:sym typeface="Meiryo"/>
            </a:endParaRPr>
          </a:p>
        </p:txBody>
      </p:sp>
      <p:sp>
        <p:nvSpPr>
          <p:cNvPr id="1522" name="Google Shape;1522;g30a6dcada16_0_0"/>
          <p:cNvSpPr txBox="1"/>
          <p:nvPr/>
        </p:nvSpPr>
        <p:spPr>
          <a:xfrm>
            <a:off x="360375" y="2075475"/>
            <a:ext cx="6119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200" b="1">
                <a:solidFill>
                  <a:schemeClr val="dk1"/>
                </a:solidFill>
                <a:latin typeface="Meiryo"/>
                <a:ea typeface="Meiryo"/>
                <a:cs typeface="Meiryo"/>
                <a:sym typeface="Meiryo"/>
              </a:rPr>
              <a:t>工数実績（</a:t>
            </a:r>
            <a:r>
              <a:rPr lang="ja-JP" sz="1200" b="1" u="sng">
                <a:solidFill>
                  <a:schemeClr val="hlink"/>
                </a:solidFill>
                <a:latin typeface="Meiryo"/>
                <a:ea typeface="Meiryo"/>
                <a:cs typeface="Meiryo"/>
                <a:sym typeface="Meiryo"/>
                <a:hlinkClick r:id="rId3"/>
              </a:rPr>
              <a:t>ヘルプページ</a:t>
            </a:r>
            <a:r>
              <a:rPr lang="ja-JP" sz="1200" b="1">
                <a:solidFill>
                  <a:schemeClr val="dk1"/>
                </a:solidFill>
                <a:latin typeface="Meiryo"/>
                <a:ea typeface="Meiryo"/>
                <a:cs typeface="Meiryo"/>
                <a:sym typeface="Meiryo"/>
              </a:rPr>
              <a:t>）</a:t>
            </a:r>
            <a:endParaRPr sz="1200" b="1" i="0" u="none" strike="noStrike" cap="none">
              <a:solidFill>
                <a:srgbClr val="000000"/>
              </a:solidFill>
              <a:latin typeface="Meiryo"/>
              <a:ea typeface="Meiryo"/>
              <a:cs typeface="Meiryo"/>
              <a:sym typeface="Meiryo"/>
            </a:endParaRPr>
          </a:p>
        </p:txBody>
      </p:sp>
      <p:sp>
        <p:nvSpPr>
          <p:cNvPr id="1523" name="Google Shape;1523;g30a6dcada16_0_0"/>
          <p:cNvSpPr txBox="1"/>
          <p:nvPr/>
        </p:nvSpPr>
        <p:spPr>
          <a:xfrm>
            <a:off x="360375" y="5252779"/>
            <a:ext cx="6119700" cy="111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工数管理→実績→実績（工数実績）</a:t>
            </a:r>
            <a:endParaRPr sz="1000" b="0" i="0" u="none" strike="noStrike" cap="none">
              <a:solidFill>
                <a:schemeClr val="dk1"/>
              </a:solidFill>
              <a:latin typeface="Meiryo"/>
              <a:ea typeface="Meiryo"/>
              <a:cs typeface="Meiryo"/>
              <a:sym typeface="Meiryo"/>
            </a:endParaRPr>
          </a:p>
          <a:p>
            <a:pPr marL="0" lvl="0" indent="0" algn="l" rtl="0">
              <a:lnSpc>
                <a:spcPct val="120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工数実績（指定日）では、各スタッフが入力した工数を複数人分、日ごとに確認できます。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画面に表示した表はCSV形式でダウンロード可能です。</a:t>
            </a:r>
            <a:endParaRPr sz="1000">
              <a:solidFill>
                <a:schemeClr val="dk1"/>
              </a:solidFill>
              <a:latin typeface="Meiryo"/>
              <a:ea typeface="Meiryo"/>
              <a:cs typeface="Meiryo"/>
              <a:sym typeface="Meiryo"/>
            </a:endParaRPr>
          </a:p>
          <a:p>
            <a:pPr marL="0" lvl="0" indent="0" algn="l" rtl="0">
              <a:lnSpc>
                <a:spcPct val="120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スタッフ欄の「月次」をクリックすると、「工数実績（月次）」に移動します。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工数実績（月次）では、スタッフごとに1か月単位で工数を確認できます。</a:t>
            </a:r>
            <a:endParaRPr sz="1000">
              <a:solidFill>
                <a:schemeClr val="dk1"/>
              </a:solidFill>
              <a:latin typeface="Meiryo"/>
              <a:ea typeface="Meiryo"/>
              <a:cs typeface="Meiryo"/>
              <a:sym typeface="Meiryo"/>
            </a:endParaRPr>
          </a:p>
        </p:txBody>
      </p:sp>
      <p:pic>
        <p:nvPicPr>
          <p:cNvPr id="1524" name="Google Shape;1524;g30a6dcada16_0_0"/>
          <p:cNvPicPr preferRelativeResize="0"/>
          <p:nvPr/>
        </p:nvPicPr>
        <p:blipFill>
          <a:blip r:embed="rId4">
            <a:alphaModFix/>
          </a:blip>
          <a:stretch>
            <a:fillRect/>
          </a:stretch>
        </p:blipFill>
        <p:spPr>
          <a:xfrm>
            <a:off x="456461" y="2413702"/>
            <a:ext cx="5945078" cy="2777749"/>
          </a:xfrm>
          <a:prstGeom prst="rect">
            <a:avLst/>
          </a:prstGeom>
          <a:noFill/>
          <a:ln>
            <a:noFill/>
          </a:ln>
        </p:spPr>
      </p:pic>
      <p:sp>
        <p:nvSpPr>
          <p:cNvPr id="1525" name="Google Shape;1525;g30a6dcada16_0_0"/>
          <p:cNvSpPr txBox="1"/>
          <p:nvPr/>
        </p:nvSpPr>
        <p:spPr>
          <a:xfrm>
            <a:off x="360375" y="8204108"/>
            <a:ext cx="6119700" cy="4308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検索条件を指定して「検索」をクリックしてください。</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条件に当てはまる期間・スタッフの工数を表示します。</a:t>
            </a:r>
            <a:endParaRPr sz="1000">
              <a:solidFill>
                <a:schemeClr val="dk1"/>
              </a:solidFill>
              <a:latin typeface="Meiryo"/>
              <a:ea typeface="Meiryo"/>
              <a:cs typeface="Meiryo"/>
              <a:sym typeface="Meiryo"/>
            </a:endParaRPr>
          </a:p>
        </p:txBody>
      </p:sp>
      <p:pic>
        <p:nvPicPr>
          <p:cNvPr id="1526" name="Google Shape;1526;g30a6dcada16_0_0"/>
          <p:cNvPicPr preferRelativeResize="0"/>
          <p:nvPr/>
        </p:nvPicPr>
        <p:blipFill>
          <a:blip r:embed="rId5">
            <a:alphaModFix/>
          </a:blip>
          <a:stretch>
            <a:fillRect/>
          </a:stretch>
        </p:blipFill>
        <p:spPr>
          <a:xfrm>
            <a:off x="935902" y="6427406"/>
            <a:ext cx="4986196" cy="17153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g30a6dcada16_0_13"/>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記録した工数を集計する方法をご説明します。（2/5）</a:t>
            </a:r>
            <a:endParaRPr sz="1300"/>
          </a:p>
        </p:txBody>
      </p:sp>
      <p:sp>
        <p:nvSpPr>
          <p:cNvPr id="1533" name="Google Shape;1533;g30a6dcada16_0_1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114</a:t>
            </a:fld>
            <a:endParaRPr/>
          </a:p>
        </p:txBody>
      </p:sp>
      <p:sp>
        <p:nvSpPr>
          <p:cNvPr id="1534" name="Google Shape;1534;g30a6dcada16_0_13"/>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工数を集計する</a:t>
            </a:r>
            <a:endParaRPr/>
          </a:p>
        </p:txBody>
      </p:sp>
      <p:sp>
        <p:nvSpPr>
          <p:cNvPr id="1535" name="Google Shape;1535;g30a6dcada16_0_13"/>
          <p:cNvSpPr txBox="1"/>
          <p:nvPr/>
        </p:nvSpPr>
        <p:spPr>
          <a:xfrm>
            <a:off x="360375" y="1560650"/>
            <a:ext cx="6119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100" b="1">
                <a:solidFill>
                  <a:schemeClr val="dk1"/>
                </a:solidFill>
                <a:latin typeface="Meiryo"/>
                <a:ea typeface="Meiryo"/>
                <a:cs typeface="Meiryo"/>
                <a:sym typeface="Meiryo"/>
              </a:rPr>
              <a:t>工数実績（指定日）</a:t>
            </a:r>
            <a:endParaRPr sz="1100" b="1" i="0" u="none" strike="noStrike" cap="none">
              <a:solidFill>
                <a:srgbClr val="000000"/>
              </a:solidFill>
              <a:latin typeface="Meiryo"/>
              <a:ea typeface="Meiryo"/>
              <a:cs typeface="Meiryo"/>
              <a:sym typeface="Meiryo"/>
            </a:endParaRPr>
          </a:p>
        </p:txBody>
      </p:sp>
      <p:pic>
        <p:nvPicPr>
          <p:cNvPr id="1536" name="Google Shape;1536;g30a6dcada16_0_13"/>
          <p:cNvPicPr preferRelativeResize="0"/>
          <p:nvPr/>
        </p:nvPicPr>
        <p:blipFill>
          <a:blip r:embed="rId3">
            <a:alphaModFix/>
          </a:blip>
          <a:stretch>
            <a:fillRect/>
          </a:stretch>
        </p:blipFill>
        <p:spPr>
          <a:xfrm>
            <a:off x="389668" y="1945246"/>
            <a:ext cx="6078664" cy="1583438"/>
          </a:xfrm>
          <a:prstGeom prst="rect">
            <a:avLst/>
          </a:prstGeom>
          <a:noFill/>
          <a:ln>
            <a:noFill/>
          </a:ln>
        </p:spPr>
      </p:pic>
      <p:graphicFrame>
        <p:nvGraphicFramePr>
          <p:cNvPr id="1537" name="Google Shape;1537;g30a6dcada16_0_13"/>
          <p:cNvGraphicFramePr/>
          <p:nvPr/>
        </p:nvGraphicFramePr>
        <p:xfrm>
          <a:off x="360375" y="4020975"/>
          <a:ext cx="3000000" cy="3000000"/>
        </p:xfrm>
        <a:graphic>
          <a:graphicData uri="http://schemas.openxmlformats.org/drawingml/2006/table">
            <a:tbl>
              <a:tblPr>
                <a:noFill/>
                <a:tableStyleId>{1582C250-2146-4E95-9186-6041D889C8F7}</a:tableStyleId>
              </a:tblPr>
              <a:tblGrid>
                <a:gridCol w="1882425">
                  <a:extLst>
                    <a:ext uri="{9D8B030D-6E8A-4147-A177-3AD203B41FA5}">
                      <a16:colId xmlns:a16="http://schemas.microsoft.com/office/drawing/2014/main" val="20000"/>
                    </a:ext>
                  </a:extLst>
                </a:gridCol>
                <a:gridCol w="4237275">
                  <a:extLst>
                    <a:ext uri="{9D8B030D-6E8A-4147-A177-3AD203B41FA5}">
                      <a16:colId xmlns:a16="http://schemas.microsoft.com/office/drawing/2014/main" val="20001"/>
                    </a:ext>
                  </a:extLst>
                </a:gridCol>
              </a:tblGrid>
              <a:tr h="348700">
                <a:tc>
                  <a:txBody>
                    <a:bodyPr/>
                    <a:lstStyle/>
                    <a:p>
                      <a:pPr marL="0" lvl="0" indent="0" algn="ctr" rtl="0">
                        <a:lnSpc>
                          <a:spcPct val="120000"/>
                        </a:lnSpc>
                        <a:spcBef>
                          <a:spcPts val="0"/>
                        </a:spcBef>
                        <a:spcAft>
                          <a:spcPts val="500"/>
                        </a:spcAft>
                        <a:buNone/>
                      </a:pPr>
                      <a:r>
                        <a:rPr lang="ja-JP" sz="1000"/>
                        <a:t>画面表示</a:t>
                      </a:r>
                      <a:endParaRPr sz="1000"/>
                    </a:p>
                  </a:txBody>
                  <a:tcPr marL="91425" marR="91425" marT="91425" marB="91425">
                    <a:solidFill>
                      <a:srgbClr val="CFE2F3"/>
                    </a:solidFill>
                  </a:tcPr>
                </a:tc>
                <a:tc>
                  <a:txBody>
                    <a:bodyPr/>
                    <a:lstStyle/>
                    <a:p>
                      <a:pPr marL="0" lvl="0" indent="0" algn="ctr" rtl="0">
                        <a:lnSpc>
                          <a:spcPct val="120000"/>
                        </a:lnSpc>
                        <a:spcBef>
                          <a:spcPts val="0"/>
                        </a:spcBef>
                        <a:spcAft>
                          <a:spcPts val="500"/>
                        </a:spcAft>
                        <a:buNone/>
                      </a:pPr>
                      <a:r>
                        <a:rPr lang="ja-JP" sz="1000"/>
                        <a:t>説明</a:t>
                      </a:r>
                      <a:endParaRPr sz="1000"/>
                    </a:p>
                  </a:txBody>
                  <a:tcPr marL="91425" marR="91425" marT="91425" marB="91425">
                    <a:solidFill>
                      <a:srgbClr val="CFE2F3"/>
                    </a:solidFill>
                  </a:tcPr>
                </a:tc>
                <a:extLst>
                  <a:ext uri="{0D108BD9-81ED-4DB2-BD59-A6C34878D82A}">
                    <a16:rowId xmlns:a16="http://schemas.microsoft.com/office/drawing/2014/main" val="10000"/>
                  </a:ext>
                </a:extLst>
              </a:tr>
              <a:tr h="538900">
                <a:tc>
                  <a:txBody>
                    <a:bodyPr/>
                    <a:lstStyle/>
                    <a:p>
                      <a:pPr marL="0" lvl="0" indent="0" algn="l" rtl="0">
                        <a:lnSpc>
                          <a:spcPct val="120000"/>
                        </a:lnSpc>
                        <a:spcBef>
                          <a:spcPts val="0"/>
                        </a:spcBef>
                        <a:spcAft>
                          <a:spcPts val="500"/>
                        </a:spcAft>
                        <a:buNone/>
                      </a:pPr>
                      <a:r>
                        <a:rPr lang="ja-JP" sz="1000"/>
                        <a:t>スタッフ</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スタッフ名を表示します。</a:t>
                      </a:r>
                      <a:br>
                        <a:rPr lang="ja-JP" sz="1000"/>
                      </a:br>
                      <a:r>
                        <a:rPr lang="ja-JP" sz="1000"/>
                        <a:t>「月次」から当該スタッフの工数実績（月次）に移動します。</a:t>
                      </a:r>
                      <a:endParaRPr sz="1000"/>
                    </a:p>
                  </a:txBody>
                  <a:tcPr marL="91425" marR="91425" marT="91425" marB="91425"/>
                </a:tc>
                <a:extLst>
                  <a:ext uri="{0D108BD9-81ED-4DB2-BD59-A6C34878D82A}">
                    <a16:rowId xmlns:a16="http://schemas.microsoft.com/office/drawing/2014/main" val="10001"/>
                  </a:ext>
                </a:extLst>
              </a:tr>
              <a:tr h="795175">
                <a:tc>
                  <a:txBody>
                    <a:bodyPr/>
                    <a:lstStyle/>
                    <a:p>
                      <a:pPr marL="0" lvl="0" indent="0" algn="l" rtl="0">
                        <a:lnSpc>
                          <a:spcPct val="120000"/>
                        </a:lnSpc>
                        <a:spcBef>
                          <a:spcPts val="0"/>
                        </a:spcBef>
                        <a:spcAft>
                          <a:spcPts val="0"/>
                        </a:spcAft>
                        <a:buNone/>
                      </a:pPr>
                      <a:r>
                        <a:rPr lang="ja-JP" sz="1000"/>
                        <a:t>分類</a:t>
                      </a:r>
                      <a:endParaRPr sz="1000"/>
                    </a:p>
                    <a:p>
                      <a:pPr marL="0" lvl="0" indent="0" algn="l" rtl="0">
                        <a:lnSpc>
                          <a:spcPct val="120000"/>
                        </a:lnSpc>
                        <a:spcBef>
                          <a:spcPts val="500"/>
                        </a:spcBef>
                        <a:spcAft>
                          <a:spcPts val="500"/>
                        </a:spcAft>
                        <a:buNone/>
                      </a:pPr>
                      <a:r>
                        <a:rPr lang="ja-JP" sz="1000"/>
                        <a:t>※工数分類で登録した分類を表示します。</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工数入力時にスタッフが選択した工数項目を表示します。</a:t>
                      </a:r>
                      <a:endParaRPr sz="1000"/>
                    </a:p>
                  </a:txBody>
                  <a:tcPr marL="91425" marR="91425" marT="91425" marB="91425"/>
                </a:tc>
                <a:extLst>
                  <a:ext uri="{0D108BD9-81ED-4DB2-BD59-A6C34878D82A}">
                    <a16:rowId xmlns:a16="http://schemas.microsoft.com/office/drawing/2014/main" val="10002"/>
                  </a:ext>
                </a:extLst>
              </a:tr>
              <a:tr h="348700">
                <a:tc>
                  <a:txBody>
                    <a:bodyPr/>
                    <a:lstStyle/>
                    <a:p>
                      <a:pPr marL="0" lvl="0" indent="0" algn="l" rtl="0">
                        <a:lnSpc>
                          <a:spcPct val="120000"/>
                        </a:lnSpc>
                        <a:spcBef>
                          <a:spcPts val="0"/>
                        </a:spcBef>
                        <a:spcAft>
                          <a:spcPts val="500"/>
                        </a:spcAft>
                        <a:buNone/>
                      </a:pPr>
                      <a:r>
                        <a:rPr lang="ja-JP" sz="1000"/>
                        <a:t>実績</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スタッフが入力した工数を表示します。</a:t>
                      </a:r>
                      <a:endParaRPr sz="1000"/>
                    </a:p>
                  </a:txBody>
                  <a:tcPr marL="91425" marR="91425" marT="91425" marB="91425"/>
                </a:tc>
                <a:extLst>
                  <a:ext uri="{0D108BD9-81ED-4DB2-BD59-A6C34878D82A}">
                    <a16:rowId xmlns:a16="http://schemas.microsoft.com/office/drawing/2014/main" val="10003"/>
                  </a:ext>
                </a:extLst>
              </a:tr>
              <a:tr h="348700">
                <a:tc>
                  <a:txBody>
                    <a:bodyPr/>
                    <a:lstStyle/>
                    <a:p>
                      <a:pPr marL="0" lvl="0" indent="0" algn="l" rtl="0">
                        <a:lnSpc>
                          <a:spcPct val="120000"/>
                        </a:lnSpc>
                        <a:spcBef>
                          <a:spcPts val="0"/>
                        </a:spcBef>
                        <a:spcAft>
                          <a:spcPts val="500"/>
                        </a:spcAft>
                        <a:buNone/>
                      </a:pPr>
                      <a:r>
                        <a:rPr lang="ja-JP" sz="1000"/>
                        <a:t>合計</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表示日の工数の合計を表示します。</a:t>
                      </a:r>
                      <a:endParaRPr sz="1000"/>
                    </a:p>
                  </a:txBody>
                  <a:tcPr marL="91425" marR="91425" marT="91425" marB="91425"/>
                </a:tc>
                <a:extLst>
                  <a:ext uri="{0D108BD9-81ED-4DB2-BD59-A6C34878D82A}">
                    <a16:rowId xmlns:a16="http://schemas.microsoft.com/office/drawing/2014/main" val="10004"/>
                  </a:ext>
                </a:extLst>
              </a:tr>
              <a:tr h="348700">
                <a:tc>
                  <a:txBody>
                    <a:bodyPr/>
                    <a:lstStyle/>
                    <a:p>
                      <a:pPr marL="0" lvl="0" indent="0" algn="l" rtl="0">
                        <a:lnSpc>
                          <a:spcPct val="120000"/>
                        </a:lnSpc>
                        <a:spcBef>
                          <a:spcPts val="0"/>
                        </a:spcBef>
                        <a:spcAft>
                          <a:spcPts val="500"/>
                        </a:spcAft>
                        <a:buNone/>
                      </a:pPr>
                      <a:r>
                        <a:rPr lang="ja-JP" sz="1000"/>
                        <a:t>総労働時間</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表示日の総労働時間を表示します。</a:t>
                      </a:r>
                      <a:endParaRPr sz="1000"/>
                    </a:p>
                  </a:txBody>
                  <a:tcPr marL="91425" marR="91425" marT="91425" marB="91425"/>
                </a:tc>
                <a:extLst>
                  <a:ext uri="{0D108BD9-81ED-4DB2-BD59-A6C34878D82A}">
                    <a16:rowId xmlns:a16="http://schemas.microsoft.com/office/drawing/2014/main" val="10005"/>
                  </a:ext>
                </a:extLst>
              </a:tr>
              <a:tr h="729125">
                <a:tc>
                  <a:txBody>
                    <a:bodyPr/>
                    <a:lstStyle/>
                    <a:p>
                      <a:pPr marL="0" lvl="0" indent="0" algn="l" rtl="0">
                        <a:lnSpc>
                          <a:spcPct val="120000"/>
                        </a:lnSpc>
                        <a:spcBef>
                          <a:spcPts val="0"/>
                        </a:spcBef>
                        <a:spcAft>
                          <a:spcPts val="500"/>
                        </a:spcAft>
                        <a:buNone/>
                      </a:pPr>
                      <a:r>
                        <a:rPr lang="ja-JP" sz="1000"/>
                        <a:t>最終更新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最終更新日時を表示します。</a:t>
                      </a:r>
                      <a:br>
                        <a:rPr lang="ja-JP" sz="1000"/>
                      </a:br>
                      <a:r>
                        <a:rPr lang="ja-JP" sz="1000"/>
                        <a:t>全権限管理者がスタッフ一覧からマイページにログインして実績を編集した場合、更新者として「全権限管理者」が表示されます。</a:t>
                      </a:r>
                      <a:endParaRPr sz="1000"/>
                    </a:p>
                  </a:txBody>
                  <a:tcPr marL="91425" marR="91425" marT="91425" marB="91425"/>
                </a:tc>
                <a:extLst>
                  <a:ext uri="{0D108BD9-81ED-4DB2-BD59-A6C34878D82A}">
                    <a16:rowId xmlns:a16="http://schemas.microsoft.com/office/drawing/2014/main" val="10006"/>
                  </a:ext>
                </a:extLst>
              </a:tr>
            </a:tbl>
          </a:graphicData>
        </a:graphic>
      </p:graphicFrame>
      <p:sp>
        <p:nvSpPr>
          <p:cNvPr id="1538" name="Google Shape;1538;g30a6dcada16_0_13"/>
          <p:cNvSpPr txBox="1"/>
          <p:nvPr/>
        </p:nvSpPr>
        <p:spPr>
          <a:xfrm>
            <a:off x="360375" y="3651679"/>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a:solidFill>
                  <a:schemeClr val="dk1"/>
                </a:solidFill>
                <a:latin typeface="Meiryo"/>
                <a:ea typeface="Meiryo"/>
                <a:cs typeface="Meiryo"/>
                <a:sym typeface="Meiryo"/>
              </a:rPr>
              <a:t>「CSVダウンロード」をクリックすると、表をCSV形式でダウンロードします。</a:t>
            </a:r>
            <a:endParaRPr sz="1000">
              <a:solidFill>
                <a:schemeClr val="dk1"/>
              </a:solidFill>
              <a:latin typeface="Meiryo"/>
              <a:ea typeface="Meiryo"/>
              <a:cs typeface="Meiryo"/>
              <a:sym typeface="Meiryo"/>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g30a6dcada16_0_24"/>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記録した工数を集計する方法をご説明します。（3/5）</a:t>
            </a:r>
            <a:endParaRPr sz="1300"/>
          </a:p>
        </p:txBody>
      </p:sp>
      <p:sp>
        <p:nvSpPr>
          <p:cNvPr id="1545" name="Google Shape;1545;g30a6dcada16_0_2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115</a:t>
            </a:fld>
            <a:endParaRPr/>
          </a:p>
        </p:txBody>
      </p:sp>
      <p:sp>
        <p:nvSpPr>
          <p:cNvPr id="1546" name="Google Shape;1546;g30a6dcada16_0_24"/>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工数を集計する</a:t>
            </a:r>
            <a:endParaRPr/>
          </a:p>
        </p:txBody>
      </p:sp>
      <p:sp>
        <p:nvSpPr>
          <p:cNvPr id="1547" name="Google Shape;1547;g30a6dcada16_0_24"/>
          <p:cNvSpPr txBox="1"/>
          <p:nvPr/>
        </p:nvSpPr>
        <p:spPr>
          <a:xfrm>
            <a:off x="360375" y="1484450"/>
            <a:ext cx="6119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100" b="1">
                <a:solidFill>
                  <a:schemeClr val="dk1"/>
                </a:solidFill>
                <a:latin typeface="Meiryo"/>
                <a:ea typeface="Meiryo"/>
                <a:cs typeface="Meiryo"/>
                <a:sym typeface="Meiryo"/>
              </a:rPr>
              <a:t>工数実績（月次）</a:t>
            </a:r>
            <a:endParaRPr sz="1100" b="1" i="0" u="none" strike="noStrike" cap="none">
              <a:solidFill>
                <a:srgbClr val="000000"/>
              </a:solidFill>
              <a:latin typeface="Meiryo"/>
              <a:ea typeface="Meiryo"/>
              <a:cs typeface="Meiryo"/>
              <a:sym typeface="Meiryo"/>
            </a:endParaRPr>
          </a:p>
        </p:txBody>
      </p:sp>
      <p:graphicFrame>
        <p:nvGraphicFramePr>
          <p:cNvPr id="1548" name="Google Shape;1548;g30a6dcada16_0_24"/>
          <p:cNvGraphicFramePr/>
          <p:nvPr/>
        </p:nvGraphicFramePr>
        <p:xfrm>
          <a:off x="360375" y="5163975"/>
          <a:ext cx="3000000" cy="3000000"/>
        </p:xfrm>
        <a:graphic>
          <a:graphicData uri="http://schemas.openxmlformats.org/drawingml/2006/table">
            <a:tbl>
              <a:tblPr>
                <a:noFill/>
                <a:tableStyleId>{1582C250-2146-4E95-9186-6041D889C8F7}</a:tableStyleId>
              </a:tblPr>
              <a:tblGrid>
                <a:gridCol w="1844625">
                  <a:extLst>
                    <a:ext uri="{9D8B030D-6E8A-4147-A177-3AD203B41FA5}">
                      <a16:colId xmlns:a16="http://schemas.microsoft.com/office/drawing/2014/main" val="20000"/>
                    </a:ext>
                  </a:extLst>
                </a:gridCol>
                <a:gridCol w="4275075">
                  <a:extLst>
                    <a:ext uri="{9D8B030D-6E8A-4147-A177-3AD203B41FA5}">
                      <a16:colId xmlns:a16="http://schemas.microsoft.com/office/drawing/2014/main" val="20001"/>
                    </a:ext>
                  </a:extLst>
                </a:gridCol>
              </a:tblGrid>
              <a:tr h="0">
                <a:tc>
                  <a:txBody>
                    <a:bodyPr/>
                    <a:lstStyle/>
                    <a:p>
                      <a:pPr marL="0" lvl="0" indent="0" algn="ctr" rtl="0">
                        <a:lnSpc>
                          <a:spcPct val="120000"/>
                        </a:lnSpc>
                        <a:spcBef>
                          <a:spcPts val="0"/>
                        </a:spcBef>
                        <a:spcAft>
                          <a:spcPts val="500"/>
                        </a:spcAft>
                        <a:buNone/>
                      </a:pPr>
                      <a:r>
                        <a:rPr lang="ja-JP" sz="1000"/>
                        <a:t>画面表示</a:t>
                      </a:r>
                      <a:endParaRPr sz="1000"/>
                    </a:p>
                  </a:txBody>
                  <a:tcPr marL="91425" marR="91425" marT="91425" marB="91425">
                    <a:solidFill>
                      <a:srgbClr val="CFE2F3"/>
                    </a:solidFill>
                  </a:tcPr>
                </a:tc>
                <a:tc>
                  <a:txBody>
                    <a:bodyPr/>
                    <a:lstStyle/>
                    <a:p>
                      <a:pPr marL="0" lvl="0" indent="0" algn="ctr" rtl="0">
                        <a:lnSpc>
                          <a:spcPct val="120000"/>
                        </a:lnSpc>
                        <a:spcBef>
                          <a:spcPts val="0"/>
                        </a:spcBef>
                        <a:spcAft>
                          <a:spcPts val="500"/>
                        </a:spcAft>
                        <a:buNone/>
                      </a:pPr>
                      <a:r>
                        <a:rPr lang="ja-JP" sz="1000"/>
                        <a:t>説明</a:t>
                      </a:r>
                      <a:endParaRPr sz="1000"/>
                    </a:p>
                  </a:txBody>
                  <a:tcPr marL="91425" marR="91425" marT="91425" marB="91425">
                    <a:solidFill>
                      <a:srgbClr val="CFE2F3"/>
                    </a:solidFill>
                  </a:tcPr>
                </a:tc>
                <a:extLst>
                  <a:ext uri="{0D108BD9-81ED-4DB2-BD59-A6C34878D82A}">
                    <a16:rowId xmlns:a16="http://schemas.microsoft.com/office/drawing/2014/main" val="10000"/>
                  </a:ext>
                </a:extLst>
              </a:tr>
              <a:tr h="399275">
                <a:tc>
                  <a:txBody>
                    <a:bodyPr/>
                    <a:lstStyle/>
                    <a:p>
                      <a:pPr marL="0" lvl="0" indent="0" algn="l" rtl="0">
                        <a:lnSpc>
                          <a:spcPct val="120000"/>
                        </a:lnSpc>
                        <a:spcBef>
                          <a:spcPts val="0"/>
                        </a:spcBef>
                        <a:spcAft>
                          <a:spcPts val="500"/>
                        </a:spcAft>
                        <a:buNone/>
                      </a:pPr>
                      <a:r>
                        <a:rPr lang="ja-JP" sz="1000"/>
                        <a:t>日付</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スタッフ名を表示します。</a:t>
                      </a:r>
                      <a:br>
                        <a:rPr lang="ja-JP" sz="1000"/>
                      </a:br>
                      <a:r>
                        <a:rPr lang="ja-JP" sz="1000"/>
                        <a:t>「月次」から当該スタッフの工数実績（月次）に移動します。</a:t>
                      </a:r>
                      <a:endParaRPr sz="1000"/>
                    </a:p>
                  </a:txBody>
                  <a:tcPr marL="91425" marR="91425" marT="91425" marB="91425"/>
                </a:tc>
                <a:extLst>
                  <a:ext uri="{0D108BD9-81ED-4DB2-BD59-A6C34878D82A}">
                    <a16:rowId xmlns:a16="http://schemas.microsoft.com/office/drawing/2014/main" val="10001"/>
                  </a:ext>
                </a:extLst>
              </a:tr>
              <a:tr h="730075">
                <a:tc>
                  <a:txBody>
                    <a:bodyPr/>
                    <a:lstStyle/>
                    <a:p>
                      <a:pPr marL="0" lvl="0" indent="0" algn="l" rtl="0">
                        <a:lnSpc>
                          <a:spcPct val="120000"/>
                        </a:lnSpc>
                        <a:spcBef>
                          <a:spcPts val="0"/>
                        </a:spcBef>
                        <a:spcAft>
                          <a:spcPts val="0"/>
                        </a:spcAft>
                        <a:buNone/>
                      </a:pPr>
                      <a:r>
                        <a:rPr lang="ja-JP" sz="1000"/>
                        <a:t>分類</a:t>
                      </a:r>
                      <a:endParaRPr sz="1000"/>
                    </a:p>
                    <a:p>
                      <a:pPr marL="0" lvl="0" indent="0" algn="l" rtl="0">
                        <a:lnSpc>
                          <a:spcPct val="120000"/>
                        </a:lnSpc>
                        <a:spcBef>
                          <a:spcPts val="500"/>
                        </a:spcBef>
                        <a:spcAft>
                          <a:spcPts val="500"/>
                        </a:spcAft>
                        <a:buNone/>
                      </a:pPr>
                      <a:r>
                        <a:rPr lang="ja-JP" sz="1000"/>
                        <a:t>※工数分類で登録した分類を表示します。</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工数入力時にスタッフが選択した工数項目を表示します。</a:t>
                      </a:r>
                      <a:endParaRPr sz="1000"/>
                    </a:p>
                  </a:txBody>
                  <a:tcPr marL="91425" marR="91425" marT="91425" marB="91425"/>
                </a:tc>
                <a:extLst>
                  <a:ext uri="{0D108BD9-81ED-4DB2-BD59-A6C34878D82A}">
                    <a16:rowId xmlns:a16="http://schemas.microsoft.com/office/drawing/2014/main" val="10002"/>
                  </a:ext>
                </a:extLst>
              </a:tr>
              <a:tr h="270350">
                <a:tc>
                  <a:txBody>
                    <a:bodyPr/>
                    <a:lstStyle/>
                    <a:p>
                      <a:pPr marL="0" lvl="0" indent="0" algn="l" rtl="0">
                        <a:lnSpc>
                          <a:spcPct val="120000"/>
                        </a:lnSpc>
                        <a:spcBef>
                          <a:spcPts val="0"/>
                        </a:spcBef>
                        <a:spcAft>
                          <a:spcPts val="500"/>
                        </a:spcAft>
                        <a:buNone/>
                      </a:pPr>
                      <a:r>
                        <a:rPr lang="ja-JP" sz="1000"/>
                        <a:t>実績</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スタッフが入力した工数を表示します。</a:t>
                      </a:r>
                      <a:endParaRPr sz="1000"/>
                    </a:p>
                  </a:txBody>
                  <a:tcPr marL="91425" marR="91425" marT="91425" marB="91425"/>
                </a:tc>
                <a:extLst>
                  <a:ext uri="{0D108BD9-81ED-4DB2-BD59-A6C34878D82A}">
                    <a16:rowId xmlns:a16="http://schemas.microsoft.com/office/drawing/2014/main" val="10003"/>
                  </a:ext>
                </a:extLst>
              </a:tr>
              <a:tr h="258350">
                <a:tc>
                  <a:txBody>
                    <a:bodyPr/>
                    <a:lstStyle/>
                    <a:p>
                      <a:pPr marL="0" lvl="0" indent="0" algn="l" rtl="0">
                        <a:lnSpc>
                          <a:spcPct val="120000"/>
                        </a:lnSpc>
                        <a:spcBef>
                          <a:spcPts val="0"/>
                        </a:spcBef>
                        <a:spcAft>
                          <a:spcPts val="500"/>
                        </a:spcAft>
                        <a:buNone/>
                      </a:pPr>
                      <a:r>
                        <a:rPr lang="ja-JP" sz="1000"/>
                        <a:t>合計</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1日の工数の合計を表示します。</a:t>
                      </a:r>
                      <a:endParaRPr sz="1000"/>
                    </a:p>
                  </a:txBody>
                  <a:tcPr marL="91425" marR="91425" marT="91425" marB="91425"/>
                </a:tc>
                <a:extLst>
                  <a:ext uri="{0D108BD9-81ED-4DB2-BD59-A6C34878D82A}">
                    <a16:rowId xmlns:a16="http://schemas.microsoft.com/office/drawing/2014/main" val="10004"/>
                  </a:ext>
                </a:extLst>
              </a:tr>
              <a:tr h="270350">
                <a:tc>
                  <a:txBody>
                    <a:bodyPr/>
                    <a:lstStyle/>
                    <a:p>
                      <a:pPr marL="0" lvl="0" indent="0" algn="l" rtl="0">
                        <a:lnSpc>
                          <a:spcPct val="120000"/>
                        </a:lnSpc>
                        <a:spcBef>
                          <a:spcPts val="0"/>
                        </a:spcBef>
                        <a:spcAft>
                          <a:spcPts val="500"/>
                        </a:spcAft>
                        <a:buNone/>
                      </a:pPr>
                      <a:r>
                        <a:rPr lang="ja-JP" sz="1000"/>
                        <a:t>総労働時間</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1日の総労働時間を表示します。</a:t>
                      </a:r>
                      <a:endParaRPr sz="1000"/>
                    </a:p>
                  </a:txBody>
                  <a:tcPr marL="91425" marR="91425" marT="91425" marB="91425"/>
                </a:tc>
                <a:extLst>
                  <a:ext uri="{0D108BD9-81ED-4DB2-BD59-A6C34878D82A}">
                    <a16:rowId xmlns:a16="http://schemas.microsoft.com/office/drawing/2014/main" val="10005"/>
                  </a:ext>
                </a:extLst>
              </a:tr>
              <a:tr h="565325">
                <a:tc>
                  <a:txBody>
                    <a:bodyPr/>
                    <a:lstStyle/>
                    <a:p>
                      <a:pPr marL="0" lvl="0" indent="0" algn="l" rtl="0">
                        <a:lnSpc>
                          <a:spcPct val="120000"/>
                        </a:lnSpc>
                        <a:spcBef>
                          <a:spcPts val="0"/>
                        </a:spcBef>
                        <a:spcAft>
                          <a:spcPts val="500"/>
                        </a:spcAft>
                        <a:buNone/>
                      </a:pPr>
                      <a:r>
                        <a:rPr lang="ja-JP" sz="1000"/>
                        <a:t>最終更新</a:t>
                      </a:r>
                      <a:endParaRPr sz="1000"/>
                    </a:p>
                  </a:txBody>
                  <a:tcPr marL="91425" marR="91425" marT="91425" marB="91425"/>
                </a:tc>
                <a:tc>
                  <a:txBody>
                    <a:bodyPr/>
                    <a:lstStyle/>
                    <a:p>
                      <a:pPr marL="0" lvl="0" indent="0" algn="l" rtl="0">
                        <a:lnSpc>
                          <a:spcPct val="120000"/>
                        </a:lnSpc>
                        <a:spcBef>
                          <a:spcPts val="0"/>
                        </a:spcBef>
                        <a:spcAft>
                          <a:spcPts val="500"/>
                        </a:spcAft>
                        <a:buNone/>
                      </a:pPr>
                      <a:r>
                        <a:rPr lang="ja-JP" sz="1000"/>
                        <a:t>最終更新日時を表示します。</a:t>
                      </a:r>
                      <a:br>
                        <a:rPr lang="ja-JP" sz="1000"/>
                      </a:br>
                      <a:r>
                        <a:rPr lang="ja-JP" sz="1000"/>
                        <a:t>全権限管理者がスタッフ一覧からマイページにログインして実績を編集した場合、更新者として「全権限管理者」が表示されます。</a:t>
                      </a:r>
                      <a:endParaRPr sz="1000"/>
                    </a:p>
                  </a:txBody>
                  <a:tcPr marL="91425" marR="91425" marT="91425" marB="91425"/>
                </a:tc>
                <a:extLst>
                  <a:ext uri="{0D108BD9-81ED-4DB2-BD59-A6C34878D82A}">
                    <a16:rowId xmlns:a16="http://schemas.microsoft.com/office/drawing/2014/main" val="10006"/>
                  </a:ext>
                </a:extLst>
              </a:tr>
            </a:tbl>
          </a:graphicData>
        </a:graphic>
      </p:graphicFrame>
      <p:pic>
        <p:nvPicPr>
          <p:cNvPr id="1549" name="Google Shape;1549;g30a6dcada16_0_24"/>
          <p:cNvPicPr preferRelativeResize="0"/>
          <p:nvPr/>
        </p:nvPicPr>
        <p:blipFill>
          <a:blip r:embed="rId3">
            <a:alphaModFix/>
          </a:blip>
          <a:stretch>
            <a:fillRect/>
          </a:stretch>
        </p:blipFill>
        <p:spPr>
          <a:xfrm>
            <a:off x="1327200" y="1805083"/>
            <a:ext cx="4203601" cy="2994525"/>
          </a:xfrm>
          <a:prstGeom prst="rect">
            <a:avLst/>
          </a:prstGeom>
          <a:noFill/>
          <a:ln>
            <a:noFill/>
          </a:ln>
        </p:spPr>
      </p:pic>
      <p:sp>
        <p:nvSpPr>
          <p:cNvPr id="1550" name="Google Shape;1550;g30a6dcada16_0_24"/>
          <p:cNvSpPr txBox="1"/>
          <p:nvPr/>
        </p:nvSpPr>
        <p:spPr>
          <a:xfrm>
            <a:off x="360375" y="4858642"/>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a:solidFill>
                  <a:schemeClr val="dk1"/>
                </a:solidFill>
                <a:latin typeface="Meiryo"/>
                <a:ea typeface="Meiryo"/>
                <a:cs typeface="Meiryo"/>
                <a:sym typeface="Meiryo"/>
              </a:rPr>
              <a:t>「PDFダウンロード」からはグラフを、「CSVダウンロード」からは表をダウンロードできます。</a:t>
            </a:r>
            <a:endParaRPr sz="1000">
              <a:solidFill>
                <a:schemeClr val="dk1"/>
              </a:solidFill>
              <a:latin typeface="Meiryo"/>
              <a:ea typeface="Meiryo"/>
              <a:cs typeface="Meiryo"/>
              <a:sym typeface="Meiryo"/>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g30a6dcada16_0_35"/>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記録した工数を集計する方法をご説明します。（4/5）</a:t>
            </a:r>
            <a:endParaRPr sz="1300"/>
          </a:p>
        </p:txBody>
      </p:sp>
      <p:sp>
        <p:nvSpPr>
          <p:cNvPr id="1557" name="Google Shape;1557;g30a6dcada16_0_3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116</a:t>
            </a:fld>
            <a:endParaRPr/>
          </a:p>
        </p:txBody>
      </p:sp>
      <p:sp>
        <p:nvSpPr>
          <p:cNvPr id="1558" name="Google Shape;1558;g30a6dcada16_0_35"/>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工数を集計する</a:t>
            </a:r>
            <a:endParaRPr/>
          </a:p>
        </p:txBody>
      </p:sp>
      <p:sp>
        <p:nvSpPr>
          <p:cNvPr id="1559" name="Google Shape;1559;g30a6dcada16_0_35"/>
          <p:cNvSpPr txBox="1"/>
          <p:nvPr/>
        </p:nvSpPr>
        <p:spPr>
          <a:xfrm>
            <a:off x="360375" y="1551600"/>
            <a:ext cx="6119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200" b="1">
                <a:solidFill>
                  <a:schemeClr val="dk1"/>
                </a:solidFill>
                <a:latin typeface="Meiryo"/>
                <a:ea typeface="Meiryo"/>
                <a:cs typeface="Meiryo"/>
                <a:sym typeface="Meiryo"/>
              </a:rPr>
              <a:t>工数集計（</a:t>
            </a:r>
            <a:r>
              <a:rPr lang="ja-JP" sz="1200" b="1" u="sng">
                <a:solidFill>
                  <a:schemeClr val="hlink"/>
                </a:solidFill>
                <a:latin typeface="Meiryo"/>
                <a:ea typeface="Meiryo"/>
                <a:cs typeface="Meiryo"/>
                <a:sym typeface="Meiryo"/>
                <a:hlinkClick r:id="rId3"/>
              </a:rPr>
              <a:t>ヘルプページ</a:t>
            </a:r>
            <a:r>
              <a:rPr lang="ja-JP" sz="1200" b="1">
                <a:solidFill>
                  <a:schemeClr val="dk1"/>
                </a:solidFill>
                <a:latin typeface="Meiryo"/>
                <a:ea typeface="Meiryo"/>
                <a:cs typeface="Meiryo"/>
                <a:sym typeface="Meiryo"/>
              </a:rPr>
              <a:t>）</a:t>
            </a:r>
            <a:endParaRPr sz="1200" b="1" i="0" u="none" strike="noStrike" cap="none">
              <a:solidFill>
                <a:srgbClr val="000000"/>
              </a:solidFill>
              <a:latin typeface="Meiryo"/>
              <a:ea typeface="Meiryo"/>
              <a:cs typeface="Meiryo"/>
              <a:sym typeface="Meiryo"/>
            </a:endParaRPr>
          </a:p>
        </p:txBody>
      </p:sp>
      <p:sp>
        <p:nvSpPr>
          <p:cNvPr id="1560" name="Google Shape;1560;g30a6dcada16_0_35"/>
          <p:cNvSpPr txBox="1"/>
          <p:nvPr/>
        </p:nvSpPr>
        <p:spPr>
          <a:xfrm>
            <a:off x="360375" y="5026917"/>
            <a:ext cx="6119700" cy="11133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工数管理→集計（工数集計）</a:t>
            </a:r>
            <a:endParaRPr sz="1000">
              <a:solidFill>
                <a:schemeClr val="dk1"/>
              </a:solidFill>
              <a:latin typeface="Meiryo"/>
              <a:ea typeface="Meiryo"/>
              <a:cs typeface="Meiryo"/>
              <a:sym typeface="Meiryo"/>
            </a:endParaRPr>
          </a:p>
          <a:p>
            <a:pPr marL="0" lvl="0" indent="0" algn="l" rtl="0">
              <a:lnSpc>
                <a:spcPct val="120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「工数集計」は各スタッフが入力した工数を集計する機能です。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集計期間や所属グループで絞り込んで工数項目ごとの工数を集計します。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また、円グラフ・棒グラフを自動で作成します。</a:t>
            </a:r>
            <a:endParaRPr sz="1000">
              <a:solidFill>
                <a:schemeClr val="dk1"/>
              </a:solidFill>
              <a:latin typeface="Meiryo"/>
              <a:ea typeface="Meiryo"/>
              <a:cs typeface="Meiryo"/>
              <a:sym typeface="Meiryo"/>
            </a:endParaRPr>
          </a:p>
          <a:p>
            <a:pPr marL="0" lvl="0" indent="0" algn="l" rtl="0">
              <a:lnSpc>
                <a:spcPct val="120000"/>
              </a:lnSpc>
              <a:spcBef>
                <a:spcPts val="500"/>
              </a:spcBef>
              <a:spcAft>
                <a:spcPts val="500"/>
              </a:spcAft>
              <a:buClr>
                <a:schemeClr val="dk1"/>
              </a:buClr>
              <a:buSzPts val="1100"/>
              <a:buFont typeface="Arial"/>
              <a:buNone/>
            </a:pPr>
            <a:r>
              <a:rPr lang="ja-JP" sz="1000">
                <a:solidFill>
                  <a:srgbClr val="FF0000"/>
                </a:solidFill>
                <a:latin typeface="Meiryo"/>
                <a:ea typeface="Meiryo"/>
                <a:cs typeface="Meiryo"/>
                <a:sym typeface="Meiryo"/>
              </a:rPr>
              <a:t>グループ管理者が「工数集計」を利用する場合は、先に「</a:t>
            </a:r>
            <a:r>
              <a:rPr lang="ja-JP" sz="1000" u="sng">
                <a:solidFill>
                  <a:schemeClr val="hlink"/>
                </a:solidFill>
                <a:latin typeface="Meiryo"/>
                <a:ea typeface="Meiryo"/>
                <a:cs typeface="Meiryo"/>
                <a:sym typeface="Meiryo"/>
                <a:hlinkClick r:id="rId4"/>
              </a:rPr>
              <a:t>集計対象</a:t>
            </a:r>
            <a:r>
              <a:rPr lang="ja-JP" sz="1000">
                <a:solidFill>
                  <a:srgbClr val="FF0000"/>
                </a:solidFill>
                <a:latin typeface="Meiryo"/>
                <a:ea typeface="Meiryo"/>
                <a:cs typeface="Meiryo"/>
                <a:sym typeface="Meiryo"/>
              </a:rPr>
              <a:t>」を登録する必要があります。</a:t>
            </a:r>
            <a:endParaRPr sz="1000">
              <a:solidFill>
                <a:srgbClr val="FF0000"/>
              </a:solidFill>
              <a:latin typeface="Meiryo"/>
              <a:ea typeface="Meiryo"/>
              <a:cs typeface="Meiryo"/>
              <a:sym typeface="Meiryo"/>
            </a:endParaRPr>
          </a:p>
        </p:txBody>
      </p:sp>
      <p:sp>
        <p:nvSpPr>
          <p:cNvPr id="1561" name="Google Shape;1561;g30a6dcada16_0_35"/>
          <p:cNvSpPr txBox="1"/>
          <p:nvPr/>
        </p:nvSpPr>
        <p:spPr>
          <a:xfrm>
            <a:off x="360375" y="8204108"/>
            <a:ext cx="6119700" cy="430800"/>
          </a:xfrm>
          <a:prstGeom prst="rect">
            <a:avLst/>
          </a:prstGeom>
          <a:noFill/>
          <a:ln>
            <a:noFill/>
          </a:ln>
        </p:spPr>
        <p:txBody>
          <a:bodyPr spcFirstLastPara="1" wrap="square" lIns="91425" tIns="45700" rIns="91425" bIns="45700" anchor="t" anchorCtr="0">
            <a:spAutoFit/>
          </a:bodyPr>
          <a:lstStyle/>
          <a:p>
            <a:pPr marL="0" lvl="0" indent="0" algn="l" rtl="0">
              <a:lnSpc>
                <a:spcPct val="120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検索条件を指定して「集計」をクリックしてください。</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条件に当てはまる工数を集計してグラフを表示します。</a:t>
            </a:r>
            <a:endParaRPr sz="1000">
              <a:solidFill>
                <a:schemeClr val="dk1"/>
              </a:solidFill>
              <a:latin typeface="Meiryo"/>
              <a:ea typeface="Meiryo"/>
              <a:cs typeface="Meiryo"/>
              <a:sym typeface="Meiryo"/>
            </a:endParaRPr>
          </a:p>
        </p:txBody>
      </p:sp>
      <p:pic>
        <p:nvPicPr>
          <p:cNvPr id="1562" name="Google Shape;1562;g30a6dcada16_0_35"/>
          <p:cNvPicPr preferRelativeResize="0"/>
          <p:nvPr/>
        </p:nvPicPr>
        <p:blipFill>
          <a:blip r:embed="rId5">
            <a:alphaModFix/>
          </a:blip>
          <a:stretch>
            <a:fillRect/>
          </a:stretch>
        </p:blipFill>
        <p:spPr>
          <a:xfrm>
            <a:off x="494086" y="1899696"/>
            <a:ext cx="5869829" cy="3056026"/>
          </a:xfrm>
          <a:prstGeom prst="rect">
            <a:avLst/>
          </a:prstGeom>
          <a:noFill/>
          <a:ln>
            <a:noFill/>
          </a:ln>
        </p:spPr>
      </p:pic>
      <p:pic>
        <p:nvPicPr>
          <p:cNvPr id="1563" name="Google Shape;1563;g30a6dcada16_0_35"/>
          <p:cNvPicPr preferRelativeResize="0"/>
          <p:nvPr/>
        </p:nvPicPr>
        <p:blipFill>
          <a:blip r:embed="rId6">
            <a:alphaModFix/>
          </a:blip>
          <a:stretch>
            <a:fillRect/>
          </a:stretch>
        </p:blipFill>
        <p:spPr>
          <a:xfrm>
            <a:off x="1415762" y="6211412"/>
            <a:ext cx="4026475" cy="1921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g30a6dcada16_0_47"/>
          <p:cNvSpPr txBox="1">
            <a:spLocks noGrp="1"/>
          </p:cNvSpPr>
          <p:nvPr>
            <p:ph type="body" idx="2"/>
          </p:nvPr>
        </p:nvSpPr>
        <p:spPr>
          <a:xfrm>
            <a:off x="408075" y="917650"/>
            <a:ext cx="60720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記録した工数を集計する方法をご説明します。（5/5）</a:t>
            </a:r>
            <a:endParaRPr sz="1300"/>
          </a:p>
        </p:txBody>
      </p:sp>
      <p:sp>
        <p:nvSpPr>
          <p:cNvPr id="1570" name="Google Shape;1570;g30a6dcada16_0_4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117</a:t>
            </a:fld>
            <a:endParaRPr/>
          </a:p>
        </p:txBody>
      </p:sp>
      <p:sp>
        <p:nvSpPr>
          <p:cNvPr id="1571" name="Google Shape;1571;g30a6dcada16_0_47"/>
          <p:cNvSpPr txBox="1">
            <a:spLocks noGrp="1"/>
          </p:cNvSpPr>
          <p:nvPr>
            <p:ph type="body" idx="1"/>
          </p:nvPr>
        </p:nvSpPr>
        <p:spPr>
          <a:xfrm>
            <a:off x="169282" y="217943"/>
            <a:ext cx="5775600" cy="4215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a:t>工数を集計する</a:t>
            </a:r>
            <a:endParaRPr/>
          </a:p>
        </p:txBody>
      </p:sp>
      <p:sp>
        <p:nvSpPr>
          <p:cNvPr id="1572" name="Google Shape;1572;g30a6dcada16_0_47"/>
          <p:cNvSpPr txBox="1"/>
          <p:nvPr/>
        </p:nvSpPr>
        <p:spPr>
          <a:xfrm>
            <a:off x="360375" y="1560650"/>
            <a:ext cx="6119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100" b="1">
                <a:solidFill>
                  <a:schemeClr val="dk1"/>
                </a:solidFill>
                <a:latin typeface="Meiryo"/>
                <a:ea typeface="Meiryo"/>
                <a:cs typeface="Meiryo"/>
                <a:sym typeface="Meiryo"/>
              </a:rPr>
              <a:t>円グラフ・棒グラフ</a:t>
            </a:r>
            <a:endParaRPr sz="1100" b="1" i="0" u="none" strike="noStrike" cap="none">
              <a:solidFill>
                <a:srgbClr val="000000"/>
              </a:solidFill>
              <a:latin typeface="Meiryo"/>
              <a:ea typeface="Meiryo"/>
              <a:cs typeface="Meiryo"/>
              <a:sym typeface="Meiryo"/>
            </a:endParaRPr>
          </a:p>
        </p:txBody>
      </p:sp>
      <p:sp>
        <p:nvSpPr>
          <p:cNvPr id="1573" name="Google Shape;1573;g30a6dcada16_0_47"/>
          <p:cNvSpPr txBox="1"/>
          <p:nvPr/>
        </p:nvSpPr>
        <p:spPr>
          <a:xfrm>
            <a:off x="360375" y="4870879"/>
            <a:ext cx="611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a:solidFill>
                  <a:schemeClr val="dk1"/>
                </a:solidFill>
                <a:latin typeface="Meiryo"/>
                <a:ea typeface="Meiryo"/>
                <a:cs typeface="Meiryo"/>
                <a:sym typeface="Meiryo"/>
              </a:rPr>
              <a:t>分類がグラフの縦軸・横軸となります。グラフ上部の「集計軸1/2」のプルダウンから選択可能です。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「PDFダウンロード」をクリックするとグラフをPDF形式でダウンロードできます。</a:t>
            </a:r>
            <a:endParaRPr sz="1000">
              <a:solidFill>
                <a:schemeClr val="dk1"/>
              </a:solidFill>
              <a:latin typeface="Meiryo"/>
              <a:ea typeface="Meiryo"/>
              <a:cs typeface="Meiryo"/>
              <a:sym typeface="Meiryo"/>
            </a:endParaRPr>
          </a:p>
        </p:txBody>
      </p:sp>
      <p:pic>
        <p:nvPicPr>
          <p:cNvPr id="1574" name="Google Shape;1574;g30a6dcada16_0_47"/>
          <p:cNvPicPr preferRelativeResize="0"/>
          <p:nvPr/>
        </p:nvPicPr>
        <p:blipFill>
          <a:blip r:embed="rId3">
            <a:alphaModFix/>
          </a:blip>
          <a:stretch>
            <a:fillRect/>
          </a:stretch>
        </p:blipFill>
        <p:spPr>
          <a:xfrm>
            <a:off x="541201" y="1933340"/>
            <a:ext cx="5775599" cy="2826449"/>
          </a:xfrm>
          <a:prstGeom prst="rect">
            <a:avLst/>
          </a:prstGeom>
          <a:noFill/>
          <a:ln>
            <a:noFill/>
          </a:ln>
        </p:spPr>
      </p:pic>
      <p:sp>
        <p:nvSpPr>
          <p:cNvPr id="1575" name="Google Shape;1575;g30a6dcada16_0_47"/>
          <p:cNvSpPr txBox="1"/>
          <p:nvPr/>
        </p:nvSpPr>
        <p:spPr>
          <a:xfrm>
            <a:off x="360375" y="5453775"/>
            <a:ext cx="61197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100" b="1">
                <a:solidFill>
                  <a:schemeClr val="dk1"/>
                </a:solidFill>
                <a:latin typeface="Meiryo"/>
                <a:ea typeface="Meiryo"/>
                <a:cs typeface="Meiryo"/>
                <a:sym typeface="Meiryo"/>
              </a:rPr>
              <a:t>表</a:t>
            </a:r>
            <a:endParaRPr sz="1100" b="1" i="0" u="none" strike="noStrike" cap="none">
              <a:solidFill>
                <a:srgbClr val="000000"/>
              </a:solidFill>
              <a:latin typeface="Meiryo"/>
              <a:ea typeface="Meiryo"/>
              <a:cs typeface="Meiryo"/>
              <a:sym typeface="Meiryo"/>
            </a:endParaRPr>
          </a:p>
        </p:txBody>
      </p:sp>
      <p:sp>
        <p:nvSpPr>
          <p:cNvPr id="1576" name="Google Shape;1576;g30a6dcada16_0_47"/>
          <p:cNvSpPr txBox="1"/>
          <p:nvPr/>
        </p:nvSpPr>
        <p:spPr>
          <a:xfrm>
            <a:off x="360375" y="7310529"/>
            <a:ext cx="611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rgbClr val="7F7F7F"/>
              </a:buClr>
              <a:buSzPts val="1050"/>
              <a:buFont typeface="Calibri"/>
              <a:buNone/>
            </a:pPr>
            <a:r>
              <a:rPr lang="ja-JP" sz="1000">
                <a:solidFill>
                  <a:schemeClr val="dk1"/>
                </a:solidFill>
                <a:latin typeface="Meiryo"/>
                <a:ea typeface="Meiryo"/>
                <a:cs typeface="Meiryo"/>
                <a:sym typeface="Meiryo"/>
              </a:rPr>
              <a:t>工数項目ごとに、作業した人数、工数の合計を表示します。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「CSVダウンロード」をクリックすると表をCSV形式でダウンロードできます。</a:t>
            </a:r>
            <a:endParaRPr sz="1000">
              <a:solidFill>
                <a:schemeClr val="dk1"/>
              </a:solidFill>
              <a:latin typeface="Meiryo"/>
              <a:ea typeface="Meiryo"/>
              <a:cs typeface="Meiryo"/>
              <a:sym typeface="Meiryo"/>
            </a:endParaRPr>
          </a:p>
        </p:txBody>
      </p:sp>
      <p:pic>
        <p:nvPicPr>
          <p:cNvPr id="1577" name="Google Shape;1577;g30a6dcada16_0_47"/>
          <p:cNvPicPr preferRelativeResize="0"/>
          <p:nvPr/>
        </p:nvPicPr>
        <p:blipFill>
          <a:blip r:embed="rId4">
            <a:alphaModFix/>
          </a:blip>
          <a:stretch>
            <a:fillRect/>
          </a:stretch>
        </p:blipFill>
        <p:spPr>
          <a:xfrm>
            <a:off x="369150" y="5829304"/>
            <a:ext cx="6119700" cy="136729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pic>
        <p:nvPicPr>
          <p:cNvPr id="1582" name="Google Shape;1582;g29d41bb8955_0_690"/>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1583" name="Google Shape;1583;g29d41bb8955_0_690"/>
          <p:cNvPicPr preferRelativeResize="0"/>
          <p:nvPr/>
        </p:nvPicPr>
        <p:blipFill rotWithShape="1">
          <a:blip r:embed="rId4">
            <a:alphaModFix/>
          </a:blip>
          <a:srcRect/>
          <a:stretch/>
        </p:blipFill>
        <p:spPr>
          <a:xfrm>
            <a:off x="2963315" y="7626110"/>
            <a:ext cx="897428" cy="898786"/>
          </a:xfrm>
          <a:prstGeom prst="rect">
            <a:avLst/>
          </a:prstGeom>
          <a:noFill/>
          <a:ln>
            <a:noFill/>
          </a:ln>
        </p:spPr>
      </p:pic>
      <p:sp>
        <p:nvSpPr>
          <p:cNvPr id="1584" name="Google Shape;1584;g29d41bb8955_0_690"/>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データをダウンロードする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91"/>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出勤簿を一括でダウンロードします。（1/3）</a:t>
            </a:r>
            <a:endParaRPr sz="1300"/>
          </a:p>
        </p:txBody>
      </p:sp>
      <p:sp>
        <p:nvSpPr>
          <p:cNvPr id="1591" name="Google Shape;1591;p9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119</a:t>
            </a:fld>
            <a:endParaRPr/>
          </a:p>
        </p:txBody>
      </p:sp>
      <p:sp>
        <p:nvSpPr>
          <p:cNvPr id="1592" name="Google Shape;1592;p9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出勤簿を一括でダウンロードする</a:t>
            </a:r>
            <a:endParaRPr/>
          </a:p>
        </p:txBody>
      </p:sp>
      <p:sp>
        <p:nvSpPr>
          <p:cNvPr id="1593" name="Google Shape;1593;p91"/>
          <p:cNvSpPr txBox="1"/>
          <p:nvPr/>
        </p:nvSpPr>
        <p:spPr>
          <a:xfrm>
            <a:off x="360425" y="1551600"/>
            <a:ext cx="6158100" cy="841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000"/>
              <a:buFont typeface="Arial"/>
              <a:buNone/>
            </a:pPr>
            <a:r>
              <a:rPr lang="ja-JP" sz="1000">
                <a:solidFill>
                  <a:schemeClr val="dk1"/>
                </a:solidFill>
                <a:latin typeface="Meiryo"/>
                <a:ea typeface="Meiryo"/>
                <a:cs typeface="Meiryo"/>
                <a:sym typeface="Meiryo"/>
              </a:rPr>
              <a:t>項目を自由にカスタマイズし、出勤簿形式でデータをダウンロードできます。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データは</a:t>
            </a:r>
            <a:r>
              <a:rPr lang="ja-JP" sz="1000" b="0" i="0" u="none" strike="noStrike" cap="none">
                <a:solidFill>
                  <a:schemeClr val="dk1"/>
                </a:solidFill>
                <a:latin typeface="Meiryo"/>
                <a:ea typeface="Meiryo"/>
                <a:cs typeface="Meiryo"/>
                <a:sym typeface="Meiryo"/>
              </a:rPr>
              <a:t>ExcelまたはPDF形式です。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※ダウンロード数が多いと時間がかかります。夜間での処理実行をお勧めします。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出勤簿一括ダウンロード</a:t>
            </a:r>
            <a:endParaRPr sz="1000" b="0" i="0" u="none" strike="noStrike" cap="none">
              <a:solidFill>
                <a:srgbClr val="000000"/>
              </a:solidFill>
              <a:latin typeface="Meiryo"/>
              <a:ea typeface="Meiryo"/>
              <a:cs typeface="Meiryo"/>
              <a:sym typeface="Meiryo"/>
            </a:endParaRPr>
          </a:p>
        </p:txBody>
      </p:sp>
      <p:sp>
        <p:nvSpPr>
          <p:cNvPr id="1594" name="Google Shape;1594;p91"/>
          <p:cNvSpPr txBox="1"/>
          <p:nvPr/>
        </p:nvSpPr>
        <p:spPr>
          <a:xfrm>
            <a:off x="360375" y="5017127"/>
            <a:ext cx="61581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a:t>
            </a:r>
            <a:r>
              <a:rPr lang="ja-JP" sz="1000" b="1" i="0" u="none" strike="noStrike" cap="none">
                <a:solidFill>
                  <a:srgbClr val="000000"/>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フォーマットを新規作成する</a:t>
            </a:r>
            <a:endParaRPr sz="1000">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画面左上の【フォーマットの新規作成】ボタンをクリックし</a:t>
            </a:r>
            <a:r>
              <a:rPr lang="ja-JP" sz="1000">
                <a:latin typeface="Meiryo"/>
                <a:ea typeface="Meiryo"/>
                <a:cs typeface="Meiryo"/>
                <a:sym typeface="Meiryo"/>
              </a:rPr>
              <a:t>てください</a:t>
            </a:r>
            <a:r>
              <a:rPr lang="ja-JP" sz="1000" b="0" i="0" u="none" strike="noStrike" cap="none">
                <a:solidFill>
                  <a:srgbClr val="000000"/>
                </a:solidFill>
                <a:latin typeface="Meiryo"/>
                <a:ea typeface="Meiryo"/>
                <a:cs typeface="Meiryo"/>
                <a:sym typeface="Meiryo"/>
              </a:rPr>
              <a:t>。</a:t>
            </a:r>
            <a:br>
              <a:rPr lang="ja-JP" sz="1000" b="0" i="0" u="none" strike="noStrike" cap="none">
                <a:solidFill>
                  <a:srgbClr val="000000"/>
                </a:solidFill>
                <a:latin typeface="Meiryo"/>
                <a:ea typeface="Meiryo"/>
                <a:cs typeface="Meiryo"/>
                <a:sym typeface="Meiryo"/>
              </a:rPr>
            </a:br>
            <a:r>
              <a:rPr lang="ja-JP" sz="1000">
                <a:solidFill>
                  <a:schemeClr val="dk1"/>
                </a:solidFill>
                <a:latin typeface="Meiryo"/>
                <a:ea typeface="Meiryo"/>
                <a:cs typeface="Meiryo"/>
                <a:sym typeface="Meiryo"/>
              </a:rPr>
              <a:t>フォーマットの新規作成画面に移動します。</a:t>
            </a:r>
            <a:endParaRPr sz="1000" b="0" i="0" u="none" strike="noStrike" cap="none">
              <a:solidFill>
                <a:srgbClr val="000000"/>
              </a:solidFill>
              <a:latin typeface="Meiryo"/>
              <a:ea typeface="Meiryo"/>
              <a:cs typeface="Meiryo"/>
              <a:sym typeface="Meiryo"/>
            </a:endParaRPr>
          </a:p>
        </p:txBody>
      </p:sp>
      <p:pic>
        <p:nvPicPr>
          <p:cNvPr id="1595" name="Google Shape;1595;p91"/>
          <p:cNvPicPr preferRelativeResize="0"/>
          <p:nvPr/>
        </p:nvPicPr>
        <p:blipFill rotWithShape="1">
          <a:blip r:embed="rId4">
            <a:alphaModFix/>
          </a:blip>
          <a:srcRect/>
          <a:stretch/>
        </p:blipFill>
        <p:spPr>
          <a:xfrm>
            <a:off x="343200" y="5738690"/>
            <a:ext cx="6175199" cy="1256471"/>
          </a:xfrm>
          <a:prstGeom prst="rect">
            <a:avLst/>
          </a:prstGeom>
          <a:noFill/>
          <a:ln w="9525" cap="flat" cmpd="sng">
            <a:solidFill>
              <a:srgbClr val="D8D8D8"/>
            </a:solidFill>
            <a:prstDash val="solid"/>
            <a:round/>
            <a:headEnd type="none" w="sm" len="sm"/>
            <a:tailEnd type="none" w="sm" len="sm"/>
          </a:ln>
        </p:spPr>
      </p:pic>
      <p:graphicFrame>
        <p:nvGraphicFramePr>
          <p:cNvPr id="1596" name="Google Shape;1596;p91"/>
          <p:cNvGraphicFramePr/>
          <p:nvPr/>
        </p:nvGraphicFramePr>
        <p:xfrm>
          <a:off x="541200" y="7052225"/>
          <a:ext cx="3000000" cy="3000000"/>
        </p:xfrm>
        <a:graphic>
          <a:graphicData uri="http://schemas.openxmlformats.org/drawingml/2006/table">
            <a:tbl>
              <a:tblPr>
                <a:noFill/>
                <a:tableStyleId>{FC5AC5F7-BD7E-4327-884B-1D2095C8778F}</a:tableStyleId>
              </a:tblPr>
              <a:tblGrid>
                <a:gridCol w="1630425">
                  <a:extLst>
                    <a:ext uri="{9D8B030D-6E8A-4147-A177-3AD203B41FA5}">
                      <a16:colId xmlns:a16="http://schemas.microsoft.com/office/drawing/2014/main" val="20000"/>
                    </a:ext>
                  </a:extLst>
                </a:gridCol>
                <a:gridCol w="4145175">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800"/>
                        <a:buFont typeface="Arial"/>
                        <a:buNone/>
                      </a:pPr>
                      <a:r>
                        <a:rPr lang="ja-JP" sz="1000" u="none" strike="noStrike" cap="none"/>
                        <a:t>項　目</a:t>
                      </a:r>
                      <a:endParaRPr sz="10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0975">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設定名</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フォーマット</a:t>
                      </a:r>
                      <a:r>
                        <a:rPr lang="ja-JP" sz="1000"/>
                        <a:t>の名称を入力してください。</a:t>
                      </a:r>
                      <a:endParaRPr sz="1000" u="none" strike="noStrike" cap="none"/>
                    </a:p>
                  </a:txBody>
                  <a:tcPr marL="91425" marR="91425" marT="91425" marB="91425"/>
                </a:tc>
                <a:extLst>
                  <a:ext uri="{0D108BD9-81ED-4DB2-BD59-A6C34878D82A}">
                    <a16:rowId xmlns:a16="http://schemas.microsoft.com/office/drawing/2014/main" val="10001"/>
                  </a:ext>
                </a:extLst>
              </a:tr>
              <a:tr h="220975">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時間の表示形式</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時間の表示</a:t>
                      </a:r>
                      <a:r>
                        <a:rPr lang="ja-JP" sz="1000"/>
                        <a:t>形式</a:t>
                      </a:r>
                      <a:r>
                        <a:rPr lang="ja-JP" sz="1000" u="none" strike="noStrike" cap="none"/>
                        <a:t>を選択</a:t>
                      </a:r>
                      <a:r>
                        <a:rPr lang="ja-JP" sz="1000"/>
                        <a:t>してください</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表示方式</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出力した数字が0になる</a:t>
                      </a:r>
                      <a:r>
                        <a:rPr lang="ja-JP" sz="1000"/>
                        <a:t>場合</a:t>
                      </a:r>
                      <a:r>
                        <a:rPr lang="ja-JP" sz="1000" u="none" strike="noStrike" cap="none"/>
                        <a:t>の表示方法を選択し</a:t>
                      </a:r>
                      <a:r>
                        <a:rPr lang="ja-JP" sz="1000"/>
                        <a:t>てください</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3"/>
                  </a:ext>
                </a:extLst>
              </a:tr>
              <a:tr h="221000">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スタッフ種別の表示</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スタッフ種別の表示・非表示を選択</a:t>
                      </a:r>
                      <a:r>
                        <a:rPr lang="ja-JP" sz="1000"/>
                        <a:t>してください</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4"/>
                  </a:ext>
                </a:extLst>
              </a:tr>
            </a:tbl>
          </a:graphicData>
        </a:graphic>
      </p:graphicFrame>
      <p:pic>
        <p:nvPicPr>
          <p:cNvPr id="1597" name="Google Shape;1597;p91"/>
          <p:cNvPicPr preferRelativeResize="0"/>
          <p:nvPr/>
        </p:nvPicPr>
        <p:blipFill>
          <a:blip r:embed="rId5">
            <a:alphaModFix/>
          </a:blip>
          <a:stretch>
            <a:fillRect/>
          </a:stretch>
        </p:blipFill>
        <p:spPr>
          <a:xfrm>
            <a:off x="1177996" y="2450164"/>
            <a:ext cx="4502007" cy="2509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a:t>
            </a:fld>
            <a:endParaRPr/>
          </a:p>
        </p:txBody>
      </p:sp>
      <p:sp>
        <p:nvSpPr>
          <p:cNvPr id="149" name="Google Shape;149;p20"/>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トップページを確認する</a:t>
            </a:r>
            <a:endParaRPr/>
          </a:p>
        </p:txBody>
      </p:sp>
      <p:sp>
        <p:nvSpPr>
          <p:cNvPr id="150" name="Google Shape;150;p20"/>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sz="1300"/>
              <a:t>未承認一覧についての確認方法をご案内します。</a:t>
            </a:r>
            <a:endParaRPr sz="1300"/>
          </a:p>
        </p:txBody>
      </p:sp>
      <p:sp>
        <p:nvSpPr>
          <p:cNvPr id="151" name="Google Shape;151;p20"/>
          <p:cNvSpPr txBox="1"/>
          <p:nvPr/>
        </p:nvSpPr>
        <p:spPr>
          <a:xfrm>
            <a:off x="360000" y="1433600"/>
            <a:ext cx="6120000" cy="1082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未承認一覧では、未承認の各申請の件数を確認できます。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※表示される申請の種類はご利用プランや設定によって異なります。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件数をクリックすると、各申請一覧の画面に移動し、申請の詳細の確認や承認処理を行うことができます。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例として、未承認の打刻修正申請についてご案内します。</a:t>
            </a:r>
            <a:endParaRPr sz="1000" b="0" i="0" u="none" strike="noStrike" cap="none">
              <a:solidFill>
                <a:schemeClr val="dk1"/>
              </a:solidFill>
              <a:latin typeface="Meiryo"/>
              <a:ea typeface="Meiryo"/>
              <a:cs typeface="Meiryo"/>
              <a:sym typeface="Meiryo"/>
            </a:endParaRPr>
          </a:p>
        </p:txBody>
      </p:sp>
      <p:sp>
        <p:nvSpPr>
          <p:cNvPr id="152" name="Google Shape;152;p20"/>
          <p:cNvSpPr txBox="1"/>
          <p:nvPr/>
        </p:nvSpPr>
        <p:spPr>
          <a:xfrm>
            <a:off x="360000" y="4260513"/>
            <a:ext cx="6120000" cy="1259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chemeClr val="dk1"/>
                </a:solidFill>
                <a:highlight>
                  <a:srgbClr val="FFFFFF"/>
                </a:highlight>
                <a:latin typeface="Meiryo"/>
                <a:ea typeface="Meiryo"/>
                <a:cs typeface="Meiryo"/>
                <a:sym typeface="Meiryo"/>
              </a:rPr>
              <a:t>「未承認打刻」の件数をクリックする</a:t>
            </a:r>
            <a:r>
              <a:rPr lang="ja-JP" sz="1000" b="0" i="0" u="none" strike="noStrike" cap="none">
                <a:solidFill>
                  <a:schemeClr val="dk1"/>
                </a:solidFill>
                <a:latin typeface="Meiryo"/>
                <a:ea typeface="Meiryo"/>
                <a:cs typeface="Meiryo"/>
                <a:sym typeface="Meiryo"/>
              </a:rPr>
              <a:t>と、「未承認打刻一覧」画面に移動します。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当月度と先月度の未承認の申請が一覧で表示され、スタッフ名・該当日や修正内容などの詳細を確認できます。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「詳細」ボタンをクリックすると、該当日の出入詳細の画面に移動します。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こちらで打刻データの詳細を確認して承認を行うこともできます。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また、チェックボックスを利用して、該当申請の承認処理を一括で行うことができます。</a:t>
            </a:r>
            <a:endParaRPr sz="1000" b="0" i="0" u="none" strike="noStrike" cap="none">
              <a:solidFill>
                <a:schemeClr val="dk1"/>
              </a:solidFill>
              <a:latin typeface="Meiryo"/>
              <a:ea typeface="Meiryo"/>
              <a:cs typeface="Meiryo"/>
              <a:sym typeface="Meiryo"/>
            </a:endParaRPr>
          </a:p>
        </p:txBody>
      </p:sp>
      <p:grpSp>
        <p:nvGrpSpPr>
          <p:cNvPr id="153" name="Google Shape;153;p20"/>
          <p:cNvGrpSpPr/>
          <p:nvPr/>
        </p:nvGrpSpPr>
        <p:grpSpPr>
          <a:xfrm>
            <a:off x="1001266" y="2587181"/>
            <a:ext cx="4837425" cy="1602450"/>
            <a:chOff x="931613" y="2664750"/>
            <a:chExt cx="4976775" cy="1602450"/>
          </a:xfrm>
        </p:grpSpPr>
        <p:pic>
          <p:nvPicPr>
            <p:cNvPr id="154" name="Google Shape;154;p20"/>
            <p:cNvPicPr preferRelativeResize="0"/>
            <p:nvPr/>
          </p:nvPicPr>
          <p:blipFill rotWithShape="1">
            <a:blip r:embed="rId3">
              <a:alphaModFix/>
            </a:blip>
            <a:srcRect/>
            <a:stretch/>
          </p:blipFill>
          <p:spPr>
            <a:xfrm>
              <a:off x="931613" y="2664750"/>
              <a:ext cx="4976775" cy="1602450"/>
            </a:xfrm>
            <a:prstGeom prst="rect">
              <a:avLst/>
            </a:prstGeom>
            <a:noFill/>
            <a:ln w="9525" cap="flat" cmpd="sng">
              <a:solidFill>
                <a:srgbClr val="D9D9D9"/>
              </a:solidFill>
              <a:prstDash val="solid"/>
              <a:round/>
              <a:headEnd type="none" w="sm" len="sm"/>
              <a:tailEnd type="none" w="sm" len="sm"/>
            </a:ln>
          </p:spPr>
        </p:pic>
        <p:sp>
          <p:nvSpPr>
            <p:cNvPr id="155" name="Google Shape;155;p20"/>
            <p:cNvSpPr/>
            <p:nvPr/>
          </p:nvSpPr>
          <p:spPr>
            <a:xfrm>
              <a:off x="5064375" y="3175400"/>
              <a:ext cx="685800" cy="190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grpSp>
        <p:nvGrpSpPr>
          <p:cNvPr id="156" name="Google Shape;156;p20"/>
          <p:cNvGrpSpPr/>
          <p:nvPr/>
        </p:nvGrpSpPr>
        <p:grpSpPr>
          <a:xfrm>
            <a:off x="679522" y="5591094"/>
            <a:ext cx="5496334" cy="2556925"/>
            <a:chOff x="600600" y="5615700"/>
            <a:chExt cx="5654665" cy="2556925"/>
          </a:xfrm>
        </p:grpSpPr>
        <p:pic>
          <p:nvPicPr>
            <p:cNvPr id="157" name="Google Shape;157;p20"/>
            <p:cNvPicPr preferRelativeResize="0"/>
            <p:nvPr/>
          </p:nvPicPr>
          <p:blipFill rotWithShape="1">
            <a:blip r:embed="rId4">
              <a:alphaModFix/>
            </a:blip>
            <a:srcRect/>
            <a:stretch/>
          </p:blipFill>
          <p:spPr>
            <a:xfrm>
              <a:off x="600600" y="5615700"/>
              <a:ext cx="5654665" cy="2556925"/>
            </a:xfrm>
            <a:prstGeom prst="rect">
              <a:avLst/>
            </a:prstGeom>
            <a:noFill/>
            <a:ln w="9525" cap="flat" cmpd="sng">
              <a:solidFill>
                <a:srgbClr val="D9D9D9"/>
              </a:solidFill>
              <a:prstDash val="solid"/>
              <a:round/>
              <a:headEnd type="none" w="sm" len="sm"/>
              <a:tailEnd type="none" w="sm" len="sm"/>
            </a:ln>
          </p:spPr>
        </p:pic>
        <p:sp>
          <p:nvSpPr>
            <p:cNvPr id="158" name="Google Shape;158;p20"/>
            <p:cNvSpPr/>
            <p:nvPr/>
          </p:nvSpPr>
          <p:spPr>
            <a:xfrm>
              <a:off x="5836000" y="7429075"/>
              <a:ext cx="385800" cy="253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159" name="Google Shape;159;p20"/>
          <p:cNvSpPr txBox="1"/>
          <p:nvPr/>
        </p:nvSpPr>
        <p:spPr>
          <a:xfrm>
            <a:off x="360150" y="8218900"/>
            <a:ext cx="61200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10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申請の承認方法は、『</a:t>
            </a:r>
            <a:r>
              <a:rPr lang="ja-JP" sz="1000" b="0" i="0" u="sng" strike="noStrike" cap="none">
                <a:solidFill>
                  <a:schemeClr val="hlink"/>
                </a:solidFill>
                <a:latin typeface="Meiryo"/>
                <a:ea typeface="Meiryo"/>
                <a:cs typeface="Meiryo"/>
                <a:sym typeface="Meiryo"/>
                <a:hlinkClick r:id="rId5" action="ppaction://hlinksldjump"/>
              </a:rPr>
              <a:t>申請を承認する</a:t>
            </a:r>
            <a:r>
              <a:rPr lang="ja-JP" sz="1000" b="0" i="0" u="none" strike="noStrike" cap="none">
                <a:solidFill>
                  <a:schemeClr val="dk1"/>
                </a:solidFill>
                <a:latin typeface="Meiryo"/>
                <a:ea typeface="Meiryo"/>
                <a:cs typeface="Meiryo"/>
                <a:sym typeface="Meiryo"/>
              </a:rPr>
              <a:t>』でご案内します。</a:t>
            </a: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92"/>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出勤簿を一括でダウンロードします。（2/3）</a:t>
            </a:r>
            <a:endParaRPr sz="1300"/>
          </a:p>
        </p:txBody>
      </p:sp>
      <p:sp>
        <p:nvSpPr>
          <p:cNvPr id="1604" name="Google Shape;1604;p9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120</a:t>
            </a:fld>
            <a:endParaRPr/>
          </a:p>
        </p:txBody>
      </p:sp>
      <p:sp>
        <p:nvSpPr>
          <p:cNvPr id="1605" name="Google Shape;1605;p92"/>
          <p:cNvSpPr txBox="1"/>
          <p:nvPr/>
        </p:nvSpPr>
        <p:spPr>
          <a:xfrm>
            <a:off x="360375" y="1551600"/>
            <a:ext cx="6158100" cy="1018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【基本フォーマットの項目を設定】をクリックすると、基本フォーマットでダウンロードできる項目が</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項目欄に入ります。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項目をカスタマイズしたい場合は、「（空白）」と表示されているプルダウンをクリックし、</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抽出する項目を選択します。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【項目一覧】出勤簿一括ダウンロード</a:t>
            </a:r>
            <a:endParaRPr sz="1000" b="0" i="0" u="none" strike="noStrike" cap="none">
              <a:solidFill>
                <a:schemeClr val="dk1"/>
              </a:solidFill>
              <a:latin typeface="Meiryo"/>
              <a:ea typeface="Meiryo"/>
              <a:cs typeface="Meiryo"/>
              <a:sym typeface="Meiryo"/>
            </a:endParaRPr>
          </a:p>
        </p:txBody>
      </p:sp>
      <p:pic>
        <p:nvPicPr>
          <p:cNvPr id="1606" name="Google Shape;1606;p92"/>
          <p:cNvPicPr preferRelativeResize="0"/>
          <p:nvPr/>
        </p:nvPicPr>
        <p:blipFill rotWithShape="1">
          <a:blip r:embed="rId4">
            <a:alphaModFix/>
          </a:blip>
          <a:srcRect/>
          <a:stretch/>
        </p:blipFill>
        <p:spPr>
          <a:xfrm>
            <a:off x="607975" y="2643410"/>
            <a:ext cx="5642051" cy="3452590"/>
          </a:xfrm>
          <a:prstGeom prst="rect">
            <a:avLst/>
          </a:prstGeom>
          <a:noFill/>
          <a:ln w="9525" cap="flat" cmpd="sng">
            <a:solidFill>
              <a:srgbClr val="D8D8D8"/>
            </a:solidFill>
            <a:prstDash val="solid"/>
            <a:round/>
            <a:headEnd type="none" w="sm" len="sm"/>
            <a:tailEnd type="none" w="sm" len="sm"/>
          </a:ln>
        </p:spPr>
      </p:pic>
      <p:sp>
        <p:nvSpPr>
          <p:cNvPr id="1607" name="Google Shape;1607;p92"/>
          <p:cNvSpPr/>
          <p:nvPr/>
        </p:nvSpPr>
        <p:spPr>
          <a:xfrm>
            <a:off x="651225" y="5142600"/>
            <a:ext cx="928500" cy="159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608" name="Google Shape;1608;p92"/>
          <p:cNvSpPr/>
          <p:nvPr/>
        </p:nvSpPr>
        <p:spPr>
          <a:xfrm>
            <a:off x="1988825" y="5302200"/>
            <a:ext cx="4194900" cy="126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609" name="Google Shape;1609;p92"/>
          <p:cNvSpPr txBox="1"/>
          <p:nvPr/>
        </p:nvSpPr>
        <p:spPr>
          <a:xfrm>
            <a:off x="360300" y="6185650"/>
            <a:ext cx="6158100" cy="2080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rgbClr val="FF0000"/>
                </a:solidFill>
                <a:latin typeface="Meiryo"/>
                <a:ea typeface="Meiryo"/>
                <a:cs typeface="Meiryo"/>
                <a:sym typeface="Meiryo"/>
              </a:rPr>
              <a:t>※</a:t>
            </a:r>
            <a:r>
              <a:rPr lang="ja-JP" sz="1000">
                <a:solidFill>
                  <a:srgbClr val="FF0000"/>
                </a:solidFill>
                <a:latin typeface="Meiryo"/>
                <a:ea typeface="Meiryo"/>
                <a:cs typeface="Meiryo"/>
                <a:sym typeface="Meiryo"/>
              </a:rPr>
              <a:t>作成した</a:t>
            </a:r>
            <a:r>
              <a:rPr lang="ja-JP" sz="1000" b="0" i="0" u="none" strike="noStrike" cap="none">
                <a:solidFill>
                  <a:srgbClr val="FF0000"/>
                </a:solidFill>
                <a:latin typeface="Meiryo"/>
                <a:ea typeface="Meiryo"/>
                <a:cs typeface="Meiryo"/>
                <a:sym typeface="Meiryo"/>
              </a:rPr>
              <a:t>フォーマットでは、下記の項目の合計値は表示</a:t>
            </a:r>
            <a:r>
              <a:rPr lang="ja-JP" sz="1000">
                <a:solidFill>
                  <a:srgbClr val="FF0000"/>
                </a:solidFill>
                <a:latin typeface="Meiryo"/>
                <a:ea typeface="Meiryo"/>
                <a:cs typeface="Meiryo"/>
                <a:sym typeface="Meiryo"/>
              </a:rPr>
              <a:t>されません</a:t>
            </a:r>
            <a:r>
              <a:rPr lang="ja-JP" sz="1000" b="0" i="0" u="none" strike="noStrike" cap="none">
                <a:solidFill>
                  <a:srgbClr val="FF0000"/>
                </a:solidFill>
                <a:latin typeface="Meiryo"/>
                <a:ea typeface="Meiryo"/>
                <a:cs typeface="Meiryo"/>
                <a:sym typeface="Meiryo"/>
              </a:rPr>
              <a:t>。</a:t>
            </a:r>
            <a:br>
              <a:rPr lang="ja-JP" sz="1000" b="0" i="0" u="none" strike="noStrike" cap="none">
                <a:solidFill>
                  <a:srgbClr val="FF0000"/>
                </a:solidFill>
                <a:latin typeface="Meiryo"/>
                <a:ea typeface="Meiryo"/>
                <a:cs typeface="Meiryo"/>
                <a:sym typeface="Meiryo"/>
              </a:rPr>
            </a:br>
            <a:r>
              <a:rPr lang="ja-JP" sz="1000" b="0" i="0" u="none" strike="noStrike" cap="none">
                <a:solidFill>
                  <a:srgbClr val="FF0000"/>
                </a:solidFill>
                <a:latin typeface="Meiryo"/>
                <a:ea typeface="Meiryo"/>
                <a:cs typeface="Meiryo"/>
                <a:sym typeface="Meiryo"/>
              </a:rPr>
              <a:t>ヘッダー上の項目でご確認ください。</a:t>
            </a:r>
            <a:endParaRPr sz="1000">
              <a:solidFill>
                <a:srgbClr val="FF0000"/>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・実労働時間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・実残業時間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・実深夜時間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・平日労働時間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・平日残業時間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・平日深夜時間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・休日労働時間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・休日残業時間</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　・休日深夜時間</a:t>
            </a:r>
            <a:endParaRPr sz="1000" b="0" i="0" u="none" strike="noStrike" cap="none">
              <a:solidFill>
                <a:schemeClr val="dk1"/>
              </a:solidFill>
              <a:latin typeface="Meiryo"/>
              <a:ea typeface="Meiryo"/>
              <a:cs typeface="Meiryo"/>
              <a:sym typeface="Meiryo"/>
            </a:endParaRPr>
          </a:p>
        </p:txBody>
      </p:sp>
      <p:sp>
        <p:nvSpPr>
          <p:cNvPr id="1610" name="Google Shape;1610;p92"/>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出勤簿を一括でダウンロードする</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9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出勤簿を一括でダウンロードします。（3/3）</a:t>
            </a:r>
            <a:endParaRPr sz="1300"/>
          </a:p>
        </p:txBody>
      </p:sp>
      <p:sp>
        <p:nvSpPr>
          <p:cNvPr id="1617" name="Google Shape;1617;p9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121</a:t>
            </a:fld>
            <a:endParaRPr/>
          </a:p>
        </p:txBody>
      </p:sp>
      <p:sp>
        <p:nvSpPr>
          <p:cNvPr id="1618" name="Google Shape;1618;p93"/>
          <p:cNvSpPr txBox="1"/>
          <p:nvPr/>
        </p:nvSpPr>
        <p:spPr>
          <a:xfrm>
            <a:off x="360375" y="1551600"/>
            <a:ext cx="61581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・データをダウンロードする</a:t>
            </a:r>
            <a:endParaRPr sz="1000" b="1"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「出力フォーマット」</a:t>
            </a:r>
            <a:r>
              <a:rPr lang="ja-JP" sz="1000">
                <a:latin typeface="Meiryo"/>
                <a:ea typeface="Meiryo"/>
                <a:cs typeface="Meiryo"/>
                <a:sym typeface="Meiryo"/>
              </a:rPr>
              <a:t>のプルダウンから集計に利用するフォーマットを選択します。</a:t>
            </a:r>
            <a:br>
              <a:rPr lang="ja-JP" sz="1000">
                <a:latin typeface="Meiryo"/>
                <a:ea typeface="Meiryo"/>
                <a:cs typeface="Meiryo"/>
                <a:sym typeface="Meiryo"/>
              </a:rPr>
            </a:br>
            <a:r>
              <a:rPr lang="ja-JP" sz="1000">
                <a:latin typeface="Meiryo"/>
                <a:ea typeface="Meiryo"/>
                <a:cs typeface="Meiryo"/>
                <a:sym typeface="Meiryo"/>
              </a:rPr>
              <a:t>集計する期間・グループ・スタッフ種別等を選択してダウンロードを実行してください。</a:t>
            </a:r>
            <a:endParaRPr sz="1000" b="0" i="0" u="none" strike="noStrike" cap="none">
              <a:solidFill>
                <a:srgbClr val="000000"/>
              </a:solidFill>
              <a:latin typeface="Meiryo"/>
              <a:ea typeface="Meiryo"/>
              <a:cs typeface="Meiryo"/>
              <a:sym typeface="Meiryo"/>
            </a:endParaRPr>
          </a:p>
        </p:txBody>
      </p:sp>
      <p:pic>
        <p:nvPicPr>
          <p:cNvPr id="1619" name="Google Shape;1619;p93"/>
          <p:cNvPicPr preferRelativeResize="0"/>
          <p:nvPr/>
        </p:nvPicPr>
        <p:blipFill rotWithShape="1">
          <a:blip r:embed="rId3">
            <a:alphaModFix/>
          </a:blip>
          <a:srcRect/>
          <a:stretch/>
        </p:blipFill>
        <p:spPr>
          <a:xfrm>
            <a:off x="275400" y="2329459"/>
            <a:ext cx="6307199" cy="3357907"/>
          </a:xfrm>
          <a:prstGeom prst="rect">
            <a:avLst/>
          </a:prstGeom>
          <a:noFill/>
          <a:ln w="9525" cap="flat" cmpd="sng">
            <a:solidFill>
              <a:srgbClr val="D9D9D9"/>
            </a:solidFill>
            <a:prstDash val="solid"/>
            <a:round/>
            <a:headEnd type="none" w="sm" len="sm"/>
            <a:tailEnd type="none" w="sm" len="sm"/>
          </a:ln>
        </p:spPr>
      </p:pic>
      <p:graphicFrame>
        <p:nvGraphicFramePr>
          <p:cNvPr id="1620" name="Google Shape;1620;p93"/>
          <p:cNvGraphicFramePr/>
          <p:nvPr/>
        </p:nvGraphicFramePr>
        <p:xfrm>
          <a:off x="400025" y="5800725"/>
          <a:ext cx="3000000" cy="3000000"/>
        </p:xfrm>
        <a:graphic>
          <a:graphicData uri="http://schemas.openxmlformats.org/drawingml/2006/table">
            <a:tbl>
              <a:tblPr>
                <a:noFill/>
                <a:tableStyleId>{FC5AC5F7-BD7E-4327-884B-1D2095C8778F}</a:tableStyleId>
              </a:tblPr>
              <a:tblGrid>
                <a:gridCol w="1482400">
                  <a:extLst>
                    <a:ext uri="{9D8B030D-6E8A-4147-A177-3AD203B41FA5}">
                      <a16:colId xmlns:a16="http://schemas.microsoft.com/office/drawing/2014/main" val="20000"/>
                    </a:ext>
                  </a:extLst>
                </a:gridCol>
                <a:gridCol w="4575550">
                  <a:extLst>
                    <a:ext uri="{9D8B030D-6E8A-4147-A177-3AD203B41FA5}">
                      <a16:colId xmlns:a16="http://schemas.microsoft.com/office/drawing/2014/main" val="20001"/>
                    </a:ext>
                  </a:extLst>
                </a:gridCol>
              </a:tblGrid>
              <a:tr h="0">
                <a:tc>
                  <a:txBody>
                    <a:bodyPr/>
                    <a:lstStyle/>
                    <a:p>
                      <a:pPr marL="0" marR="0" lvl="0" indent="0" algn="ctr" rtl="0">
                        <a:lnSpc>
                          <a:spcPct val="115000"/>
                        </a:lnSpc>
                        <a:spcBef>
                          <a:spcPts val="0"/>
                        </a:spcBef>
                        <a:spcAft>
                          <a:spcPts val="0"/>
                        </a:spcAft>
                        <a:buClr>
                          <a:srgbClr val="000000"/>
                        </a:buClr>
                        <a:buSzPts val="900"/>
                        <a:buFont typeface="Arial"/>
                        <a:buNone/>
                      </a:pPr>
                      <a:r>
                        <a:rPr lang="ja-JP" sz="1000" u="none" strike="noStrike" cap="none"/>
                        <a:t>主な項目</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38125">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出力フォーマット</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a:t>集計に利用するフォーマットを選択します。</a:t>
                      </a:r>
                      <a:endParaRPr sz="1000" u="none" strike="noStrike" cap="none"/>
                    </a:p>
                    <a:p>
                      <a:pPr marL="0" marR="0" lvl="0" indent="0" algn="l" rtl="0">
                        <a:lnSpc>
                          <a:spcPct val="115000"/>
                        </a:lnSpc>
                        <a:spcBef>
                          <a:spcPts val="0"/>
                        </a:spcBef>
                        <a:spcAft>
                          <a:spcPts val="0"/>
                        </a:spcAft>
                        <a:buClr>
                          <a:schemeClr val="dk1"/>
                        </a:buClr>
                        <a:buSzPts val="1100"/>
                        <a:buFont typeface="Arial"/>
                        <a:buNone/>
                      </a:pPr>
                      <a:r>
                        <a:rPr lang="ja-JP" sz="1000" u="none" strike="noStrike" cap="none"/>
                        <a:t>「（編集）」をクリックすると、</a:t>
                      </a:r>
                      <a:r>
                        <a:rPr lang="ja-JP" sz="1000"/>
                        <a:t>フォーマットの編集画面に移動します。</a:t>
                      </a:r>
                      <a:endParaRPr sz="1000" u="none" strike="noStrike" cap="none"/>
                    </a:p>
                    <a:p>
                      <a:pPr marL="0" marR="0" lvl="0" indent="0" algn="l" rtl="0">
                        <a:lnSpc>
                          <a:spcPct val="115000"/>
                        </a:lnSpc>
                        <a:spcBef>
                          <a:spcPts val="0"/>
                        </a:spcBef>
                        <a:spcAft>
                          <a:spcPts val="0"/>
                        </a:spcAft>
                        <a:buClr>
                          <a:srgbClr val="000000"/>
                        </a:buClr>
                        <a:buSzPts val="900"/>
                        <a:buFont typeface="Arial"/>
                        <a:buNone/>
                      </a:pPr>
                      <a:r>
                        <a:rPr lang="ja-JP" sz="1000" u="none" strike="noStrike" cap="none"/>
                        <a:t>※基本フォーマットの編集はでき</a:t>
                      </a:r>
                      <a:r>
                        <a:rPr lang="ja-JP" sz="1000"/>
                        <a:t>ません</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1"/>
                  </a:ext>
                </a:extLst>
              </a:tr>
              <a:tr h="390475">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集計方式</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u="none" strike="noStrike" cap="none"/>
                        <a:t>・総計で出力：全打刻場所での打刻を合計して出力します。</a:t>
                      </a:r>
                      <a:endParaRPr sz="1000" u="none" strike="noStrike" cap="none"/>
                    </a:p>
                    <a:p>
                      <a:pPr marL="0" marR="0" lvl="0" indent="0" algn="l" rtl="0">
                        <a:lnSpc>
                          <a:spcPct val="115000"/>
                        </a:lnSpc>
                        <a:spcBef>
                          <a:spcPts val="0"/>
                        </a:spcBef>
                        <a:spcAft>
                          <a:spcPts val="0"/>
                        </a:spcAft>
                        <a:buClr>
                          <a:srgbClr val="000000"/>
                        </a:buClr>
                        <a:buSzPts val="900"/>
                        <a:buFont typeface="Arial"/>
                        <a:buNone/>
                      </a:pPr>
                      <a:r>
                        <a:rPr lang="ja-JP" sz="1000" u="none" strike="noStrike" cap="none"/>
                        <a:t>・打刻場所ごとに出力：打刻場所ごとに労働時間を出力</a:t>
                      </a:r>
                      <a:r>
                        <a:rPr lang="ja-JP" sz="1000"/>
                        <a:t>し</a:t>
                      </a:r>
                      <a:r>
                        <a:rPr lang="ja-JP" sz="1000" u="none" strike="noStrike" cap="none"/>
                        <a:t>ます。</a:t>
                      </a:r>
                      <a:endParaRPr sz="1000" u="none" strike="noStrike" cap="none"/>
                    </a:p>
                  </a:txBody>
                  <a:tcPr marL="91425" marR="91425" marT="91425" marB="91425"/>
                </a:tc>
                <a:extLst>
                  <a:ext uri="{0D108BD9-81ED-4DB2-BD59-A6C34878D82A}">
                    <a16:rowId xmlns:a16="http://schemas.microsoft.com/office/drawing/2014/main" val="10002"/>
                  </a:ext>
                </a:extLst>
              </a:tr>
              <a:tr h="219075">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ファイル形式</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ダウンロード</a:t>
                      </a:r>
                      <a:r>
                        <a:rPr lang="ja-JP" sz="1000"/>
                        <a:t>するファイルの</a:t>
                      </a:r>
                      <a:r>
                        <a:rPr lang="ja-JP" sz="1000" u="none" strike="noStrike" cap="none"/>
                        <a:t>形式をExcelかPDFから選択</a:t>
                      </a:r>
                      <a:r>
                        <a:rPr lang="ja-JP" sz="1000"/>
                        <a:t>し</a:t>
                      </a:r>
                      <a:r>
                        <a:rPr lang="ja-JP" sz="1000" u="none" strike="noStrike" cap="none"/>
                        <a:t>ます。</a:t>
                      </a:r>
                      <a:endParaRPr sz="1000" u="none" strike="noStrike" cap="none"/>
                    </a:p>
                  </a:txBody>
                  <a:tcPr marL="91425" marR="91425" marT="91425" marB="91425"/>
                </a:tc>
                <a:extLst>
                  <a:ext uri="{0D108BD9-81ED-4DB2-BD59-A6C34878D82A}">
                    <a16:rowId xmlns:a16="http://schemas.microsoft.com/office/drawing/2014/main" val="10003"/>
                  </a:ext>
                </a:extLst>
              </a:tr>
              <a:tr h="209550">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ファイル名の形式</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ダウンロード</a:t>
                      </a:r>
                      <a:r>
                        <a:rPr lang="ja-JP" sz="1000"/>
                        <a:t>する</a:t>
                      </a:r>
                      <a:r>
                        <a:rPr lang="ja-JP" sz="1000" u="none" strike="noStrike" cap="none"/>
                        <a:t>ファイル名の形式を選択</a:t>
                      </a:r>
                      <a:r>
                        <a:rPr lang="ja-JP" sz="1000"/>
                        <a:t>します</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1621" name="Google Shape;1621;p9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出勤簿を一括でダウンロードする</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9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122</a:t>
            </a:fld>
            <a:endParaRPr/>
          </a:p>
        </p:txBody>
      </p:sp>
      <p:sp>
        <p:nvSpPr>
          <p:cNvPr id="1627" name="Google Shape;1627;p94"/>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勤務データをダウンロードする</a:t>
            </a:r>
            <a:endParaRPr/>
          </a:p>
        </p:txBody>
      </p:sp>
      <p:sp>
        <p:nvSpPr>
          <p:cNvPr id="1628" name="Google Shape;1628;p94"/>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6" lvl="0" indent="0" algn="l" rtl="0">
              <a:lnSpc>
                <a:spcPct val="90000"/>
              </a:lnSpc>
              <a:spcBef>
                <a:spcPts val="706"/>
              </a:spcBef>
              <a:spcAft>
                <a:spcPts val="0"/>
              </a:spcAft>
              <a:buSzPts val="2300"/>
              <a:buNone/>
            </a:pPr>
            <a:r>
              <a:rPr lang="ja-JP" sz="1300"/>
              <a:t>勤務データをダウンロードします。（1/4）</a:t>
            </a:r>
            <a:endParaRPr sz="1300"/>
          </a:p>
        </p:txBody>
      </p:sp>
      <p:sp>
        <p:nvSpPr>
          <p:cNvPr id="1629" name="Google Shape;1629;p94"/>
          <p:cNvSpPr txBox="1"/>
          <p:nvPr/>
        </p:nvSpPr>
        <p:spPr>
          <a:xfrm>
            <a:off x="360375" y="1475400"/>
            <a:ext cx="6157200" cy="664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000"/>
              <a:buFont typeface="Arial"/>
              <a:buNone/>
            </a:pPr>
            <a:r>
              <a:rPr lang="ja-JP" sz="1000">
                <a:solidFill>
                  <a:schemeClr val="dk1"/>
                </a:solidFill>
                <a:latin typeface="Meiryo"/>
                <a:ea typeface="Meiryo"/>
                <a:cs typeface="Meiryo"/>
                <a:sym typeface="Meiryo"/>
              </a:rPr>
              <a:t>給与計算ソフトや一覧用に出力項目を選択し、勤怠データをダウンロードできます。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ダウンロードする項目はカスタマイズできます。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000"/>
              <a:buFont typeface="Arial"/>
              <a:buNone/>
            </a:pPr>
            <a:r>
              <a:rPr lang="ja-JP" sz="1000">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勤務データダウンロード</a:t>
            </a:r>
            <a:endParaRPr sz="1000">
              <a:solidFill>
                <a:schemeClr val="dk1"/>
              </a:solidFill>
              <a:latin typeface="Meiryo"/>
              <a:ea typeface="Meiryo"/>
              <a:cs typeface="Meiryo"/>
              <a:sym typeface="Meiryo"/>
            </a:endParaRPr>
          </a:p>
        </p:txBody>
      </p:sp>
      <p:sp>
        <p:nvSpPr>
          <p:cNvPr id="1630" name="Google Shape;1630;p94"/>
          <p:cNvSpPr txBox="1"/>
          <p:nvPr/>
        </p:nvSpPr>
        <p:spPr>
          <a:xfrm>
            <a:off x="360375" y="4787706"/>
            <a:ext cx="61581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a:t>
            </a:r>
            <a:r>
              <a:rPr lang="ja-JP" sz="1000" b="1" i="0" u="none" strike="noStrike" cap="none">
                <a:solidFill>
                  <a:srgbClr val="000000"/>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フォーマットを新規作成する</a:t>
            </a:r>
            <a:endParaRPr sz="1000">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画面左上の【フォーマットの新規作成】ボタンをクリックし</a:t>
            </a:r>
            <a:r>
              <a:rPr lang="ja-JP" sz="1000">
                <a:latin typeface="Meiryo"/>
                <a:ea typeface="Meiryo"/>
                <a:cs typeface="Meiryo"/>
                <a:sym typeface="Meiryo"/>
              </a:rPr>
              <a:t>てください</a:t>
            </a:r>
            <a:r>
              <a:rPr lang="ja-JP" sz="1000" b="0" i="0" u="none" strike="noStrike" cap="none">
                <a:solidFill>
                  <a:srgbClr val="000000"/>
                </a:solidFill>
                <a:latin typeface="Meiryo"/>
                <a:ea typeface="Meiryo"/>
                <a:cs typeface="Meiryo"/>
                <a:sym typeface="Meiryo"/>
              </a:rPr>
              <a:t>。</a:t>
            </a:r>
            <a:br>
              <a:rPr lang="ja-JP" sz="1000" b="0" i="0" u="none" strike="noStrike" cap="none">
                <a:solidFill>
                  <a:srgbClr val="000000"/>
                </a:solidFill>
                <a:latin typeface="Meiryo"/>
                <a:ea typeface="Meiryo"/>
                <a:cs typeface="Meiryo"/>
                <a:sym typeface="Meiryo"/>
              </a:rPr>
            </a:br>
            <a:r>
              <a:rPr lang="ja-JP" sz="1000">
                <a:solidFill>
                  <a:schemeClr val="dk1"/>
                </a:solidFill>
                <a:latin typeface="Meiryo"/>
                <a:ea typeface="Meiryo"/>
                <a:cs typeface="Meiryo"/>
                <a:sym typeface="Meiryo"/>
              </a:rPr>
              <a:t>フォーマットの新規作成画面に移動します。</a:t>
            </a:r>
            <a:endParaRPr sz="1000" b="0" i="0" u="none" strike="noStrike" cap="none">
              <a:solidFill>
                <a:srgbClr val="000000"/>
              </a:solidFill>
              <a:latin typeface="Meiryo"/>
              <a:ea typeface="Meiryo"/>
              <a:cs typeface="Meiryo"/>
              <a:sym typeface="Meiryo"/>
            </a:endParaRPr>
          </a:p>
        </p:txBody>
      </p:sp>
      <p:graphicFrame>
        <p:nvGraphicFramePr>
          <p:cNvPr id="1631" name="Google Shape;1631;p94"/>
          <p:cNvGraphicFramePr/>
          <p:nvPr/>
        </p:nvGraphicFramePr>
        <p:xfrm>
          <a:off x="360375" y="6823625"/>
          <a:ext cx="3000000" cy="3000000"/>
        </p:xfrm>
        <a:graphic>
          <a:graphicData uri="http://schemas.openxmlformats.org/drawingml/2006/table">
            <a:tbl>
              <a:tblPr>
                <a:noFill/>
                <a:tableStyleId>{FC5AC5F7-BD7E-4327-884B-1D2095C8778F}</a:tableStyleId>
              </a:tblPr>
              <a:tblGrid>
                <a:gridCol w="1738150">
                  <a:extLst>
                    <a:ext uri="{9D8B030D-6E8A-4147-A177-3AD203B41FA5}">
                      <a16:colId xmlns:a16="http://schemas.microsoft.com/office/drawing/2014/main" val="20000"/>
                    </a:ext>
                  </a:extLst>
                </a:gridCol>
                <a:gridCol w="44190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800"/>
                        <a:buFont typeface="Arial"/>
                        <a:buNone/>
                      </a:pPr>
                      <a:r>
                        <a:rPr lang="ja-JP" sz="1000" u="none" strike="noStrike" cap="none"/>
                        <a:t>項　目</a:t>
                      </a:r>
                      <a:endParaRPr sz="10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0975">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設定名</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フォーマット</a:t>
                      </a:r>
                      <a:r>
                        <a:rPr lang="ja-JP" sz="1000"/>
                        <a:t>の名称を入力してください。</a:t>
                      </a:r>
                      <a:endParaRPr sz="1000" u="none" strike="noStrike" cap="none"/>
                    </a:p>
                  </a:txBody>
                  <a:tcPr marL="91425" marR="91425" marT="91425" marB="91425"/>
                </a:tc>
                <a:extLst>
                  <a:ext uri="{0D108BD9-81ED-4DB2-BD59-A6C34878D82A}">
                    <a16:rowId xmlns:a16="http://schemas.microsoft.com/office/drawing/2014/main" val="10001"/>
                  </a:ext>
                </a:extLst>
              </a:tr>
              <a:tr h="220975">
                <a:tc>
                  <a:txBody>
                    <a:bodyPr/>
                    <a:lstStyle/>
                    <a:p>
                      <a:pPr marL="0" marR="0" lvl="0" indent="0" algn="l" rtl="0">
                        <a:lnSpc>
                          <a:spcPct val="100000"/>
                        </a:lnSpc>
                        <a:spcBef>
                          <a:spcPts val="0"/>
                        </a:spcBef>
                        <a:spcAft>
                          <a:spcPts val="0"/>
                        </a:spcAft>
                        <a:buNone/>
                      </a:pPr>
                      <a:r>
                        <a:rPr lang="ja-JP" sz="1000"/>
                        <a:t>項目名の出力</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None/>
                      </a:pPr>
                      <a:r>
                        <a:rPr lang="ja-JP" sz="1000"/>
                        <a:t>ダウンロードデータ上の項目名の有無を選択してください。</a:t>
                      </a:r>
                      <a:endParaRPr sz="1000" u="none" strike="noStrike" cap="none"/>
                    </a:p>
                  </a:txBody>
                  <a:tcPr marL="91425" marR="91425" marT="91425" marB="91425"/>
                </a:tc>
                <a:extLst>
                  <a:ext uri="{0D108BD9-81ED-4DB2-BD59-A6C34878D82A}">
                    <a16:rowId xmlns:a16="http://schemas.microsoft.com/office/drawing/2014/main" val="10002"/>
                  </a:ext>
                </a:extLst>
              </a:tr>
              <a:tr h="220975">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時間の表示形式</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時間の表示</a:t>
                      </a:r>
                      <a:r>
                        <a:rPr lang="ja-JP" sz="1000"/>
                        <a:t>形式</a:t>
                      </a:r>
                      <a:r>
                        <a:rPr lang="ja-JP" sz="1000" u="none" strike="noStrike" cap="none"/>
                        <a:t>を選択</a:t>
                      </a:r>
                      <a:r>
                        <a:rPr lang="ja-JP" sz="1000"/>
                        <a:t>してください</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3"/>
                  </a:ext>
                </a:extLst>
              </a:tr>
              <a:tr h="0">
                <a:tc>
                  <a:txBody>
                    <a:bodyPr/>
                    <a:lstStyle/>
                    <a:p>
                      <a:pPr marL="0" marR="0" lvl="0" indent="0" algn="l" rtl="0">
                        <a:lnSpc>
                          <a:spcPct val="100000"/>
                        </a:lnSpc>
                        <a:spcBef>
                          <a:spcPts val="0"/>
                        </a:spcBef>
                        <a:spcAft>
                          <a:spcPts val="0"/>
                        </a:spcAft>
                        <a:buClr>
                          <a:srgbClr val="000000"/>
                        </a:buClr>
                        <a:buSzPts val="800"/>
                        <a:buFont typeface="Arial"/>
                        <a:buNone/>
                      </a:pPr>
                      <a:r>
                        <a:rPr lang="ja-JP" sz="1000"/>
                        <a:t>表示方法</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u="none" strike="noStrike" cap="none"/>
                        <a:t>出力した数字が0になる</a:t>
                      </a:r>
                      <a:r>
                        <a:rPr lang="ja-JP" sz="1000"/>
                        <a:t>場合</a:t>
                      </a:r>
                      <a:r>
                        <a:rPr lang="ja-JP" sz="1000" u="none" strike="noStrike" cap="none"/>
                        <a:t>の表示方法を選択し</a:t>
                      </a:r>
                      <a:r>
                        <a:rPr lang="ja-JP" sz="1000"/>
                        <a:t>てください</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4"/>
                  </a:ext>
                </a:extLst>
              </a:tr>
              <a:tr h="221000">
                <a:tc>
                  <a:txBody>
                    <a:bodyPr/>
                    <a:lstStyle/>
                    <a:p>
                      <a:pPr marL="0" marR="0" lvl="0" indent="0" algn="l" rtl="0">
                        <a:lnSpc>
                          <a:spcPct val="100000"/>
                        </a:lnSpc>
                        <a:spcBef>
                          <a:spcPts val="0"/>
                        </a:spcBef>
                        <a:spcAft>
                          <a:spcPts val="0"/>
                        </a:spcAft>
                        <a:buClr>
                          <a:srgbClr val="000000"/>
                        </a:buClr>
                        <a:buSzPts val="800"/>
                        <a:buFont typeface="Arial"/>
                        <a:buNone/>
                      </a:pPr>
                      <a:r>
                        <a:rPr lang="ja-JP" sz="1000"/>
                        <a:t>集計単位</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1000"/>
                        <a:t>データを集計する単位（1日ずつ・期間合計）を選択してください。</a:t>
                      </a:r>
                      <a:endParaRPr sz="1000" u="none" strike="noStrike" cap="none"/>
                    </a:p>
                  </a:txBody>
                  <a:tcPr marL="91425" marR="91425" marT="91425" marB="91425"/>
                </a:tc>
                <a:extLst>
                  <a:ext uri="{0D108BD9-81ED-4DB2-BD59-A6C34878D82A}">
                    <a16:rowId xmlns:a16="http://schemas.microsoft.com/office/drawing/2014/main" val="10005"/>
                  </a:ext>
                </a:extLst>
              </a:tr>
            </a:tbl>
          </a:graphicData>
        </a:graphic>
      </p:graphicFrame>
      <p:pic>
        <p:nvPicPr>
          <p:cNvPr id="1632" name="Google Shape;1632;p94"/>
          <p:cNvPicPr preferRelativeResize="0"/>
          <p:nvPr/>
        </p:nvPicPr>
        <p:blipFill>
          <a:blip r:embed="rId4">
            <a:alphaModFix/>
          </a:blip>
          <a:stretch>
            <a:fillRect/>
          </a:stretch>
        </p:blipFill>
        <p:spPr>
          <a:xfrm>
            <a:off x="413325" y="2211459"/>
            <a:ext cx="6031351" cy="2504688"/>
          </a:xfrm>
          <a:prstGeom prst="rect">
            <a:avLst/>
          </a:prstGeom>
          <a:noFill/>
          <a:ln>
            <a:noFill/>
          </a:ln>
        </p:spPr>
      </p:pic>
      <p:pic>
        <p:nvPicPr>
          <p:cNvPr id="1633" name="Google Shape;1633;p94"/>
          <p:cNvPicPr preferRelativeResize="0"/>
          <p:nvPr/>
        </p:nvPicPr>
        <p:blipFill>
          <a:blip r:embed="rId5">
            <a:alphaModFix/>
          </a:blip>
          <a:stretch>
            <a:fillRect/>
          </a:stretch>
        </p:blipFill>
        <p:spPr>
          <a:xfrm>
            <a:off x="472238" y="5523765"/>
            <a:ext cx="5913525" cy="12283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9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123</a:t>
            </a:fld>
            <a:endParaRPr/>
          </a:p>
        </p:txBody>
      </p:sp>
      <p:sp>
        <p:nvSpPr>
          <p:cNvPr id="1639" name="Google Shape;1639;p95"/>
          <p:cNvSpPr txBox="1">
            <a:spLocks noGrp="1"/>
          </p:cNvSpPr>
          <p:nvPr>
            <p:ph type="body" idx="2"/>
          </p:nvPr>
        </p:nvSpPr>
        <p:spPr>
          <a:xfrm>
            <a:off x="408074" y="917650"/>
            <a:ext cx="6241200" cy="364800"/>
          </a:xfrm>
          <a:prstGeom prst="rect">
            <a:avLst/>
          </a:prstGeom>
          <a:noFill/>
          <a:ln>
            <a:noFill/>
          </a:ln>
        </p:spPr>
        <p:txBody>
          <a:bodyPr spcFirstLastPara="1" wrap="square" lIns="91425" tIns="91425" rIns="91425" bIns="91425" anchor="t" anchorCtr="0">
            <a:spAutoFit/>
          </a:bodyPr>
          <a:lstStyle/>
          <a:p>
            <a:pPr marL="70595" lvl="0" indent="0" algn="l" rtl="0">
              <a:spcBef>
                <a:spcPts val="706"/>
              </a:spcBef>
              <a:spcAft>
                <a:spcPts val="0"/>
              </a:spcAft>
              <a:buSzPts val="2300"/>
              <a:buNone/>
            </a:pPr>
            <a:r>
              <a:rPr lang="ja-JP" sz="1300"/>
              <a:t>勤務データをダウンロードします。（2/4）</a:t>
            </a:r>
            <a:endParaRPr sz="1300"/>
          </a:p>
        </p:txBody>
      </p:sp>
      <p:sp>
        <p:nvSpPr>
          <p:cNvPr id="1640" name="Google Shape;1640;p9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勤務データをダウンロードする</a:t>
            </a:r>
            <a:endParaRPr/>
          </a:p>
        </p:txBody>
      </p:sp>
      <p:sp>
        <p:nvSpPr>
          <p:cNvPr id="1641" name="Google Shape;1641;p95"/>
          <p:cNvSpPr txBox="1"/>
          <p:nvPr/>
        </p:nvSpPr>
        <p:spPr>
          <a:xfrm>
            <a:off x="360375" y="1551600"/>
            <a:ext cx="6158100" cy="1082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a:solidFill>
                  <a:schemeClr val="dk1"/>
                </a:solidFill>
                <a:latin typeface="Meiryo"/>
                <a:ea typeface="Meiryo"/>
                <a:cs typeface="Meiryo"/>
                <a:sym typeface="Meiryo"/>
              </a:rPr>
              <a:t>「選択できる項目」欄からフォーマットにセットしたい項目をダブルクリックもしくは「&gt;&gt;」を</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クリックして「選択された項目」欄に追加してください。</a:t>
            </a:r>
            <a:endParaRPr sz="1000">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【基本フォーマットの項目を</a:t>
            </a:r>
            <a:r>
              <a:rPr lang="ja-JP" sz="1000">
                <a:solidFill>
                  <a:schemeClr val="dk1"/>
                </a:solidFill>
                <a:latin typeface="Meiryo"/>
                <a:ea typeface="Meiryo"/>
                <a:cs typeface="Meiryo"/>
                <a:sym typeface="Meiryo"/>
              </a:rPr>
              <a:t>追加</a:t>
            </a:r>
            <a:r>
              <a:rPr lang="ja-JP" sz="1000" b="0" i="0" u="none" strike="noStrike" cap="none">
                <a:solidFill>
                  <a:schemeClr val="dk1"/>
                </a:solidFill>
                <a:latin typeface="Meiryo"/>
                <a:ea typeface="Meiryo"/>
                <a:cs typeface="Meiryo"/>
                <a:sym typeface="Meiryo"/>
              </a:rPr>
              <a:t>】をクリックすると、基本フォーマットでダウンロードできる項目が</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「選択された項目」</a:t>
            </a:r>
            <a:r>
              <a:rPr lang="ja-JP" sz="1000" b="0" i="0" u="none" strike="noStrike" cap="none">
                <a:solidFill>
                  <a:schemeClr val="dk1"/>
                </a:solidFill>
                <a:latin typeface="Meiryo"/>
                <a:ea typeface="Meiryo"/>
                <a:cs typeface="Meiryo"/>
                <a:sym typeface="Meiryo"/>
              </a:rPr>
              <a:t>欄に入ります。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【項目一覧】勤務データダウンロード</a:t>
            </a:r>
            <a:endParaRPr sz="1000" b="0" i="0" u="none" strike="noStrike" cap="none">
              <a:solidFill>
                <a:schemeClr val="dk1"/>
              </a:solidFill>
              <a:latin typeface="Meiryo"/>
              <a:ea typeface="Meiryo"/>
              <a:cs typeface="Meiryo"/>
              <a:sym typeface="Meiryo"/>
            </a:endParaRPr>
          </a:p>
        </p:txBody>
      </p:sp>
      <p:pic>
        <p:nvPicPr>
          <p:cNvPr id="1642" name="Google Shape;1642;p95"/>
          <p:cNvPicPr preferRelativeResize="0"/>
          <p:nvPr/>
        </p:nvPicPr>
        <p:blipFill>
          <a:blip r:embed="rId4">
            <a:alphaModFix/>
          </a:blip>
          <a:stretch>
            <a:fillRect/>
          </a:stretch>
        </p:blipFill>
        <p:spPr>
          <a:xfrm>
            <a:off x="508819" y="2722500"/>
            <a:ext cx="5840363" cy="33107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g30e25b9a281_0_66"/>
          <p:cNvSpPr txBox="1"/>
          <p:nvPr/>
        </p:nvSpPr>
        <p:spPr>
          <a:xfrm>
            <a:off x="360375" y="1497600"/>
            <a:ext cx="6169500" cy="905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000"/>
              <a:buFont typeface="Arial"/>
              <a:buNone/>
            </a:pPr>
            <a:r>
              <a:rPr lang="ja-JP" sz="1000" b="1">
                <a:solidFill>
                  <a:schemeClr val="dk1"/>
                </a:solidFill>
                <a:latin typeface="Meiryo"/>
                <a:ea typeface="Meiryo"/>
                <a:cs typeface="Meiryo"/>
                <a:sym typeface="Meiryo"/>
              </a:rPr>
              <a:t>・データをダウンロードする</a:t>
            </a:r>
            <a:endParaRPr sz="1000" b="1">
              <a:solidFill>
                <a:schemeClr val="dk1"/>
              </a:solidFill>
              <a:latin typeface="Meiryo"/>
              <a:ea typeface="Meiryo"/>
              <a:cs typeface="Meiryo"/>
              <a:sym typeface="Meiryo"/>
            </a:endParaRPr>
          </a:p>
          <a:p>
            <a:pPr marL="0" lvl="0" indent="0" algn="l" rtl="0">
              <a:lnSpc>
                <a:spcPct val="115000"/>
              </a:lnSpc>
              <a:spcBef>
                <a:spcPts val="500"/>
              </a:spcBef>
              <a:spcAft>
                <a:spcPts val="0"/>
              </a:spcAft>
              <a:buClr>
                <a:schemeClr val="dk1"/>
              </a:buClr>
              <a:buSzPts val="1000"/>
              <a:buFont typeface="Arial"/>
              <a:buNone/>
            </a:pPr>
            <a:r>
              <a:rPr lang="ja-JP" sz="1000">
                <a:solidFill>
                  <a:schemeClr val="dk1"/>
                </a:solidFill>
                <a:latin typeface="Meiryo"/>
                <a:ea typeface="Meiryo"/>
                <a:cs typeface="Meiryo"/>
                <a:sym typeface="Meiryo"/>
              </a:rPr>
              <a:t>「フォーマット設定」のプルダウンから集計に利用するフォーマットを選択します。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集計する期間・グループ・スタッフ種別等を選択してダウンロードを実行してください。</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0"/>
              </a:spcAft>
              <a:buClr>
                <a:schemeClr val="dk1"/>
              </a:buClr>
              <a:buSzPts val="1000"/>
              <a:buFont typeface="Arial"/>
              <a:buNone/>
            </a:pPr>
            <a:r>
              <a:rPr lang="ja-JP" sz="1000">
                <a:solidFill>
                  <a:schemeClr val="dk1"/>
                </a:solidFill>
                <a:latin typeface="Meiryo"/>
                <a:ea typeface="Meiryo"/>
                <a:cs typeface="Meiryo"/>
                <a:sym typeface="Meiryo"/>
              </a:rPr>
              <a:t>※ダウンロード完了前にブラウザを閉じた場合、完了後にメール添付でファイルが届きます。</a:t>
            </a:r>
            <a:endParaRPr sz="1000">
              <a:solidFill>
                <a:schemeClr val="dk1"/>
              </a:solidFill>
              <a:latin typeface="Meiryo"/>
              <a:ea typeface="Meiryo"/>
              <a:cs typeface="Meiryo"/>
              <a:sym typeface="Meiryo"/>
            </a:endParaRPr>
          </a:p>
        </p:txBody>
      </p:sp>
      <p:sp>
        <p:nvSpPr>
          <p:cNvPr id="1648" name="Google Shape;1648;g30e25b9a281_0_6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124</a:t>
            </a:fld>
            <a:endParaRPr/>
          </a:p>
        </p:txBody>
      </p:sp>
      <p:sp>
        <p:nvSpPr>
          <p:cNvPr id="1649" name="Google Shape;1649;g30e25b9a281_0_6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勤務データをダウンロードする</a:t>
            </a:r>
            <a:endParaRPr/>
          </a:p>
        </p:txBody>
      </p:sp>
      <p:sp>
        <p:nvSpPr>
          <p:cNvPr id="1650" name="Google Shape;1650;g30e25b9a281_0_6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勤務データをダウンロードします。（3/4）</a:t>
            </a:r>
            <a:endParaRPr sz="1300"/>
          </a:p>
        </p:txBody>
      </p:sp>
      <p:graphicFrame>
        <p:nvGraphicFramePr>
          <p:cNvPr id="1651" name="Google Shape;1651;g30e25b9a281_0_66"/>
          <p:cNvGraphicFramePr/>
          <p:nvPr/>
        </p:nvGraphicFramePr>
        <p:xfrm>
          <a:off x="352788" y="5199250"/>
          <a:ext cx="3000000" cy="3000000"/>
        </p:xfrm>
        <a:graphic>
          <a:graphicData uri="http://schemas.openxmlformats.org/drawingml/2006/table">
            <a:tbl>
              <a:tblPr>
                <a:noFill/>
                <a:tableStyleId>{FC5AC5F7-BD7E-4327-884B-1D2095C8778F}</a:tableStyleId>
              </a:tblPr>
              <a:tblGrid>
                <a:gridCol w="1408625">
                  <a:extLst>
                    <a:ext uri="{9D8B030D-6E8A-4147-A177-3AD203B41FA5}">
                      <a16:colId xmlns:a16="http://schemas.microsoft.com/office/drawing/2014/main" val="20000"/>
                    </a:ext>
                  </a:extLst>
                </a:gridCol>
                <a:gridCol w="4743800">
                  <a:extLst>
                    <a:ext uri="{9D8B030D-6E8A-4147-A177-3AD203B41FA5}">
                      <a16:colId xmlns:a16="http://schemas.microsoft.com/office/drawing/2014/main" val="20001"/>
                    </a:ext>
                  </a:extLst>
                </a:gridCol>
              </a:tblGrid>
              <a:tr h="307075">
                <a:tc>
                  <a:txBody>
                    <a:bodyPr/>
                    <a:lstStyle/>
                    <a:p>
                      <a:pPr marL="0" marR="0" lvl="0" indent="0" algn="ctr" rtl="0">
                        <a:lnSpc>
                          <a:spcPct val="115000"/>
                        </a:lnSpc>
                        <a:spcBef>
                          <a:spcPts val="0"/>
                        </a:spcBef>
                        <a:spcAft>
                          <a:spcPts val="0"/>
                        </a:spcAft>
                        <a:buClr>
                          <a:srgbClr val="000000"/>
                        </a:buClr>
                        <a:buSzPts val="800"/>
                        <a:buFont typeface="Arial"/>
                        <a:buNone/>
                      </a:pPr>
                      <a:r>
                        <a:rPr lang="ja-JP" sz="1000" u="none" strike="noStrike" cap="none"/>
                        <a:t>項　目</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07075">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フォーマット設定</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a:t>集計</a:t>
                      </a:r>
                      <a:r>
                        <a:rPr lang="ja-JP" sz="1000" u="none" strike="noStrike" cap="none"/>
                        <a:t>に</a:t>
                      </a:r>
                      <a:r>
                        <a:rPr lang="ja-JP" sz="1000"/>
                        <a:t>利用</a:t>
                      </a:r>
                      <a:r>
                        <a:rPr lang="ja-JP" sz="1000" u="none" strike="noStrike" cap="none"/>
                        <a:t>するフォーマットを選択</a:t>
                      </a:r>
                      <a:r>
                        <a:rPr lang="ja-JP" sz="1000"/>
                        <a:t>します。</a:t>
                      </a:r>
                      <a:br>
                        <a:rPr lang="ja-JP" sz="1000"/>
                      </a:br>
                      <a:r>
                        <a:rPr lang="ja-JP" sz="1000"/>
                        <a:t>「（編集）」をクリックすると、フォーマットの編集画面に移動します。</a:t>
                      </a:r>
                      <a:endParaRPr sz="1000"/>
                    </a:p>
                    <a:p>
                      <a:pPr marL="0" lvl="0" indent="0" algn="l" rtl="0">
                        <a:lnSpc>
                          <a:spcPct val="115000"/>
                        </a:lnSpc>
                        <a:spcBef>
                          <a:spcPts val="0"/>
                        </a:spcBef>
                        <a:spcAft>
                          <a:spcPts val="0"/>
                        </a:spcAft>
                        <a:buClr>
                          <a:schemeClr val="dk1"/>
                        </a:buClr>
                        <a:buSzPts val="1100"/>
                        <a:buFont typeface="Arial"/>
                        <a:buNone/>
                      </a:pPr>
                      <a:r>
                        <a:rPr lang="ja-JP" sz="1000"/>
                        <a:t>※基本フォーマットの編集はできません。</a:t>
                      </a:r>
                      <a:endParaRPr sz="1000"/>
                    </a:p>
                  </a:txBody>
                  <a:tcPr marL="91425" marR="91425" marT="91425" marB="91425"/>
                </a:tc>
                <a:extLst>
                  <a:ext uri="{0D108BD9-81ED-4DB2-BD59-A6C34878D82A}">
                    <a16:rowId xmlns:a16="http://schemas.microsoft.com/office/drawing/2014/main" val="10001"/>
                  </a:ext>
                </a:extLst>
              </a:tr>
              <a:tr h="307075">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ファイル形式</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solidFill>
                            <a:schemeClr val="dk1"/>
                          </a:solidFill>
                        </a:rPr>
                        <a:t>ダウンロード</a:t>
                      </a:r>
                      <a:r>
                        <a:rPr lang="ja-JP" sz="1000">
                          <a:solidFill>
                            <a:schemeClr val="dk1"/>
                          </a:solidFill>
                        </a:rPr>
                        <a:t>するファイル</a:t>
                      </a:r>
                      <a:r>
                        <a:rPr lang="ja-JP" sz="1000" u="none" strike="noStrike" cap="none">
                          <a:solidFill>
                            <a:schemeClr val="dk1"/>
                          </a:solidFill>
                        </a:rPr>
                        <a:t>の形式を</a:t>
                      </a:r>
                      <a:r>
                        <a:rPr lang="ja-JP" sz="1000" u="none" strike="noStrike" cap="none"/>
                        <a:t>csvまたはExcelから選択</a:t>
                      </a:r>
                      <a:r>
                        <a:rPr lang="ja-JP" sz="1000"/>
                        <a:t>します</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2"/>
                  </a:ext>
                </a:extLst>
              </a:tr>
              <a:tr h="307075">
                <a:tc>
                  <a:txBody>
                    <a:bodyPr/>
                    <a:lstStyle/>
                    <a:p>
                      <a:pPr marL="0" marR="0" lvl="0" indent="0" algn="l" rtl="0">
                        <a:lnSpc>
                          <a:spcPct val="115000"/>
                        </a:lnSpc>
                        <a:spcBef>
                          <a:spcPts val="0"/>
                        </a:spcBef>
                        <a:spcAft>
                          <a:spcPts val="0"/>
                        </a:spcAft>
                        <a:buClr>
                          <a:srgbClr val="000000"/>
                        </a:buClr>
                        <a:buSzPts val="800"/>
                        <a:buFont typeface="Arial"/>
                        <a:buNone/>
                      </a:pPr>
                      <a:r>
                        <a:rPr lang="ja-JP" sz="1000"/>
                        <a:t>指定月/指定日/</a:t>
                      </a:r>
                      <a:br>
                        <a:rPr lang="ja-JP" sz="1000"/>
                      </a:br>
                      <a:r>
                        <a:rPr lang="ja-JP" sz="1000"/>
                        <a:t>指定期間/年指定</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a:t>集計する期間を、</a:t>
                      </a:r>
                      <a:r>
                        <a:rPr lang="ja-JP" sz="1000" u="none" strike="noStrike" cap="none"/>
                        <a:t>月度</a:t>
                      </a:r>
                      <a:r>
                        <a:rPr lang="ja-JP" sz="1000"/>
                        <a:t>/</a:t>
                      </a:r>
                      <a:r>
                        <a:rPr lang="ja-JP" sz="1000" u="none" strike="noStrike" cap="none"/>
                        <a:t>日</a:t>
                      </a:r>
                      <a:r>
                        <a:rPr lang="ja-JP" sz="1000"/>
                        <a:t>/</a:t>
                      </a:r>
                      <a:r>
                        <a:rPr lang="ja-JP" sz="1000" u="none" strike="noStrike" cap="none"/>
                        <a:t>期間</a:t>
                      </a:r>
                      <a:r>
                        <a:rPr lang="ja-JP" sz="1000"/>
                        <a:t>/</a:t>
                      </a:r>
                      <a:r>
                        <a:rPr lang="ja-JP" sz="1000" u="none" strike="noStrike" cap="none"/>
                        <a:t>年のいずれか</a:t>
                      </a:r>
                      <a:r>
                        <a:rPr lang="ja-JP" sz="1000"/>
                        <a:t>から選択します</a:t>
                      </a:r>
                      <a:r>
                        <a:rPr lang="ja-JP" sz="1000" u="none" strike="noStrike" cap="none"/>
                        <a:t>。</a:t>
                      </a:r>
                      <a:endParaRPr sz="1000" u="none" strike="noStrike" cap="none"/>
                    </a:p>
                  </a:txBody>
                  <a:tcPr marL="91425" marR="91425" marT="91425" marB="91425"/>
                </a:tc>
                <a:extLst>
                  <a:ext uri="{0D108BD9-81ED-4DB2-BD59-A6C34878D82A}">
                    <a16:rowId xmlns:a16="http://schemas.microsoft.com/office/drawing/2014/main" val="10003"/>
                  </a:ext>
                </a:extLst>
              </a:tr>
              <a:tr h="307075">
                <a:tc>
                  <a:txBody>
                    <a:bodyPr/>
                    <a:lstStyle/>
                    <a:p>
                      <a:pPr marL="0" marR="0" lvl="0" indent="0" algn="l" rtl="0">
                        <a:lnSpc>
                          <a:spcPct val="115000"/>
                        </a:lnSpc>
                        <a:spcBef>
                          <a:spcPts val="0"/>
                        </a:spcBef>
                        <a:spcAft>
                          <a:spcPts val="0"/>
                        </a:spcAft>
                        <a:buClr>
                          <a:srgbClr val="000000"/>
                        </a:buClr>
                        <a:buSzPts val="800"/>
                        <a:buFont typeface="Arial"/>
                        <a:buNone/>
                      </a:pPr>
                      <a:r>
                        <a:rPr lang="ja-JP" sz="1000"/>
                        <a:t>所属グループ</a:t>
                      </a:r>
                      <a:br>
                        <a:rPr lang="ja-JP" sz="1000"/>
                      </a:br>
                      <a:r>
                        <a:rPr lang="ja-JP" sz="1000"/>
                        <a:t>～スタッフ名</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a:t>スタッフ情報で集計対象を絞り込みます。</a:t>
                      </a:r>
                      <a:endParaRPr sz="1000" u="none" strike="noStrike" cap="none"/>
                    </a:p>
                  </a:txBody>
                  <a:tcPr marL="91425" marR="91425" marT="91425" marB="91425"/>
                </a:tc>
                <a:extLst>
                  <a:ext uri="{0D108BD9-81ED-4DB2-BD59-A6C34878D82A}">
                    <a16:rowId xmlns:a16="http://schemas.microsoft.com/office/drawing/2014/main" val="10004"/>
                  </a:ext>
                </a:extLst>
              </a:tr>
              <a:tr h="307075">
                <a:tc>
                  <a:txBody>
                    <a:bodyPr/>
                    <a:lstStyle/>
                    <a:p>
                      <a:pPr marL="0" marR="0" lvl="0" indent="0" algn="l" rtl="0">
                        <a:lnSpc>
                          <a:spcPct val="115000"/>
                        </a:lnSpc>
                        <a:spcBef>
                          <a:spcPts val="0"/>
                        </a:spcBef>
                        <a:spcAft>
                          <a:spcPts val="0"/>
                        </a:spcAft>
                        <a:buNone/>
                      </a:pPr>
                      <a:r>
                        <a:rPr lang="ja-JP" sz="1000" u="sng">
                          <a:solidFill>
                            <a:schemeClr val="hlink"/>
                          </a:solidFill>
                          <a:hlinkClick r:id="rId3"/>
                        </a:rPr>
                        <a:t>タグ</a:t>
                      </a:r>
                      <a:endParaRPr sz="1000"/>
                    </a:p>
                  </a:txBody>
                  <a:tcPr marL="91425" marR="91425" marT="91425" marB="91425"/>
                </a:tc>
                <a:tc>
                  <a:txBody>
                    <a:bodyPr/>
                    <a:lstStyle/>
                    <a:p>
                      <a:pPr marL="0" marR="0" lvl="0" indent="0" algn="l" rtl="0">
                        <a:lnSpc>
                          <a:spcPct val="115000"/>
                        </a:lnSpc>
                        <a:spcBef>
                          <a:spcPts val="0"/>
                        </a:spcBef>
                        <a:spcAft>
                          <a:spcPts val="0"/>
                        </a:spcAft>
                        <a:buNone/>
                      </a:pPr>
                      <a:r>
                        <a:rPr lang="ja-JP" sz="1000"/>
                        <a:t>タグで集計対象を絞り込みます。</a:t>
                      </a:r>
                      <a:endParaRPr sz="1000"/>
                    </a:p>
                  </a:txBody>
                  <a:tcPr marL="91425" marR="91425" marT="91425" marB="91425"/>
                </a:tc>
                <a:extLst>
                  <a:ext uri="{0D108BD9-81ED-4DB2-BD59-A6C34878D82A}">
                    <a16:rowId xmlns:a16="http://schemas.microsoft.com/office/drawing/2014/main" val="10005"/>
                  </a:ext>
                </a:extLst>
              </a:tr>
              <a:tr h="307075">
                <a:tc>
                  <a:txBody>
                    <a:bodyPr/>
                    <a:lstStyle/>
                    <a:p>
                      <a:pPr marL="0" marR="0" lvl="0" indent="0" algn="l" rtl="0">
                        <a:lnSpc>
                          <a:spcPct val="115000"/>
                        </a:lnSpc>
                        <a:spcBef>
                          <a:spcPts val="0"/>
                        </a:spcBef>
                        <a:spcAft>
                          <a:spcPts val="0"/>
                        </a:spcAft>
                        <a:buNone/>
                      </a:pPr>
                      <a:r>
                        <a:rPr lang="ja-JP" sz="1000"/>
                        <a:t>在職・退職</a:t>
                      </a:r>
                      <a:endParaRPr sz="1000"/>
                    </a:p>
                  </a:txBody>
                  <a:tcPr marL="91425" marR="91425" marT="91425" marB="91425"/>
                </a:tc>
                <a:tc>
                  <a:txBody>
                    <a:bodyPr/>
                    <a:lstStyle/>
                    <a:p>
                      <a:pPr marL="0" marR="0" lvl="0" indent="0" algn="l" rtl="0">
                        <a:lnSpc>
                          <a:spcPct val="115000"/>
                        </a:lnSpc>
                        <a:spcBef>
                          <a:spcPts val="0"/>
                        </a:spcBef>
                        <a:spcAft>
                          <a:spcPts val="0"/>
                        </a:spcAft>
                        <a:buNone/>
                      </a:pPr>
                      <a:r>
                        <a:rPr lang="ja-JP" sz="1000"/>
                        <a:t>在職状況で集計対象を絞り込みます。</a:t>
                      </a:r>
                      <a:endParaRPr sz="1000"/>
                    </a:p>
                  </a:txBody>
                  <a:tcPr marL="91425" marR="91425" marT="91425" marB="91425"/>
                </a:tc>
                <a:extLst>
                  <a:ext uri="{0D108BD9-81ED-4DB2-BD59-A6C34878D82A}">
                    <a16:rowId xmlns:a16="http://schemas.microsoft.com/office/drawing/2014/main" val="10006"/>
                  </a:ext>
                </a:extLst>
              </a:tr>
              <a:tr h="307075">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打刻場所</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a:t>集計する</a:t>
                      </a:r>
                      <a:r>
                        <a:rPr lang="ja-JP" sz="1000" u="none" strike="noStrike" cap="none"/>
                        <a:t>打刻場所を選択します。</a:t>
                      </a:r>
                      <a:endParaRPr sz="1000" u="none" strike="noStrike" cap="none"/>
                    </a:p>
                  </a:txBody>
                  <a:tcPr marL="91425" marR="91425" marT="91425" marB="91425"/>
                </a:tc>
                <a:extLst>
                  <a:ext uri="{0D108BD9-81ED-4DB2-BD59-A6C34878D82A}">
                    <a16:rowId xmlns:a16="http://schemas.microsoft.com/office/drawing/2014/main" val="10007"/>
                  </a:ext>
                </a:extLst>
              </a:tr>
            </a:tbl>
          </a:graphicData>
        </a:graphic>
      </p:graphicFrame>
      <p:pic>
        <p:nvPicPr>
          <p:cNvPr id="1652" name="Google Shape;1652;g30e25b9a281_0_66"/>
          <p:cNvPicPr preferRelativeResize="0"/>
          <p:nvPr/>
        </p:nvPicPr>
        <p:blipFill>
          <a:blip r:embed="rId4">
            <a:alphaModFix/>
          </a:blip>
          <a:stretch>
            <a:fillRect/>
          </a:stretch>
        </p:blipFill>
        <p:spPr>
          <a:xfrm>
            <a:off x="854012" y="2503900"/>
            <a:ext cx="5149977" cy="25944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eb595b8c2a_2_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125</a:t>
            </a:fld>
            <a:endParaRPr/>
          </a:p>
        </p:txBody>
      </p:sp>
      <p:sp>
        <p:nvSpPr>
          <p:cNvPr id="1658" name="Google Shape;1658;geb595b8c2a_2_7"/>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勤務データをダウンロードします。（4/4）</a:t>
            </a:r>
            <a:endParaRPr sz="1300"/>
          </a:p>
        </p:txBody>
      </p:sp>
      <p:sp>
        <p:nvSpPr>
          <p:cNvPr id="1659" name="Google Shape;1659;geb595b8c2a_2_7"/>
          <p:cNvSpPr txBox="1"/>
          <p:nvPr/>
        </p:nvSpPr>
        <p:spPr>
          <a:xfrm>
            <a:off x="360375" y="1551600"/>
            <a:ext cx="6157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「打刻場所」</a:t>
            </a:r>
            <a:r>
              <a:rPr lang="ja-JP" sz="1000">
                <a:solidFill>
                  <a:schemeClr val="dk1"/>
                </a:solidFill>
                <a:latin typeface="Meiryo"/>
                <a:ea typeface="Meiryo"/>
                <a:cs typeface="Meiryo"/>
                <a:sym typeface="Meiryo"/>
              </a:rPr>
              <a:t>を選択して集計した場合、出力されるデータは以下の形式になります。</a:t>
            </a:r>
            <a:endParaRPr sz="1000" b="0" i="0" u="none" strike="noStrike" cap="none">
              <a:solidFill>
                <a:schemeClr val="dk1"/>
              </a:solidFill>
              <a:latin typeface="Meiryo"/>
              <a:ea typeface="Meiryo"/>
              <a:cs typeface="Meiryo"/>
              <a:sym typeface="Meiryo"/>
            </a:endParaRPr>
          </a:p>
        </p:txBody>
      </p:sp>
      <p:sp>
        <p:nvSpPr>
          <p:cNvPr id="1660" name="Google Shape;1660;geb595b8c2a_2_7"/>
          <p:cNvSpPr txBox="1"/>
          <p:nvPr/>
        </p:nvSpPr>
        <p:spPr>
          <a:xfrm>
            <a:off x="360450" y="3302125"/>
            <a:ext cx="6157200" cy="48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・特定のグループを選択</a:t>
            </a:r>
            <a:endParaRPr sz="1000" b="1">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選択した打刻場所での</a:t>
            </a:r>
            <a:r>
              <a:rPr lang="ja-JP" sz="1000">
                <a:solidFill>
                  <a:schemeClr val="dk1"/>
                </a:solidFill>
                <a:latin typeface="Meiryo"/>
                <a:ea typeface="Meiryo"/>
                <a:cs typeface="Meiryo"/>
                <a:sym typeface="Meiryo"/>
              </a:rPr>
              <a:t>勤怠データを集計します</a:t>
            </a:r>
            <a:r>
              <a:rPr lang="ja-JP" sz="1000" b="0" i="0" u="none" strike="noStrike" cap="none">
                <a:solidFill>
                  <a:schemeClr val="dk1"/>
                </a:solidFill>
                <a:latin typeface="Meiryo"/>
                <a:ea typeface="Meiryo"/>
                <a:cs typeface="Meiryo"/>
                <a:sym typeface="Meiryo"/>
              </a:rPr>
              <a:t>。</a:t>
            </a:r>
            <a:endParaRPr sz="1000" b="0" i="0" u="none" strike="noStrike" cap="none">
              <a:solidFill>
                <a:schemeClr val="dk1"/>
              </a:solidFill>
              <a:latin typeface="Meiryo"/>
              <a:ea typeface="Meiryo"/>
              <a:cs typeface="Meiryo"/>
              <a:sym typeface="Meiryo"/>
            </a:endParaRPr>
          </a:p>
        </p:txBody>
      </p:sp>
      <p:sp>
        <p:nvSpPr>
          <p:cNvPr id="1661" name="Google Shape;1661;geb595b8c2a_2_7"/>
          <p:cNvSpPr txBox="1"/>
          <p:nvPr/>
        </p:nvSpPr>
        <p:spPr>
          <a:xfrm>
            <a:off x="360450" y="4509693"/>
            <a:ext cx="61572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・全ての打刻場所</a:t>
            </a:r>
            <a:endParaRPr sz="1000" b="1">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打刻場所ごと</a:t>
            </a:r>
            <a:r>
              <a:rPr lang="ja-JP" sz="1000">
                <a:solidFill>
                  <a:schemeClr val="dk1"/>
                </a:solidFill>
                <a:latin typeface="Meiryo"/>
                <a:ea typeface="Meiryo"/>
                <a:cs typeface="Meiryo"/>
                <a:sym typeface="Meiryo"/>
              </a:rPr>
              <a:t>に勤怠データを集計し、表示します。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データは</a:t>
            </a:r>
            <a:r>
              <a:rPr lang="ja-JP" sz="1000" b="0" i="0" u="none" strike="noStrike" cap="none">
                <a:solidFill>
                  <a:schemeClr val="dk1"/>
                </a:solidFill>
                <a:latin typeface="Meiryo"/>
                <a:ea typeface="Meiryo"/>
                <a:cs typeface="Meiryo"/>
                <a:sym typeface="Meiryo"/>
              </a:rPr>
              <a:t>打刻場所</a:t>
            </a:r>
            <a:r>
              <a:rPr lang="ja-JP" sz="1000">
                <a:solidFill>
                  <a:schemeClr val="dk1"/>
                </a:solidFill>
                <a:latin typeface="Meiryo"/>
                <a:ea typeface="Meiryo"/>
                <a:cs typeface="Meiryo"/>
                <a:sym typeface="Meiryo"/>
              </a:rPr>
              <a:t>ごと</a:t>
            </a:r>
            <a:r>
              <a:rPr lang="ja-JP" sz="1000" b="0" i="0" u="none" strike="noStrike" cap="none">
                <a:solidFill>
                  <a:schemeClr val="dk1"/>
                </a:solidFill>
                <a:latin typeface="Meiryo"/>
                <a:ea typeface="Meiryo"/>
                <a:cs typeface="Meiryo"/>
                <a:sym typeface="Meiryo"/>
              </a:rPr>
              <a:t>に複数行で表示されます。</a:t>
            </a:r>
            <a:endParaRPr sz="1000" b="0" i="0" u="none" strike="noStrike" cap="none">
              <a:solidFill>
                <a:schemeClr val="dk1"/>
              </a:solidFill>
              <a:latin typeface="Meiryo"/>
              <a:ea typeface="Meiryo"/>
              <a:cs typeface="Meiryo"/>
              <a:sym typeface="Meiryo"/>
            </a:endParaRPr>
          </a:p>
        </p:txBody>
      </p:sp>
      <p:sp>
        <p:nvSpPr>
          <p:cNvPr id="1662" name="Google Shape;1662;geb595b8c2a_2_7"/>
          <p:cNvSpPr txBox="1"/>
          <p:nvPr/>
        </p:nvSpPr>
        <p:spPr>
          <a:xfrm>
            <a:off x="360450" y="1910983"/>
            <a:ext cx="61572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・指定なし</a:t>
            </a:r>
            <a:endParaRPr sz="1000" b="1">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打刻場所に関わらずすべての労働について勤怠データを集計します。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このとき、「</a:t>
            </a:r>
            <a:r>
              <a:rPr lang="ja-JP" sz="1000" b="0" i="0" u="none" strike="noStrike" cap="none">
                <a:solidFill>
                  <a:schemeClr val="dk1"/>
                </a:solidFill>
                <a:latin typeface="Meiryo"/>
                <a:ea typeface="Meiryo"/>
                <a:cs typeface="Meiryo"/>
                <a:sym typeface="Meiryo"/>
              </a:rPr>
              <a:t>打刻場所</a:t>
            </a:r>
            <a:r>
              <a:rPr lang="ja-JP" sz="1000">
                <a:solidFill>
                  <a:schemeClr val="dk1"/>
                </a:solidFill>
                <a:latin typeface="Meiryo"/>
                <a:ea typeface="Meiryo"/>
                <a:cs typeface="Meiryo"/>
                <a:sym typeface="Meiryo"/>
              </a:rPr>
              <a:t>コード」「打刻場所」</a:t>
            </a:r>
            <a:r>
              <a:rPr lang="ja-JP" sz="1000" b="0" i="0" u="none" strike="noStrike" cap="none">
                <a:solidFill>
                  <a:schemeClr val="dk1"/>
                </a:solidFill>
                <a:latin typeface="Meiryo"/>
                <a:ea typeface="Meiryo"/>
                <a:cs typeface="Meiryo"/>
                <a:sym typeface="Meiryo"/>
              </a:rPr>
              <a:t>は空白</a:t>
            </a:r>
            <a:r>
              <a:rPr lang="ja-JP" sz="1000">
                <a:solidFill>
                  <a:schemeClr val="dk1"/>
                </a:solidFill>
                <a:latin typeface="Meiryo"/>
                <a:ea typeface="Meiryo"/>
                <a:cs typeface="Meiryo"/>
                <a:sym typeface="Meiryo"/>
              </a:rPr>
              <a:t>になります</a:t>
            </a:r>
            <a:r>
              <a:rPr lang="ja-JP" sz="1000" b="0" i="0" u="none" strike="noStrike" cap="none">
                <a:solidFill>
                  <a:schemeClr val="dk1"/>
                </a:solidFill>
                <a:latin typeface="Meiryo"/>
                <a:ea typeface="Meiryo"/>
                <a:cs typeface="Meiryo"/>
                <a:sym typeface="Meiryo"/>
              </a:rPr>
              <a:t>。</a:t>
            </a:r>
            <a:endParaRPr sz="1000" b="0" i="0" u="none" strike="noStrike" cap="none">
              <a:solidFill>
                <a:schemeClr val="dk1"/>
              </a:solidFill>
              <a:latin typeface="Meiryo"/>
              <a:ea typeface="Meiryo"/>
              <a:cs typeface="Meiryo"/>
              <a:sym typeface="Meiryo"/>
            </a:endParaRPr>
          </a:p>
        </p:txBody>
      </p:sp>
      <p:pic>
        <p:nvPicPr>
          <p:cNvPr id="1663" name="Google Shape;1663;geb595b8c2a_2_7"/>
          <p:cNvPicPr preferRelativeResize="0"/>
          <p:nvPr/>
        </p:nvPicPr>
        <p:blipFill rotWithShape="1">
          <a:blip r:embed="rId3">
            <a:alphaModFix/>
          </a:blip>
          <a:srcRect/>
          <a:stretch/>
        </p:blipFill>
        <p:spPr>
          <a:xfrm>
            <a:off x="1253614" y="2688567"/>
            <a:ext cx="4350771" cy="500475"/>
          </a:xfrm>
          <a:prstGeom prst="rect">
            <a:avLst/>
          </a:prstGeom>
          <a:noFill/>
          <a:ln w="9525" cap="flat" cmpd="sng">
            <a:solidFill>
              <a:srgbClr val="D8D8D8"/>
            </a:solidFill>
            <a:prstDash val="solid"/>
            <a:round/>
            <a:headEnd type="none" w="sm" len="sm"/>
            <a:tailEnd type="none" w="sm" len="sm"/>
          </a:ln>
        </p:spPr>
      </p:pic>
      <p:pic>
        <p:nvPicPr>
          <p:cNvPr id="1664" name="Google Shape;1664;geb595b8c2a_2_7"/>
          <p:cNvPicPr preferRelativeResize="0"/>
          <p:nvPr/>
        </p:nvPicPr>
        <p:blipFill rotWithShape="1">
          <a:blip r:embed="rId4">
            <a:alphaModFix/>
          </a:blip>
          <a:srcRect/>
          <a:stretch/>
        </p:blipFill>
        <p:spPr>
          <a:xfrm>
            <a:off x="1253615" y="3902708"/>
            <a:ext cx="4350771" cy="493901"/>
          </a:xfrm>
          <a:prstGeom prst="rect">
            <a:avLst/>
          </a:prstGeom>
          <a:noFill/>
          <a:ln w="9525" cap="flat" cmpd="sng">
            <a:solidFill>
              <a:srgbClr val="D8D8D8"/>
            </a:solidFill>
            <a:prstDash val="solid"/>
            <a:round/>
            <a:headEnd type="none" w="sm" len="sm"/>
            <a:tailEnd type="none" w="sm" len="sm"/>
          </a:ln>
        </p:spPr>
      </p:pic>
      <p:pic>
        <p:nvPicPr>
          <p:cNvPr id="1665" name="Google Shape;1665;geb595b8c2a_2_7"/>
          <p:cNvPicPr preferRelativeResize="0"/>
          <p:nvPr/>
        </p:nvPicPr>
        <p:blipFill rotWithShape="1">
          <a:blip r:embed="rId5">
            <a:alphaModFix/>
          </a:blip>
          <a:srcRect/>
          <a:stretch/>
        </p:blipFill>
        <p:spPr>
          <a:xfrm>
            <a:off x="1253615" y="5287276"/>
            <a:ext cx="4350771" cy="1058746"/>
          </a:xfrm>
          <a:prstGeom prst="rect">
            <a:avLst/>
          </a:prstGeom>
          <a:noFill/>
          <a:ln w="9525" cap="flat" cmpd="sng">
            <a:solidFill>
              <a:srgbClr val="D8D8D8"/>
            </a:solidFill>
            <a:prstDash val="solid"/>
            <a:round/>
            <a:headEnd type="none" w="sm" len="sm"/>
            <a:tailEnd type="none" w="sm" len="sm"/>
          </a:ln>
        </p:spPr>
      </p:pic>
      <p:sp>
        <p:nvSpPr>
          <p:cNvPr id="1666" name="Google Shape;1666;geb595b8c2a_2_7"/>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勤務データをダウンロードする</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pic>
        <p:nvPicPr>
          <p:cNvPr id="1671" name="Google Shape;1671;p97"/>
          <p:cNvPicPr preferRelativeResize="0"/>
          <p:nvPr/>
        </p:nvPicPr>
        <p:blipFill rotWithShape="1">
          <a:blip r:embed="rId3">
            <a:alphaModFix/>
          </a:blip>
          <a:srcRect/>
          <a:stretch/>
        </p:blipFill>
        <p:spPr>
          <a:xfrm>
            <a:off x="488257" y="1"/>
            <a:ext cx="5888274" cy="9143999"/>
          </a:xfrm>
          <a:prstGeom prst="rect">
            <a:avLst/>
          </a:prstGeom>
          <a:noFill/>
          <a:ln>
            <a:noFill/>
          </a:ln>
        </p:spPr>
      </p:pic>
      <p:pic>
        <p:nvPicPr>
          <p:cNvPr id="1672" name="Google Shape;1672;p97"/>
          <p:cNvPicPr preferRelativeResize="0"/>
          <p:nvPr/>
        </p:nvPicPr>
        <p:blipFill rotWithShape="1">
          <a:blip r:embed="rId4">
            <a:alphaModFix/>
          </a:blip>
          <a:srcRect/>
          <a:stretch/>
        </p:blipFill>
        <p:spPr>
          <a:xfrm>
            <a:off x="2963315" y="7626110"/>
            <a:ext cx="897429" cy="898787"/>
          </a:xfrm>
          <a:prstGeom prst="rect">
            <a:avLst/>
          </a:prstGeom>
          <a:noFill/>
          <a:ln>
            <a:noFill/>
          </a:ln>
        </p:spPr>
      </p:pic>
      <p:sp>
        <p:nvSpPr>
          <p:cNvPr id="1673" name="Google Shape;1673;p97"/>
          <p:cNvSpPr txBox="1"/>
          <p:nvPr/>
        </p:nvSpPr>
        <p:spPr>
          <a:xfrm>
            <a:off x="640318" y="3937283"/>
            <a:ext cx="5577365" cy="321771"/>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その他の操作</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9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127</a:t>
            </a:fld>
            <a:endParaRPr/>
          </a:p>
        </p:txBody>
      </p:sp>
      <p:sp>
        <p:nvSpPr>
          <p:cNvPr id="1679" name="Google Shape;1679;p98"/>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管理者ページからマイページに移動する</a:t>
            </a:r>
            <a:endParaRPr/>
          </a:p>
        </p:txBody>
      </p:sp>
      <p:sp>
        <p:nvSpPr>
          <p:cNvPr id="1680" name="Google Shape;1680;p98"/>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sz="1300"/>
              <a:t>管理者ページからスタッフマイページに移動する方法をご案内します。</a:t>
            </a:r>
            <a:endParaRPr sz="1300"/>
          </a:p>
        </p:txBody>
      </p:sp>
      <p:sp>
        <p:nvSpPr>
          <p:cNvPr id="1681" name="Google Shape;1681;p98"/>
          <p:cNvSpPr txBox="1"/>
          <p:nvPr/>
        </p:nvSpPr>
        <p:spPr>
          <a:xfrm>
            <a:off x="360375" y="2087522"/>
            <a:ext cx="6119700" cy="111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オプション設定「管理者とスタッフを紐付ける」がONのとき、管理者とスタッフのメールアドレスが一致していれば、管理者ページとPCマイページを相互に移動できます。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管理者ページとPCマイページを紐付ける</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管理者トップページ画面左上の「管理者ページ」ボタンにカーソルを合わせ、「マイページ」を</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クリックすることで、自身のPCマイページへ移動します。</a:t>
            </a:r>
            <a:endParaRPr sz="1000" b="0" i="0" u="none" strike="noStrike" cap="none">
              <a:solidFill>
                <a:schemeClr val="dk1"/>
              </a:solidFill>
              <a:latin typeface="Meiryo"/>
              <a:ea typeface="Meiryo"/>
              <a:cs typeface="Meiryo"/>
              <a:sym typeface="Meiryo"/>
            </a:endParaRPr>
          </a:p>
        </p:txBody>
      </p:sp>
      <p:sp>
        <p:nvSpPr>
          <p:cNvPr id="1682" name="Google Shape;1682;p98"/>
          <p:cNvSpPr txBox="1"/>
          <p:nvPr/>
        </p:nvSpPr>
        <p:spPr>
          <a:xfrm>
            <a:off x="360375" y="5003328"/>
            <a:ext cx="6119700" cy="864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反対に、PCマイページのメニューから「管理者ページ」をクリックすることで、管理者ページへ</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移動します。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オプション設定をONにしたあと普段使うブラウザで管理者ページにログインし、管理者ページ経由でPCマイページに移動することで、PCマイページのメニューに項目「管理者ページ」が表示されます。</a:t>
            </a:r>
            <a:endParaRPr sz="1400" b="0" i="0" u="none" strike="noStrike" cap="none">
              <a:solidFill>
                <a:srgbClr val="000000"/>
              </a:solidFill>
              <a:latin typeface="Arial"/>
              <a:ea typeface="Arial"/>
              <a:cs typeface="Arial"/>
              <a:sym typeface="Arial"/>
            </a:endParaRPr>
          </a:p>
        </p:txBody>
      </p:sp>
      <p:grpSp>
        <p:nvGrpSpPr>
          <p:cNvPr id="1683" name="Google Shape;1683;p98"/>
          <p:cNvGrpSpPr/>
          <p:nvPr/>
        </p:nvGrpSpPr>
        <p:grpSpPr>
          <a:xfrm>
            <a:off x="2220729" y="5946650"/>
            <a:ext cx="2416542" cy="2492575"/>
            <a:chOff x="2220725" y="6327650"/>
            <a:chExt cx="2416542" cy="2492575"/>
          </a:xfrm>
        </p:grpSpPr>
        <p:pic>
          <p:nvPicPr>
            <p:cNvPr id="1684" name="Google Shape;1684;p98"/>
            <p:cNvPicPr preferRelativeResize="0"/>
            <p:nvPr/>
          </p:nvPicPr>
          <p:blipFill rotWithShape="1">
            <a:blip r:embed="rId4">
              <a:alphaModFix/>
            </a:blip>
            <a:srcRect/>
            <a:stretch/>
          </p:blipFill>
          <p:spPr>
            <a:xfrm>
              <a:off x="2220733" y="6327650"/>
              <a:ext cx="2416534" cy="2492575"/>
            </a:xfrm>
            <a:prstGeom prst="rect">
              <a:avLst/>
            </a:prstGeom>
            <a:noFill/>
            <a:ln w="9525" cap="flat" cmpd="sng">
              <a:solidFill>
                <a:srgbClr val="D8D8D8"/>
              </a:solidFill>
              <a:prstDash val="solid"/>
              <a:round/>
              <a:headEnd type="none" w="sm" len="sm"/>
              <a:tailEnd type="none" w="sm" len="sm"/>
            </a:ln>
          </p:spPr>
        </p:pic>
        <p:sp>
          <p:nvSpPr>
            <p:cNvPr id="1685" name="Google Shape;1685;p98"/>
            <p:cNvSpPr/>
            <p:nvPr/>
          </p:nvSpPr>
          <p:spPr>
            <a:xfrm>
              <a:off x="2220725" y="8470400"/>
              <a:ext cx="1210200" cy="272400"/>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pic>
        <p:nvPicPr>
          <p:cNvPr id="1686" name="Google Shape;1686;p98"/>
          <p:cNvPicPr preferRelativeResize="0"/>
          <p:nvPr/>
        </p:nvPicPr>
        <p:blipFill rotWithShape="1">
          <a:blip r:embed="rId5">
            <a:alphaModFix/>
          </a:blip>
          <a:srcRect/>
          <a:stretch/>
        </p:blipFill>
        <p:spPr>
          <a:xfrm>
            <a:off x="923248" y="3279544"/>
            <a:ext cx="5011504" cy="1645062"/>
          </a:xfrm>
          <a:prstGeom prst="rect">
            <a:avLst/>
          </a:prstGeom>
          <a:noFill/>
          <a:ln>
            <a:noFill/>
          </a:ln>
        </p:spPr>
      </p:pic>
      <p:pic>
        <p:nvPicPr>
          <p:cNvPr id="1687" name="Google Shape;1687;p98"/>
          <p:cNvPicPr preferRelativeResize="0"/>
          <p:nvPr/>
        </p:nvPicPr>
        <p:blipFill rotWithShape="1">
          <a:blip r:embed="rId6">
            <a:alphaModFix/>
          </a:blip>
          <a:srcRect/>
          <a:stretch/>
        </p:blipFill>
        <p:spPr>
          <a:xfrm>
            <a:off x="422684" y="1544843"/>
            <a:ext cx="6012633" cy="46395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9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706"/>
              <a:buFont typeface="Arial"/>
              <a:buNone/>
            </a:pPr>
            <a:r>
              <a:rPr lang="ja-JP" sz="1300"/>
              <a:t>一斉メール配信（1/3）</a:t>
            </a:r>
            <a:endParaRPr sz="1300"/>
          </a:p>
        </p:txBody>
      </p:sp>
      <p:sp>
        <p:nvSpPr>
          <p:cNvPr id="1693" name="Google Shape;1693;p9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128</a:t>
            </a:fld>
            <a:endParaRPr/>
          </a:p>
        </p:txBody>
      </p:sp>
      <p:sp>
        <p:nvSpPr>
          <p:cNvPr id="1694" name="Google Shape;1694;p99"/>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スタッフにメールを配信する</a:t>
            </a:r>
            <a:endParaRPr/>
          </a:p>
        </p:txBody>
      </p:sp>
      <p:sp>
        <p:nvSpPr>
          <p:cNvPr id="1695" name="Google Shape;1695;p99"/>
          <p:cNvSpPr txBox="1"/>
          <p:nvPr/>
        </p:nvSpPr>
        <p:spPr>
          <a:xfrm>
            <a:off x="360375" y="8154925"/>
            <a:ext cx="611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件名や文章を入力後、確認画面に進み「送信」をクリックすることでメールの配信が実行されます。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マイページの情報を配信する場合は、右から送りたい情報を選択してください。</a:t>
            </a:r>
            <a:endParaRPr sz="1000" b="0" i="0" u="none" strike="noStrike" cap="none">
              <a:solidFill>
                <a:schemeClr val="dk1"/>
              </a:solidFill>
              <a:latin typeface="Meiryo"/>
              <a:ea typeface="Meiryo"/>
              <a:cs typeface="Meiryo"/>
              <a:sym typeface="Meiryo"/>
            </a:endParaRPr>
          </a:p>
        </p:txBody>
      </p:sp>
      <p:pic>
        <p:nvPicPr>
          <p:cNvPr id="1696" name="Google Shape;1696;p99"/>
          <p:cNvPicPr preferRelativeResize="0"/>
          <p:nvPr/>
        </p:nvPicPr>
        <p:blipFill rotWithShape="1">
          <a:blip r:embed="rId3">
            <a:alphaModFix/>
          </a:blip>
          <a:srcRect/>
          <a:stretch/>
        </p:blipFill>
        <p:spPr>
          <a:xfrm>
            <a:off x="541162" y="6400405"/>
            <a:ext cx="5775676" cy="1679770"/>
          </a:xfrm>
          <a:prstGeom prst="rect">
            <a:avLst/>
          </a:prstGeom>
          <a:noFill/>
          <a:ln w="9525" cap="flat" cmpd="sng">
            <a:solidFill>
              <a:srgbClr val="D8D8D8"/>
            </a:solidFill>
            <a:prstDash val="solid"/>
            <a:round/>
            <a:headEnd type="none" w="sm" len="sm"/>
            <a:tailEnd type="none" w="sm" len="sm"/>
          </a:ln>
        </p:spPr>
      </p:pic>
      <p:sp>
        <p:nvSpPr>
          <p:cNvPr id="1697" name="Google Shape;1697;p99"/>
          <p:cNvSpPr txBox="1"/>
          <p:nvPr/>
        </p:nvSpPr>
        <p:spPr>
          <a:xfrm>
            <a:off x="360375" y="1473875"/>
            <a:ext cx="6157200" cy="9285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スタッフ管理→一斉メール配信</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「一斉メール配信」は、任意の内容で作成したメールを、複数のスタッフへ一括送信する機能です。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送信先は、スタッフ詳細で登録しているメールアドレスです。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一斉メール配信</a:t>
            </a:r>
            <a:endParaRPr sz="1000" b="1" i="0" u="none" strike="noStrike" cap="none">
              <a:solidFill>
                <a:schemeClr val="dk1"/>
              </a:solidFill>
              <a:latin typeface="Meiryo"/>
              <a:ea typeface="Meiryo"/>
              <a:cs typeface="Meiryo"/>
              <a:sym typeface="Meiryo"/>
            </a:endParaRPr>
          </a:p>
        </p:txBody>
      </p:sp>
      <p:sp>
        <p:nvSpPr>
          <p:cNvPr id="1698" name="Google Shape;1698;p99"/>
          <p:cNvSpPr txBox="1"/>
          <p:nvPr/>
        </p:nvSpPr>
        <p:spPr>
          <a:xfrm>
            <a:off x="360375" y="6079355"/>
            <a:ext cx="6119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チェックボックスにチェックをいれて送信先となるスタッフを選択します。</a:t>
            </a:r>
            <a:endParaRPr sz="1000" b="0" i="0" u="none" strike="noStrike" cap="none">
              <a:solidFill>
                <a:schemeClr val="dk1"/>
              </a:solidFill>
              <a:latin typeface="Meiryo"/>
              <a:ea typeface="Meiryo"/>
              <a:cs typeface="Meiryo"/>
              <a:sym typeface="Meiryo"/>
            </a:endParaRPr>
          </a:p>
        </p:txBody>
      </p:sp>
      <p:pic>
        <p:nvPicPr>
          <p:cNvPr id="1699" name="Google Shape;1699;p99"/>
          <p:cNvPicPr preferRelativeResize="0"/>
          <p:nvPr/>
        </p:nvPicPr>
        <p:blipFill rotWithShape="1">
          <a:blip r:embed="rId5">
            <a:alphaModFix/>
          </a:blip>
          <a:srcRect/>
          <a:stretch/>
        </p:blipFill>
        <p:spPr>
          <a:xfrm>
            <a:off x="594750" y="3915025"/>
            <a:ext cx="5668500" cy="2089580"/>
          </a:xfrm>
          <a:prstGeom prst="rect">
            <a:avLst/>
          </a:prstGeom>
          <a:noFill/>
          <a:ln w="9525" cap="flat" cmpd="sng">
            <a:solidFill>
              <a:srgbClr val="D8D8D8"/>
            </a:solidFill>
            <a:prstDash val="solid"/>
            <a:round/>
            <a:headEnd type="none" w="sm" len="sm"/>
            <a:tailEnd type="none" w="sm" len="sm"/>
          </a:ln>
        </p:spPr>
      </p:pic>
      <p:sp>
        <p:nvSpPr>
          <p:cNvPr id="1700" name="Google Shape;1700;p99"/>
          <p:cNvSpPr txBox="1"/>
          <p:nvPr/>
        </p:nvSpPr>
        <p:spPr>
          <a:xfrm>
            <a:off x="360375" y="3501575"/>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500"/>
              </a:spcAft>
              <a:buClr>
                <a:srgbClr val="000000"/>
              </a:buClr>
              <a:buSzPts val="1000"/>
              <a:buFont typeface="Arial"/>
              <a:buNone/>
            </a:pPr>
            <a:r>
              <a:rPr lang="ja-JP" sz="1000" b="1" i="0" u="none" strike="noStrike" cap="none">
                <a:solidFill>
                  <a:schemeClr val="dk1"/>
                </a:solidFill>
                <a:latin typeface="Meiryo"/>
                <a:ea typeface="Meiryo"/>
                <a:cs typeface="Meiryo"/>
                <a:sym typeface="Meiryo"/>
              </a:rPr>
              <a:t>・メールを配信する</a:t>
            </a:r>
            <a:endParaRPr sz="1400" b="0" i="0" u="none" strike="noStrike" cap="none">
              <a:solidFill>
                <a:srgbClr val="000000"/>
              </a:solidFill>
              <a:latin typeface="Arial"/>
              <a:ea typeface="Arial"/>
              <a:cs typeface="Arial"/>
              <a:sym typeface="Arial"/>
            </a:endParaRPr>
          </a:p>
        </p:txBody>
      </p:sp>
      <p:sp>
        <p:nvSpPr>
          <p:cNvPr id="1701" name="Google Shape;1701;p99"/>
          <p:cNvSpPr/>
          <p:nvPr/>
        </p:nvSpPr>
        <p:spPr>
          <a:xfrm>
            <a:off x="542925" y="2478575"/>
            <a:ext cx="5476800" cy="928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「一斉メール配信」機能の利用には、弊社</a:t>
            </a:r>
            <a:r>
              <a:rPr lang="ja-JP" sz="1000" b="0" i="0" u="sng" strike="noStrike" cap="none">
                <a:solidFill>
                  <a:schemeClr val="hlink"/>
                </a:solidFill>
                <a:latin typeface="Meiryo"/>
                <a:ea typeface="Meiryo"/>
                <a:cs typeface="Meiryo"/>
                <a:sym typeface="Meiryo"/>
                <a:hlinkClick r:id="rId6"/>
              </a:rPr>
              <a:t>サポート窓口</a:t>
            </a:r>
            <a:r>
              <a:rPr lang="ja-JP" sz="1000" b="0" i="0" u="none" strike="noStrike" cap="none">
                <a:solidFill>
                  <a:srgbClr val="000000"/>
                </a:solidFill>
                <a:latin typeface="Meiryo"/>
                <a:ea typeface="Meiryo"/>
                <a:cs typeface="Meiryo"/>
                <a:sym typeface="Meiryo"/>
              </a:rPr>
              <a:t>での設定変更が必要です。</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ご希望の場合は、全権限管理者からお問い合わせください。</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なお、無料トライアル・無料プランでは機能を開放できません。</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有料プランでのみ利用可能です。</a:t>
            </a: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10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129</a:t>
            </a:fld>
            <a:endParaRPr/>
          </a:p>
        </p:txBody>
      </p:sp>
      <p:sp>
        <p:nvSpPr>
          <p:cNvPr id="1707" name="Google Shape;1707;p100"/>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スタッフにメールを配信する</a:t>
            </a:r>
            <a:endParaRPr/>
          </a:p>
        </p:txBody>
      </p:sp>
      <p:sp>
        <p:nvSpPr>
          <p:cNvPr id="1708" name="Google Shape;1708;p100"/>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一斉メール配信（2/3）</a:t>
            </a:r>
            <a:endParaRPr sz="1300"/>
          </a:p>
        </p:txBody>
      </p:sp>
      <p:sp>
        <p:nvSpPr>
          <p:cNvPr id="1709" name="Google Shape;1709;p100"/>
          <p:cNvSpPr txBox="1"/>
          <p:nvPr/>
        </p:nvSpPr>
        <p:spPr>
          <a:xfrm>
            <a:off x="276450" y="8499698"/>
            <a:ext cx="6241200" cy="4411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項目名をダブルクリックすると、本文にコードの形で挿入されます。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スタッフに送信される文面には正しく表示されますので、ご安心ください。</a:t>
            </a:r>
            <a:endParaRPr sz="1000" b="0" i="0" u="none" strike="noStrike" cap="none">
              <a:solidFill>
                <a:schemeClr val="dk1"/>
              </a:solidFill>
              <a:latin typeface="Meiryo"/>
              <a:ea typeface="Meiryo"/>
              <a:cs typeface="Meiryo"/>
              <a:sym typeface="Meiryo"/>
            </a:endParaRPr>
          </a:p>
        </p:txBody>
      </p:sp>
      <p:sp>
        <p:nvSpPr>
          <p:cNvPr id="1710" name="Google Shape;1710;p100"/>
          <p:cNvSpPr txBox="1"/>
          <p:nvPr/>
        </p:nvSpPr>
        <p:spPr>
          <a:xfrm>
            <a:off x="276450" y="1550074"/>
            <a:ext cx="6241200" cy="52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・テンプレートの管理について</a:t>
            </a:r>
            <a:endParaRPr sz="1000" b="0" i="0" u="none" strike="noStrike" cap="none">
              <a:solidFill>
                <a:schemeClr val="dk1"/>
              </a:solidFill>
              <a:latin typeface="Meiryo"/>
              <a:ea typeface="Meiryo"/>
              <a:cs typeface="Meiryo"/>
              <a:sym typeface="Meiryo"/>
            </a:endParaRPr>
          </a:p>
        </p:txBody>
      </p:sp>
      <p:sp>
        <p:nvSpPr>
          <p:cNvPr id="1711" name="Google Shape;1711;p100"/>
          <p:cNvSpPr txBox="1"/>
          <p:nvPr/>
        </p:nvSpPr>
        <p:spPr>
          <a:xfrm>
            <a:off x="276450" y="4939550"/>
            <a:ext cx="6308100" cy="252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画面の右上、もしくは中央左側の「テンプレートの管理」をクリックすると、メールテンプレート画面に移動します。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【新規作成】からよく使うメールの文面をテンプレートとして作成することができます。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タイトルをクリックすると内容の編集や削除ができます。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「メール配信」をクリックすると、それをテンプレートとして利用することができます。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以下の項目を手入力することなく、本文に適用することが可能です。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※「スタッフのパスワード」を挿入すると、設定されている「モバイルマイページ」のパスワードが記載されます。</a:t>
            </a:r>
            <a:endParaRPr sz="1000" b="0" i="0" u="none" strike="noStrike" cap="none">
              <a:solidFill>
                <a:schemeClr val="dk1"/>
              </a:solidFill>
              <a:latin typeface="Meiryo"/>
              <a:ea typeface="Meiryo"/>
              <a:cs typeface="Meiryo"/>
              <a:sym typeface="Meiryo"/>
            </a:endParaRPr>
          </a:p>
        </p:txBody>
      </p:sp>
      <p:pic>
        <p:nvPicPr>
          <p:cNvPr id="1712" name="Google Shape;1712;p100"/>
          <p:cNvPicPr preferRelativeResize="0"/>
          <p:nvPr/>
        </p:nvPicPr>
        <p:blipFill rotWithShape="1">
          <a:blip r:embed="rId3">
            <a:alphaModFix/>
          </a:blip>
          <a:srcRect/>
          <a:stretch/>
        </p:blipFill>
        <p:spPr>
          <a:xfrm>
            <a:off x="561975" y="1850450"/>
            <a:ext cx="5695949" cy="3070475"/>
          </a:xfrm>
          <a:prstGeom prst="rect">
            <a:avLst/>
          </a:prstGeom>
          <a:noFill/>
          <a:ln w="9525" cap="flat" cmpd="sng">
            <a:solidFill>
              <a:srgbClr val="D9D9D9"/>
            </a:solidFill>
            <a:prstDash val="solid"/>
            <a:round/>
            <a:headEnd type="none" w="sm" len="sm"/>
            <a:tailEnd type="none" w="sm" len="sm"/>
          </a:ln>
        </p:spPr>
      </p:pic>
      <p:pic>
        <p:nvPicPr>
          <p:cNvPr id="1713" name="Google Shape;1713;p100"/>
          <p:cNvPicPr preferRelativeResize="0"/>
          <p:nvPr/>
        </p:nvPicPr>
        <p:blipFill rotWithShape="1">
          <a:blip r:embed="rId4">
            <a:alphaModFix/>
          </a:blip>
          <a:srcRect/>
          <a:stretch/>
        </p:blipFill>
        <p:spPr>
          <a:xfrm>
            <a:off x="561975" y="5382600"/>
            <a:ext cx="5695949" cy="940318"/>
          </a:xfrm>
          <a:prstGeom prst="rect">
            <a:avLst/>
          </a:prstGeom>
          <a:noFill/>
          <a:ln>
            <a:noFill/>
          </a:ln>
        </p:spPr>
      </p:pic>
      <p:pic>
        <p:nvPicPr>
          <p:cNvPr id="1714" name="Google Shape;1714;p100"/>
          <p:cNvPicPr preferRelativeResize="0"/>
          <p:nvPr/>
        </p:nvPicPr>
        <p:blipFill rotWithShape="1">
          <a:blip r:embed="rId5">
            <a:alphaModFix/>
          </a:blip>
          <a:srcRect/>
          <a:stretch/>
        </p:blipFill>
        <p:spPr>
          <a:xfrm>
            <a:off x="561975" y="7498475"/>
            <a:ext cx="5695951" cy="997403"/>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29d41bb8955_0_0"/>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165" name="Google Shape;165;g29d41bb8955_0_0"/>
          <p:cNvPicPr preferRelativeResize="0"/>
          <p:nvPr/>
        </p:nvPicPr>
        <p:blipFill rotWithShape="1">
          <a:blip r:embed="rId4">
            <a:alphaModFix/>
          </a:blip>
          <a:srcRect/>
          <a:stretch/>
        </p:blipFill>
        <p:spPr>
          <a:xfrm>
            <a:off x="2963315" y="7626110"/>
            <a:ext cx="897428" cy="898786"/>
          </a:xfrm>
          <a:prstGeom prst="rect">
            <a:avLst/>
          </a:prstGeom>
          <a:noFill/>
          <a:ln>
            <a:noFill/>
          </a:ln>
        </p:spPr>
      </p:pic>
      <p:sp>
        <p:nvSpPr>
          <p:cNvPr id="166" name="Google Shape;166;g29d41bb8955_0_0"/>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スタッフ情報を管理する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g285a60903c3_0_11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130</a:t>
            </a:fld>
            <a:endParaRPr/>
          </a:p>
        </p:txBody>
      </p:sp>
      <p:sp>
        <p:nvSpPr>
          <p:cNvPr id="1721" name="Google Shape;1721;g285a60903c3_0_112"/>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スタッフにメールを配信する</a:t>
            </a:r>
            <a:endParaRPr/>
          </a:p>
        </p:txBody>
      </p:sp>
      <p:sp>
        <p:nvSpPr>
          <p:cNvPr id="1722" name="Google Shape;1722;g285a60903c3_0_112"/>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706"/>
              <a:buFont typeface="Arial"/>
              <a:buNone/>
            </a:pPr>
            <a:r>
              <a:rPr lang="ja-JP" sz="1300"/>
              <a:t>一斉メール配信（3/3）</a:t>
            </a:r>
            <a:endParaRPr/>
          </a:p>
        </p:txBody>
      </p:sp>
      <p:sp>
        <p:nvSpPr>
          <p:cNvPr id="1723" name="Google Shape;1723;g285a60903c3_0_112"/>
          <p:cNvSpPr txBox="1"/>
          <p:nvPr/>
        </p:nvSpPr>
        <p:spPr>
          <a:xfrm>
            <a:off x="360375" y="1550075"/>
            <a:ext cx="6157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50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・メール配信履歴を確認する</a:t>
            </a:r>
            <a:endParaRPr sz="1000" b="0" i="0" u="none" strike="noStrike" cap="none">
              <a:solidFill>
                <a:schemeClr val="dk1"/>
              </a:solidFill>
              <a:latin typeface="Meiryo"/>
              <a:ea typeface="Meiryo"/>
              <a:cs typeface="Meiryo"/>
              <a:sym typeface="Meiryo"/>
            </a:endParaRPr>
          </a:p>
        </p:txBody>
      </p:sp>
      <p:pic>
        <p:nvPicPr>
          <p:cNvPr id="1724" name="Google Shape;1724;g285a60903c3_0_112"/>
          <p:cNvPicPr preferRelativeResize="0"/>
          <p:nvPr/>
        </p:nvPicPr>
        <p:blipFill rotWithShape="1">
          <a:blip r:embed="rId3">
            <a:alphaModFix/>
          </a:blip>
          <a:srcRect/>
          <a:stretch/>
        </p:blipFill>
        <p:spPr>
          <a:xfrm>
            <a:off x="350400" y="1864179"/>
            <a:ext cx="6157200" cy="1359344"/>
          </a:xfrm>
          <a:prstGeom prst="rect">
            <a:avLst/>
          </a:prstGeom>
          <a:noFill/>
          <a:ln w="9525" cap="flat" cmpd="sng">
            <a:solidFill>
              <a:srgbClr val="D8D8D8"/>
            </a:solidFill>
            <a:prstDash val="solid"/>
            <a:round/>
            <a:headEnd type="none" w="sm" len="sm"/>
            <a:tailEnd type="none" w="sm" len="sm"/>
          </a:ln>
        </p:spPr>
      </p:pic>
      <p:sp>
        <p:nvSpPr>
          <p:cNvPr id="1725" name="Google Shape;1725;g285a60903c3_0_112"/>
          <p:cNvSpPr txBox="1"/>
          <p:nvPr/>
        </p:nvSpPr>
        <p:spPr>
          <a:xfrm>
            <a:off x="360450" y="3291326"/>
            <a:ext cx="6157200" cy="9285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「スタッフ管理」→「メール配信履歴」</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メール配信履歴画面で、管理者が送信したメールの情報を確認することができます。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宛先の項目にカーソルをあわせると配信されたスタッフとそのメールアドレスが、タイトルの項目にカーソルをあわせるとメールの内容が、それぞれ表示されます。</a:t>
            </a:r>
            <a:endParaRPr sz="1000" b="0" i="0" u="none" strike="noStrike" cap="none">
              <a:solidFill>
                <a:schemeClr val="dk1"/>
              </a:solidFill>
              <a:latin typeface="Meiryo"/>
              <a:ea typeface="Meiryo"/>
              <a:cs typeface="Meiryo"/>
              <a:sym typeface="Meiryo"/>
            </a:endParaRPr>
          </a:p>
        </p:txBody>
      </p:sp>
      <p:sp>
        <p:nvSpPr>
          <p:cNvPr id="1726" name="Google Shape;1726;g285a60903c3_0_112"/>
          <p:cNvSpPr txBox="1"/>
          <p:nvPr/>
        </p:nvSpPr>
        <p:spPr>
          <a:xfrm>
            <a:off x="360450" y="4401930"/>
            <a:ext cx="6157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・メール受信履歴を確認する</a:t>
            </a:r>
            <a:endParaRPr sz="1000" b="0" i="0" u="none" strike="noStrike" cap="none">
              <a:solidFill>
                <a:schemeClr val="dk1"/>
              </a:solidFill>
              <a:latin typeface="Meiryo"/>
              <a:ea typeface="Meiryo"/>
              <a:cs typeface="Meiryo"/>
              <a:sym typeface="Meiryo"/>
            </a:endParaRPr>
          </a:p>
        </p:txBody>
      </p:sp>
      <p:pic>
        <p:nvPicPr>
          <p:cNvPr id="1727" name="Google Shape;1727;g285a60903c3_0_112"/>
          <p:cNvPicPr preferRelativeResize="0"/>
          <p:nvPr/>
        </p:nvPicPr>
        <p:blipFill rotWithShape="1">
          <a:blip r:embed="rId4">
            <a:alphaModFix/>
          </a:blip>
          <a:srcRect/>
          <a:stretch/>
        </p:blipFill>
        <p:spPr>
          <a:xfrm>
            <a:off x="342347" y="4716034"/>
            <a:ext cx="6173306" cy="1210988"/>
          </a:xfrm>
          <a:prstGeom prst="rect">
            <a:avLst/>
          </a:prstGeom>
          <a:noFill/>
          <a:ln>
            <a:noFill/>
          </a:ln>
        </p:spPr>
      </p:pic>
      <p:sp>
        <p:nvSpPr>
          <p:cNvPr id="1728" name="Google Shape;1728;g285a60903c3_0_112"/>
          <p:cNvSpPr txBox="1"/>
          <p:nvPr/>
        </p:nvSpPr>
        <p:spPr>
          <a:xfrm>
            <a:off x="344350" y="5994825"/>
            <a:ext cx="6173400" cy="864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「スタッフ管理」→「メール受信履歴」</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メール受信履歴画面で、スタッフがマイページの「上長にメール」より送ったメールが表示されます。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送信者や宛先、タイトルの項目にカーソルをあわせるとそれぞれのメールアドレスやメールの内容が表示されます。</a:t>
            </a:r>
            <a:endParaRPr sz="1000" b="0" i="0" u="none" strike="noStrike" cap="none">
              <a:solidFill>
                <a:schemeClr val="dk1"/>
              </a:solidFill>
              <a:latin typeface="Meiryo"/>
              <a:ea typeface="Meiryo"/>
              <a:cs typeface="Meiryo"/>
              <a:sym typeface="Meiryo"/>
            </a:endParaRPr>
          </a:p>
        </p:txBody>
      </p:sp>
      <p:sp>
        <p:nvSpPr>
          <p:cNvPr id="1729" name="Google Shape;1729;g285a60903c3_0_112"/>
          <p:cNvSpPr/>
          <p:nvPr/>
        </p:nvSpPr>
        <p:spPr>
          <a:xfrm>
            <a:off x="476250" y="7029450"/>
            <a:ext cx="5905500" cy="1359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類似機能：一括URL通知</a:t>
            </a:r>
            <a:endParaRPr sz="1000" b="1"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モバイルマイページやLINE連携用ワンタイムパスワードURLのメールを、複数名のスタッフへ</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一括送信できます。</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50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5"/>
              </a:rPr>
              <a:t>一括URL通知</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01"/>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706"/>
              <a:buFont typeface="Arial"/>
              <a:buNone/>
            </a:pPr>
            <a:r>
              <a:rPr lang="ja-JP" sz="1300"/>
              <a:t>お知らせ配信（1/3）</a:t>
            </a:r>
            <a:endParaRPr sz="1300"/>
          </a:p>
          <a:p>
            <a:pPr marL="0" lvl="0" indent="0" algn="l" rtl="0">
              <a:lnSpc>
                <a:spcPct val="90000"/>
              </a:lnSpc>
              <a:spcBef>
                <a:spcPts val="706"/>
              </a:spcBef>
              <a:spcAft>
                <a:spcPts val="0"/>
              </a:spcAft>
              <a:buSzPts val="2706"/>
              <a:buNone/>
            </a:pPr>
            <a:endParaRPr sz="1300"/>
          </a:p>
        </p:txBody>
      </p:sp>
      <p:sp>
        <p:nvSpPr>
          <p:cNvPr id="1735" name="Google Shape;1735;p10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131</a:t>
            </a:fld>
            <a:endParaRPr/>
          </a:p>
        </p:txBody>
      </p:sp>
      <p:sp>
        <p:nvSpPr>
          <p:cNvPr id="1736" name="Google Shape;1736;p101"/>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スタッフマイページにお知らせを掲載する</a:t>
            </a:r>
            <a:endParaRPr/>
          </a:p>
        </p:txBody>
      </p:sp>
      <p:sp>
        <p:nvSpPr>
          <p:cNvPr id="1737" name="Google Shape;1737;p101"/>
          <p:cNvSpPr txBox="1"/>
          <p:nvPr/>
        </p:nvSpPr>
        <p:spPr>
          <a:xfrm>
            <a:off x="276450" y="4774048"/>
            <a:ext cx="6241200" cy="31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お知らせ配信画面で【新規配信】ボタンをクリックします。</a:t>
            </a:r>
            <a:endParaRPr sz="1000" b="0" i="0" u="none" strike="noStrike" cap="none">
              <a:solidFill>
                <a:schemeClr val="dk1"/>
              </a:solidFill>
              <a:latin typeface="Meiryo"/>
              <a:ea typeface="Meiryo"/>
              <a:cs typeface="Meiryo"/>
              <a:sym typeface="Meiryo"/>
            </a:endParaRPr>
          </a:p>
        </p:txBody>
      </p:sp>
      <p:sp>
        <p:nvSpPr>
          <p:cNvPr id="1738" name="Google Shape;1738;p101"/>
          <p:cNvSpPr txBox="1"/>
          <p:nvPr/>
        </p:nvSpPr>
        <p:spPr>
          <a:xfrm>
            <a:off x="360375" y="1550075"/>
            <a:ext cx="6157200" cy="119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「スタッフ管理」→「お知らせ配信」</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管理者からスタッフマイページにお知らせを配信できます。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お知らせ配信</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・お知らせを新たに作成する</a:t>
            </a:r>
            <a:endParaRPr sz="1000" b="1" i="0" u="none" strike="noStrike" cap="none">
              <a:solidFill>
                <a:schemeClr val="dk1"/>
              </a:solidFill>
              <a:latin typeface="Meiryo"/>
              <a:ea typeface="Meiryo"/>
              <a:cs typeface="Meiryo"/>
              <a:sym typeface="Meiryo"/>
            </a:endParaRPr>
          </a:p>
        </p:txBody>
      </p:sp>
      <p:sp>
        <p:nvSpPr>
          <p:cNvPr id="1739" name="Google Shape;1739;p101"/>
          <p:cNvSpPr txBox="1"/>
          <p:nvPr/>
        </p:nvSpPr>
        <p:spPr>
          <a:xfrm>
            <a:off x="276450" y="8097275"/>
            <a:ext cx="6241200" cy="70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新規配信画面でお知らせを入力できます。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内容を入力して配信するグループを選択します。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確認画面に進み、内容に誤りがなければ配信します。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p:txBody>
      </p:sp>
      <p:pic>
        <p:nvPicPr>
          <p:cNvPr id="1740" name="Google Shape;1740;p101"/>
          <p:cNvPicPr preferRelativeResize="0"/>
          <p:nvPr/>
        </p:nvPicPr>
        <p:blipFill rotWithShape="1">
          <a:blip r:embed="rId4">
            <a:alphaModFix/>
          </a:blip>
          <a:srcRect/>
          <a:stretch/>
        </p:blipFill>
        <p:spPr>
          <a:xfrm>
            <a:off x="475500" y="2834575"/>
            <a:ext cx="5893656" cy="1939475"/>
          </a:xfrm>
          <a:prstGeom prst="rect">
            <a:avLst/>
          </a:prstGeom>
          <a:noFill/>
          <a:ln w="9525" cap="flat" cmpd="sng">
            <a:solidFill>
              <a:srgbClr val="D8D8D8"/>
            </a:solidFill>
            <a:prstDash val="solid"/>
            <a:round/>
            <a:headEnd type="none" w="sm" len="sm"/>
            <a:tailEnd type="none" w="sm" len="sm"/>
          </a:ln>
        </p:spPr>
      </p:pic>
      <p:sp>
        <p:nvSpPr>
          <p:cNvPr id="1741" name="Google Shape;1741;p101"/>
          <p:cNvSpPr/>
          <p:nvPr/>
        </p:nvSpPr>
        <p:spPr>
          <a:xfrm>
            <a:off x="462600" y="3571875"/>
            <a:ext cx="461400" cy="142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2" name="Google Shape;1742;p101"/>
          <p:cNvPicPr preferRelativeResize="0"/>
          <p:nvPr/>
        </p:nvPicPr>
        <p:blipFill rotWithShape="1">
          <a:blip r:embed="rId5">
            <a:alphaModFix/>
          </a:blip>
          <a:srcRect/>
          <a:stretch/>
        </p:blipFill>
        <p:spPr>
          <a:xfrm>
            <a:off x="475500" y="5051685"/>
            <a:ext cx="5907001" cy="3045365"/>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0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132</a:t>
            </a:fld>
            <a:endParaRPr/>
          </a:p>
        </p:txBody>
      </p:sp>
      <p:sp>
        <p:nvSpPr>
          <p:cNvPr id="1748" name="Google Shape;1748;p102"/>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スタッフマイページにお知らせを掲載する</a:t>
            </a:r>
            <a:endParaRPr/>
          </a:p>
        </p:txBody>
      </p:sp>
      <p:sp>
        <p:nvSpPr>
          <p:cNvPr id="1749" name="Google Shape;1749;p102"/>
          <p:cNvSpPr txBox="1"/>
          <p:nvPr/>
        </p:nvSpPr>
        <p:spPr>
          <a:xfrm>
            <a:off x="276450" y="1550077"/>
            <a:ext cx="6241200" cy="2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・PCマイページでお知らせ内容を確認する</a:t>
            </a:r>
            <a:endParaRPr sz="1000" b="1" i="0" u="none" strike="noStrike" cap="none">
              <a:solidFill>
                <a:schemeClr val="dk1"/>
              </a:solidFill>
              <a:latin typeface="Meiryo"/>
              <a:ea typeface="Meiryo"/>
              <a:cs typeface="Meiryo"/>
              <a:sym typeface="Meiryo"/>
            </a:endParaRPr>
          </a:p>
        </p:txBody>
      </p:sp>
      <p:sp>
        <p:nvSpPr>
          <p:cNvPr id="1750" name="Google Shape;1750;p102"/>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お知らせ配信（2/3）</a:t>
            </a:r>
            <a:endParaRPr sz="1300"/>
          </a:p>
          <a:p>
            <a:pPr marL="0" lvl="0" indent="0" algn="l" rtl="0">
              <a:lnSpc>
                <a:spcPct val="90000"/>
              </a:lnSpc>
              <a:spcBef>
                <a:spcPts val="706"/>
              </a:spcBef>
              <a:spcAft>
                <a:spcPts val="0"/>
              </a:spcAft>
              <a:buSzPts val="2706"/>
              <a:buNone/>
            </a:pPr>
            <a:endParaRPr sz="1300"/>
          </a:p>
        </p:txBody>
      </p:sp>
      <p:sp>
        <p:nvSpPr>
          <p:cNvPr id="1751" name="Google Shape;1751;p102"/>
          <p:cNvSpPr txBox="1"/>
          <p:nvPr/>
        </p:nvSpPr>
        <p:spPr>
          <a:xfrm>
            <a:off x="276450" y="2699772"/>
            <a:ext cx="6241200" cy="42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配信すると、スタッフマイページのTOPに「管理者からのお知らせ」が表示されます。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確認したいお知らせの日付をクリックすると詳細画面になります。</a:t>
            </a:r>
            <a:endParaRPr sz="1000" b="0" i="0" u="none" strike="noStrike" cap="none">
              <a:solidFill>
                <a:schemeClr val="dk1"/>
              </a:solidFill>
              <a:latin typeface="Meiryo"/>
              <a:ea typeface="Meiryo"/>
              <a:cs typeface="Meiryo"/>
              <a:sym typeface="Meiryo"/>
            </a:endParaRPr>
          </a:p>
        </p:txBody>
      </p:sp>
      <p:sp>
        <p:nvSpPr>
          <p:cNvPr id="1752" name="Google Shape;1752;p102"/>
          <p:cNvSpPr txBox="1"/>
          <p:nvPr/>
        </p:nvSpPr>
        <p:spPr>
          <a:xfrm>
            <a:off x="276450" y="5711709"/>
            <a:ext cx="6241200" cy="2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スタッフがマイページから内容を確認し、【確認済にする】ボタンをクリックします。</a:t>
            </a:r>
            <a:endParaRPr sz="1000" b="0" i="0" u="none" strike="noStrike" cap="none">
              <a:solidFill>
                <a:schemeClr val="dk1"/>
              </a:solidFill>
              <a:latin typeface="Meiryo"/>
              <a:ea typeface="Meiryo"/>
              <a:cs typeface="Meiryo"/>
              <a:sym typeface="Meiryo"/>
            </a:endParaRPr>
          </a:p>
        </p:txBody>
      </p:sp>
      <p:sp>
        <p:nvSpPr>
          <p:cNvPr id="1753" name="Google Shape;1753;p102"/>
          <p:cNvSpPr txBox="1"/>
          <p:nvPr/>
        </p:nvSpPr>
        <p:spPr>
          <a:xfrm>
            <a:off x="276450" y="7565909"/>
            <a:ext cx="6241200" cy="2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TOPページにある管理者からのお知らせの欄に「確認済」と表示されます。</a:t>
            </a:r>
            <a:endParaRPr sz="1000" b="0" i="0" u="none" strike="noStrike" cap="none">
              <a:solidFill>
                <a:schemeClr val="dk1"/>
              </a:solidFill>
              <a:latin typeface="Meiryo"/>
              <a:ea typeface="Meiryo"/>
              <a:cs typeface="Meiryo"/>
              <a:sym typeface="Meiryo"/>
            </a:endParaRPr>
          </a:p>
        </p:txBody>
      </p:sp>
      <p:pic>
        <p:nvPicPr>
          <p:cNvPr id="1754" name="Google Shape;1754;p102"/>
          <p:cNvPicPr preferRelativeResize="0"/>
          <p:nvPr/>
        </p:nvPicPr>
        <p:blipFill rotWithShape="1">
          <a:blip r:embed="rId3">
            <a:alphaModFix/>
          </a:blip>
          <a:srcRect/>
          <a:stretch/>
        </p:blipFill>
        <p:spPr>
          <a:xfrm>
            <a:off x="277200" y="1828675"/>
            <a:ext cx="6307200" cy="812554"/>
          </a:xfrm>
          <a:prstGeom prst="rect">
            <a:avLst/>
          </a:prstGeom>
          <a:noFill/>
          <a:ln w="9525" cap="flat" cmpd="sng">
            <a:solidFill>
              <a:srgbClr val="D9D9D9"/>
            </a:solidFill>
            <a:prstDash val="solid"/>
            <a:round/>
            <a:headEnd type="none" w="sm" len="sm"/>
            <a:tailEnd type="none" w="sm" len="sm"/>
          </a:ln>
        </p:spPr>
      </p:pic>
      <p:pic>
        <p:nvPicPr>
          <p:cNvPr id="1755" name="Google Shape;1755;p102"/>
          <p:cNvPicPr preferRelativeResize="0"/>
          <p:nvPr/>
        </p:nvPicPr>
        <p:blipFill rotWithShape="1">
          <a:blip r:embed="rId4">
            <a:alphaModFix/>
          </a:blip>
          <a:srcRect/>
          <a:stretch/>
        </p:blipFill>
        <p:spPr>
          <a:xfrm>
            <a:off x="975975" y="3241525"/>
            <a:ext cx="4937551" cy="2409561"/>
          </a:xfrm>
          <a:prstGeom prst="rect">
            <a:avLst/>
          </a:prstGeom>
          <a:noFill/>
          <a:ln w="9525" cap="flat" cmpd="sng">
            <a:solidFill>
              <a:srgbClr val="D8D8D8"/>
            </a:solidFill>
            <a:prstDash val="solid"/>
            <a:round/>
            <a:headEnd type="none" w="sm" len="sm"/>
            <a:tailEnd type="none" w="sm" len="sm"/>
          </a:ln>
        </p:spPr>
      </p:pic>
      <p:pic>
        <p:nvPicPr>
          <p:cNvPr id="1756" name="Google Shape;1756;p102"/>
          <p:cNvPicPr preferRelativeResize="0"/>
          <p:nvPr/>
        </p:nvPicPr>
        <p:blipFill rotWithShape="1">
          <a:blip r:embed="rId5">
            <a:alphaModFix/>
          </a:blip>
          <a:srcRect/>
          <a:stretch/>
        </p:blipFill>
        <p:spPr>
          <a:xfrm>
            <a:off x="975975" y="6212819"/>
            <a:ext cx="4937550" cy="1258306"/>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0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133</a:t>
            </a:fld>
            <a:endParaRPr/>
          </a:p>
        </p:txBody>
      </p:sp>
      <p:sp>
        <p:nvSpPr>
          <p:cNvPr id="1762" name="Google Shape;1762;p103"/>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スタッフマイページにお知らせを掲載する</a:t>
            </a:r>
            <a:endParaRPr/>
          </a:p>
        </p:txBody>
      </p:sp>
      <p:sp>
        <p:nvSpPr>
          <p:cNvPr id="1763" name="Google Shape;1763;p103"/>
          <p:cNvSpPr txBox="1"/>
          <p:nvPr/>
        </p:nvSpPr>
        <p:spPr>
          <a:xfrm>
            <a:off x="276450" y="1550086"/>
            <a:ext cx="6241200" cy="64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・管理者画面でお知らせの確認状況を確認する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お知らせ配信画面の配信履歴でどのスタッフがお知らせを確認したか、確認することができます。</a:t>
            </a:r>
            <a:endParaRPr sz="1000" b="0" i="0" u="none" strike="noStrike" cap="none">
              <a:solidFill>
                <a:schemeClr val="dk1"/>
              </a:solidFill>
              <a:latin typeface="Meiryo"/>
              <a:ea typeface="Meiryo"/>
              <a:cs typeface="Meiryo"/>
              <a:sym typeface="Meiryo"/>
            </a:endParaRPr>
          </a:p>
        </p:txBody>
      </p:sp>
      <p:sp>
        <p:nvSpPr>
          <p:cNvPr id="1764" name="Google Shape;1764;p10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お知らせ配信（3/3）</a:t>
            </a:r>
            <a:endParaRPr sz="1300"/>
          </a:p>
          <a:p>
            <a:pPr marL="0" lvl="0" indent="0" algn="l" rtl="0">
              <a:lnSpc>
                <a:spcPct val="90000"/>
              </a:lnSpc>
              <a:spcBef>
                <a:spcPts val="706"/>
              </a:spcBef>
              <a:spcAft>
                <a:spcPts val="0"/>
              </a:spcAft>
              <a:buSzPts val="2706"/>
              <a:buNone/>
            </a:pPr>
            <a:endParaRPr sz="1300"/>
          </a:p>
        </p:txBody>
      </p:sp>
      <p:sp>
        <p:nvSpPr>
          <p:cNvPr id="1765" name="Google Shape;1765;p103"/>
          <p:cNvSpPr txBox="1"/>
          <p:nvPr/>
        </p:nvSpPr>
        <p:spPr>
          <a:xfrm>
            <a:off x="276450" y="3320770"/>
            <a:ext cx="6241200" cy="2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お知らせ配信画面の配信履歴で、確認したい配信項目の詳細「</a:t>
            </a:r>
            <a:r>
              <a:rPr lang="ja-JP" sz="1000" b="1" i="0" u="none" strike="noStrike" cap="none">
                <a:solidFill>
                  <a:schemeClr val="dk1"/>
                </a:solidFill>
                <a:latin typeface="Meiryo"/>
                <a:ea typeface="Meiryo"/>
                <a:cs typeface="Meiryo"/>
                <a:sym typeface="Meiryo"/>
              </a:rPr>
              <a:t>＞</a:t>
            </a:r>
            <a:r>
              <a:rPr lang="ja-JP" sz="1000" b="0" i="0" u="none" strike="noStrike" cap="none">
                <a:solidFill>
                  <a:schemeClr val="dk1"/>
                </a:solidFill>
                <a:latin typeface="Meiryo"/>
                <a:ea typeface="Meiryo"/>
                <a:cs typeface="Meiryo"/>
                <a:sym typeface="Meiryo"/>
              </a:rPr>
              <a:t>」をクリックします。</a:t>
            </a:r>
            <a:endParaRPr sz="1000" b="0" i="0" u="none" strike="noStrike" cap="none">
              <a:solidFill>
                <a:schemeClr val="dk1"/>
              </a:solidFill>
              <a:latin typeface="Meiryo"/>
              <a:ea typeface="Meiryo"/>
              <a:cs typeface="Meiryo"/>
              <a:sym typeface="Meiryo"/>
            </a:endParaRPr>
          </a:p>
        </p:txBody>
      </p:sp>
      <p:sp>
        <p:nvSpPr>
          <p:cNvPr id="1766" name="Google Shape;1766;p103"/>
          <p:cNvSpPr txBox="1"/>
          <p:nvPr/>
        </p:nvSpPr>
        <p:spPr>
          <a:xfrm>
            <a:off x="276450" y="6444463"/>
            <a:ext cx="6241200" cy="64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詳細を確認できる画面になり、配信内容やスタッフの確認状況を確認できます。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対象のお知らせを削除する場合、「このお知らせを削除する」を行うとスタッフのマイページからも削除されます。</a:t>
            </a:r>
            <a:endParaRPr sz="1000" b="0" i="0" u="none" strike="noStrike" cap="none">
              <a:solidFill>
                <a:schemeClr val="dk1"/>
              </a:solidFill>
              <a:latin typeface="Meiryo"/>
              <a:ea typeface="Meiryo"/>
              <a:cs typeface="Meiryo"/>
              <a:sym typeface="Meiryo"/>
            </a:endParaRPr>
          </a:p>
        </p:txBody>
      </p:sp>
      <p:pic>
        <p:nvPicPr>
          <p:cNvPr id="1767" name="Google Shape;1767;p103"/>
          <p:cNvPicPr preferRelativeResize="0"/>
          <p:nvPr/>
        </p:nvPicPr>
        <p:blipFill rotWithShape="1">
          <a:blip r:embed="rId3">
            <a:alphaModFix/>
          </a:blip>
          <a:srcRect/>
          <a:stretch/>
        </p:blipFill>
        <p:spPr>
          <a:xfrm>
            <a:off x="308400" y="2244725"/>
            <a:ext cx="6241198" cy="1028936"/>
          </a:xfrm>
          <a:prstGeom prst="rect">
            <a:avLst/>
          </a:prstGeom>
          <a:noFill/>
          <a:ln w="9525" cap="flat" cmpd="sng">
            <a:solidFill>
              <a:srgbClr val="D9D9D9"/>
            </a:solidFill>
            <a:prstDash val="solid"/>
            <a:round/>
            <a:headEnd type="none" w="sm" len="sm"/>
            <a:tailEnd type="none" w="sm" len="sm"/>
          </a:ln>
        </p:spPr>
      </p:pic>
      <p:pic>
        <p:nvPicPr>
          <p:cNvPr id="1768" name="Google Shape;1768;p103"/>
          <p:cNvPicPr preferRelativeResize="0"/>
          <p:nvPr/>
        </p:nvPicPr>
        <p:blipFill rotWithShape="1">
          <a:blip r:embed="rId4">
            <a:alphaModFix/>
          </a:blip>
          <a:srcRect/>
          <a:stretch/>
        </p:blipFill>
        <p:spPr>
          <a:xfrm>
            <a:off x="276450" y="3769899"/>
            <a:ext cx="6307950" cy="2579425"/>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9d41bb8955_0_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14</a:t>
            </a:fld>
            <a:endParaRPr/>
          </a:p>
        </p:txBody>
      </p:sp>
      <p:sp>
        <p:nvSpPr>
          <p:cNvPr id="172" name="Google Shape;172;g29d41bb8955_0_7"/>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スタッフ一覧を確認する</a:t>
            </a:r>
            <a:endParaRPr/>
          </a:p>
        </p:txBody>
      </p:sp>
      <p:sp>
        <p:nvSpPr>
          <p:cNvPr id="173" name="Google Shape;173;g29d41bb8955_0_7"/>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スタッフ一覧についてご案内します。（1/2）</a:t>
            </a:r>
            <a:endParaRPr sz="1300"/>
          </a:p>
        </p:txBody>
      </p:sp>
      <p:sp>
        <p:nvSpPr>
          <p:cNvPr id="174" name="Google Shape;174;g29d41bb8955_0_7"/>
          <p:cNvSpPr txBox="1"/>
          <p:nvPr/>
        </p:nvSpPr>
        <p:spPr>
          <a:xfrm>
            <a:off x="353400" y="1475400"/>
            <a:ext cx="6241200" cy="728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「スタッフ一覧」では登録されているスタッフを一覧で確認できます。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上部メニュー「スタッフ管理」から「スタッフ一覧」に移動してください。</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スタッフ一覧</a:t>
            </a:r>
            <a:endParaRPr sz="1000" b="0" i="0" u="none" strike="noStrike" cap="none">
              <a:solidFill>
                <a:schemeClr val="dk1"/>
              </a:solidFill>
              <a:latin typeface="Meiryo"/>
              <a:ea typeface="Meiryo"/>
              <a:cs typeface="Meiryo"/>
              <a:sym typeface="Meiryo"/>
            </a:endParaRPr>
          </a:p>
        </p:txBody>
      </p:sp>
      <p:pic>
        <p:nvPicPr>
          <p:cNvPr id="175" name="Google Shape;175;g29d41bb8955_0_7"/>
          <p:cNvPicPr preferRelativeResize="0"/>
          <p:nvPr/>
        </p:nvPicPr>
        <p:blipFill rotWithShape="1">
          <a:blip r:embed="rId4">
            <a:alphaModFix/>
          </a:blip>
          <a:srcRect/>
          <a:stretch/>
        </p:blipFill>
        <p:spPr>
          <a:xfrm>
            <a:off x="2027075" y="2241200"/>
            <a:ext cx="2825021" cy="1719575"/>
          </a:xfrm>
          <a:prstGeom prst="rect">
            <a:avLst/>
          </a:prstGeom>
          <a:noFill/>
          <a:ln w="9525" cap="flat" cmpd="sng">
            <a:solidFill>
              <a:srgbClr val="D9D9D9"/>
            </a:solidFill>
            <a:prstDash val="solid"/>
            <a:round/>
            <a:headEnd type="none" w="sm" len="sm"/>
            <a:tailEnd type="none" w="sm" len="sm"/>
          </a:ln>
        </p:spPr>
      </p:pic>
      <p:graphicFrame>
        <p:nvGraphicFramePr>
          <p:cNvPr id="176" name="Google Shape;176;g29d41bb8955_0_7"/>
          <p:cNvGraphicFramePr/>
          <p:nvPr/>
        </p:nvGraphicFramePr>
        <p:xfrm>
          <a:off x="352413" y="4067175"/>
          <a:ext cx="3000000" cy="3000000"/>
        </p:xfrm>
        <a:graphic>
          <a:graphicData uri="http://schemas.openxmlformats.org/drawingml/2006/table">
            <a:tbl>
              <a:tblPr>
                <a:noFill/>
                <a:tableStyleId>{FC5AC5F7-BD7E-4327-884B-1D2095C8778F}</a:tableStyleId>
              </a:tblPr>
              <a:tblGrid>
                <a:gridCol w="1303100">
                  <a:extLst>
                    <a:ext uri="{9D8B030D-6E8A-4147-A177-3AD203B41FA5}">
                      <a16:colId xmlns:a16="http://schemas.microsoft.com/office/drawing/2014/main" val="20000"/>
                    </a:ext>
                  </a:extLst>
                </a:gridCol>
                <a:gridCol w="4824475">
                  <a:extLst>
                    <a:ext uri="{9D8B030D-6E8A-4147-A177-3AD203B41FA5}">
                      <a16:colId xmlns:a16="http://schemas.microsoft.com/office/drawing/2014/main" val="20001"/>
                    </a:ext>
                  </a:extLst>
                </a:gridCol>
              </a:tblGrid>
              <a:tr h="0">
                <a:tc>
                  <a:txBody>
                    <a:bodyPr/>
                    <a:lstStyle/>
                    <a:p>
                      <a:pPr marL="0" marR="0" lvl="0" indent="0" algn="ctr" rtl="0">
                        <a:lnSpc>
                          <a:spcPct val="115000"/>
                        </a:lnSpc>
                        <a:spcBef>
                          <a:spcPts val="0"/>
                        </a:spcBef>
                        <a:spcAft>
                          <a:spcPts val="0"/>
                        </a:spcAft>
                        <a:buClr>
                          <a:srgbClr val="000000"/>
                        </a:buClr>
                        <a:buSzPts val="800"/>
                        <a:buFont typeface="Arial"/>
                        <a:buNone/>
                      </a:pPr>
                      <a:r>
                        <a:rPr lang="ja-JP" sz="1000" u="none" strike="noStrike" cap="none"/>
                        <a:t>検索条件</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所属グループ</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グループで検索します。</a:t>
                      </a:r>
                      <a:br>
                        <a:rPr lang="ja-JP" sz="1000" u="none" strike="noStrike" cap="none"/>
                      </a:br>
                      <a:r>
                        <a:rPr lang="ja-JP" sz="1000" u="none" strike="noStrike" cap="none"/>
                        <a:t>メイングループ・サブグループでの絞り込み、子グループ以下を含めるかの調整も可能です。</a:t>
                      </a:r>
                      <a:endParaRPr sz="1000" u="none" strike="noStrike" cap="none"/>
                    </a:p>
                  </a:txBody>
                  <a:tcPr marL="91425" marR="91425" marT="91425" marB="91425"/>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スタッフ種別</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スタッフ種別で検索します。</a:t>
                      </a:r>
                      <a:endParaRPr sz="1000" u="none" strike="noStrike" cap="none"/>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スタッフコード</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スタッフコードで検索します。</a:t>
                      </a:r>
                      <a:endParaRPr sz="1000" u="none" strike="noStrike" cap="none"/>
                    </a:p>
                  </a:txBody>
                  <a:tcPr marL="91425" marR="91425" marT="91425" marB="91425"/>
                </a:tc>
                <a:extLst>
                  <a:ext uri="{0D108BD9-81ED-4DB2-BD59-A6C34878D82A}">
                    <a16:rowId xmlns:a16="http://schemas.microsoft.com/office/drawing/2014/main" val="10003"/>
                  </a:ext>
                </a:extLst>
              </a:tr>
              <a:tr h="24765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氏名</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スタッフの氏名で検索します。</a:t>
                      </a:r>
                      <a:endParaRPr sz="1000" u="none" strike="noStrike" cap="none"/>
                    </a:p>
                  </a:txBody>
                  <a:tcPr marL="91425" marR="91425" marT="91425" marB="91425"/>
                </a:tc>
                <a:extLst>
                  <a:ext uri="{0D108BD9-81ED-4DB2-BD59-A6C34878D82A}">
                    <a16:rowId xmlns:a16="http://schemas.microsoft.com/office/drawing/2014/main" val="10004"/>
                  </a:ext>
                </a:extLst>
              </a:tr>
              <a:tr h="20955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タグ</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「スタッフ詳細」で登録したタグで検索します。</a:t>
                      </a:r>
                      <a:endParaRPr sz="1000" u="none" strike="noStrike" cap="none"/>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メールアドレス</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メールアドレスで検索します。</a:t>
                      </a:r>
                      <a:endParaRPr sz="1000" u="none" strike="noStrike" cap="none"/>
                    </a:p>
                  </a:txBody>
                  <a:tcPr marL="91425" marR="91425" marT="91425" marB="91425"/>
                </a:tc>
                <a:extLst>
                  <a:ext uri="{0D108BD9-81ED-4DB2-BD59-A6C34878D82A}">
                    <a16:rowId xmlns:a16="http://schemas.microsoft.com/office/drawing/2014/main" val="10006"/>
                  </a:ext>
                </a:extLst>
              </a:tr>
              <a:tr h="209550">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在職・退職</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000" u="none" strike="noStrike" cap="none"/>
                        <a:t>在籍状況で検索します。</a:t>
                      </a:r>
                      <a:endParaRPr sz="1000" u="none" strike="noStrike" cap="none"/>
                    </a:p>
                    <a:p>
                      <a:pPr marL="0" marR="0" lvl="0" indent="0" algn="l" rtl="0">
                        <a:lnSpc>
                          <a:spcPct val="115000"/>
                        </a:lnSpc>
                        <a:spcBef>
                          <a:spcPts val="1000"/>
                        </a:spcBef>
                        <a:spcAft>
                          <a:spcPts val="0"/>
                        </a:spcAft>
                        <a:buClr>
                          <a:schemeClr val="dk1"/>
                        </a:buClr>
                        <a:buSzPts val="1100"/>
                        <a:buFont typeface="Arial"/>
                        <a:buNone/>
                      </a:pPr>
                      <a:r>
                        <a:rPr lang="ja-JP" sz="1000" u="none" strike="noStrike" cap="none"/>
                        <a:t>全て　　：在籍状況に関わらず、全てのスタッフが対象になります。</a:t>
                      </a:r>
                      <a:br>
                        <a:rPr lang="ja-JP" sz="1000" u="none" strike="noStrike" cap="none"/>
                      </a:br>
                      <a:r>
                        <a:rPr lang="ja-JP" sz="1000" u="none" strike="noStrike" cap="none"/>
                        <a:t>在職　　：在職中のスタッフを検索します。（休職、退職予定を含む）</a:t>
                      </a:r>
                      <a:br>
                        <a:rPr lang="ja-JP" sz="1000" u="none" strike="noStrike" cap="none"/>
                      </a:br>
                      <a:r>
                        <a:rPr lang="ja-JP" sz="1000" u="none" strike="noStrike" cap="none"/>
                        <a:t>休職　　：休職中かつ在職のスタッフを検索します。</a:t>
                      </a:r>
                      <a:br>
                        <a:rPr lang="ja-JP" sz="1000" u="none" strike="noStrike" cap="none"/>
                      </a:br>
                      <a:r>
                        <a:rPr lang="ja-JP" sz="1000" u="none" strike="noStrike" cap="none"/>
                        <a:t>退職　　：すでに退職済みのスタッフを検索します。</a:t>
                      </a:r>
                      <a:br>
                        <a:rPr lang="ja-JP" sz="1000" u="none" strike="noStrike" cap="none"/>
                      </a:br>
                      <a:r>
                        <a:rPr lang="ja-JP" sz="1000" u="none" strike="noStrike" cap="none"/>
                        <a:t>退職予定：退職予定のスタッフを検索します。</a:t>
                      </a:r>
                      <a:endParaRPr sz="1000" u="none" strike="noStrike" cap="none"/>
                    </a:p>
                    <a:p>
                      <a:pPr marL="0" marR="0" lvl="0" indent="0" algn="l" rtl="0">
                        <a:lnSpc>
                          <a:spcPct val="115000"/>
                        </a:lnSpc>
                        <a:spcBef>
                          <a:spcPts val="1000"/>
                        </a:spcBef>
                        <a:spcAft>
                          <a:spcPts val="0"/>
                        </a:spcAft>
                        <a:buClr>
                          <a:srgbClr val="000000"/>
                        </a:buClr>
                        <a:buSzPts val="800"/>
                        <a:buFont typeface="Arial"/>
                        <a:buNone/>
                      </a:pPr>
                      <a:r>
                        <a:rPr lang="ja-JP" sz="1000" u="none" strike="noStrike" cap="none"/>
                        <a:t>「スタッフ詳細」で項目「退職日」に未来日を登録することで</a:t>
                      </a:r>
                      <a:br>
                        <a:rPr lang="ja-JP" sz="1000" u="none" strike="noStrike" cap="none"/>
                      </a:br>
                      <a:r>
                        <a:rPr lang="ja-JP" sz="1000" u="none" strike="noStrike" cap="none"/>
                        <a:t>退職予定扱いになります。</a:t>
                      </a:r>
                      <a:endParaRPr sz="1000" u="none" strike="noStrike" cap="none"/>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9d41bb8955_0_1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15</a:t>
            </a:fld>
            <a:endParaRPr/>
          </a:p>
        </p:txBody>
      </p:sp>
      <p:sp>
        <p:nvSpPr>
          <p:cNvPr id="182" name="Google Shape;182;g29d41bb8955_0_1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スタッフ一覧についてご案内します。（2/2）</a:t>
            </a:r>
            <a:endParaRPr sz="1300"/>
          </a:p>
        </p:txBody>
      </p:sp>
      <p:pic>
        <p:nvPicPr>
          <p:cNvPr id="183" name="Google Shape;183;g29d41bb8955_0_19"/>
          <p:cNvPicPr preferRelativeResize="0"/>
          <p:nvPr/>
        </p:nvPicPr>
        <p:blipFill rotWithShape="1">
          <a:blip r:embed="rId3">
            <a:alphaModFix/>
          </a:blip>
          <a:srcRect/>
          <a:stretch/>
        </p:blipFill>
        <p:spPr>
          <a:xfrm>
            <a:off x="277200" y="2135080"/>
            <a:ext cx="6307200" cy="1023866"/>
          </a:xfrm>
          <a:prstGeom prst="rect">
            <a:avLst/>
          </a:prstGeom>
          <a:noFill/>
          <a:ln w="9525" cap="flat" cmpd="sng">
            <a:solidFill>
              <a:srgbClr val="D9D9D9"/>
            </a:solidFill>
            <a:prstDash val="solid"/>
            <a:round/>
            <a:headEnd type="none" w="sm" len="sm"/>
            <a:tailEnd type="none" w="sm" len="sm"/>
          </a:ln>
        </p:spPr>
      </p:pic>
      <p:sp>
        <p:nvSpPr>
          <p:cNvPr id="184" name="Google Shape;184;g29d41bb8955_0_19"/>
          <p:cNvSpPr txBox="1"/>
          <p:nvPr/>
        </p:nvSpPr>
        <p:spPr>
          <a:xfrm>
            <a:off x="360000" y="1551600"/>
            <a:ext cx="6158400" cy="45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検索条件を指定し【検索】ボタンをクリックすると、条件にあてはまるスタッフの情報が</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表示されます。</a:t>
            </a:r>
            <a:endParaRPr sz="1000" b="0" i="0" u="none" strike="noStrike" cap="none">
              <a:solidFill>
                <a:schemeClr val="dk1"/>
              </a:solidFill>
              <a:latin typeface="Meiryo"/>
              <a:ea typeface="Meiryo"/>
              <a:cs typeface="Meiryo"/>
              <a:sym typeface="Meiryo"/>
            </a:endParaRPr>
          </a:p>
        </p:txBody>
      </p:sp>
      <p:graphicFrame>
        <p:nvGraphicFramePr>
          <p:cNvPr id="185" name="Google Shape;185;g29d41bb8955_0_19"/>
          <p:cNvGraphicFramePr/>
          <p:nvPr/>
        </p:nvGraphicFramePr>
        <p:xfrm>
          <a:off x="376388" y="3286125"/>
          <a:ext cx="3000000" cy="3000000"/>
        </p:xfrm>
        <a:graphic>
          <a:graphicData uri="http://schemas.openxmlformats.org/drawingml/2006/table">
            <a:tbl>
              <a:tblPr>
                <a:noFill/>
                <a:tableStyleId>{FC5AC5F7-BD7E-4327-884B-1D2095C8778F}</a:tableStyleId>
              </a:tblPr>
              <a:tblGrid>
                <a:gridCol w="1870275">
                  <a:extLst>
                    <a:ext uri="{9D8B030D-6E8A-4147-A177-3AD203B41FA5}">
                      <a16:colId xmlns:a16="http://schemas.microsoft.com/office/drawing/2014/main" val="20000"/>
                    </a:ext>
                  </a:extLst>
                </a:gridCol>
                <a:gridCol w="4238550">
                  <a:extLst>
                    <a:ext uri="{9D8B030D-6E8A-4147-A177-3AD203B41FA5}">
                      <a16:colId xmlns:a16="http://schemas.microsoft.com/office/drawing/2014/main" val="20001"/>
                    </a:ext>
                  </a:extLst>
                </a:gridCol>
              </a:tblGrid>
              <a:tr h="238125">
                <a:tc>
                  <a:txBody>
                    <a:bodyPr/>
                    <a:lstStyle/>
                    <a:p>
                      <a:pPr marL="0" marR="0" lvl="0" indent="0" algn="ctr" rtl="0">
                        <a:lnSpc>
                          <a:spcPct val="115000"/>
                        </a:lnSpc>
                        <a:spcBef>
                          <a:spcPts val="0"/>
                        </a:spcBef>
                        <a:spcAft>
                          <a:spcPts val="0"/>
                        </a:spcAft>
                        <a:buClr>
                          <a:srgbClr val="000000"/>
                        </a:buClr>
                        <a:buSzPts val="900"/>
                        <a:buFont typeface="Arial"/>
                        <a:buNone/>
                      </a:pPr>
                      <a:r>
                        <a:rPr lang="ja-JP" sz="1000" u="none" strike="noStrike" cap="none"/>
                        <a:t>ボタン・項目</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66700">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「スタッフ登録」ボタン</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スタッフの新規登録画面に移動します。</a:t>
                      </a:r>
                      <a:endParaRPr sz="1000" u="none" strike="noStrike" cap="none"/>
                    </a:p>
                  </a:txBody>
                  <a:tcPr marL="91425" marR="91425" marT="91425" marB="91425"/>
                </a:tc>
                <a:extLst>
                  <a:ext uri="{0D108BD9-81ED-4DB2-BD59-A6C34878D82A}">
                    <a16:rowId xmlns:a16="http://schemas.microsoft.com/office/drawing/2014/main" val="10001"/>
                  </a:ext>
                </a:extLst>
              </a:tr>
              <a:tr h="228600">
                <a:tc>
                  <a:txBody>
                    <a:bodyPr/>
                    <a:lstStyle/>
                    <a:p>
                      <a:pPr marL="0" marR="0" lvl="0" indent="0" algn="l" rtl="0">
                        <a:lnSpc>
                          <a:spcPct val="115000"/>
                        </a:lnSpc>
                        <a:spcBef>
                          <a:spcPts val="0"/>
                        </a:spcBef>
                        <a:spcAft>
                          <a:spcPts val="0"/>
                        </a:spcAft>
                        <a:buClr>
                          <a:srgbClr val="000000"/>
                        </a:buClr>
                        <a:buSzPts val="1100"/>
                        <a:buFont typeface="Arial"/>
                        <a:buNone/>
                      </a:pPr>
                      <a:r>
                        <a:rPr lang="ja-JP" sz="1000" u="none" strike="noStrike" cap="none"/>
                        <a:t>スタッフコード</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1100"/>
                        <a:buFont typeface="Arial"/>
                        <a:buNone/>
                      </a:pPr>
                      <a:r>
                        <a:rPr lang="ja-JP" sz="1000" u="none" strike="noStrike" cap="none"/>
                        <a:t>スタッフごと固有のコードです。</a:t>
                      </a:r>
                      <a:br>
                        <a:rPr lang="ja-JP" sz="1000" u="none" strike="noStrike" cap="none"/>
                      </a:br>
                      <a:r>
                        <a:rPr lang="ja-JP" sz="1000" u="none" strike="noStrike" cap="none"/>
                        <a:t>スタッフ登録時に任意の文字列で登録します。</a:t>
                      </a:r>
                      <a:br>
                        <a:rPr lang="ja-JP" sz="1000" u="none" strike="noStrike" cap="none"/>
                      </a:br>
                      <a:r>
                        <a:rPr lang="ja-JP" sz="1000" u="none" strike="noStrike" cap="none"/>
                        <a:t>スタッフコードは複数のスタッフで重複できません。</a:t>
                      </a:r>
                      <a:endParaRPr sz="1000" u="none" strike="noStrike" cap="none"/>
                    </a:p>
                  </a:txBody>
                  <a:tcPr marL="91425" marR="91425" marT="91425" marB="91425"/>
                </a:tc>
                <a:extLst>
                  <a:ext uri="{0D108BD9-81ED-4DB2-BD59-A6C34878D82A}">
                    <a16:rowId xmlns:a16="http://schemas.microsoft.com/office/drawing/2014/main" val="10002"/>
                  </a:ext>
                </a:extLst>
              </a:tr>
              <a:tr h="228600">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氏名</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u="none" strike="noStrike" cap="none"/>
                        <a:t>スタッフの氏名です。</a:t>
                      </a:r>
                      <a:br>
                        <a:rPr lang="ja-JP" sz="1000" u="none" strike="noStrike" cap="none"/>
                      </a:br>
                      <a:r>
                        <a:rPr lang="ja-JP" sz="1000" u="none" strike="noStrike" cap="none"/>
                        <a:t>クリックすると、「スタッフ詳細」に移動します。</a:t>
                      </a:r>
                      <a:br>
                        <a:rPr lang="ja-JP" sz="1000" u="none" strike="noStrike" cap="none"/>
                      </a:br>
                      <a:r>
                        <a:rPr lang="ja-JP" sz="1000" u="none" strike="noStrike" cap="none"/>
                        <a:t>スタッフ詳細では、登録済みのスタッフ情報を修正できます。</a:t>
                      </a:r>
                      <a:endParaRPr sz="1000" u="none" strike="noStrike" cap="none"/>
                    </a:p>
                  </a:txBody>
                  <a:tcPr marL="91425" marR="91425" marT="91425" marB="91425"/>
                </a:tc>
                <a:extLst>
                  <a:ext uri="{0D108BD9-81ED-4DB2-BD59-A6C34878D82A}">
                    <a16:rowId xmlns:a16="http://schemas.microsoft.com/office/drawing/2014/main" val="10003"/>
                  </a:ext>
                </a:extLst>
              </a:tr>
              <a:tr h="247650">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solidFill>
                            <a:srgbClr val="333333"/>
                          </a:solidFill>
                          <a:highlight>
                            <a:srgbClr val="FFFFFF"/>
                          </a:highlight>
                        </a:rPr>
                        <a:t>IC/指静脈</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ICカード・指静脈が登録済みか否かを表示します。</a:t>
                      </a:r>
                      <a:endParaRPr sz="1000" u="none" strike="noStrike" cap="none"/>
                    </a:p>
                  </a:txBody>
                  <a:tcPr marL="91425" marR="91425" marT="91425" marB="91425"/>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機能リンク</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b="1" u="none" strike="noStrike" cap="none"/>
                        <a:t>月次出勤簿</a:t>
                      </a:r>
                      <a:r>
                        <a:rPr lang="ja-JP" sz="1000" u="none" strike="noStrike" cap="none"/>
                        <a:t>：当月の月次出勤簿に移動します。</a:t>
                      </a:r>
                      <a:endParaRPr sz="1000" u="none" strike="noStrike" cap="none"/>
                    </a:p>
                    <a:p>
                      <a:pPr marL="0" marR="0" lvl="0" indent="0" algn="l" rtl="0">
                        <a:lnSpc>
                          <a:spcPct val="115000"/>
                        </a:lnSpc>
                        <a:spcBef>
                          <a:spcPts val="1000"/>
                        </a:spcBef>
                        <a:spcAft>
                          <a:spcPts val="0"/>
                        </a:spcAft>
                        <a:buClr>
                          <a:srgbClr val="000000"/>
                        </a:buClr>
                        <a:buSzPts val="900"/>
                        <a:buFont typeface="Arial"/>
                        <a:buNone/>
                      </a:pPr>
                      <a:r>
                        <a:rPr lang="ja-JP" sz="1000" b="1" u="none" strike="noStrike" cap="none"/>
                        <a:t>基本シフト</a:t>
                      </a:r>
                      <a:r>
                        <a:rPr lang="ja-JP" sz="1000" u="none" strike="noStrike" cap="none"/>
                        <a:t>：</a:t>
                      </a:r>
                      <a:br>
                        <a:rPr lang="ja-JP" sz="1000" u="none" strike="noStrike" cap="none"/>
                      </a:br>
                      <a:r>
                        <a:rPr lang="ja-JP" sz="1000" u="none" strike="noStrike" cap="none"/>
                        <a:t>基本シフトに移動します。スタッフ詳細からも移動できます。</a:t>
                      </a:r>
                      <a:endParaRPr sz="1000" u="none" strike="noStrike" cap="none"/>
                    </a:p>
                  </a:txBody>
                  <a:tcPr marL="91425" marR="91425" marT="91425" marB="91425"/>
                </a:tc>
                <a:extLst>
                  <a:ext uri="{0D108BD9-81ED-4DB2-BD59-A6C34878D82A}">
                    <a16:rowId xmlns:a16="http://schemas.microsoft.com/office/drawing/2014/main" val="10005"/>
                  </a:ext>
                </a:extLst>
              </a:tr>
              <a:tr h="276225">
                <a:tc>
                  <a:txBody>
                    <a:bodyPr/>
                    <a:lstStyle/>
                    <a:p>
                      <a:pPr marL="0" marR="0" lvl="0" indent="0" algn="l" rtl="0">
                        <a:lnSpc>
                          <a:spcPct val="115000"/>
                        </a:lnSpc>
                        <a:spcBef>
                          <a:spcPts val="0"/>
                        </a:spcBef>
                        <a:spcAft>
                          <a:spcPts val="0"/>
                        </a:spcAft>
                        <a:buClr>
                          <a:srgbClr val="000000"/>
                        </a:buClr>
                        <a:buSzPts val="900"/>
                        <a:buFont typeface="Arial"/>
                        <a:buNone/>
                      </a:pPr>
                      <a:r>
                        <a:rPr lang="ja-JP" sz="1000" u="none" strike="noStrike" cap="none"/>
                        <a:t>マイページ</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u="none" strike="noStrike" cap="none"/>
                        <a:t>該当スタッフのマイページにログインします。</a:t>
                      </a:r>
                      <a:br>
                        <a:rPr lang="ja-JP" sz="1000" u="none" strike="noStrike" cap="none"/>
                      </a:br>
                      <a:r>
                        <a:rPr lang="ja-JP" sz="1000" u="none" strike="noStrike" cap="none"/>
                        <a:t>また、モバイルマイページへの招待メールを送信できます。</a:t>
                      </a:r>
                      <a:endParaRPr sz="1000" u="none" strike="noStrike" cap="none"/>
                    </a:p>
                    <a:p>
                      <a:pPr marL="0" marR="0" lvl="0" indent="0" algn="l" rtl="0">
                        <a:lnSpc>
                          <a:spcPct val="115000"/>
                        </a:lnSpc>
                        <a:spcBef>
                          <a:spcPts val="1000"/>
                        </a:spcBef>
                        <a:spcAft>
                          <a:spcPts val="0"/>
                        </a:spcAft>
                        <a:buClr>
                          <a:schemeClr val="dk1"/>
                        </a:buClr>
                        <a:buSzPts val="1100"/>
                        <a:buFont typeface="Arial"/>
                        <a:buNone/>
                      </a:pPr>
                      <a:r>
                        <a:rPr lang="ja-JP" sz="1000" u="none" strike="noStrike" cap="none"/>
                        <a:t>・スマートフォンのアイコン：モバイルマイページ</a:t>
                      </a:r>
                      <a:br>
                        <a:rPr lang="ja-JP" sz="1000" u="none" strike="noStrike" cap="none"/>
                      </a:br>
                      <a:r>
                        <a:rPr lang="ja-JP" sz="1000" u="none" strike="noStrike" cap="none"/>
                        <a:t>・PCのアイコン：PCマイページ</a:t>
                      </a:r>
                      <a:br>
                        <a:rPr lang="ja-JP" sz="1000" u="none" strike="noStrike" cap="none"/>
                      </a:br>
                      <a:r>
                        <a:rPr lang="ja-JP" sz="1000" u="none" strike="noStrike" cap="none"/>
                        <a:t>・URL通知：モバイルマイページへの招待メールを送信します。</a:t>
                      </a:r>
                      <a:endParaRPr sz="1000" u="none" strike="noStrike" cap="none"/>
                    </a:p>
                  </a:txBody>
                  <a:tcPr marL="91425" marR="91425" marT="91425" marB="91425"/>
                </a:tc>
                <a:extLst>
                  <a:ext uri="{0D108BD9-81ED-4DB2-BD59-A6C34878D82A}">
                    <a16:rowId xmlns:a16="http://schemas.microsoft.com/office/drawing/2014/main" val="10006"/>
                  </a:ext>
                </a:extLst>
              </a:tr>
            </a:tbl>
          </a:graphicData>
        </a:graphic>
      </p:graphicFrame>
      <p:sp>
        <p:nvSpPr>
          <p:cNvPr id="186" name="Google Shape;186;g29d41bb8955_0_1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スタッフ一覧を確認する</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9d41bb8955_0_2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16</a:t>
            </a:fld>
            <a:endParaRPr/>
          </a:p>
        </p:txBody>
      </p:sp>
      <p:sp>
        <p:nvSpPr>
          <p:cNvPr id="192" name="Google Shape;192;g29d41bb8955_0_28"/>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スタッフを登録する</a:t>
            </a:r>
            <a:endParaRPr/>
          </a:p>
        </p:txBody>
      </p:sp>
      <p:sp>
        <p:nvSpPr>
          <p:cNvPr id="193" name="Google Shape;193;g29d41bb8955_0_28"/>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スタッフの登録方法をご案内します。（1/3）</a:t>
            </a:r>
            <a:endParaRPr sz="1300"/>
          </a:p>
        </p:txBody>
      </p:sp>
      <p:sp>
        <p:nvSpPr>
          <p:cNvPr id="194" name="Google Shape;194;g29d41bb8955_0_28"/>
          <p:cNvSpPr txBox="1"/>
          <p:nvPr/>
        </p:nvSpPr>
        <p:spPr>
          <a:xfrm>
            <a:off x="360000" y="1475400"/>
            <a:ext cx="6120000" cy="1082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「スタッフ登録」画面では、従業員をスタッフとして登録できます。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登録時に入力したスタッフ情報はあとから変更できます。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上部メニュー「スタッフ管理」にカーソルを合わせ、「スタッフ登録」をクリックしてください。</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または、スタッフ一覧の「スタッフ登録」ボタンからも移動できます。</a:t>
            </a:r>
            <a:endParaRPr sz="1000" b="0" i="0" u="none" strike="noStrike" cap="none">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000"/>
              <a:buFont typeface="Arial"/>
              <a:buNone/>
            </a:pPr>
            <a:r>
              <a:rPr lang="ja-JP" sz="1000">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スタッフ登録</a:t>
            </a:r>
            <a:endParaRPr sz="1000">
              <a:solidFill>
                <a:schemeClr val="dk1"/>
              </a:solidFill>
              <a:latin typeface="Meiryo"/>
              <a:ea typeface="Meiryo"/>
              <a:cs typeface="Meiryo"/>
              <a:sym typeface="Meiryo"/>
            </a:endParaRPr>
          </a:p>
        </p:txBody>
      </p:sp>
      <p:sp>
        <p:nvSpPr>
          <p:cNvPr id="195" name="Google Shape;195;g29d41bb8955_0_28"/>
          <p:cNvSpPr txBox="1"/>
          <p:nvPr/>
        </p:nvSpPr>
        <p:spPr>
          <a:xfrm>
            <a:off x="360000" y="6715899"/>
            <a:ext cx="6120000" cy="1677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スタッフ登録画面でスタッフ情報を入力します。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必須項目は姓名・メールアドレス・スタッフコードです。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「登録完了時、スタッフに招待メールを送信する」にチェックを入れて登録完了することで、</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スタッフに共通ID（PCマイページ）への招待メールを送信します。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「基本シフト作成へ」をクリックすると、基本シフトを設定する画面に移動します。</a:t>
            </a:r>
            <a:br>
              <a:rPr lang="ja-JP" sz="1000" b="0" i="0" u="none" strike="noStrike" cap="none">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右上の「一括登録」ボタンから、CSVファイルを利用した</a:t>
            </a:r>
            <a:r>
              <a:rPr lang="ja-JP" sz="1000" b="0" i="0" u="sng" strike="noStrike" cap="none">
                <a:solidFill>
                  <a:schemeClr val="hlink"/>
                </a:solidFill>
                <a:latin typeface="Meiryo"/>
                <a:ea typeface="Meiryo"/>
                <a:cs typeface="Meiryo"/>
                <a:sym typeface="Meiryo"/>
                <a:hlinkClick r:id="rId4"/>
              </a:rPr>
              <a:t>一括登録</a:t>
            </a:r>
            <a:r>
              <a:rPr lang="ja-JP" sz="1000" b="0" i="0" u="none" strike="noStrike" cap="none">
                <a:solidFill>
                  <a:schemeClr val="dk1"/>
                </a:solidFill>
                <a:latin typeface="Meiryo"/>
                <a:ea typeface="Meiryo"/>
                <a:cs typeface="Meiryo"/>
                <a:sym typeface="Meiryo"/>
              </a:rPr>
              <a:t>画面に移動できます。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スタッフ情報を入力したら、「確認画面へ」から登録を完了してください。</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各項目については、次のページでご説明します。</a:t>
            </a:r>
            <a:endParaRPr sz="1000" b="0" i="0" u="none" strike="noStrike" cap="none">
              <a:solidFill>
                <a:schemeClr val="dk1"/>
              </a:solidFill>
              <a:latin typeface="Meiryo"/>
              <a:ea typeface="Meiryo"/>
              <a:cs typeface="Meiryo"/>
              <a:sym typeface="Meiryo"/>
            </a:endParaRPr>
          </a:p>
        </p:txBody>
      </p:sp>
      <p:pic>
        <p:nvPicPr>
          <p:cNvPr id="196" name="Google Shape;196;g29d41bb8955_0_28"/>
          <p:cNvPicPr preferRelativeResize="0"/>
          <p:nvPr/>
        </p:nvPicPr>
        <p:blipFill rotWithShape="1">
          <a:blip r:embed="rId5">
            <a:alphaModFix/>
          </a:blip>
          <a:srcRect/>
          <a:stretch/>
        </p:blipFill>
        <p:spPr>
          <a:xfrm>
            <a:off x="307675" y="2821513"/>
            <a:ext cx="6276726" cy="3770966"/>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9d41bb8955_0_4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17</a:t>
            </a:fld>
            <a:endParaRPr/>
          </a:p>
        </p:txBody>
      </p:sp>
      <p:sp>
        <p:nvSpPr>
          <p:cNvPr id="202" name="Google Shape;202;g29d41bb8955_0_4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スタッフを登録する</a:t>
            </a:r>
            <a:endParaRPr/>
          </a:p>
        </p:txBody>
      </p:sp>
      <p:sp>
        <p:nvSpPr>
          <p:cNvPr id="203" name="Google Shape;203;g29d41bb8955_0_41"/>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スタッフの登録方法をご案内します。（2/3）</a:t>
            </a:r>
            <a:endParaRPr sz="1300"/>
          </a:p>
        </p:txBody>
      </p:sp>
      <p:graphicFrame>
        <p:nvGraphicFramePr>
          <p:cNvPr id="204" name="Google Shape;204;g29d41bb8955_0_41"/>
          <p:cNvGraphicFramePr/>
          <p:nvPr/>
        </p:nvGraphicFramePr>
        <p:xfrm>
          <a:off x="376388" y="1838325"/>
          <a:ext cx="3000000" cy="3000000"/>
        </p:xfrm>
        <a:graphic>
          <a:graphicData uri="http://schemas.openxmlformats.org/drawingml/2006/table">
            <a:tbl>
              <a:tblPr>
                <a:noFill/>
                <a:tableStyleId>{FC5AC5F7-BD7E-4327-884B-1D2095C8778F}</a:tableStyleId>
              </a:tblPr>
              <a:tblGrid>
                <a:gridCol w="1474600">
                  <a:extLst>
                    <a:ext uri="{9D8B030D-6E8A-4147-A177-3AD203B41FA5}">
                      <a16:colId xmlns:a16="http://schemas.microsoft.com/office/drawing/2014/main" val="20000"/>
                    </a:ext>
                  </a:extLst>
                </a:gridCol>
                <a:gridCol w="4634225">
                  <a:extLst>
                    <a:ext uri="{9D8B030D-6E8A-4147-A177-3AD203B41FA5}">
                      <a16:colId xmlns:a16="http://schemas.microsoft.com/office/drawing/2014/main" val="20001"/>
                    </a:ext>
                  </a:extLst>
                </a:gridCol>
              </a:tblGrid>
              <a:tr h="209500">
                <a:tc>
                  <a:txBody>
                    <a:bodyPr/>
                    <a:lstStyle/>
                    <a:p>
                      <a:pPr marL="0" marR="0" lvl="0" indent="0" algn="ctr" rtl="0">
                        <a:lnSpc>
                          <a:spcPct val="115000"/>
                        </a:lnSpc>
                        <a:spcBef>
                          <a:spcPts val="0"/>
                        </a:spcBef>
                        <a:spcAft>
                          <a:spcPts val="500"/>
                        </a:spcAft>
                        <a:buClr>
                          <a:srgbClr val="000000"/>
                        </a:buClr>
                        <a:buSzPts val="800"/>
                        <a:buFont typeface="Arial"/>
                        <a:buNone/>
                      </a:pPr>
                      <a:r>
                        <a:rPr lang="ja-JP" sz="1000" u="none" strike="noStrike" cap="none"/>
                        <a:t>項</a:t>
                      </a:r>
                      <a:r>
                        <a:rPr lang="ja-JP" sz="1000"/>
                        <a:t>　</a:t>
                      </a:r>
                      <a:r>
                        <a:rPr lang="ja-JP" sz="1000" u="none" strike="noStrike" cap="none"/>
                        <a:t>目</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50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19025">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姓名</a:t>
                      </a:r>
                      <a:r>
                        <a:rPr lang="ja-JP" sz="1100">
                          <a:solidFill>
                            <a:srgbClr val="FF0000"/>
                          </a:solidFill>
                        </a:rPr>
                        <a:t>＊</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スタッフの姓名を入力します。</a:t>
                      </a:r>
                      <a:endParaRPr sz="1000" u="none" strike="noStrike" cap="none"/>
                    </a:p>
                  </a:txBody>
                  <a:tcPr marL="91425" marR="91425" marT="91425" marB="91425"/>
                </a:tc>
                <a:extLst>
                  <a:ext uri="{0D108BD9-81ED-4DB2-BD59-A6C34878D82A}">
                    <a16:rowId xmlns:a16="http://schemas.microsoft.com/office/drawing/2014/main" val="10001"/>
                  </a:ext>
                </a:extLst>
              </a:tr>
              <a:tr h="556225">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メールアドレス</a:t>
                      </a:r>
                      <a:r>
                        <a:rPr lang="ja-JP" sz="1100">
                          <a:solidFill>
                            <a:srgbClr val="FF0000"/>
                          </a:solidFill>
                        </a:rPr>
                        <a:t>＊</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スタッフのメールアドレスを登録します。</a:t>
                      </a:r>
                      <a:br>
                        <a:rPr lang="ja-JP" sz="1000"/>
                      </a:br>
                      <a:r>
                        <a:rPr lang="ja-JP" sz="1000"/>
                        <a:t>ジョブカンのシステムからスタッフ宛に送信されるメールはここで登録したアドレスに届きます。</a:t>
                      </a:r>
                      <a:endParaRPr sz="1000"/>
                    </a:p>
                    <a:p>
                      <a:pPr marL="0" lvl="0" indent="0" algn="l" rtl="0">
                        <a:lnSpc>
                          <a:spcPct val="115000"/>
                        </a:lnSpc>
                        <a:spcBef>
                          <a:spcPts val="500"/>
                        </a:spcBef>
                        <a:spcAft>
                          <a:spcPts val="0"/>
                        </a:spcAft>
                        <a:buClr>
                          <a:schemeClr val="dk1"/>
                        </a:buClr>
                        <a:buSzPts val="1100"/>
                        <a:buFont typeface="Arial"/>
                        <a:buNone/>
                      </a:pPr>
                      <a:r>
                        <a:rPr lang="ja-JP" sz="1000"/>
                        <a:t>スタッフがメールアドレスを持たない場合は空欄で問題ありません。</a:t>
                      </a:r>
                      <a:br>
                        <a:rPr lang="ja-JP" sz="1000"/>
                      </a:br>
                      <a:r>
                        <a:rPr lang="ja-JP" sz="1000"/>
                        <a:t>登録完了時にダミーアドレスを自動生成します。</a:t>
                      </a:r>
                      <a:endParaRPr sz="1000"/>
                    </a:p>
                    <a:p>
                      <a:pPr marL="0" lvl="0" indent="0" algn="l" rtl="0">
                        <a:lnSpc>
                          <a:spcPct val="115000"/>
                        </a:lnSpc>
                        <a:spcBef>
                          <a:spcPts val="500"/>
                        </a:spcBef>
                        <a:spcAft>
                          <a:spcPts val="0"/>
                        </a:spcAft>
                        <a:buClr>
                          <a:schemeClr val="dk1"/>
                        </a:buClr>
                        <a:buSzPts val="1100"/>
                        <a:buFont typeface="Arial"/>
                        <a:buNone/>
                      </a:pPr>
                      <a:r>
                        <a:rPr lang="ja-JP" sz="1000">
                          <a:solidFill>
                            <a:srgbClr val="FF0000"/>
                          </a:solidFill>
                        </a:rPr>
                        <a:t>※メールアドレスは他のスタッフと重複できません。</a:t>
                      </a:r>
                      <a:endParaRPr sz="1000">
                        <a:solidFill>
                          <a:srgbClr val="FF0000"/>
                        </a:solidFill>
                      </a:endParaRPr>
                    </a:p>
                    <a:p>
                      <a:pPr marL="0" lvl="0" indent="0" algn="l" rtl="0">
                        <a:lnSpc>
                          <a:spcPct val="115000"/>
                        </a:lnSpc>
                        <a:spcBef>
                          <a:spcPts val="500"/>
                        </a:spcBef>
                        <a:spcAft>
                          <a:spcPts val="500"/>
                        </a:spcAft>
                        <a:buClr>
                          <a:schemeClr val="dk1"/>
                        </a:buClr>
                        <a:buSzPts val="1100"/>
                        <a:buFont typeface="Arial"/>
                        <a:buNone/>
                      </a:pPr>
                      <a:r>
                        <a:rPr lang="ja-JP" sz="1000"/>
                        <a:t>関連ヘルプ：</a:t>
                      </a:r>
                      <a:r>
                        <a:rPr lang="ja-JP" sz="1000" u="sng">
                          <a:solidFill>
                            <a:schemeClr val="hlink"/>
                          </a:solidFill>
                          <a:hlinkClick r:id="rId3"/>
                        </a:rPr>
                        <a:t>ジョブカンからのメールを受け取るために</a:t>
                      </a:r>
                      <a:endParaRPr sz="1000"/>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500"/>
                        </a:spcAft>
                        <a:buNone/>
                      </a:pPr>
                      <a:r>
                        <a:rPr lang="ja-JP" sz="1000"/>
                        <a:t>電話番号</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None/>
                      </a:pPr>
                      <a:r>
                        <a:rPr lang="ja-JP" sz="1000"/>
                        <a:t>スタッフの電話番号を入力します。</a:t>
                      </a:r>
                      <a:endParaRPr sz="1000" u="none" strike="noStrike" cap="none"/>
                    </a:p>
                  </a:txBody>
                  <a:tcPr marL="91425" marR="91425" marT="91425" marB="91425"/>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500"/>
                        </a:spcAft>
                        <a:buNone/>
                      </a:pPr>
                      <a:r>
                        <a:rPr lang="ja-JP" sz="1000"/>
                        <a:t>生年月日</a:t>
                      </a:r>
                      <a:endParaRPr sz="10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500"/>
                        </a:spcAft>
                        <a:buNone/>
                      </a:pPr>
                      <a:r>
                        <a:rPr lang="ja-JP" sz="1000"/>
                        <a:t>オプション設定「</a:t>
                      </a:r>
                      <a:r>
                        <a:rPr lang="ja-JP" sz="1000" u="sng">
                          <a:solidFill>
                            <a:schemeClr val="hlink"/>
                          </a:solidFill>
                          <a:hlinkClick r:id="rId4"/>
                        </a:rPr>
                        <a:t>18歳未満の深夜勤務割り当てに対する警告表示をする</a:t>
                      </a:r>
                      <a:r>
                        <a:rPr lang="ja-JP" sz="1000"/>
                        <a:t>」を利用する場合、生年月日の登録が必要です。</a:t>
                      </a:r>
                      <a:endParaRPr sz="1000"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スタッフコード</a:t>
                      </a:r>
                      <a:r>
                        <a:rPr lang="ja-JP" sz="1100">
                          <a:solidFill>
                            <a:srgbClr val="FF0000"/>
                          </a:solidFill>
                        </a:rPr>
                        <a:t>＊</a:t>
                      </a:r>
                      <a:endParaRPr sz="10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ja-JP" sz="1000"/>
                        <a:t>半角英数字でスタッフコードを登録します。</a:t>
                      </a:r>
                      <a:br>
                        <a:rPr lang="ja-JP" sz="1000"/>
                      </a:br>
                      <a:r>
                        <a:rPr lang="ja-JP" sz="1000"/>
                        <a:t>ジョブカン勤怠管理の一括登録機能では、スタッフコードでスタッフを判別します。</a:t>
                      </a:r>
                      <a:br>
                        <a:rPr lang="ja-JP" sz="1000"/>
                      </a:br>
                      <a:r>
                        <a:rPr lang="ja-JP" sz="1000"/>
                        <a:t>また、スタッフコードはジョブカンシリーズ全体で同一のものを利用します。</a:t>
                      </a:r>
                      <a:endParaRPr sz="1000"/>
                    </a:p>
                    <a:p>
                      <a:pPr marL="0" marR="0" lvl="0" indent="0" algn="l" rtl="0">
                        <a:lnSpc>
                          <a:spcPct val="115000"/>
                        </a:lnSpc>
                        <a:spcBef>
                          <a:spcPts val="500"/>
                        </a:spcBef>
                        <a:spcAft>
                          <a:spcPts val="500"/>
                        </a:spcAft>
                        <a:buClr>
                          <a:srgbClr val="000000"/>
                        </a:buClr>
                        <a:buSzPts val="800"/>
                        <a:buFont typeface="Arial"/>
                        <a:buNone/>
                      </a:pPr>
                      <a:r>
                        <a:rPr lang="ja-JP" sz="1000">
                          <a:solidFill>
                            <a:srgbClr val="FF0000"/>
                          </a:solidFill>
                        </a:rPr>
                        <a:t>※スタッフコードは他のスタッフと重複できません。</a:t>
                      </a:r>
                      <a:endParaRPr sz="1000">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スタッフ種別</a:t>
                      </a:r>
                      <a:endParaRPr sz="1000" u="none" strike="noStrike" cap="none"/>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500"/>
                        </a:spcAft>
                        <a:buClr>
                          <a:schemeClr val="dk1"/>
                        </a:buClr>
                        <a:buSzPts val="1100"/>
                        <a:buFont typeface="Arial"/>
                        <a:buNone/>
                      </a:pPr>
                      <a:r>
                        <a:rPr lang="ja-JP" sz="1000"/>
                        <a:t>スタッフ種別を登録します。</a:t>
                      </a:r>
                      <a:br>
                        <a:rPr lang="ja-JP" sz="1000"/>
                      </a:br>
                      <a:r>
                        <a:rPr lang="ja-JP" sz="1000"/>
                        <a:t>「</a:t>
                      </a:r>
                      <a:r>
                        <a:rPr lang="ja-JP" sz="1000" u="sng">
                          <a:solidFill>
                            <a:schemeClr val="hlink"/>
                          </a:solidFill>
                          <a:hlinkClick r:id="rId5"/>
                        </a:rPr>
                        <a:t>スタッフ種別設定</a:t>
                      </a:r>
                      <a:r>
                        <a:rPr lang="ja-JP" sz="1000"/>
                        <a:t>」で作成した種別から選択できます。</a:t>
                      </a:r>
                      <a:endParaRPr sz="10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時給</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スタッフの時給を登録します。</a:t>
                      </a:r>
                      <a:br>
                        <a:rPr lang="ja-JP" sz="1000"/>
                      </a:br>
                      <a:r>
                        <a:rPr lang="ja-JP" sz="1000"/>
                        <a:t>時給は</a:t>
                      </a:r>
                      <a:r>
                        <a:rPr lang="ja-JP" sz="1000" u="sng">
                          <a:solidFill>
                            <a:schemeClr val="hlink"/>
                          </a:solidFill>
                          <a:hlinkClick r:id="rId6"/>
                        </a:rPr>
                        <a:t>概算給与</a:t>
                      </a:r>
                      <a:r>
                        <a:rPr lang="ja-JP" sz="1000"/>
                        <a:t>の算出に利用します。</a:t>
                      </a:r>
                      <a:br>
                        <a:rPr lang="ja-JP" sz="1000"/>
                      </a:br>
                      <a:r>
                        <a:rPr lang="ja-JP" sz="1000"/>
                        <a:t>概算給与は出勤簿・勤務データダウンロード等で確認できます。</a:t>
                      </a:r>
                      <a:endParaRPr sz="1000"/>
                    </a:p>
                    <a:p>
                      <a:pPr marL="0" lvl="0" indent="0" algn="l" rtl="0">
                        <a:lnSpc>
                          <a:spcPct val="115000"/>
                        </a:lnSpc>
                        <a:spcBef>
                          <a:spcPts val="500"/>
                        </a:spcBef>
                        <a:spcAft>
                          <a:spcPts val="500"/>
                        </a:spcAft>
                        <a:buClr>
                          <a:schemeClr val="dk1"/>
                        </a:buClr>
                        <a:buSzPts val="1100"/>
                        <a:buFont typeface="Arial"/>
                        <a:buNone/>
                      </a:pPr>
                      <a:r>
                        <a:rPr lang="ja-JP" sz="1000"/>
                        <a:t>※概算給与はあくまで概算です。</a:t>
                      </a:r>
                      <a:br>
                        <a:rPr lang="ja-JP" sz="1000"/>
                      </a:br>
                      <a:r>
                        <a:rPr lang="ja-JP" sz="1000"/>
                        <a:t>正確な給与の計算には給与計算ソフトをご利用ください。</a:t>
                      </a:r>
                      <a:br>
                        <a:rPr lang="ja-JP" sz="1000"/>
                      </a:br>
                      <a:r>
                        <a:rPr lang="ja-JP" sz="1000"/>
                        <a:t>※複数の時給を設定することはできません。</a:t>
                      </a:r>
                      <a:endParaRPr sz="1000"/>
                    </a:p>
                  </a:txBody>
                  <a:tcPr marL="91425" marR="91425" marT="91425" marB="91425"/>
                </a:tc>
                <a:extLst>
                  <a:ext uri="{0D108BD9-81ED-4DB2-BD59-A6C34878D82A}">
                    <a16:rowId xmlns:a16="http://schemas.microsoft.com/office/drawing/2014/main" val="10007"/>
                  </a:ext>
                </a:extLst>
              </a:tr>
              <a:tr h="228600">
                <a:tc>
                  <a:txBody>
                    <a:bodyPr/>
                    <a:lstStyle/>
                    <a:p>
                      <a:pPr marL="0" marR="0" lvl="0" indent="0" algn="l" rtl="0">
                        <a:lnSpc>
                          <a:spcPct val="115000"/>
                        </a:lnSpc>
                        <a:spcBef>
                          <a:spcPts val="0"/>
                        </a:spcBef>
                        <a:spcAft>
                          <a:spcPts val="500"/>
                        </a:spcAft>
                        <a:buClr>
                          <a:schemeClr val="dk1"/>
                        </a:buClr>
                        <a:buSzPts val="1100"/>
                        <a:buFont typeface="Arial"/>
                        <a:buNone/>
                      </a:pPr>
                      <a:r>
                        <a:rPr lang="ja-JP" sz="1000" u="none" strike="noStrike" cap="none"/>
                        <a:t>所定労働日数区分</a:t>
                      </a:r>
                      <a:br>
                        <a:rPr lang="ja-JP" sz="1000" u="none" strike="noStrike" cap="none"/>
                      </a:br>
                      <a:r>
                        <a:rPr lang="ja-JP" sz="1000" u="none" strike="noStrike" cap="none"/>
                        <a:t>（週／１年間）</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所定労働日数区分（1週間/1年間に何日勤務する予定か）を設定します。</a:t>
                      </a:r>
                      <a:br>
                        <a:rPr lang="ja-JP" sz="1000" u="none" strike="noStrike" cap="none"/>
                      </a:br>
                      <a:r>
                        <a:rPr lang="ja-JP" sz="1000" u="none" strike="noStrike" cap="none"/>
                        <a:t>所定労働日数区分は</a:t>
                      </a:r>
                      <a:r>
                        <a:rPr lang="ja-JP" sz="1000" u="sng" strike="noStrike" cap="none">
                          <a:solidFill>
                            <a:schemeClr val="hlink"/>
                          </a:solidFill>
                          <a:hlinkClick r:id="rId7"/>
                        </a:rPr>
                        <a:t>有休自動付与</a:t>
                      </a:r>
                      <a:r>
                        <a:rPr lang="ja-JP" sz="1000" u="none" strike="noStrike" cap="none"/>
                        <a:t>に使用します。</a:t>
                      </a:r>
                      <a:endParaRPr sz="1000" u="none" strike="noStrike" cap="none"/>
                    </a:p>
                  </a:txBody>
                  <a:tcPr marL="91425" marR="91425" marT="91425" marB="91425"/>
                </a:tc>
                <a:extLst>
                  <a:ext uri="{0D108BD9-81ED-4DB2-BD59-A6C34878D82A}">
                    <a16:rowId xmlns:a16="http://schemas.microsoft.com/office/drawing/2014/main" val="10008"/>
                  </a:ext>
                </a:extLst>
              </a:tr>
            </a:tbl>
          </a:graphicData>
        </a:graphic>
      </p:graphicFrame>
      <p:sp>
        <p:nvSpPr>
          <p:cNvPr id="205" name="Google Shape;205;g29d41bb8955_0_41"/>
          <p:cNvSpPr txBox="1"/>
          <p:nvPr/>
        </p:nvSpPr>
        <p:spPr>
          <a:xfrm>
            <a:off x="360375" y="1446088"/>
            <a:ext cx="52521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None/>
            </a:pPr>
            <a:r>
              <a:rPr lang="ja-JP" sz="1000">
                <a:solidFill>
                  <a:schemeClr val="dk1"/>
                </a:solidFill>
              </a:rPr>
              <a:t>「</a:t>
            </a:r>
            <a:r>
              <a:rPr lang="ja-JP" sz="1000">
                <a:solidFill>
                  <a:srgbClr val="FF0000"/>
                </a:solidFill>
              </a:rPr>
              <a:t>＊</a:t>
            </a:r>
            <a:r>
              <a:rPr lang="ja-JP" sz="1000">
                <a:solidFill>
                  <a:schemeClr val="dk1"/>
                </a:solidFill>
              </a:rPr>
              <a:t>」のマークが付いている項目は、必須項目です。</a:t>
            </a:r>
            <a:endParaRPr sz="1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ff04a38914_0_1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18</a:t>
            </a:fld>
            <a:endParaRPr/>
          </a:p>
        </p:txBody>
      </p:sp>
      <p:sp>
        <p:nvSpPr>
          <p:cNvPr id="211" name="Google Shape;211;g2ff04a38914_0_1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スタッフを登録する</a:t>
            </a:r>
            <a:endParaRPr/>
          </a:p>
        </p:txBody>
      </p:sp>
      <p:sp>
        <p:nvSpPr>
          <p:cNvPr id="212" name="Google Shape;212;g2ff04a38914_0_13"/>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スタッフの登録方法をご案内します。（3/3）</a:t>
            </a:r>
            <a:endParaRPr sz="1300"/>
          </a:p>
        </p:txBody>
      </p:sp>
      <p:graphicFrame>
        <p:nvGraphicFramePr>
          <p:cNvPr id="213" name="Google Shape;213;g2ff04a38914_0_13"/>
          <p:cNvGraphicFramePr/>
          <p:nvPr/>
        </p:nvGraphicFramePr>
        <p:xfrm>
          <a:off x="376388" y="1609725"/>
          <a:ext cx="3000000" cy="3000000"/>
        </p:xfrm>
        <a:graphic>
          <a:graphicData uri="http://schemas.openxmlformats.org/drawingml/2006/table">
            <a:tbl>
              <a:tblPr>
                <a:noFill/>
                <a:tableStyleId>{FC5AC5F7-BD7E-4327-884B-1D2095C8778F}</a:tableStyleId>
              </a:tblPr>
              <a:tblGrid>
                <a:gridCol w="1474600">
                  <a:extLst>
                    <a:ext uri="{9D8B030D-6E8A-4147-A177-3AD203B41FA5}">
                      <a16:colId xmlns:a16="http://schemas.microsoft.com/office/drawing/2014/main" val="20000"/>
                    </a:ext>
                  </a:extLst>
                </a:gridCol>
                <a:gridCol w="4634225">
                  <a:extLst>
                    <a:ext uri="{9D8B030D-6E8A-4147-A177-3AD203B41FA5}">
                      <a16:colId xmlns:a16="http://schemas.microsoft.com/office/drawing/2014/main" val="20001"/>
                    </a:ext>
                  </a:extLst>
                </a:gridCol>
              </a:tblGrid>
              <a:tr h="209500">
                <a:tc>
                  <a:txBody>
                    <a:bodyPr/>
                    <a:lstStyle/>
                    <a:p>
                      <a:pPr marL="0" marR="0" lvl="0" indent="0" algn="ctr" rtl="0">
                        <a:lnSpc>
                          <a:spcPct val="115000"/>
                        </a:lnSpc>
                        <a:spcBef>
                          <a:spcPts val="0"/>
                        </a:spcBef>
                        <a:spcAft>
                          <a:spcPts val="500"/>
                        </a:spcAft>
                        <a:buClr>
                          <a:srgbClr val="000000"/>
                        </a:buClr>
                        <a:buSzPts val="800"/>
                        <a:buFont typeface="Arial"/>
                        <a:buNone/>
                      </a:pPr>
                      <a:r>
                        <a:rPr lang="ja-JP" sz="1000" u="none" strike="noStrike" cap="none"/>
                        <a:t>項</a:t>
                      </a:r>
                      <a:r>
                        <a:rPr lang="ja-JP" sz="1000"/>
                        <a:t>　</a:t>
                      </a:r>
                      <a:r>
                        <a:rPr lang="ja-JP" sz="1000" u="none" strike="noStrike" cap="none"/>
                        <a:t>目</a:t>
                      </a:r>
                      <a:endParaRPr sz="10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500"/>
                        </a:spcAft>
                        <a:buClr>
                          <a:srgbClr val="000000"/>
                        </a:buClr>
                        <a:buSzPts val="800"/>
                        <a:buFont typeface="Arial"/>
                        <a:buNone/>
                      </a:pPr>
                      <a:r>
                        <a:rPr lang="ja-JP" sz="1000" u="none" strike="noStrike" cap="none"/>
                        <a:t>説　明</a:t>
                      </a:r>
                      <a:endParaRPr sz="10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8600">
                <a:tc>
                  <a:txBody>
                    <a:bodyPr/>
                    <a:lstStyle/>
                    <a:p>
                      <a:pPr marL="0" lvl="0" indent="0" algn="l" rtl="0">
                        <a:lnSpc>
                          <a:spcPct val="115000"/>
                        </a:lnSpc>
                        <a:spcBef>
                          <a:spcPts val="0"/>
                        </a:spcBef>
                        <a:spcAft>
                          <a:spcPts val="500"/>
                        </a:spcAft>
                        <a:buNone/>
                      </a:pPr>
                      <a:r>
                        <a:rPr lang="ja-JP" sz="1000"/>
                        <a:t>所定労働時間</a:t>
                      </a:r>
                      <a:br>
                        <a:rPr lang="ja-JP" sz="1000"/>
                      </a:br>
                      <a:r>
                        <a:rPr lang="ja-JP" sz="1000"/>
                        <a:t>（１日）</a:t>
                      </a:r>
                      <a:endParaRPr sz="1000"/>
                    </a:p>
                  </a:txBody>
                  <a:tcPr marL="91425" marR="91425" marT="91425" marB="91425"/>
                </a:tc>
                <a:tc>
                  <a:txBody>
                    <a:bodyPr/>
                    <a:lstStyle/>
                    <a:p>
                      <a:pPr marL="0" lvl="0" indent="0" algn="l" rtl="0">
                        <a:lnSpc>
                          <a:spcPct val="115000"/>
                        </a:lnSpc>
                        <a:spcBef>
                          <a:spcPts val="0"/>
                        </a:spcBef>
                        <a:spcAft>
                          <a:spcPts val="0"/>
                        </a:spcAft>
                        <a:buNone/>
                      </a:pPr>
                      <a:r>
                        <a:rPr lang="ja-JP" sz="1000"/>
                        <a:t>オプション設定「</a:t>
                      </a:r>
                      <a:r>
                        <a:rPr lang="ja-JP" sz="1000" u="sng">
                          <a:solidFill>
                            <a:schemeClr val="hlink"/>
                          </a:solidFill>
                          <a:hlinkClick r:id="rId3"/>
                        </a:rPr>
                        <a:t>休暇取得時の「休暇時間」の根拠（全日休暇のみに適用）</a:t>
                      </a:r>
                      <a:r>
                        <a:rPr lang="ja-JP" sz="1000"/>
                        <a:t>」および「</a:t>
                      </a:r>
                      <a:r>
                        <a:rPr lang="ja-JP" sz="1000" u="sng">
                          <a:solidFill>
                            <a:schemeClr val="hlink"/>
                          </a:solidFill>
                          <a:hlinkClick r:id="rId4"/>
                        </a:rPr>
                        <a:t>消化量算出設定</a:t>
                      </a:r>
                      <a:r>
                        <a:rPr lang="ja-JP" sz="1000"/>
                        <a:t>」で利用します。</a:t>
                      </a:r>
                      <a:br>
                        <a:rPr lang="ja-JP" sz="1000"/>
                      </a:br>
                      <a:r>
                        <a:rPr lang="ja-JP" sz="1000"/>
                        <a:t>上記機能での設定によっては、「所定労働時間（1日）」で設定した時間数が全日休暇の休暇時間になります。</a:t>
                      </a:r>
                      <a:endParaRPr sz="1000"/>
                    </a:p>
                    <a:p>
                      <a:pPr marL="0" lvl="0" indent="0" algn="l" rtl="0">
                        <a:lnSpc>
                          <a:spcPct val="115000"/>
                        </a:lnSpc>
                        <a:spcBef>
                          <a:spcPts val="500"/>
                        </a:spcBef>
                        <a:spcAft>
                          <a:spcPts val="500"/>
                        </a:spcAft>
                        <a:buNone/>
                      </a:pPr>
                      <a:r>
                        <a:rPr lang="ja-JP" sz="1000">
                          <a:solidFill>
                            <a:srgbClr val="FF0000"/>
                          </a:solidFill>
                        </a:rPr>
                        <a:t>※「所定労働時間（1日）」は全日休暇の休暇時間算出にのみ利用します。</a:t>
                      </a:r>
                      <a:br>
                        <a:rPr lang="ja-JP" sz="1000">
                          <a:solidFill>
                            <a:srgbClr val="FF0000"/>
                          </a:solidFill>
                        </a:rPr>
                      </a:br>
                      <a:r>
                        <a:rPr lang="ja-JP" sz="1000">
                          <a:solidFill>
                            <a:srgbClr val="FF0000"/>
                          </a:solidFill>
                        </a:rPr>
                        <a:t>勤怠データの集計には「</a:t>
                      </a:r>
                      <a:r>
                        <a:rPr lang="ja-JP" sz="1000" u="sng">
                          <a:solidFill>
                            <a:schemeClr val="hlink"/>
                          </a:solidFill>
                          <a:hlinkClick r:id="rId5"/>
                        </a:rPr>
                        <a:t>所定時間・残業・深夜設定</a:t>
                      </a:r>
                      <a:r>
                        <a:rPr lang="ja-JP" sz="1000">
                          <a:solidFill>
                            <a:srgbClr val="FF0000"/>
                          </a:solidFill>
                        </a:rPr>
                        <a:t>」で設定した所定労働時間を利用します。</a:t>
                      </a:r>
                      <a:endParaRPr sz="1000">
                        <a:solidFill>
                          <a:srgbClr val="FF0000"/>
                        </a:solidFill>
                      </a:endParaRPr>
                    </a:p>
                  </a:txBody>
                  <a:tcPr marL="91425" marR="91425" marT="91425" marB="91425"/>
                </a:tc>
                <a:extLst>
                  <a:ext uri="{0D108BD9-81ED-4DB2-BD59-A6C34878D82A}">
                    <a16:rowId xmlns:a16="http://schemas.microsoft.com/office/drawing/2014/main" val="10001"/>
                  </a:ext>
                </a:extLst>
              </a:tr>
              <a:tr h="228600">
                <a:tc>
                  <a:txBody>
                    <a:bodyPr/>
                    <a:lstStyle/>
                    <a:p>
                      <a:pPr marL="0" marR="0" lvl="0" indent="0" algn="l" rtl="0">
                        <a:lnSpc>
                          <a:spcPct val="115000"/>
                        </a:lnSpc>
                        <a:spcBef>
                          <a:spcPts val="0"/>
                        </a:spcBef>
                        <a:spcAft>
                          <a:spcPts val="500"/>
                        </a:spcAft>
                        <a:buClr>
                          <a:srgbClr val="000000"/>
                        </a:buClr>
                        <a:buSzPts val="800"/>
                        <a:buFont typeface="Arial"/>
                        <a:buNone/>
                      </a:pPr>
                      <a:r>
                        <a:rPr lang="ja-JP" sz="1000" u="sng" strike="noStrike" cap="none">
                          <a:solidFill>
                            <a:schemeClr val="hlink"/>
                          </a:solidFill>
                          <a:hlinkClick r:id="rId6"/>
                        </a:rPr>
                        <a:t>交通費</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1日の往復の交通費を登録します。</a:t>
                      </a:r>
                      <a:endParaRPr sz="1000"/>
                    </a:p>
                    <a:p>
                      <a:pPr marL="0" lvl="0" indent="0" algn="l" rtl="0">
                        <a:lnSpc>
                          <a:spcPct val="115000"/>
                        </a:lnSpc>
                        <a:spcBef>
                          <a:spcPts val="500"/>
                        </a:spcBef>
                        <a:spcAft>
                          <a:spcPts val="500"/>
                        </a:spcAft>
                        <a:buClr>
                          <a:schemeClr val="dk1"/>
                        </a:buClr>
                        <a:buSzPts val="1100"/>
                        <a:buFont typeface="Arial"/>
                        <a:buNone/>
                      </a:pPr>
                      <a:r>
                        <a:rPr lang="ja-JP" sz="1000"/>
                        <a:t>交通費は概算交通費や概算給与の計算に利用します。</a:t>
                      </a:r>
                      <a:br>
                        <a:rPr lang="ja-JP" sz="1000"/>
                      </a:br>
                      <a:r>
                        <a:rPr lang="ja-JP" sz="1000"/>
                        <a:t>概算交通費は勤務データダウンロード等で確認できます。</a:t>
                      </a:r>
                      <a:endParaRPr sz="1000"/>
                    </a:p>
                  </a:txBody>
                  <a:tcPr marL="91425" marR="91425" marT="91425" marB="91425"/>
                </a:tc>
                <a:extLst>
                  <a:ext uri="{0D108BD9-81ED-4DB2-BD59-A6C34878D82A}">
                    <a16:rowId xmlns:a16="http://schemas.microsoft.com/office/drawing/2014/main" val="10002"/>
                  </a:ext>
                </a:extLst>
              </a:tr>
              <a:tr h="22860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入社日</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スタッフの入社日を登録します。</a:t>
                      </a:r>
                      <a:endParaRPr sz="1000"/>
                    </a:p>
                    <a:p>
                      <a:pPr marL="0" lvl="0" indent="0" algn="l" rtl="0">
                        <a:lnSpc>
                          <a:spcPct val="115000"/>
                        </a:lnSpc>
                        <a:spcBef>
                          <a:spcPts val="500"/>
                        </a:spcBef>
                        <a:spcAft>
                          <a:spcPts val="500"/>
                        </a:spcAft>
                        <a:buClr>
                          <a:schemeClr val="dk1"/>
                        </a:buClr>
                        <a:buSzPts val="1100"/>
                        <a:buFont typeface="Arial"/>
                        <a:buNone/>
                      </a:pPr>
                      <a:r>
                        <a:rPr lang="ja-JP" sz="1000"/>
                        <a:t>入社日は</a:t>
                      </a:r>
                      <a:r>
                        <a:rPr lang="ja-JP" sz="1000" u="sng">
                          <a:solidFill>
                            <a:schemeClr val="hlink"/>
                          </a:solidFill>
                          <a:hlinkClick r:id="rId7"/>
                        </a:rPr>
                        <a:t>有休自動付与</a:t>
                      </a:r>
                      <a:r>
                        <a:rPr lang="ja-JP" sz="1000"/>
                        <a:t>機能などで利用します。</a:t>
                      </a:r>
                      <a:br>
                        <a:rPr lang="ja-JP" sz="1000"/>
                      </a:br>
                      <a:r>
                        <a:rPr lang="ja-JP" sz="1000"/>
                        <a:t>入社日が月途中の場合、月度の初日～入社前日までの出勤簿は編集できなくなります。</a:t>
                      </a:r>
                      <a:endParaRPr sz="1000"/>
                    </a:p>
                  </a:txBody>
                  <a:tcPr marL="91425" marR="91425" marT="91425" marB="91425"/>
                </a:tc>
                <a:extLst>
                  <a:ext uri="{0D108BD9-81ED-4DB2-BD59-A6C34878D82A}">
                    <a16:rowId xmlns:a16="http://schemas.microsoft.com/office/drawing/2014/main" val="10003"/>
                  </a:ext>
                </a:extLst>
              </a:tr>
              <a:tr h="335225">
                <a:tc>
                  <a:txBody>
                    <a:bodyPr/>
                    <a:lstStyle/>
                    <a:p>
                      <a:pPr marL="0" marR="0" lvl="0" indent="0" algn="l" rtl="0">
                        <a:lnSpc>
                          <a:spcPct val="115000"/>
                        </a:lnSpc>
                        <a:spcBef>
                          <a:spcPts val="0"/>
                        </a:spcBef>
                        <a:spcAft>
                          <a:spcPts val="500"/>
                        </a:spcAft>
                        <a:buClr>
                          <a:srgbClr val="000000"/>
                        </a:buClr>
                        <a:buSzPts val="800"/>
                        <a:buFont typeface="Arial"/>
                        <a:buNone/>
                      </a:pPr>
                      <a:r>
                        <a:rPr lang="ja-JP" sz="1000" u="sng" strike="noStrike" cap="none">
                          <a:solidFill>
                            <a:schemeClr val="hlink"/>
                          </a:solidFill>
                          <a:hlinkClick r:id="rId8"/>
                        </a:rPr>
                        <a:t>メイングループ</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スタッフのメイングループを選択します。</a:t>
                      </a:r>
                      <a:br>
                        <a:rPr lang="ja-JP" sz="1000"/>
                      </a:br>
                      <a:r>
                        <a:rPr lang="ja-JP" sz="1000"/>
                        <a:t>あらかじめ「</a:t>
                      </a:r>
                      <a:r>
                        <a:rPr lang="ja-JP" sz="1000" u="sng">
                          <a:solidFill>
                            <a:schemeClr val="hlink"/>
                          </a:solidFill>
                          <a:hlinkClick r:id="rId9"/>
                        </a:rPr>
                        <a:t>グループ設定</a:t>
                      </a:r>
                      <a:r>
                        <a:rPr lang="ja-JP" sz="1000"/>
                        <a:t>」でグループを作成してください。</a:t>
                      </a:r>
                      <a:br>
                        <a:rPr lang="ja-JP" sz="1000"/>
                      </a:br>
                      <a:r>
                        <a:rPr lang="ja-JP" sz="1000"/>
                        <a:t>すべてのグループはメイングループとしてもサブグループとしても使用できます。</a:t>
                      </a:r>
                      <a:endParaRPr sz="1000"/>
                    </a:p>
                    <a:p>
                      <a:pPr marL="0" lvl="0" indent="0" algn="l" rtl="0">
                        <a:lnSpc>
                          <a:spcPct val="115000"/>
                        </a:lnSpc>
                        <a:spcBef>
                          <a:spcPts val="500"/>
                        </a:spcBef>
                        <a:spcAft>
                          <a:spcPts val="500"/>
                        </a:spcAft>
                        <a:buClr>
                          <a:schemeClr val="dk1"/>
                        </a:buClr>
                        <a:buSzPts val="1100"/>
                        <a:buFont typeface="Arial"/>
                        <a:buNone/>
                      </a:pPr>
                      <a:r>
                        <a:rPr lang="ja-JP" sz="1000"/>
                        <a:t>ジョブカン勤怠管理の各種設定は、メイングループ向けの設定が各スタッフに適用されます。</a:t>
                      </a:r>
                      <a:endParaRPr sz="1000"/>
                    </a:p>
                  </a:txBody>
                  <a:tcPr marL="91425" marR="91425" marT="91425" marB="91425"/>
                </a:tc>
                <a:extLst>
                  <a:ext uri="{0D108BD9-81ED-4DB2-BD59-A6C34878D82A}">
                    <a16:rowId xmlns:a16="http://schemas.microsoft.com/office/drawing/2014/main" val="10004"/>
                  </a:ext>
                </a:extLst>
              </a:tr>
              <a:tr h="228600">
                <a:tc>
                  <a:txBody>
                    <a:bodyPr/>
                    <a:lstStyle/>
                    <a:p>
                      <a:pPr marL="0" marR="0" lvl="0" indent="0" algn="l" rtl="0">
                        <a:lnSpc>
                          <a:spcPct val="115000"/>
                        </a:lnSpc>
                        <a:spcBef>
                          <a:spcPts val="0"/>
                        </a:spcBef>
                        <a:spcAft>
                          <a:spcPts val="500"/>
                        </a:spcAft>
                        <a:buClr>
                          <a:srgbClr val="000000"/>
                        </a:buClr>
                        <a:buSzPts val="800"/>
                        <a:buFont typeface="Arial"/>
                        <a:buNone/>
                      </a:pPr>
                      <a:r>
                        <a:rPr lang="ja-JP" sz="1000" u="sng" strike="noStrike" cap="none">
                          <a:solidFill>
                            <a:schemeClr val="hlink"/>
                          </a:solidFill>
                          <a:hlinkClick r:id="rId8"/>
                        </a:rPr>
                        <a:t>サブグループ</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800"/>
                        <a:buFont typeface="Arial"/>
                        <a:buNone/>
                      </a:pPr>
                      <a:r>
                        <a:rPr lang="ja-JP" sz="1000"/>
                        <a:t>勤務する店舗が複数ある場合などに、サブの勤務先をサブグループとして設定します。</a:t>
                      </a:r>
                      <a:endParaRPr sz="1000" u="none" strike="noStrike" cap="none"/>
                    </a:p>
                  </a:txBody>
                  <a:tcPr marL="91425" marR="91425" marT="91425" marB="91425"/>
                </a:tc>
                <a:extLst>
                  <a:ext uri="{0D108BD9-81ED-4DB2-BD59-A6C34878D82A}">
                    <a16:rowId xmlns:a16="http://schemas.microsoft.com/office/drawing/2014/main" val="10005"/>
                  </a:ext>
                </a:extLst>
              </a:tr>
              <a:tr h="22860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スタッフ備考</a:t>
                      </a:r>
                      <a:endParaRPr sz="1000" u="none" strike="noStrike" cap="none"/>
                    </a:p>
                  </a:txBody>
                  <a:tcPr marL="91425" marR="91425" marT="91425" marB="91425"/>
                </a:tc>
                <a:tc>
                  <a:txBody>
                    <a:bodyPr/>
                    <a:lstStyle/>
                    <a:p>
                      <a:pPr marL="0" lvl="0" indent="0" algn="l" rtl="0">
                        <a:lnSpc>
                          <a:spcPct val="115000"/>
                        </a:lnSpc>
                        <a:spcBef>
                          <a:spcPts val="0"/>
                        </a:spcBef>
                        <a:spcAft>
                          <a:spcPts val="500"/>
                        </a:spcAft>
                        <a:buClr>
                          <a:schemeClr val="dk1"/>
                        </a:buClr>
                        <a:buSzPts val="1100"/>
                        <a:buFont typeface="Arial"/>
                        <a:buNone/>
                      </a:pPr>
                      <a:r>
                        <a:rPr lang="ja-JP" sz="1000"/>
                        <a:t>スタッフの情報をメモできます。</a:t>
                      </a:r>
                      <a:br>
                        <a:rPr lang="ja-JP" sz="1000"/>
                      </a:br>
                      <a:r>
                        <a:rPr lang="ja-JP" sz="1000"/>
                        <a:t>「備考」はパレットシフト画面で表示可能です。</a:t>
                      </a:r>
                      <a:endParaRPr sz="1000"/>
                    </a:p>
                  </a:txBody>
                  <a:tcPr marL="91425" marR="91425" marT="91425" marB="91425"/>
                </a:tc>
                <a:extLst>
                  <a:ext uri="{0D108BD9-81ED-4DB2-BD59-A6C34878D82A}">
                    <a16:rowId xmlns:a16="http://schemas.microsoft.com/office/drawing/2014/main" val="10006"/>
                  </a:ext>
                </a:extLst>
              </a:tr>
              <a:tr h="228600">
                <a:tc>
                  <a:txBody>
                    <a:bodyPr/>
                    <a:lstStyle/>
                    <a:p>
                      <a:pPr marL="0" marR="0" lvl="0" indent="0" algn="l" rtl="0">
                        <a:lnSpc>
                          <a:spcPct val="115000"/>
                        </a:lnSpc>
                        <a:spcBef>
                          <a:spcPts val="0"/>
                        </a:spcBef>
                        <a:spcAft>
                          <a:spcPts val="500"/>
                        </a:spcAft>
                        <a:buClr>
                          <a:srgbClr val="000000"/>
                        </a:buClr>
                        <a:buSzPts val="800"/>
                        <a:buFont typeface="Arial"/>
                        <a:buNone/>
                      </a:pPr>
                      <a:r>
                        <a:rPr lang="ja-JP" sz="1000" u="none" strike="noStrike" cap="none"/>
                        <a:t>タグ（検索ワード）</a:t>
                      </a:r>
                      <a:endParaRPr sz="1000" u="none" strike="noStrike" cap="none"/>
                    </a:p>
                  </a:txBody>
                  <a:tcPr marL="91425" marR="91425" marT="91425" marB="91425"/>
                </a:tc>
                <a:tc>
                  <a:txBody>
                    <a:bodyPr/>
                    <a:lstStyle/>
                    <a:p>
                      <a:pPr marL="0" lvl="0" indent="0" algn="l" rtl="0">
                        <a:lnSpc>
                          <a:spcPct val="115000"/>
                        </a:lnSpc>
                        <a:spcBef>
                          <a:spcPts val="0"/>
                        </a:spcBef>
                        <a:spcAft>
                          <a:spcPts val="500"/>
                        </a:spcAft>
                        <a:buClr>
                          <a:schemeClr val="dk1"/>
                        </a:buClr>
                        <a:buSzPts val="1100"/>
                        <a:buFont typeface="Arial"/>
                        <a:buNone/>
                      </a:pPr>
                      <a:r>
                        <a:rPr lang="ja-JP" sz="1000"/>
                        <a:t>スタッフのタグ情報（属性、職種、職掌、その他特殊な雇用条件等）をフリーテキスト形式で入力します。</a:t>
                      </a:r>
                      <a:br>
                        <a:rPr lang="ja-JP" sz="1000"/>
                      </a:br>
                      <a:r>
                        <a:rPr lang="ja-JP" sz="1000"/>
                        <a:t>タグは各種画面で検索条件として利用できます。</a:t>
                      </a:r>
                      <a:br>
                        <a:rPr lang="ja-JP" sz="1000"/>
                      </a:br>
                      <a:r>
                        <a:rPr lang="ja-JP" sz="1000"/>
                        <a:t>複数のタグを登録する場合は、スペースで区切ります。</a:t>
                      </a:r>
                      <a:endParaRPr sz="100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9d41bb8955_0_5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19</a:t>
            </a:fld>
            <a:endParaRPr/>
          </a:p>
        </p:txBody>
      </p:sp>
      <p:sp>
        <p:nvSpPr>
          <p:cNvPr id="219" name="Google Shape;219;g29d41bb8955_0_5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スタッフを登録する</a:t>
            </a:r>
            <a:endParaRPr/>
          </a:p>
        </p:txBody>
      </p:sp>
      <p:sp>
        <p:nvSpPr>
          <p:cNvPr id="220" name="Google Shape;220;g29d41bb8955_0_5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基本シフトの登録方法をご案内します。</a:t>
            </a:r>
            <a:endParaRPr sz="1300"/>
          </a:p>
        </p:txBody>
      </p:sp>
      <p:sp>
        <p:nvSpPr>
          <p:cNvPr id="221" name="Google Shape;221;g29d41bb8955_0_50"/>
          <p:cNvSpPr txBox="1"/>
          <p:nvPr/>
        </p:nvSpPr>
        <p:spPr>
          <a:xfrm>
            <a:off x="360000" y="1475400"/>
            <a:ext cx="6120000" cy="90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スタッフ詳細内の「基本シフト」タブで、該当スタッフの基本シフトの設定ができます。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［関連ヘルプ］</a:t>
            </a:r>
            <a:r>
              <a:rPr lang="ja-JP" sz="1100" b="0" i="0" u="sng" strike="noStrike" cap="none">
                <a:solidFill>
                  <a:schemeClr val="hlink"/>
                </a:solidFill>
                <a:latin typeface="Meiryo"/>
                <a:ea typeface="Meiryo"/>
                <a:cs typeface="Meiryo"/>
                <a:sym typeface="Meiryo"/>
                <a:hlinkClick r:id="rId3"/>
              </a:rPr>
              <a:t>スタッフ詳細（基本シフト）</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スタッフ一覧、またはスタッフ詳細から「基本シフト」に移動します。</a:t>
            </a:r>
            <a:endParaRPr sz="1100" b="0" i="0" u="none" strike="noStrike" cap="none">
              <a:solidFill>
                <a:schemeClr val="dk1"/>
              </a:solidFill>
              <a:latin typeface="Meiryo"/>
              <a:ea typeface="Meiryo"/>
              <a:cs typeface="Meiryo"/>
              <a:sym typeface="Meiryo"/>
            </a:endParaRPr>
          </a:p>
        </p:txBody>
      </p:sp>
      <p:pic>
        <p:nvPicPr>
          <p:cNvPr id="222" name="Google Shape;222;g29d41bb8955_0_50"/>
          <p:cNvPicPr preferRelativeResize="0"/>
          <p:nvPr/>
        </p:nvPicPr>
        <p:blipFill rotWithShape="1">
          <a:blip r:embed="rId4">
            <a:alphaModFix/>
          </a:blip>
          <a:srcRect/>
          <a:stretch/>
        </p:blipFill>
        <p:spPr>
          <a:xfrm>
            <a:off x="727163" y="2492844"/>
            <a:ext cx="5403675" cy="3476611"/>
          </a:xfrm>
          <a:prstGeom prst="rect">
            <a:avLst/>
          </a:prstGeom>
          <a:noFill/>
          <a:ln w="9525" cap="flat" cmpd="sng">
            <a:solidFill>
              <a:srgbClr val="D8D8D8"/>
            </a:solidFill>
            <a:prstDash val="solid"/>
            <a:round/>
            <a:headEnd type="none" w="sm" len="sm"/>
            <a:tailEnd type="none" w="sm" len="sm"/>
          </a:ln>
        </p:spPr>
      </p:pic>
      <p:graphicFrame>
        <p:nvGraphicFramePr>
          <p:cNvPr id="223" name="Google Shape;223;g29d41bb8955_0_50"/>
          <p:cNvGraphicFramePr/>
          <p:nvPr/>
        </p:nvGraphicFramePr>
        <p:xfrm>
          <a:off x="301488" y="6079400"/>
          <a:ext cx="3000000" cy="3000000"/>
        </p:xfrm>
        <a:graphic>
          <a:graphicData uri="http://schemas.openxmlformats.org/drawingml/2006/table">
            <a:tbl>
              <a:tblPr>
                <a:noFill/>
                <a:tableStyleId>{FC5AC5F7-BD7E-4327-884B-1D2095C8778F}</a:tableStyleId>
              </a:tblPr>
              <a:tblGrid>
                <a:gridCol w="1850275">
                  <a:extLst>
                    <a:ext uri="{9D8B030D-6E8A-4147-A177-3AD203B41FA5}">
                      <a16:colId xmlns:a16="http://schemas.microsoft.com/office/drawing/2014/main" val="20000"/>
                    </a:ext>
                  </a:extLst>
                </a:gridCol>
                <a:gridCol w="4404750">
                  <a:extLst>
                    <a:ext uri="{9D8B030D-6E8A-4147-A177-3AD203B41FA5}">
                      <a16:colId xmlns:a16="http://schemas.microsoft.com/office/drawing/2014/main" val="20001"/>
                    </a:ext>
                  </a:extLst>
                </a:gridCol>
              </a:tblGrid>
              <a:tr h="257175">
                <a:tc>
                  <a:txBody>
                    <a:bodyPr/>
                    <a:lstStyle/>
                    <a:p>
                      <a:pPr marL="0" marR="0" lvl="0" indent="0" algn="ctr" rtl="0">
                        <a:lnSpc>
                          <a:spcPct val="115000"/>
                        </a:lnSpc>
                        <a:spcBef>
                          <a:spcPts val="0"/>
                        </a:spcBef>
                        <a:spcAft>
                          <a:spcPts val="0"/>
                        </a:spcAft>
                        <a:buClr>
                          <a:srgbClr val="000000"/>
                        </a:buClr>
                        <a:buSzPts val="900"/>
                        <a:buFont typeface="Arial"/>
                        <a:buNone/>
                      </a:pPr>
                      <a:r>
                        <a:rPr lang="ja-JP" sz="1100" u="none" strike="noStrike" cap="none"/>
                        <a:t>ボタン・項目</a:t>
                      </a:r>
                      <a:endParaRPr sz="11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900"/>
                        <a:buFont typeface="Arial"/>
                        <a:buNone/>
                      </a:pPr>
                      <a:r>
                        <a:rPr lang="ja-JP" sz="1100" u="none" strike="noStrike" cap="none"/>
                        <a:t>説　明</a:t>
                      </a:r>
                      <a:endParaRPr sz="11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8600">
                <a:tc>
                  <a:txBody>
                    <a:bodyPr/>
                    <a:lstStyle/>
                    <a:p>
                      <a:pPr marL="0" marR="0" lvl="0" indent="0" algn="l" rtl="0">
                        <a:lnSpc>
                          <a:spcPct val="115000"/>
                        </a:lnSpc>
                        <a:spcBef>
                          <a:spcPts val="0"/>
                        </a:spcBef>
                        <a:spcAft>
                          <a:spcPts val="0"/>
                        </a:spcAft>
                        <a:buClr>
                          <a:schemeClr val="dk1"/>
                        </a:buClr>
                        <a:buSzPts val="1100"/>
                        <a:buFont typeface="Arial"/>
                        <a:buNone/>
                      </a:pPr>
                      <a:r>
                        <a:rPr lang="ja-JP" sz="1100" u="none" strike="noStrike" cap="none">
                          <a:solidFill>
                            <a:schemeClr val="dk1"/>
                          </a:solidFill>
                        </a:rPr>
                        <a:t>「一括登録」ボタン</a:t>
                      </a:r>
                      <a:endParaRPr sz="1100" u="none" strike="noStrike" cap="none">
                        <a:solidFill>
                          <a:schemeClr val="dk1"/>
                        </a:solidFill>
                      </a:endParaRPr>
                    </a:p>
                  </a:txBody>
                  <a:tcPr marL="91425" marR="91425" marT="91425" marB="91425"/>
                </a:tc>
                <a:tc>
                  <a:txBody>
                    <a:bodyPr/>
                    <a:lstStyle/>
                    <a:p>
                      <a:pPr marL="0" marR="0" lvl="0" indent="0" algn="l" rtl="0">
                        <a:lnSpc>
                          <a:spcPct val="115000"/>
                        </a:lnSpc>
                        <a:spcBef>
                          <a:spcPts val="0"/>
                        </a:spcBef>
                        <a:spcAft>
                          <a:spcPts val="0"/>
                        </a:spcAft>
                        <a:buClr>
                          <a:schemeClr val="dk1"/>
                        </a:buClr>
                        <a:buSzPts val="900"/>
                        <a:buFont typeface="Arial"/>
                        <a:buNone/>
                      </a:pPr>
                      <a:r>
                        <a:rPr lang="ja-JP" sz="1100" u="none" strike="noStrike" cap="none">
                          <a:solidFill>
                            <a:schemeClr val="dk1"/>
                          </a:solidFill>
                        </a:rPr>
                        <a:t>CSVデータを使用する</a:t>
                      </a:r>
                      <a:r>
                        <a:rPr lang="ja-JP" sz="1100" u="sng" strike="noStrike" cap="none">
                          <a:solidFill>
                            <a:schemeClr val="hlink"/>
                          </a:solidFill>
                          <a:hlinkClick r:id="rId5"/>
                        </a:rPr>
                        <a:t>一括登録</a:t>
                      </a:r>
                      <a:r>
                        <a:rPr lang="ja-JP" sz="1100" u="none" strike="noStrike" cap="none">
                          <a:solidFill>
                            <a:schemeClr val="dk1"/>
                          </a:solidFill>
                        </a:rPr>
                        <a:t>画面に移動します。</a:t>
                      </a:r>
                      <a:endParaRPr sz="1100" u="none" strike="noStrike" cap="none"/>
                    </a:p>
                  </a:txBody>
                  <a:tcPr marL="91425" marR="91425" marT="91425" marB="91425"/>
                </a:tc>
                <a:extLst>
                  <a:ext uri="{0D108BD9-81ED-4DB2-BD59-A6C34878D82A}">
                    <a16:rowId xmlns:a16="http://schemas.microsoft.com/office/drawing/2014/main" val="10001"/>
                  </a:ext>
                </a:extLst>
              </a:tr>
              <a:tr h="228600">
                <a:tc>
                  <a:txBody>
                    <a:bodyPr/>
                    <a:lstStyle/>
                    <a:p>
                      <a:pPr marL="0" marR="0" lvl="0" indent="0" algn="l" rtl="0">
                        <a:lnSpc>
                          <a:spcPct val="115000"/>
                        </a:lnSpc>
                        <a:spcBef>
                          <a:spcPts val="0"/>
                        </a:spcBef>
                        <a:spcAft>
                          <a:spcPts val="0"/>
                        </a:spcAft>
                        <a:buClr>
                          <a:schemeClr val="dk1"/>
                        </a:buClr>
                        <a:buSzPts val="900"/>
                        <a:buFont typeface="Arial"/>
                        <a:buNone/>
                      </a:pPr>
                      <a:r>
                        <a:rPr lang="ja-JP" sz="1100" u="none" strike="noStrike" cap="none">
                          <a:solidFill>
                            <a:schemeClr val="dk1"/>
                          </a:solidFill>
                        </a:rPr>
                        <a:t>よく使うパターンを適用</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1100"/>
                        <a:buFont typeface="Arial"/>
                        <a:buNone/>
                      </a:pPr>
                      <a:r>
                        <a:rPr lang="ja-JP" sz="1100" u="none" strike="noStrike" cap="none"/>
                        <a:t>あらかじめ「</a:t>
                      </a:r>
                      <a:r>
                        <a:rPr lang="ja-JP" sz="1100" u="sng" strike="noStrike" cap="none">
                          <a:solidFill>
                            <a:schemeClr val="hlink"/>
                          </a:solidFill>
                          <a:hlinkClick r:id="rId6"/>
                        </a:rPr>
                        <a:t>よく使うパターン</a:t>
                      </a:r>
                      <a:r>
                        <a:rPr lang="ja-JP" sz="1100" u="none" strike="noStrike" cap="none"/>
                        <a:t>」を作成しておくことで、</a:t>
                      </a:r>
                      <a:br>
                        <a:rPr lang="ja-JP" sz="1100" u="none" strike="noStrike" cap="none"/>
                      </a:br>
                      <a:r>
                        <a:rPr lang="ja-JP" sz="1100" u="none" strike="noStrike" cap="none"/>
                        <a:t>プルダウンから選択するだけで基本シフトに反映できます。</a:t>
                      </a:r>
                      <a:endParaRPr sz="1100" u="none" strike="noStrike" cap="none"/>
                    </a:p>
                  </a:txBody>
                  <a:tcPr marL="91425" marR="91425" marT="91425" marB="91425"/>
                </a:tc>
                <a:extLst>
                  <a:ext uri="{0D108BD9-81ED-4DB2-BD59-A6C34878D82A}">
                    <a16:rowId xmlns:a16="http://schemas.microsoft.com/office/drawing/2014/main" val="10002"/>
                  </a:ext>
                </a:extLst>
              </a:tr>
              <a:tr h="228600">
                <a:tc>
                  <a:txBody>
                    <a:bodyPr/>
                    <a:lstStyle/>
                    <a:p>
                      <a:pPr marL="0" marR="0" lvl="0" indent="0" algn="l" rtl="0">
                        <a:lnSpc>
                          <a:spcPct val="115000"/>
                        </a:lnSpc>
                        <a:spcBef>
                          <a:spcPts val="0"/>
                        </a:spcBef>
                        <a:spcAft>
                          <a:spcPts val="0"/>
                        </a:spcAft>
                        <a:buClr>
                          <a:srgbClr val="000000"/>
                        </a:buClr>
                        <a:buSzPts val="900"/>
                        <a:buFont typeface="Arial"/>
                        <a:buNone/>
                      </a:pPr>
                      <a:r>
                        <a:rPr lang="ja-JP" sz="1100" u="none" strike="noStrike" cap="none"/>
                        <a:t>シフト区分</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100" u="none" strike="noStrike" cap="none"/>
                        <a:t>プルダウンから、該当日に登録したいシフトパターンや</a:t>
                      </a:r>
                      <a:br>
                        <a:rPr lang="ja-JP" sz="1100" u="none" strike="noStrike" cap="none"/>
                      </a:br>
                      <a:r>
                        <a:rPr lang="ja-JP" sz="1100" u="none" strike="noStrike" cap="none"/>
                        <a:t>時刻指定シフトを選択します。</a:t>
                      </a:r>
                      <a:br>
                        <a:rPr lang="ja-JP" sz="1100" u="none" strike="noStrike" cap="none"/>
                      </a:br>
                      <a:r>
                        <a:rPr lang="ja-JP" sz="1100" u="none" strike="noStrike" cap="none"/>
                        <a:t>時刻指定シフトでは、出退勤時刻（＝シフト開始時刻・終了時刻）を設定します。</a:t>
                      </a:r>
                      <a:endParaRPr sz="1100" u="none" strike="noStrike" cap="none"/>
                    </a:p>
                  </a:txBody>
                  <a:tcPr marL="91425" marR="91425" marT="91425" marB="91425"/>
                </a:tc>
                <a:extLst>
                  <a:ext uri="{0D108BD9-81ED-4DB2-BD59-A6C34878D82A}">
                    <a16:rowId xmlns:a16="http://schemas.microsoft.com/office/drawing/2014/main" val="10003"/>
                  </a:ext>
                </a:extLst>
              </a:tr>
              <a:tr h="266700">
                <a:tc>
                  <a:txBody>
                    <a:bodyPr/>
                    <a:lstStyle/>
                    <a:p>
                      <a:pPr marL="0" marR="0" lvl="0" indent="0" algn="l" rtl="0">
                        <a:lnSpc>
                          <a:spcPct val="115000"/>
                        </a:lnSpc>
                        <a:spcBef>
                          <a:spcPts val="0"/>
                        </a:spcBef>
                        <a:spcAft>
                          <a:spcPts val="0"/>
                        </a:spcAft>
                        <a:buClr>
                          <a:srgbClr val="000000"/>
                        </a:buClr>
                        <a:buSzPts val="900"/>
                        <a:buFont typeface="Arial"/>
                        <a:buNone/>
                      </a:pPr>
                      <a:r>
                        <a:rPr lang="ja-JP" sz="1100" u="none" strike="noStrike" cap="none"/>
                        <a:t>上の行をコピー</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900"/>
                        <a:buFont typeface="Arial"/>
                        <a:buNone/>
                      </a:pPr>
                      <a:r>
                        <a:rPr lang="ja-JP" sz="1100" u="none" strike="noStrike" cap="none"/>
                        <a:t>上の行の内容をコピーします。</a:t>
                      </a:r>
                      <a:endParaRPr sz="1100" u="none" strike="noStrike" cap="none"/>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ecf15fcee5_0_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2</a:t>
            </a:fld>
            <a:endParaRPr/>
          </a:p>
        </p:txBody>
      </p:sp>
      <p:sp>
        <p:nvSpPr>
          <p:cNvPr id="46" name="Google Shape;46;gecf15fcee5_0_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はじめに</a:t>
            </a:r>
            <a:endParaRPr/>
          </a:p>
        </p:txBody>
      </p:sp>
      <p:sp>
        <p:nvSpPr>
          <p:cNvPr id="47" name="Google Shape;47;gecf15fcee5_0_9"/>
          <p:cNvSpPr txBox="1">
            <a:spLocks noGrp="1"/>
          </p:cNvSpPr>
          <p:nvPr>
            <p:ph type="body" idx="2"/>
          </p:nvPr>
        </p:nvSpPr>
        <p:spPr>
          <a:xfrm>
            <a:off x="360000" y="1831975"/>
            <a:ext cx="6120000" cy="350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706"/>
              </a:spcBef>
              <a:spcAft>
                <a:spcPts val="0"/>
              </a:spcAft>
              <a:buSzPts val="2300"/>
              <a:buNone/>
            </a:pPr>
            <a:r>
              <a:rPr lang="ja-JP" sz="1212"/>
              <a:t>・本マニュアルは、2025年1月時点の仕様を元に作成しています。</a:t>
            </a:r>
            <a:br>
              <a:rPr lang="ja-JP" sz="1212"/>
            </a:br>
            <a:r>
              <a:rPr lang="ja-JP" sz="1212"/>
              <a:t>　最新の仕様に基づく機能説明は、各ヘルプページをご参照ください。</a:t>
            </a:r>
            <a:endParaRPr sz="1212"/>
          </a:p>
          <a:p>
            <a:pPr marL="0" lvl="0" indent="0" algn="l" rtl="0">
              <a:lnSpc>
                <a:spcPct val="115000"/>
              </a:lnSpc>
              <a:spcBef>
                <a:spcPts val="1000"/>
              </a:spcBef>
              <a:spcAft>
                <a:spcPts val="0"/>
              </a:spcAft>
              <a:buSzPts val="2300"/>
              <a:buNone/>
            </a:pPr>
            <a:r>
              <a:rPr lang="ja-JP" sz="1212"/>
              <a:t>■ヘルプページTOP</a:t>
            </a:r>
            <a:br>
              <a:rPr lang="ja-JP" sz="1212"/>
            </a:br>
            <a:r>
              <a:rPr lang="ja-JP" sz="1212" u="sng">
                <a:solidFill>
                  <a:schemeClr val="hlink"/>
                </a:solidFill>
                <a:hlinkClick r:id="rId3"/>
              </a:rPr>
              <a:t>https://jobcan.zendesk.com/hc/ja</a:t>
            </a:r>
            <a:endParaRPr sz="1212"/>
          </a:p>
          <a:p>
            <a:pPr marL="0" lvl="0" indent="0" algn="l" rtl="0">
              <a:lnSpc>
                <a:spcPct val="115000"/>
              </a:lnSpc>
              <a:spcBef>
                <a:spcPts val="1000"/>
              </a:spcBef>
              <a:spcAft>
                <a:spcPts val="0"/>
              </a:spcAft>
              <a:buSzPts val="2300"/>
              <a:buNone/>
            </a:pPr>
            <a:endParaRPr sz="1212"/>
          </a:p>
          <a:p>
            <a:pPr marL="0" lvl="0" indent="0" algn="l" rtl="0">
              <a:lnSpc>
                <a:spcPct val="115000"/>
              </a:lnSpc>
              <a:spcBef>
                <a:spcPts val="1000"/>
              </a:spcBef>
              <a:spcAft>
                <a:spcPts val="0"/>
              </a:spcAft>
              <a:buSzPts val="2300"/>
              <a:buNone/>
            </a:pPr>
            <a:r>
              <a:rPr lang="ja-JP" sz="1212"/>
              <a:t>・見出し「シフトを作成する」の機能を使用するには、</a:t>
            </a:r>
            <a:br>
              <a:rPr lang="ja-JP" sz="1212"/>
            </a:br>
            <a:r>
              <a:rPr lang="ja-JP" sz="1212"/>
              <a:t>【シフト管理プラン】の契約が必要です。</a:t>
            </a:r>
            <a:endParaRPr sz="1212"/>
          </a:p>
          <a:p>
            <a:pPr marL="0" lvl="0" indent="0" algn="l" rtl="0">
              <a:lnSpc>
                <a:spcPct val="115000"/>
              </a:lnSpc>
              <a:spcBef>
                <a:spcPts val="1000"/>
              </a:spcBef>
              <a:spcAft>
                <a:spcPts val="0"/>
              </a:spcAft>
              <a:buClr>
                <a:schemeClr val="dk1"/>
              </a:buClr>
              <a:buSzPts val="1100"/>
              <a:buFont typeface="Arial"/>
              <a:buNone/>
            </a:pPr>
            <a:r>
              <a:rPr lang="ja-JP" sz="1212"/>
              <a:t>・見出し「休暇情報を管理する」「申請を承認する」の機能を使用するには、</a:t>
            </a:r>
            <a:br>
              <a:rPr lang="ja-JP" sz="1212"/>
            </a:br>
            <a:r>
              <a:rPr lang="ja-JP" sz="1212"/>
              <a:t>【休暇・申請管理プラン】の契約が必要です。</a:t>
            </a:r>
            <a:endParaRPr sz="1212"/>
          </a:p>
          <a:p>
            <a:pPr marL="0" lvl="0" indent="0" algn="l" rtl="0">
              <a:lnSpc>
                <a:spcPct val="115000"/>
              </a:lnSpc>
              <a:spcBef>
                <a:spcPts val="1000"/>
              </a:spcBef>
              <a:spcAft>
                <a:spcPts val="0"/>
              </a:spcAft>
              <a:buClr>
                <a:schemeClr val="dk1"/>
              </a:buClr>
              <a:buSzPts val="1100"/>
              <a:buFont typeface="Arial"/>
              <a:buNone/>
            </a:pPr>
            <a:r>
              <a:rPr lang="ja-JP" sz="1212"/>
              <a:t>・見出し「工数を記録・集計する」の機能を使用するには、</a:t>
            </a:r>
            <a:br>
              <a:rPr lang="ja-JP" sz="1212"/>
            </a:br>
            <a:r>
              <a:rPr lang="ja-JP" sz="1212"/>
              <a:t>【工数管理プラン】の契約が必要です。</a:t>
            </a:r>
            <a:endParaRPr sz="1212"/>
          </a:p>
          <a:p>
            <a:pPr marL="0" lvl="0" indent="0" algn="l" rtl="0">
              <a:lnSpc>
                <a:spcPct val="115000"/>
              </a:lnSpc>
              <a:spcBef>
                <a:spcPts val="1000"/>
              </a:spcBef>
              <a:spcAft>
                <a:spcPts val="1000"/>
              </a:spcAft>
              <a:buClr>
                <a:schemeClr val="dk1"/>
              </a:buClr>
              <a:buSzPts val="1100"/>
              <a:buFont typeface="Arial"/>
              <a:buNone/>
            </a:pPr>
            <a:r>
              <a:rPr lang="ja-JP" sz="1212"/>
              <a:t>関連ヘルプ：</a:t>
            </a:r>
            <a:r>
              <a:rPr lang="ja-JP" sz="1212" u="sng">
                <a:solidFill>
                  <a:schemeClr val="hlink"/>
                </a:solidFill>
                <a:hlinkClick r:id="rId4"/>
              </a:rPr>
              <a:t>各プランでできること</a:t>
            </a:r>
            <a:endParaRPr sz="1212"/>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9d41bb8955_0_5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20</a:t>
            </a:fld>
            <a:endParaRPr/>
          </a:p>
        </p:txBody>
      </p:sp>
      <p:sp>
        <p:nvSpPr>
          <p:cNvPr id="229" name="Google Shape;229;g29d41bb8955_0_5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スタッフを登録する</a:t>
            </a:r>
            <a:endParaRPr/>
          </a:p>
        </p:txBody>
      </p:sp>
      <p:sp>
        <p:nvSpPr>
          <p:cNvPr id="230" name="Google Shape;230;g29d41bb8955_0_5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スタッフ情報の編集方法をご案内します。</a:t>
            </a:r>
            <a:endParaRPr sz="1300"/>
          </a:p>
        </p:txBody>
      </p:sp>
      <p:sp>
        <p:nvSpPr>
          <p:cNvPr id="231" name="Google Shape;231;g29d41bb8955_0_59"/>
          <p:cNvSpPr txBox="1"/>
          <p:nvPr/>
        </p:nvSpPr>
        <p:spPr>
          <a:xfrm>
            <a:off x="360000" y="5663237"/>
            <a:ext cx="6241200" cy="45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スタッフ詳細で項目を編集すると、薄く色がついて表示されます。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編集が終わったら、「確認画面へ」から確認画面に移動し、編集内容を保存してください。</a:t>
            </a:r>
            <a:endParaRPr sz="1100" b="0" i="0" u="none" strike="noStrike" cap="none">
              <a:solidFill>
                <a:schemeClr val="dk1"/>
              </a:solidFill>
              <a:latin typeface="Meiryo"/>
              <a:ea typeface="Meiryo"/>
              <a:cs typeface="Meiryo"/>
              <a:sym typeface="Meiryo"/>
            </a:endParaRPr>
          </a:p>
        </p:txBody>
      </p:sp>
      <p:sp>
        <p:nvSpPr>
          <p:cNvPr id="232" name="Google Shape;232;g29d41bb8955_0_59"/>
          <p:cNvSpPr txBox="1"/>
          <p:nvPr/>
        </p:nvSpPr>
        <p:spPr>
          <a:xfrm>
            <a:off x="360000" y="1537175"/>
            <a:ext cx="6158400" cy="97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スタッフ一覧から、スタッフ情報を編集したいスタッフの氏名をクリックすることで</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「スタッフ詳細」画面に移動します。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スタッフ詳細では、スタッフ情報の登録・変更のほか、現在該当スタッフに適用されている設定を確認することも可能です。</a:t>
            </a:r>
            <a:endParaRPr sz="1100" b="0" i="0" u="none" strike="noStrike" cap="none">
              <a:solidFill>
                <a:schemeClr val="dk1"/>
              </a:solidFill>
              <a:latin typeface="Meiryo"/>
              <a:ea typeface="Meiryo"/>
              <a:cs typeface="Meiryo"/>
              <a:sym typeface="Meiryo"/>
            </a:endParaRPr>
          </a:p>
        </p:txBody>
      </p:sp>
      <p:pic>
        <p:nvPicPr>
          <p:cNvPr id="233" name="Google Shape;233;g29d41bb8955_0_59"/>
          <p:cNvPicPr preferRelativeResize="0"/>
          <p:nvPr/>
        </p:nvPicPr>
        <p:blipFill rotWithShape="1">
          <a:blip r:embed="rId3">
            <a:alphaModFix/>
          </a:blip>
          <a:srcRect/>
          <a:stretch/>
        </p:blipFill>
        <p:spPr>
          <a:xfrm>
            <a:off x="873850" y="2630580"/>
            <a:ext cx="5110301" cy="2913353"/>
          </a:xfrm>
          <a:prstGeom prst="rect">
            <a:avLst/>
          </a:prstGeom>
          <a:noFill/>
          <a:ln w="9525" cap="flat" cmpd="sng">
            <a:solidFill>
              <a:srgbClr val="D9D9D9"/>
            </a:solidFill>
            <a:prstDash val="solid"/>
            <a:round/>
            <a:headEnd type="none" w="sm" len="sm"/>
            <a:tailEnd type="none" w="sm" len="sm"/>
          </a:ln>
        </p:spPr>
      </p:pic>
      <p:pic>
        <p:nvPicPr>
          <p:cNvPr id="234" name="Google Shape;234;g29d41bb8955_0_59"/>
          <p:cNvPicPr preferRelativeResize="0"/>
          <p:nvPr/>
        </p:nvPicPr>
        <p:blipFill rotWithShape="1">
          <a:blip r:embed="rId4">
            <a:alphaModFix/>
          </a:blip>
          <a:srcRect/>
          <a:stretch/>
        </p:blipFill>
        <p:spPr>
          <a:xfrm>
            <a:off x="1609725" y="6238842"/>
            <a:ext cx="3638550" cy="523875"/>
          </a:xfrm>
          <a:prstGeom prst="rect">
            <a:avLst/>
          </a:prstGeom>
          <a:noFill/>
          <a:ln>
            <a:noFill/>
          </a:ln>
        </p:spPr>
      </p:pic>
      <p:sp>
        <p:nvSpPr>
          <p:cNvPr id="235" name="Google Shape;235;g29d41bb8955_0_59"/>
          <p:cNvSpPr txBox="1"/>
          <p:nvPr/>
        </p:nvSpPr>
        <p:spPr>
          <a:xfrm>
            <a:off x="360000" y="6882022"/>
            <a:ext cx="6241200" cy="15582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上部のタブから、スタッフ情報以外の設定を編集・確認できます。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各タブについてはヘルプページをご確認ください。</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［関連ヘルプ］</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5"/>
              </a:rPr>
              <a:t>スタッフ詳細（スタッフ情報）</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6"/>
              </a:rPr>
              <a:t>スタッフ詳細（基本シフト）</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7"/>
              </a:rPr>
              <a:t>スタッフ詳細（選択備考設定）</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8"/>
              </a:rPr>
              <a:t>スタッフ詳細（設定情報）</a:t>
            </a:r>
            <a:endParaRPr sz="1100" b="0" i="0" u="none" strike="noStrike" cap="none">
              <a:solidFill>
                <a:schemeClr val="dk1"/>
              </a:solidFill>
              <a:latin typeface="Meiryo"/>
              <a:ea typeface="Meiryo"/>
              <a:cs typeface="Meiryo"/>
              <a:sym typeface="Meiry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d41bb8955_0_7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21</a:t>
            </a:fld>
            <a:endParaRPr/>
          </a:p>
        </p:txBody>
      </p:sp>
      <p:sp>
        <p:nvSpPr>
          <p:cNvPr id="241" name="Google Shape;241;g29d41bb8955_0_7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スタッフの並び順を設定する</a:t>
            </a:r>
            <a:endParaRPr/>
          </a:p>
        </p:txBody>
      </p:sp>
      <p:sp>
        <p:nvSpPr>
          <p:cNvPr id="242" name="Google Shape;242;g29d41bb8955_0_7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スタッフの並び順を設定する方法をご案内します。</a:t>
            </a:r>
            <a:endParaRPr sz="1300"/>
          </a:p>
        </p:txBody>
      </p:sp>
      <p:sp>
        <p:nvSpPr>
          <p:cNvPr id="243" name="Google Shape;243;g29d41bb8955_0_75"/>
          <p:cNvSpPr txBox="1"/>
          <p:nvPr/>
        </p:nvSpPr>
        <p:spPr>
          <a:xfrm>
            <a:off x="342900" y="1475400"/>
            <a:ext cx="6124800" cy="97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スタッフ一覧の並び順は、変更することができます。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上部メニュー「スタッフ管理」にカーソルを合わせ、「スタッフ並び順設定」をクリックしてください。</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［関連ヘルプ］</a:t>
            </a:r>
            <a:r>
              <a:rPr lang="ja-JP" sz="1100" b="0" i="0" u="sng" strike="noStrike" cap="none">
                <a:solidFill>
                  <a:schemeClr val="hlink"/>
                </a:solidFill>
                <a:latin typeface="Meiryo"/>
                <a:ea typeface="Meiryo"/>
                <a:cs typeface="Meiryo"/>
                <a:sym typeface="Meiryo"/>
                <a:hlinkClick r:id="rId3"/>
              </a:rPr>
              <a:t>スタッフ並び順設定</a:t>
            </a:r>
            <a:endParaRPr sz="1100" b="0" i="0" u="none" strike="noStrike" cap="none">
              <a:solidFill>
                <a:schemeClr val="dk1"/>
              </a:solidFill>
              <a:latin typeface="Meiryo"/>
              <a:ea typeface="Meiryo"/>
              <a:cs typeface="Meiryo"/>
              <a:sym typeface="Meiryo"/>
            </a:endParaRPr>
          </a:p>
        </p:txBody>
      </p:sp>
      <p:grpSp>
        <p:nvGrpSpPr>
          <p:cNvPr id="244" name="Google Shape;244;g29d41bb8955_0_75"/>
          <p:cNvGrpSpPr/>
          <p:nvPr/>
        </p:nvGrpSpPr>
        <p:grpSpPr>
          <a:xfrm>
            <a:off x="277200" y="2477696"/>
            <a:ext cx="6307201" cy="961117"/>
            <a:chOff x="277200" y="4878151"/>
            <a:chExt cx="6307201" cy="961117"/>
          </a:xfrm>
        </p:grpSpPr>
        <p:pic>
          <p:nvPicPr>
            <p:cNvPr id="245" name="Google Shape;245;g29d41bb8955_0_75"/>
            <p:cNvPicPr preferRelativeResize="0"/>
            <p:nvPr/>
          </p:nvPicPr>
          <p:blipFill rotWithShape="1">
            <a:blip r:embed="rId4">
              <a:alphaModFix/>
            </a:blip>
            <a:srcRect/>
            <a:stretch/>
          </p:blipFill>
          <p:spPr>
            <a:xfrm>
              <a:off x="277200" y="4878151"/>
              <a:ext cx="6307201" cy="961117"/>
            </a:xfrm>
            <a:prstGeom prst="rect">
              <a:avLst/>
            </a:prstGeom>
            <a:noFill/>
            <a:ln w="9525" cap="flat" cmpd="sng">
              <a:solidFill>
                <a:srgbClr val="D8D8D8"/>
              </a:solidFill>
              <a:prstDash val="solid"/>
              <a:round/>
              <a:headEnd type="none" w="sm" len="sm"/>
              <a:tailEnd type="none" w="sm" len="sm"/>
            </a:ln>
          </p:spPr>
        </p:pic>
        <p:sp>
          <p:nvSpPr>
            <p:cNvPr id="246" name="Google Shape;246;g29d41bb8955_0_75"/>
            <p:cNvSpPr/>
            <p:nvPr/>
          </p:nvSpPr>
          <p:spPr>
            <a:xfrm>
              <a:off x="1104900" y="5152075"/>
              <a:ext cx="304800" cy="162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29d41bb8955_0_75"/>
            <p:cNvSpPr/>
            <p:nvPr/>
          </p:nvSpPr>
          <p:spPr>
            <a:xfrm>
              <a:off x="3343275" y="5152075"/>
              <a:ext cx="304800" cy="162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g29d41bb8955_0_75"/>
            <p:cNvSpPr/>
            <p:nvPr/>
          </p:nvSpPr>
          <p:spPr>
            <a:xfrm>
              <a:off x="4772025" y="5152075"/>
              <a:ext cx="304800" cy="162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9d41bb8955_0_75"/>
            <p:cNvSpPr/>
            <p:nvPr/>
          </p:nvSpPr>
          <p:spPr>
            <a:xfrm>
              <a:off x="5581650" y="5152075"/>
              <a:ext cx="304800" cy="162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9d41bb8955_0_75"/>
            <p:cNvSpPr/>
            <p:nvPr/>
          </p:nvSpPr>
          <p:spPr>
            <a:xfrm>
              <a:off x="5944950" y="5313525"/>
              <a:ext cx="522600" cy="525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251" name="Google Shape;251;g29d41bb8955_0_75"/>
          <p:cNvGraphicFramePr/>
          <p:nvPr/>
        </p:nvGraphicFramePr>
        <p:xfrm>
          <a:off x="341250" y="4561704"/>
          <a:ext cx="3000000" cy="3000000"/>
        </p:xfrm>
        <a:graphic>
          <a:graphicData uri="http://schemas.openxmlformats.org/drawingml/2006/table">
            <a:tbl>
              <a:tblPr>
                <a:noFill/>
                <a:tableStyleId>{FC5AC5F7-BD7E-4327-884B-1D2095C8778F}</a:tableStyleId>
              </a:tblPr>
              <a:tblGrid>
                <a:gridCol w="1663875">
                  <a:extLst>
                    <a:ext uri="{9D8B030D-6E8A-4147-A177-3AD203B41FA5}">
                      <a16:colId xmlns:a16="http://schemas.microsoft.com/office/drawing/2014/main" val="20000"/>
                    </a:ext>
                  </a:extLst>
                </a:gridCol>
                <a:gridCol w="4511625">
                  <a:extLst>
                    <a:ext uri="{9D8B030D-6E8A-4147-A177-3AD203B41FA5}">
                      <a16:colId xmlns:a16="http://schemas.microsoft.com/office/drawing/2014/main" val="20001"/>
                    </a:ext>
                  </a:extLst>
                </a:gridCol>
              </a:tblGrid>
              <a:tr h="0">
                <a:tc>
                  <a:txBody>
                    <a:bodyPr/>
                    <a:lstStyle/>
                    <a:p>
                      <a:pPr marL="0" marR="0" lvl="0" indent="0" algn="ctr" rtl="0">
                        <a:lnSpc>
                          <a:spcPct val="115000"/>
                        </a:lnSpc>
                        <a:spcBef>
                          <a:spcPts val="0"/>
                        </a:spcBef>
                        <a:spcAft>
                          <a:spcPts val="0"/>
                        </a:spcAft>
                        <a:buClr>
                          <a:srgbClr val="000000"/>
                        </a:buClr>
                        <a:buSzPts val="800"/>
                        <a:buFont typeface="Arial"/>
                        <a:buNone/>
                      </a:pPr>
                      <a:r>
                        <a:rPr lang="ja-JP" sz="1100" u="none" strike="noStrike" cap="none"/>
                        <a:t>項目・ボタン</a:t>
                      </a:r>
                      <a:endParaRPr sz="1100" u="none" strike="noStrike" cap="none"/>
                    </a:p>
                  </a:txBody>
                  <a:tcPr marL="91425" marR="91425" marT="91425" marB="91425">
                    <a:solidFill>
                      <a:srgbClr val="F3F3F3"/>
                    </a:solidFill>
                  </a:tcPr>
                </a:tc>
                <a:tc>
                  <a:txBody>
                    <a:bodyPr/>
                    <a:lstStyle/>
                    <a:p>
                      <a:pPr marL="0" marR="0" lvl="0" indent="0" algn="ctr" rtl="0">
                        <a:lnSpc>
                          <a:spcPct val="115000"/>
                        </a:lnSpc>
                        <a:spcBef>
                          <a:spcPts val="0"/>
                        </a:spcBef>
                        <a:spcAft>
                          <a:spcPts val="0"/>
                        </a:spcAft>
                        <a:buClr>
                          <a:srgbClr val="000000"/>
                        </a:buClr>
                        <a:buSzPts val="800"/>
                        <a:buFont typeface="Arial"/>
                        <a:buNone/>
                      </a:pPr>
                      <a:r>
                        <a:rPr lang="ja-JP" sz="1100" u="none" strike="noStrike" cap="none"/>
                        <a:t>説　明</a:t>
                      </a:r>
                      <a:endParaRPr sz="11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8600">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スタッフ</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数字→アルファベット→ひらがな→カタカナ→漢字の順で、</a:t>
                      </a:r>
                      <a:br>
                        <a:rPr lang="ja-JP" sz="1100" u="none" strike="noStrike" cap="none"/>
                      </a:br>
                      <a:r>
                        <a:rPr lang="ja-JP" sz="1100" u="none" strike="noStrike" cap="none"/>
                        <a:t>昇順・降順に並び替えます。</a:t>
                      </a:r>
                      <a:endParaRPr sz="1100" u="none" strike="noStrike" cap="none"/>
                    </a:p>
                  </a:txBody>
                  <a:tcPr marL="91425" marR="91425" marT="91425" marB="91425"/>
                </a:tc>
                <a:extLst>
                  <a:ext uri="{0D108BD9-81ED-4DB2-BD59-A6C34878D82A}">
                    <a16:rowId xmlns:a16="http://schemas.microsoft.com/office/drawing/2014/main" val="10001"/>
                  </a:ext>
                </a:extLst>
              </a:tr>
              <a:tr h="209550">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メールアドレス</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数字→アルファベットの順で、昇順・降順に並び替えます。</a:t>
                      </a:r>
                      <a:endParaRPr sz="1100" u="none" strike="noStrike" cap="none"/>
                    </a:p>
                  </a:txBody>
                  <a:tcPr marL="91425" marR="91425" marT="91425" marB="91425"/>
                </a:tc>
                <a:extLst>
                  <a:ext uri="{0D108BD9-81ED-4DB2-BD59-A6C34878D82A}">
                    <a16:rowId xmlns:a16="http://schemas.microsoft.com/office/drawing/2014/main" val="10002"/>
                  </a:ext>
                </a:extLst>
              </a:tr>
              <a:tr h="257175">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メイングループ</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100" u="none" strike="noStrike" cap="none"/>
                        <a:t>数字→アルファベット→ひらがな→カタカナ→漢字の順で、</a:t>
                      </a:r>
                      <a:br>
                        <a:rPr lang="ja-JP" sz="1100" u="none" strike="noStrike" cap="none"/>
                      </a:br>
                      <a:r>
                        <a:rPr lang="ja-JP" sz="1100" u="none" strike="noStrike" cap="none"/>
                        <a:t>昇順・降順に並び替えます。</a:t>
                      </a:r>
                      <a:endParaRPr sz="1100" u="none" strike="noStrike" cap="none"/>
                    </a:p>
                    <a:p>
                      <a:pPr marL="0" marR="0" lvl="0" indent="0" algn="l" rtl="0">
                        <a:lnSpc>
                          <a:spcPct val="115000"/>
                        </a:lnSpc>
                        <a:spcBef>
                          <a:spcPts val="1000"/>
                        </a:spcBef>
                        <a:spcAft>
                          <a:spcPts val="0"/>
                        </a:spcAft>
                        <a:buClr>
                          <a:srgbClr val="000000"/>
                        </a:buClr>
                        <a:buSzPts val="800"/>
                        <a:buFont typeface="Arial"/>
                        <a:buNone/>
                      </a:pPr>
                      <a:r>
                        <a:rPr lang="ja-JP" sz="1100" u="none" strike="noStrike" cap="none"/>
                        <a:t>グループコードが設定されていないグループが優先され、</a:t>
                      </a:r>
                      <a:br>
                        <a:rPr lang="ja-JP" sz="1100" u="none" strike="noStrike" cap="none"/>
                      </a:br>
                      <a:r>
                        <a:rPr lang="ja-JP" sz="1100" u="none" strike="noStrike" cap="none"/>
                        <a:t>設定されているグループが後ろに並びます。</a:t>
                      </a:r>
                      <a:endParaRPr sz="1100" u="none" strike="noStrike" cap="none"/>
                    </a:p>
                  </a:txBody>
                  <a:tcPr marL="91425" marR="91425" marT="91425" marB="91425"/>
                </a:tc>
                <a:extLst>
                  <a:ext uri="{0D108BD9-81ED-4DB2-BD59-A6C34878D82A}">
                    <a16:rowId xmlns:a16="http://schemas.microsoft.com/office/drawing/2014/main" val="10003"/>
                  </a:ext>
                </a:extLst>
              </a:tr>
              <a:tr h="219075">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スタッフコード</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数字→アルファベットの順で、昇順・降順に並び替えます。</a:t>
                      </a:r>
                      <a:endParaRPr sz="1100" u="none" strike="noStrike" cap="none"/>
                    </a:p>
                  </a:txBody>
                  <a:tcPr marL="91425" marR="91425" marT="91425" marB="91425"/>
                </a:tc>
                <a:extLst>
                  <a:ext uri="{0D108BD9-81ED-4DB2-BD59-A6C34878D82A}">
                    <a16:rowId xmlns:a16="http://schemas.microsoft.com/office/drawing/2014/main" val="10004"/>
                  </a:ext>
                </a:extLst>
              </a:tr>
              <a:tr h="238125">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矢印ボタン</a:t>
                      </a:r>
                      <a:endParaRPr sz="1100" u="none" strike="noStrike" cap="none"/>
                    </a:p>
                  </a:txBody>
                  <a:tcPr marL="91425" marR="91425" marT="91425" marB="91425"/>
                </a:tc>
                <a:tc>
                  <a:txBody>
                    <a:bodyPr/>
                    <a:lstStyle/>
                    <a:p>
                      <a:pPr marL="0" marR="0" lvl="0" indent="0" algn="l" rtl="0">
                        <a:lnSpc>
                          <a:spcPct val="115000"/>
                        </a:lnSpc>
                        <a:spcBef>
                          <a:spcPts val="0"/>
                        </a:spcBef>
                        <a:spcAft>
                          <a:spcPts val="0"/>
                        </a:spcAft>
                        <a:buClr>
                          <a:srgbClr val="000000"/>
                        </a:buClr>
                        <a:buSzPts val="800"/>
                        <a:buFont typeface="Arial"/>
                        <a:buNone/>
                      </a:pPr>
                      <a:r>
                        <a:rPr lang="ja-JP" sz="1100" u="none" strike="noStrike" cap="none"/>
                        <a:t>1名単位で並び替えられます。</a:t>
                      </a:r>
                      <a:endParaRPr sz="1100" u="none" strike="noStrike" cap="none"/>
                    </a:p>
                  </a:txBody>
                  <a:tcPr marL="91425" marR="91425" marT="91425" marB="91425"/>
                </a:tc>
                <a:extLst>
                  <a:ext uri="{0D108BD9-81ED-4DB2-BD59-A6C34878D82A}">
                    <a16:rowId xmlns:a16="http://schemas.microsoft.com/office/drawing/2014/main" val="10005"/>
                  </a:ext>
                </a:extLst>
              </a:tr>
            </a:tbl>
          </a:graphicData>
        </a:graphic>
      </p:graphicFrame>
      <p:sp>
        <p:nvSpPr>
          <p:cNvPr id="252" name="Google Shape;252;g29d41bb8955_0_75"/>
          <p:cNvSpPr txBox="1"/>
          <p:nvPr/>
        </p:nvSpPr>
        <p:spPr>
          <a:xfrm>
            <a:off x="342900" y="7590900"/>
            <a:ext cx="6124800" cy="1235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chemeClr val="dk1"/>
              </a:buClr>
              <a:buSzPts val="1100"/>
              <a:buFont typeface="Arial"/>
              <a:buNone/>
            </a:pPr>
            <a:r>
              <a:rPr lang="ja-JP" sz="1100" b="0" i="0" u="none" strike="noStrike" cap="none">
                <a:solidFill>
                  <a:schemeClr val="dk1"/>
                </a:solidFill>
                <a:latin typeface="Meiryo"/>
                <a:ea typeface="Meiryo"/>
                <a:cs typeface="Meiryo"/>
                <a:sym typeface="Meiryo"/>
              </a:rPr>
              <a:t>【補足】</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数字　　　　　：（昇順）12345…　（降順）…54321</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アルファベット：（昇順）ABC…　（降順）…CBA</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ひらがな　　　：（昇順）あいうえお…　（降順）…おえういあ</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カタカナ　　　：（昇順）アイウエオ…　（降順）…オエウイア</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漢字　　　　　：UTF-8の文字コード順　※漢字の音読み・訓読みとは異なります。</a:t>
            </a:r>
            <a:endParaRPr sz="1100" b="0" i="0" u="none" strike="noStrike" cap="none">
              <a:solidFill>
                <a:schemeClr val="dk1"/>
              </a:solidFill>
              <a:latin typeface="Meiryo"/>
              <a:ea typeface="Meiryo"/>
              <a:cs typeface="Meiryo"/>
              <a:sym typeface="Meiryo"/>
            </a:endParaRPr>
          </a:p>
        </p:txBody>
      </p:sp>
      <p:sp>
        <p:nvSpPr>
          <p:cNvPr id="253" name="Google Shape;253;g29d41bb8955_0_75"/>
          <p:cNvSpPr txBox="1"/>
          <p:nvPr/>
        </p:nvSpPr>
        <p:spPr>
          <a:xfrm>
            <a:off x="342900" y="3467009"/>
            <a:ext cx="6124800" cy="106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ja-JP" sz="1100" b="0" i="0" u="none" strike="noStrike" cap="none">
                <a:solidFill>
                  <a:schemeClr val="dk1"/>
                </a:solidFill>
                <a:latin typeface="Meiryo"/>
                <a:ea typeface="Meiryo"/>
                <a:cs typeface="Meiryo"/>
                <a:sym typeface="Meiryo"/>
              </a:rPr>
              <a:t>ヘッダの項目をクリックすると該当項目の内容でソートします。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各スタッフの矢印ボタンで1行上・下に移動します。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保存した順番は、変更した管理者のみに適用されます。他の管理者には適用されません。</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最後に「変更を保存する」ボタンで設定内容を保存してください。</a:t>
            </a:r>
            <a:endParaRPr sz="1100" b="0" i="0" u="none" strike="noStrike" cap="none">
              <a:solidFill>
                <a:schemeClr val="dk1"/>
              </a:solidFill>
              <a:latin typeface="Meiryo"/>
              <a:ea typeface="Meiryo"/>
              <a:cs typeface="Meiryo"/>
              <a:sym typeface="Meiry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29d41bb8955_0_228"/>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259" name="Google Shape;259;g29d41bb8955_0_228"/>
          <p:cNvPicPr preferRelativeResize="0"/>
          <p:nvPr/>
        </p:nvPicPr>
        <p:blipFill rotWithShape="1">
          <a:blip r:embed="rId4">
            <a:alphaModFix/>
          </a:blip>
          <a:srcRect/>
          <a:stretch/>
        </p:blipFill>
        <p:spPr>
          <a:xfrm>
            <a:off x="2963315" y="7626110"/>
            <a:ext cx="897428" cy="898786"/>
          </a:xfrm>
          <a:prstGeom prst="rect">
            <a:avLst/>
          </a:prstGeom>
          <a:noFill/>
          <a:ln>
            <a:noFill/>
          </a:ln>
        </p:spPr>
      </p:pic>
      <p:sp>
        <p:nvSpPr>
          <p:cNvPr id="260" name="Google Shape;260;g29d41bb8955_0_228"/>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勤怠を確認する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9d41bb8955_0_23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23</a:t>
            </a:fld>
            <a:endParaRPr/>
          </a:p>
        </p:txBody>
      </p:sp>
      <p:sp>
        <p:nvSpPr>
          <p:cNvPr id="266" name="Google Shape;266;g29d41bb8955_0_23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日次出勤簿を確認する方法をご案内します。</a:t>
            </a:r>
            <a:endParaRPr sz="1300"/>
          </a:p>
        </p:txBody>
      </p:sp>
      <p:sp>
        <p:nvSpPr>
          <p:cNvPr id="267" name="Google Shape;267;g29d41bb8955_0_235"/>
          <p:cNvSpPr txBox="1"/>
          <p:nvPr/>
        </p:nvSpPr>
        <p:spPr>
          <a:xfrm>
            <a:off x="360000" y="1962300"/>
            <a:ext cx="6158400" cy="1296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出勤簿では、スタッフの勤怠データを確認できます。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出退勤時刻や労働時間などのデータをリアルタイムで集計・表示します。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「出勤簿（指定日）」には、該当日1日について複数スタッフの勤怠データが表示されます。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検索条件でスタッフを絞り込んで表示することもできます。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「関連ヘルプ］</a:t>
            </a:r>
            <a:r>
              <a:rPr lang="ja-JP" sz="1100" b="0" i="0" u="sng" strike="noStrike" cap="none">
                <a:solidFill>
                  <a:schemeClr val="hlink"/>
                </a:solidFill>
                <a:latin typeface="Meiryo"/>
                <a:ea typeface="Meiryo"/>
                <a:cs typeface="Meiryo"/>
                <a:sym typeface="Meiryo"/>
                <a:hlinkClick r:id="rId3"/>
              </a:rPr>
              <a:t>出勤簿（指定日）</a:t>
            </a:r>
            <a:endParaRPr sz="1100" b="0" i="0" u="none" strike="noStrike" cap="none">
              <a:solidFill>
                <a:schemeClr val="dk1"/>
              </a:solidFill>
              <a:latin typeface="Meiryo"/>
              <a:ea typeface="Meiryo"/>
              <a:cs typeface="Meiryo"/>
              <a:sym typeface="Meiryo"/>
            </a:endParaRPr>
          </a:p>
        </p:txBody>
      </p:sp>
      <p:sp>
        <p:nvSpPr>
          <p:cNvPr id="268" name="Google Shape;268;g29d41bb8955_0_235"/>
          <p:cNvSpPr txBox="1"/>
          <p:nvPr/>
        </p:nvSpPr>
        <p:spPr>
          <a:xfrm>
            <a:off x="360000" y="1551600"/>
            <a:ext cx="61200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上部メニュー「出勤管理」にカーソルを合わせ「出勤簿」をクリックします。</a:t>
            </a:r>
            <a:endParaRPr sz="1100" b="0" i="0" u="none" strike="noStrike" cap="none">
              <a:solidFill>
                <a:schemeClr val="dk1"/>
              </a:solidFill>
              <a:latin typeface="Meiryo"/>
              <a:ea typeface="Meiryo"/>
              <a:cs typeface="Meiryo"/>
              <a:sym typeface="Meiryo"/>
            </a:endParaRPr>
          </a:p>
        </p:txBody>
      </p:sp>
      <p:sp>
        <p:nvSpPr>
          <p:cNvPr id="269" name="Google Shape;269;g29d41bb8955_0_23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出勤簿を確認する</a:t>
            </a:r>
            <a:endParaRPr/>
          </a:p>
        </p:txBody>
      </p:sp>
      <p:grpSp>
        <p:nvGrpSpPr>
          <p:cNvPr id="270" name="Google Shape;270;g29d41bb8955_0_235"/>
          <p:cNvGrpSpPr/>
          <p:nvPr/>
        </p:nvGrpSpPr>
        <p:grpSpPr>
          <a:xfrm>
            <a:off x="277200" y="3388800"/>
            <a:ext cx="6307201" cy="3006008"/>
            <a:chOff x="277200" y="4227000"/>
            <a:chExt cx="6307201" cy="3006008"/>
          </a:xfrm>
        </p:grpSpPr>
        <p:pic>
          <p:nvPicPr>
            <p:cNvPr id="271" name="Google Shape;271;g29d41bb8955_0_235"/>
            <p:cNvPicPr preferRelativeResize="0"/>
            <p:nvPr/>
          </p:nvPicPr>
          <p:blipFill rotWithShape="1">
            <a:blip r:embed="rId4">
              <a:alphaModFix/>
            </a:blip>
            <a:srcRect/>
            <a:stretch/>
          </p:blipFill>
          <p:spPr>
            <a:xfrm>
              <a:off x="277200" y="4227000"/>
              <a:ext cx="6307201" cy="3006008"/>
            </a:xfrm>
            <a:prstGeom prst="rect">
              <a:avLst/>
            </a:prstGeom>
            <a:noFill/>
            <a:ln w="9525" cap="flat" cmpd="sng">
              <a:solidFill>
                <a:srgbClr val="D9D9D9"/>
              </a:solidFill>
              <a:prstDash val="solid"/>
              <a:round/>
              <a:headEnd type="none" w="sm" len="sm"/>
              <a:tailEnd type="none" w="sm" len="sm"/>
            </a:ln>
          </p:spPr>
        </p:pic>
        <p:sp>
          <p:nvSpPr>
            <p:cNvPr id="272" name="Google Shape;272;g29d41bb8955_0_235"/>
            <p:cNvSpPr/>
            <p:nvPr/>
          </p:nvSpPr>
          <p:spPr>
            <a:xfrm>
              <a:off x="345650" y="6261125"/>
              <a:ext cx="3528000" cy="187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273" name="Google Shape;273;g29d41bb8955_0_235"/>
            <p:cNvSpPr/>
            <p:nvPr/>
          </p:nvSpPr>
          <p:spPr>
            <a:xfrm>
              <a:off x="345650" y="4737725"/>
              <a:ext cx="2161200" cy="714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274" name="Google Shape;274;g29d41bb8955_0_235"/>
          <p:cNvSpPr txBox="1"/>
          <p:nvPr/>
        </p:nvSpPr>
        <p:spPr>
          <a:xfrm>
            <a:off x="277200" y="7448700"/>
            <a:ext cx="6241200" cy="740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1000"/>
              </a:spcAft>
              <a:buClr>
                <a:srgbClr val="000000"/>
              </a:buClr>
              <a:buSzPts val="1000"/>
              <a:buFont typeface="Arial"/>
              <a:buNone/>
            </a:pPr>
            <a:endParaRPr sz="1100" b="0" i="0" u="none" strike="noStrike" cap="none">
              <a:solidFill>
                <a:schemeClr val="dk1"/>
              </a:solidFill>
              <a:latin typeface="Meiryo"/>
              <a:ea typeface="Meiryo"/>
              <a:cs typeface="Meiryo"/>
              <a:sym typeface="Meiry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9d41bb8955_0_25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24</a:t>
            </a:fld>
            <a:endParaRPr/>
          </a:p>
        </p:txBody>
      </p:sp>
      <p:sp>
        <p:nvSpPr>
          <p:cNvPr id="280" name="Google Shape;280;g29d41bb8955_0_25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月次出勤簿を確認する方法をご案内します。</a:t>
            </a:r>
            <a:endParaRPr sz="1300"/>
          </a:p>
        </p:txBody>
      </p:sp>
      <p:sp>
        <p:nvSpPr>
          <p:cNvPr id="281" name="Google Shape;281;g29d41bb8955_0_25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出勤簿を確認する</a:t>
            </a:r>
            <a:endParaRPr/>
          </a:p>
        </p:txBody>
      </p:sp>
      <p:sp>
        <p:nvSpPr>
          <p:cNvPr id="282" name="Google Shape;282;g29d41bb8955_0_250"/>
          <p:cNvSpPr txBox="1"/>
          <p:nvPr/>
        </p:nvSpPr>
        <p:spPr>
          <a:xfrm>
            <a:off x="343200" y="1551600"/>
            <a:ext cx="6175200" cy="958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「出勤簿」の「月次」ボタンか、スタッフ一覧から「月次出勤簿」をクリックすることで</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スタッフごとに1ヶ月単位の出勤簿（月次出勤簿）を確認できます。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月次出勤簿では、出勤日数や遅刻回数、休暇の残数などの集計情報が上部に表示されます。</a:t>
            </a:r>
            <a:endParaRPr sz="1100" b="0" i="0" u="none" strike="noStrike" cap="none">
              <a:solidFill>
                <a:schemeClr val="dk1"/>
              </a:solidFill>
              <a:latin typeface="Meiryo"/>
              <a:ea typeface="Meiryo"/>
              <a:cs typeface="Meiryo"/>
              <a:sym typeface="Meiryo"/>
            </a:endParaRPr>
          </a:p>
          <a:p>
            <a:pPr marL="0" marR="0" lvl="0" indent="0" algn="l" rtl="0">
              <a:lnSpc>
                <a:spcPct val="100000"/>
              </a:lnSpc>
              <a:spcBef>
                <a:spcPts val="100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月次出勤簿</a:t>
            </a:r>
            <a:endParaRPr sz="1100" b="0" i="0" u="none" strike="noStrike" cap="none">
              <a:solidFill>
                <a:schemeClr val="dk1"/>
              </a:solidFill>
              <a:latin typeface="Meiryo"/>
              <a:ea typeface="Meiryo"/>
              <a:cs typeface="Meiryo"/>
              <a:sym typeface="Meiryo"/>
            </a:endParaRPr>
          </a:p>
        </p:txBody>
      </p:sp>
      <p:pic>
        <p:nvPicPr>
          <p:cNvPr id="283" name="Google Shape;283;g29d41bb8955_0_250"/>
          <p:cNvPicPr preferRelativeResize="0"/>
          <p:nvPr/>
        </p:nvPicPr>
        <p:blipFill rotWithShape="1">
          <a:blip r:embed="rId4">
            <a:alphaModFix/>
          </a:blip>
          <a:srcRect/>
          <a:stretch/>
        </p:blipFill>
        <p:spPr>
          <a:xfrm>
            <a:off x="332200" y="2676800"/>
            <a:ext cx="6175200" cy="3479959"/>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9d41bb8955_0_26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25</a:t>
            </a:fld>
            <a:endParaRPr/>
          </a:p>
        </p:txBody>
      </p:sp>
      <p:sp>
        <p:nvSpPr>
          <p:cNvPr id="289" name="Google Shape;289;g29d41bb8955_0_26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勤怠を修正する</a:t>
            </a:r>
            <a:endParaRPr/>
          </a:p>
        </p:txBody>
      </p:sp>
      <p:sp>
        <p:nvSpPr>
          <p:cNvPr id="290" name="Google Shape;290;g29d41bb8955_0_26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スタッフの打刻を修正する方法をご案内します。（1/4）</a:t>
            </a:r>
            <a:endParaRPr sz="1300"/>
          </a:p>
        </p:txBody>
      </p:sp>
      <p:sp>
        <p:nvSpPr>
          <p:cNvPr id="291" name="Google Shape;291;g29d41bb8955_0_263"/>
          <p:cNvSpPr txBox="1"/>
          <p:nvPr/>
        </p:nvSpPr>
        <p:spPr>
          <a:xfrm>
            <a:off x="360000" y="1551600"/>
            <a:ext cx="6158400" cy="1686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出勤簿の各行</a:t>
            </a:r>
            <a:r>
              <a:rPr lang="ja-JP" sz="11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右端にある「詳細」ボタンをクリックすると、出入詳細画面に移動します。</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出入詳細では、打刻の追加・修正が可能です。</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3"/>
              </a:rPr>
              <a:t>打刻まるめ設定</a:t>
            </a:r>
            <a:r>
              <a:rPr lang="ja-JP" sz="1100" b="0" i="0" u="none" strike="noStrike" cap="none">
                <a:solidFill>
                  <a:schemeClr val="dk1"/>
                </a:solidFill>
                <a:latin typeface="Meiryo"/>
                <a:ea typeface="Meiryo"/>
                <a:cs typeface="Meiryo"/>
                <a:sym typeface="Meiryo"/>
              </a:rPr>
              <a:t>を利用している場合でも、この画面では実打刻が表示されます。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次のページで打刻の追加・削除方法をご説明します。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［関連ヘルプ］</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4"/>
              </a:rPr>
              <a:t>出入詳細</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sng" strike="noStrike" cap="none">
                <a:solidFill>
                  <a:schemeClr val="hlink"/>
                </a:solidFill>
                <a:latin typeface="Meiryo"/>
                <a:ea typeface="Meiryo"/>
                <a:cs typeface="Meiryo"/>
                <a:sym typeface="Meiryo"/>
                <a:hlinkClick r:id="rId5"/>
              </a:rPr>
              <a:t>打刻を修正する</a:t>
            </a:r>
            <a:endParaRPr sz="1100" b="0" i="0" u="none" strike="noStrike" cap="none">
              <a:solidFill>
                <a:schemeClr val="dk1"/>
              </a:solidFill>
              <a:latin typeface="Meiryo"/>
              <a:ea typeface="Meiryo"/>
              <a:cs typeface="Meiryo"/>
              <a:sym typeface="Meiryo"/>
            </a:endParaRPr>
          </a:p>
        </p:txBody>
      </p:sp>
      <p:pic>
        <p:nvPicPr>
          <p:cNvPr id="292" name="Google Shape;292;g29d41bb8955_0_263"/>
          <p:cNvPicPr preferRelativeResize="0"/>
          <p:nvPr/>
        </p:nvPicPr>
        <p:blipFill rotWithShape="1">
          <a:blip r:embed="rId6">
            <a:alphaModFix/>
          </a:blip>
          <a:srcRect/>
          <a:stretch/>
        </p:blipFill>
        <p:spPr>
          <a:xfrm>
            <a:off x="390825" y="3329400"/>
            <a:ext cx="6076326" cy="5106424"/>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9d41bb8955_0_27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26</a:t>
            </a:fld>
            <a:endParaRPr/>
          </a:p>
        </p:txBody>
      </p:sp>
      <p:sp>
        <p:nvSpPr>
          <p:cNvPr id="298" name="Google Shape;298;g29d41bb8955_0_27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勤怠を修正する</a:t>
            </a:r>
            <a:endParaRPr/>
          </a:p>
        </p:txBody>
      </p:sp>
      <p:sp>
        <p:nvSpPr>
          <p:cNvPr id="299" name="Google Shape;299;g29d41bb8955_0_27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スタッフの打刻を修正する方法をご案内します。（2/4）</a:t>
            </a:r>
            <a:endParaRPr sz="1300"/>
          </a:p>
        </p:txBody>
      </p:sp>
      <p:sp>
        <p:nvSpPr>
          <p:cNvPr id="300" name="Google Shape;300;g29d41bb8955_0_275"/>
          <p:cNvSpPr txBox="1"/>
          <p:nvPr/>
        </p:nvSpPr>
        <p:spPr>
          <a:xfrm>
            <a:off x="360000" y="1502825"/>
            <a:ext cx="62412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Arial"/>
              <a:buNone/>
            </a:pPr>
            <a:r>
              <a:rPr lang="ja-JP" sz="1100" b="1" i="0" u="none" strike="noStrike" cap="none">
                <a:solidFill>
                  <a:schemeClr val="dk1"/>
                </a:solidFill>
                <a:latin typeface="Meiryo"/>
                <a:ea typeface="Meiryo"/>
                <a:cs typeface="Meiryo"/>
                <a:sym typeface="Meiryo"/>
              </a:rPr>
              <a:t>・打刻を追加する</a:t>
            </a:r>
            <a:endParaRPr sz="1100" b="1"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打刻の数が奇数回の場合、「打刻漏れ」のエラーになります。（例：退勤打刻が足りない状態）</a:t>
            </a:r>
            <a:endParaRPr sz="1100" b="0" i="0" u="none" strike="noStrike" cap="none">
              <a:solidFill>
                <a:schemeClr val="dk1"/>
              </a:solidFill>
              <a:latin typeface="Meiryo"/>
              <a:ea typeface="Meiryo"/>
              <a:cs typeface="Meiryo"/>
              <a:sym typeface="Meiryo"/>
            </a:endParaRPr>
          </a:p>
        </p:txBody>
      </p:sp>
      <p:sp>
        <p:nvSpPr>
          <p:cNvPr id="301" name="Google Shape;301;g29d41bb8955_0_275"/>
          <p:cNvSpPr txBox="1"/>
          <p:nvPr/>
        </p:nvSpPr>
        <p:spPr>
          <a:xfrm>
            <a:off x="360000" y="3509450"/>
            <a:ext cx="64212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「新規打刻」欄に打刻したい時刻と打刻場所を入力して【打刻】ボタンをクリックしてください。</a:t>
            </a:r>
            <a:endParaRPr sz="1100" b="0" i="0" u="none" strike="noStrike" cap="none">
              <a:solidFill>
                <a:schemeClr val="dk1"/>
              </a:solidFill>
              <a:latin typeface="Meiryo"/>
              <a:ea typeface="Meiryo"/>
              <a:cs typeface="Meiryo"/>
              <a:sym typeface="Meiryo"/>
            </a:endParaRPr>
          </a:p>
        </p:txBody>
      </p:sp>
      <p:sp>
        <p:nvSpPr>
          <p:cNvPr id="302" name="Google Shape;302;g29d41bb8955_0_275"/>
          <p:cNvSpPr txBox="1"/>
          <p:nvPr/>
        </p:nvSpPr>
        <p:spPr>
          <a:xfrm>
            <a:off x="360000" y="5729580"/>
            <a:ext cx="6307200" cy="651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打刻が追加されます。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打刻回数が偶数回になれば打刻漏れエラーは解消されます。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項目「打刻方法」には、管理者操作によって打刻されたことが記録されます。</a:t>
            </a:r>
            <a:endParaRPr sz="1100" b="0" i="0" u="none" strike="noStrike" cap="none">
              <a:solidFill>
                <a:schemeClr val="dk1"/>
              </a:solidFill>
              <a:latin typeface="Meiryo"/>
              <a:ea typeface="Meiryo"/>
              <a:cs typeface="Meiryo"/>
              <a:sym typeface="Meiryo"/>
            </a:endParaRPr>
          </a:p>
        </p:txBody>
      </p:sp>
      <p:pic>
        <p:nvPicPr>
          <p:cNvPr id="303" name="Google Shape;303;g29d41bb8955_0_275"/>
          <p:cNvPicPr preferRelativeResize="0"/>
          <p:nvPr/>
        </p:nvPicPr>
        <p:blipFill rotWithShape="1">
          <a:blip r:embed="rId3">
            <a:alphaModFix/>
          </a:blip>
          <a:srcRect/>
          <a:stretch/>
        </p:blipFill>
        <p:spPr>
          <a:xfrm>
            <a:off x="406137" y="2164770"/>
            <a:ext cx="6045727" cy="1267438"/>
          </a:xfrm>
          <a:prstGeom prst="rect">
            <a:avLst/>
          </a:prstGeom>
          <a:noFill/>
          <a:ln>
            <a:noFill/>
          </a:ln>
        </p:spPr>
      </p:pic>
      <p:pic>
        <p:nvPicPr>
          <p:cNvPr id="304" name="Google Shape;304;g29d41bb8955_0_275"/>
          <p:cNvPicPr preferRelativeResize="0"/>
          <p:nvPr/>
        </p:nvPicPr>
        <p:blipFill rotWithShape="1">
          <a:blip r:embed="rId4">
            <a:alphaModFix/>
          </a:blip>
          <a:srcRect/>
          <a:stretch/>
        </p:blipFill>
        <p:spPr>
          <a:xfrm>
            <a:off x="1182625" y="3862998"/>
            <a:ext cx="4492749" cy="1789337"/>
          </a:xfrm>
          <a:prstGeom prst="rect">
            <a:avLst/>
          </a:prstGeom>
          <a:noFill/>
          <a:ln>
            <a:noFill/>
          </a:ln>
        </p:spPr>
      </p:pic>
      <p:pic>
        <p:nvPicPr>
          <p:cNvPr id="305" name="Google Shape;305;g29d41bb8955_0_275"/>
          <p:cNvPicPr preferRelativeResize="0"/>
          <p:nvPr/>
        </p:nvPicPr>
        <p:blipFill rotWithShape="1">
          <a:blip r:embed="rId5">
            <a:alphaModFix/>
          </a:blip>
          <a:srcRect/>
          <a:stretch/>
        </p:blipFill>
        <p:spPr>
          <a:xfrm>
            <a:off x="308400" y="6457825"/>
            <a:ext cx="6241201" cy="13043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9d41bb8955_0_29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27</a:t>
            </a:fld>
            <a:endParaRPr/>
          </a:p>
        </p:txBody>
      </p:sp>
      <p:sp>
        <p:nvSpPr>
          <p:cNvPr id="311" name="Google Shape;311;g29d41bb8955_0_29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勤怠を修正する</a:t>
            </a:r>
            <a:endParaRPr/>
          </a:p>
        </p:txBody>
      </p:sp>
      <p:sp>
        <p:nvSpPr>
          <p:cNvPr id="312" name="Google Shape;312;g29d41bb8955_0_29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スタッフの打刻を修正する方法をご案内します。(3/4）</a:t>
            </a:r>
            <a:endParaRPr sz="1300"/>
          </a:p>
        </p:txBody>
      </p:sp>
      <p:sp>
        <p:nvSpPr>
          <p:cNvPr id="313" name="Google Shape;313;g29d41bb8955_0_290"/>
          <p:cNvSpPr txBox="1"/>
          <p:nvPr/>
        </p:nvSpPr>
        <p:spPr>
          <a:xfrm>
            <a:off x="360000" y="1551600"/>
            <a:ext cx="62412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Arial"/>
              <a:buNone/>
            </a:pPr>
            <a:r>
              <a:rPr lang="ja-JP" sz="1100" b="1" i="0" u="none" strike="noStrike" cap="none">
                <a:solidFill>
                  <a:schemeClr val="dk1"/>
                </a:solidFill>
                <a:latin typeface="Meiryo"/>
                <a:ea typeface="Meiryo"/>
                <a:cs typeface="Meiryo"/>
                <a:sym typeface="Meiryo"/>
              </a:rPr>
              <a:t>・打刻を削除する</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削除したい打刻の右端の【削除】ボタンをクリックしてください。</a:t>
            </a:r>
            <a:endParaRPr sz="1100" b="0" i="0" u="none" strike="noStrike" cap="none">
              <a:solidFill>
                <a:schemeClr val="dk1"/>
              </a:solidFill>
              <a:latin typeface="Meiryo"/>
              <a:ea typeface="Meiryo"/>
              <a:cs typeface="Meiryo"/>
              <a:sym typeface="Meiryo"/>
            </a:endParaRPr>
          </a:p>
        </p:txBody>
      </p:sp>
      <p:sp>
        <p:nvSpPr>
          <p:cNvPr id="314" name="Google Shape;314;g29d41bb8955_0_290"/>
          <p:cNvSpPr txBox="1"/>
          <p:nvPr/>
        </p:nvSpPr>
        <p:spPr>
          <a:xfrm>
            <a:off x="360000" y="3994382"/>
            <a:ext cx="6407100" cy="45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打刻は削除されますが、打刻があった記録は残ります。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削除した打刻は、時刻に打ち消し線が引かれ、項目「承認・削除」に「削除済」と表示されます。</a:t>
            </a:r>
            <a:endParaRPr sz="1100" b="0" i="0" u="none" strike="noStrike" cap="none">
              <a:solidFill>
                <a:schemeClr val="dk1"/>
              </a:solidFill>
              <a:latin typeface="Meiryo"/>
              <a:ea typeface="Meiryo"/>
              <a:cs typeface="Meiryo"/>
              <a:sym typeface="Meiryo"/>
            </a:endParaRPr>
          </a:p>
        </p:txBody>
      </p:sp>
      <p:pic>
        <p:nvPicPr>
          <p:cNvPr id="315" name="Google Shape;315;g29d41bb8955_0_290"/>
          <p:cNvPicPr preferRelativeResize="0"/>
          <p:nvPr/>
        </p:nvPicPr>
        <p:blipFill rotWithShape="1">
          <a:blip r:embed="rId3">
            <a:alphaModFix/>
          </a:blip>
          <a:srcRect/>
          <a:stretch/>
        </p:blipFill>
        <p:spPr>
          <a:xfrm>
            <a:off x="275400" y="2257043"/>
            <a:ext cx="6307200" cy="1616595"/>
          </a:xfrm>
          <a:prstGeom prst="rect">
            <a:avLst/>
          </a:prstGeom>
          <a:noFill/>
          <a:ln>
            <a:noFill/>
          </a:ln>
        </p:spPr>
      </p:pic>
      <p:pic>
        <p:nvPicPr>
          <p:cNvPr id="316" name="Google Shape;316;g29d41bb8955_0_290"/>
          <p:cNvPicPr preferRelativeResize="0"/>
          <p:nvPr/>
        </p:nvPicPr>
        <p:blipFill rotWithShape="1">
          <a:blip r:embed="rId4">
            <a:alphaModFix/>
          </a:blip>
          <a:srcRect/>
          <a:stretch/>
        </p:blipFill>
        <p:spPr>
          <a:xfrm>
            <a:off x="275395" y="4571425"/>
            <a:ext cx="6307210" cy="1616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29d41bb8955_0_30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28</a:t>
            </a:fld>
            <a:endParaRPr/>
          </a:p>
        </p:txBody>
      </p:sp>
      <p:sp>
        <p:nvSpPr>
          <p:cNvPr id="322" name="Google Shape;322;g29d41bb8955_0_30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勤怠を修正する</a:t>
            </a:r>
            <a:endParaRPr/>
          </a:p>
        </p:txBody>
      </p:sp>
      <p:sp>
        <p:nvSpPr>
          <p:cNvPr id="323" name="Google Shape;323;g29d41bb8955_0_30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スタッフの打刻を修正する方法をご案内します。（4/4）</a:t>
            </a:r>
            <a:endParaRPr sz="1300"/>
          </a:p>
        </p:txBody>
      </p:sp>
      <p:sp>
        <p:nvSpPr>
          <p:cNvPr id="324" name="Google Shape;324;g29d41bb8955_0_303"/>
          <p:cNvSpPr txBox="1"/>
          <p:nvPr/>
        </p:nvSpPr>
        <p:spPr>
          <a:xfrm>
            <a:off x="360000" y="1502825"/>
            <a:ext cx="6120000" cy="1296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Arial"/>
              <a:buNone/>
            </a:pPr>
            <a:r>
              <a:rPr lang="ja-JP" sz="1100" b="1" i="0" u="none" strike="noStrike" cap="none">
                <a:solidFill>
                  <a:schemeClr val="dk1"/>
                </a:solidFill>
                <a:latin typeface="Meiryo"/>
                <a:ea typeface="Meiryo"/>
                <a:cs typeface="Meiryo"/>
                <a:sym typeface="Meiryo"/>
              </a:rPr>
              <a:t>・打刻場所を変更する場合</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出勤と退勤の打刻場所が違う場合、退勤打刻が「別の打刻場所での出勤打刻」と認識され</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「打刻漏れ・打刻間違い」のエラーになります。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 全権限管理者の設定</a:t>
            </a:r>
            <a:r>
              <a:rPr lang="ja-JP" sz="11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によって</a:t>
            </a:r>
            <a:r>
              <a:rPr lang="ja-JP" sz="1100">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は、</a:t>
            </a:r>
            <a:r>
              <a:rPr lang="ja-JP" sz="11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エラー</a:t>
            </a:r>
            <a:r>
              <a:rPr lang="ja-JP" sz="1100">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にならないこともあります。</a:t>
            </a:r>
            <a:r>
              <a:rPr lang="ja-JP" sz="1100" b="0" i="0" u="none" strike="noStrike" cap="none">
                <a:solidFill>
                  <a:schemeClr val="dk1"/>
                </a:solidFill>
                <a:latin typeface="Meiryo"/>
                <a:ea typeface="Meiryo"/>
                <a:cs typeface="Meiryo"/>
                <a:sym typeface="Meiryo"/>
              </a:rPr>
              <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［関連ヘルプ］</a:t>
            </a:r>
            <a:r>
              <a:rPr lang="ja-JP" sz="1100" b="0" i="0" u="sng" strike="noStrike" cap="none">
                <a:solidFill>
                  <a:schemeClr val="hlink"/>
                </a:solidFill>
                <a:latin typeface="Meiryo"/>
                <a:ea typeface="Meiryo"/>
                <a:cs typeface="Meiryo"/>
                <a:sym typeface="Meiryo"/>
                <a:hlinkClick r:id="rId3"/>
              </a:rPr>
              <a:t>グループ掛け持ち者の移動後の出勤打刻</a:t>
            </a:r>
            <a:endParaRPr sz="1100" b="0" i="0" u="none" strike="noStrike" cap="none">
              <a:solidFill>
                <a:schemeClr val="dk1"/>
              </a:solidFill>
              <a:latin typeface="Meiryo"/>
              <a:ea typeface="Meiryo"/>
              <a:cs typeface="Meiryo"/>
              <a:sym typeface="Meiryo"/>
            </a:endParaRPr>
          </a:p>
        </p:txBody>
      </p:sp>
      <p:sp>
        <p:nvSpPr>
          <p:cNvPr id="325" name="Google Shape;325;g29d41bb8955_0_303"/>
          <p:cNvSpPr txBox="1"/>
          <p:nvPr/>
        </p:nvSpPr>
        <p:spPr>
          <a:xfrm>
            <a:off x="360000" y="4649123"/>
            <a:ext cx="6120000" cy="651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chemeClr val="dk1"/>
              </a:buClr>
              <a:buSzPts val="1000"/>
              <a:buFont typeface="Arial"/>
              <a:buNone/>
            </a:pPr>
            <a:r>
              <a:rPr lang="ja-JP" sz="1100" b="0" i="0" u="none" strike="noStrike" cap="none">
                <a:solidFill>
                  <a:schemeClr val="dk1"/>
                </a:solidFill>
                <a:latin typeface="Meiryo"/>
                <a:ea typeface="Meiryo"/>
                <a:cs typeface="Meiryo"/>
                <a:sym typeface="Meiryo"/>
              </a:rPr>
              <a:t>「打刻場所」欄のプルダウンから希望の打刻場所を選択し、「打刻を修正する」ボタンを</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クリックしてください。</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打刻場所が変更されます。</a:t>
            </a:r>
            <a:endParaRPr sz="1100" b="0" i="0" u="none" strike="noStrike" cap="none">
              <a:solidFill>
                <a:schemeClr val="dk1"/>
              </a:solidFill>
              <a:latin typeface="Meiryo"/>
              <a:ea typeface="Meiryo"/>
              <a:cs typeface="Meiryo"/>
              <a:sym typeface="Meiryo"/>
            </a:endParaRPr>
          </a:p>
        </p:txBody>
      </p:sp>
      <p:pic>
        <p:nvPicPr>
          <p:cNvPr id="326" name="Google Shape;326;g29d41bb8955_0_303"/>
          <p:cNvPicPr preferRelativeResize="0"/>
          <p:nvPr/>
        </p:nvPicPr>
        <p:blipFill rotWithShape="1">
          <a:blip r:embed="rId4">
            <a:alphaModFix/>
          </a:blip>
          <a:srcRect/>
          <a:stretch/>
        </p:blipFill>
        <p:spPr>
          <a:xfrm>
            <a:off x="378000" y="2983198"/>
            <a:ext cx="6102001" cy="1482452"/>
          </a:xfrm>
          <a:prstGeom prst="rect">
            <a:avLst/>
          </a:prstGeom>
          <a:noFill/>
          <a:ln>
            <a:noFill/>
          </a:ln>
        </p:spPr>
      </p:pic>
      <p:pic>
        <p:nvPicPr>
          <p:cNvPr id="327" name="Google Shape;327;g29d41bb8955_0_303"/>
          <p:cNvPicPr preferRelativeResize="0"/>
          <p:nvPr/>
        </p:nvPicPr>
        <p:blipFill rotWithShape="1">
          <a:blip r:embed="rId5">
            <a:alphaModFix/>
          </a:blip>
          <a:srcRect/>
          <a:stretch/>
        </p:blipFill>
        <p:spPr>
          <a:xfrm>
            <a:off x="369000" y="5483597"/>
            <a:ext cx="6120000" cy="14525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9d41bb8955_0_32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出勤簿上の遅刻を取り消します。</a:t>
            </a:r>
            <a:endParaRPr sz="1300"/>
          </a:p>
        </p:txBody>
      </p:sp>
      <p:pic>
        <p:nvPicPr>
          <p:cNvPr id="334" name="Google Shape;334;g29d41bb8955_0_320"/>
          <p:cNvPicPr preferRelativeResize="0"/>
          <p:nvPr/>
        </p:nvPicPr>
        <p:blipFill rotWithShape="1">
          <a:blip r:embed="rId3">
            <a:alphaModFix/>
          </a:blip>
          <a:srcRect/>
          <a:stretch/>
        </p:blipFill>
        <p:spPr>
          <a:xfrm>
            <a:off x="717825" y="4493275"/>
            <a:ext cx="5422350" cy="1714752"/>
          </a:xfrm>
          <a:prstGeom prst="rect">
            <a:avLst/>
          </a:prstGeom>
          <a:noFill/>
          <a:ln w="9525" cap="flat" cmpd="sng">
            <a:solidFill>
              <a:srgbClr val="D8D8D8"/>
            </a:solidFill>
            <a:prstDash val="solid"/>
            <a:round/>
            <a:headEnd type="none" w="sm" len="sm"/>
            <a:tailEnd type="none" w="sm" len="sm"/>
          </a:ln>
        </p:spPr>
      </p:pic>
      <p:sp>
        <p:nvSpPr>
          <p:cNvPr id="335" name="Google Shape;335;g29d41bb8955_0_32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29</a:t>
            </a:fld>
            <a:endParaRPr/>
          </a:p>
        </p:txBody>
      </p:sp>
      <p:pic>
        <p:nvPicPr>
          <p:cNvPr id="336" name="Google Shape;336;g29d41bb8955_0_320"/>
          <p:cNvPicPr preferRelativeResize="0"/>
          <p:nvPr/>
        </p:nvPicPr>
        <p:blipFill rotWithShape="1">
          <a:blip r:embed="rId4">
            <a:alphaModFix/>
          </a:blip>
          <a:srcRect/>
          <a:stretch/>
        </p:blipFill>
        <p:spPr>
          <a:xfrm>
            <a:off x="692989" y="1848900"/>
            <a:ext cx="5472023" cy="1785106"/>
          </a:xfrm>
          <a:prstGeom prst="rect">
            <a:avLst/>
          </a:prstGeom>
          <a:noFill/>
          <a:ln w="9525" cap="flat" cmpd="sng">
            <a:solidFill>
              <a:srgbClr val="D8D8D8"/>
            </a:solidFill>
            <a:prstDash val="solid"/>
            <a:round/>
            <a:headEnd type="none" w="sm" len="sm"/>
            <a:tailEnd type="none" w="sm" len="sm"/>
          </a:ln>
        </p:spPr>
      </p:pic>
      <p:sp>
        <p:nvSpPr>
          <p:cNvPr id="337" name="Google Shape;337;g29d41bb8955_0_320"/>
          <p:cNvSpPr txBox="1"/>
          <p:nvPr/>
        </p:nvSpPr>
        <p:spPr>
          <a:xfrm>
            <a:off x="277200" y="1551600"/>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シフトに対して打刻時間が遅刻と判定された場合、「勤怠状況」の項目に「遅」の文字が表示されます。</a:t>
            </a:r>
            <a:endParaRPr sz="1000" b="0" i="0" u="none" strike="noStrike" cap="none">
              <a:solidFill>
                <a:schemeClr val="dk1"/>
              </a:solidFill>
              <a:latin typeface="Meiryo"/>
              <a:ea typeface="Meiryo"/>
              <a:cs typeface="Meiryo"/>
              <a:sym typeface="Meiryo"/>
            </a:endParaRPr>
          </a:p>
        </p:txBody>
      </p:sp>
      <p:sp>
        <p:nvSpPr>
          <p:cNvPr id="338" name="Google Shape;338;g29d41bb8955_0_320"/>
          <p:cNvSpPr/>
          <p:nvPr/>
        </p:nvSpPr>
        <p:spPr>
          <a:xfrm>
            <a:off x="2003650" y="1899225"/>
            <a:ext cx="368700" cy="1295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39" name="Google Shape;339;g29d41bb8955_0_320"/>
          <p:cNvSpPr txBox="1"/>
          <p:nvPr/>
        </p:nvSpPr>
        <p:spPr>
          <a:xfrm>
            <a:off x="277200" y="4033510"/>
            <a:ext cx="6241200" cy="41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遅刻を取消したい場合、「遅刻取消」の項目にチェックを入れ、変更を保存をクリックします。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こちらを実行すると、遅刻の表示が削除されます。</a:t>
            </a:r>
            <a:endParaRPr sz="1000" b="0" i="0" u="none" strike="noStrike" cap="none">
              <a:solidFill>
                <a:schemeClr val="dk1"/>
              </a:solidFill>
              <a:latin typeface="Meiryo"/>
              <a:ea typeface="Meiryo"/>
              <a:cs typeface="Meiryo"/>
              <a:sym typeface="Meiryo"/>
            </a:endParaRPr>
          </a:p>
        </p:txBody>
      </p:sp>
      <p:sp>
        <p:nvSpPr>
          <p:cNvPr id="340" name="Google Shape;340;g29d41bb8955_0_320"/>
          <p:cNvSpPr/>
          <p:nvPr/>
        </p:nvSpPr>
        <p:spPr>
          <a:xfrm>
            <a:off x="5527729" y="4534400"/>
            <a:ext cx="368700" cy="1295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41" name="Google Shape;341;g29d41bb8955_0_320"/>
          <p:cNvSpPr/>
          <p:nvPr/>
        </p:nvSpPr>
        <p:spPr>
          <a:xfrm>
            <a:off x="3026250" y="6019800"/>
            <a:ext cx="802800" cy="1881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42" name="Google Shape;342;g29d41bb8955_0_320"/>
          <p:cNvSpPr txBox="1"/>
          <p:nvPr/>
        </p:nvSpPr>
        <p:spPr>
          <a:xfrm>
            <a:off x="306050" y="6471903"/>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※遅刻取消を行った場合は、遅刻回数と遅刻時間が0になります。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5"/>
              </a:rPr>
              <a:t>出勤簿の「遅刻」「早退」「欠勤」の表示を消せますか？</a:t>
            </a:r>
            <a:endParaRPr sz="1000" b="0" i="0" u="none" strike="noStrike" cap="none">
              <a:solidFill>
                <a:schemeClr val="dk1"/>
              </a:solidFill>
              <a:latin typeface="Meiryo"/>
              <a:ea typeface="Meiryo"/>
              <a:cs typeface="Meiryo"/>
              <a:sym typeface="Meiryo"/>
            </a:endParaRPr>
          </a:p>
        </p:txBody>
      </p:sp>
      <p:sp>
        <p:nvSpPr>
          <p:cNvPr id="343" name="Google Shape;343;g29d41bb8955_0_32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勤怠を修正する</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3</a:t>
            </a:fld>
            <a:endParaRPr/>
          </a:p>
        </p:txBody>
      </p:sp>
      <p:sp>
        <p:nvSpPr>
          <p:cNvPr id="53" name="Google Shape;53;p2"/>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目次</a:t>
            </a:r>
            <a:endParaRPr/>
          </a:p>
        </p:txBody>
      </p:sp>
      <p:sp>
        <p:nvSpPr>
          <p:cNvPr id="54" name="Google Shape;54;p2"/>
          <p:cNvSpPr txBox="1"/>
          <p:nvPr/>
        </p:nvSpPr>
        <p:spPr>
          <a:xfrm>
            <a:off x="5475900" y="1260000"/>
            <a:ext cx="1004100" cy="73125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P.5</a:t>
            </a:r>
            <a:endParaRPr sz="1050" b="1" i="0" u="none" strike="noStrike" cap="none">
              <a:solidFill>
                <a:schemeClr val="accent1"/>
              </a:solidFill>
              <a:latin typeface="Meiryo"/>
              <a:ea typeface="Meiryo"/>
              <a:cs typeface="Meiryo"/>
              <a:sym typeface="Meiryo"/>
            </a:endParaRPr>
          </a:p>
          <a:p>
            <a:pPr marL="0" marR="0" lvl="0" indent="0" algn="r"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P.9</a:t>
            </a:r>
            <a:endParaRPr sz="1050" b="0" i="0" u="none" strike="noStrike" cap="none">
              <a:solidFill>
                <a:srgbClr val="7F7F7F"/>
              </a:solidFill>
              <a:latin typeface="Meiryo"/>
              <a:ea typeface="Meiryo"/>
              <a:cs typeface="Meiryo"/>
              <a:sym typeface="Meiryo"/>
            </a:endParaRPr>
          </a:p>
          <a:p>
            <a:pPr marL="0" marR="0" lvl="0" indent="0" algn="r"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P.13</a:t>
            </a:r>
            <a:br>
              <a:rPr lang="ja-JP" sz="1600" b="1" i="0" u="none" strike="noStrike" cap="none">
                <a:solidFill>
                  <a:schemeClr val="accent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P.14</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P.16</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P.2</a:t>
            </a:r>
            <a:r>
              <a:rPr lang="ja-JP" sz="1050">
                <a:solidFill>
                  <a:schemeClr val="dk1"/>
                </a:solidFill>
                <a:latin typeface="Meiryo"/>
                <a:ea typeface="Meiryo"/>
                <a:cs typeface="Meiryo"/>
                <a:sym typeface="Meiryo"/>
              </a:rPr>
              <a:t>1</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P.2</a:t>
            </a:r>
            <a:r>
              <a:rPr lang="ja-JP" sz="1600" b="1">
                <a:solidFill>
                  <a:schemeClr val="accent1"/>
                </a:solidFill>
                <a:latin typeface="Meiryo"/>
                <a:ea typeface="Meiryo"/>
                <a:cs typeface="Meiryo"/>
                <a:sym typeface="Meiryo"/>
              </a:rPr>
              <a:t>2</a:t>
            </a:r>
            <a:r>
              <a:rPr lang="ja-JP" sz="1600" b="0" i="0" u="none" strike="noStrike" cap="none">
                <a:solidFill>
                  <a:srgbClr val="7F7F7F"/>
                </a:solidFill>
                <a:latin typeface="Meiryo"/>
                <a:ea typeface="Meiryo"/>
                <a:cs typeface="Meiryo"/>
                <a:sym typeface="Meiryo"/>
              </a:rPr>
              <a:t/>
            </a:r>
            <a:br>
              <a:rPr lang="ja-JP" sz="160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P.2</a:t>
            </a:r>
            <a:r>
              <a:rPr lang="ja-JP" sz="1050">
                <a:solidFill>
                  <a:schemeClr val="dk1"/>
                </a:solidFill>
                <a:latin typeface="Meiryo"/>
                <a:ea typeface="Meiryo"/>
                <a:cs typeface="Meiryo"/>
                <a:sym typeface="Meiryo"/>
              </a:rPr>
              <a:t>3</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P.2</a:t>
            </a:r>
            <a:r>
              <a:rPr lang="ja-JP" sz="1050">
                <a:solidFill>
                  <a:schemeClr val="dk1"/>
                </a:solidFill>
                <a:latin typeface="Meiryo"/>
                <a:ea typeface="Meiryo"/>
                <a:cs typeface="Meiryo"/>
                <a:sym typeface="Meiryo"/>
              </a:rPr>
              <a:t>5</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a:t>
            </a:r>
            <a:r>
              <a:rPr lang="ja-JP" sz="1050">
                <a:solidFill>
                  <a:schemeClr val="dk1"/>
                </a:solidFill>
                <a:latin typeface="Meiryo"/>
                <a:ea typeface="Meiryo"/>
                <a:cs typeface="Meiryo"/>
                <a:sym typeface="Meiryo"/>
              </a:rPr>
              <a:t>30</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P.3</a:t>
            </a:r>
            <a:r>
              <a:rPr lang="ja-JP" sz="1050">
                <a:solidFill>
                  <a:schemeClr val="dk1"/>
                </a:solidFill>
                <a:latin typeface="Meiryo"/>
                <a:ea typeface="Meiryo"/>
                <a:cs typeface="Meiryo"/>
                <a:sym typeface="Meiryo"/>
              </a:rPr>
              <a:t>2</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P.3</a:t>
            </a:r>
            <a:r>
              <a:rPr lang="ja-JP" sz="1050">
                <a:solidFill>
                  <a:schemeClr val="dk1"/>
                </a:solidFill>
                <a:latin typeface="Meiryo"/>
                <a:ea typeface="Meiryo"/>
                <a:cs typeface="Meiryo"/>
                <a:sym typeface="Meiryo"/>
              </a:rPr>
              <a:t>5</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P.4</a:t>
            </a:r>
            <a:r>
              <a:rPr lang="ja-JP" sz="1050">
                <a:solidFill>
                  <a:schemeClr val="dk1"/>
                </a:solidFill>
                <a:latin typeface="Meiryo"/>
                <a:ea typeface="Meiryo"/>
                <a:cs typeface="Meiryo"/>
                <a:sym typeface="Meiryo"/>
              </a:rPr>
              <a:t>4</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P.4</a:t>
            </a:r>
            <a:r>
              <a:rPr lang="ja-JP" sz="1050">
                <a:solidFill>
                  <a:schemeClr val="dk1"/>
                </a:solidFill>
                <a:latin typeface="Meiryo"/>
                <a:ea typeface="Meiryo"/>
                <a:cs typeface="Meiryo"/>
                <a:sym typeface="Meiryo"/>
              </a:rPr>
              <a:t>9</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P.50</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P.5</a:t>
            </a:r>
            <a:r>
              <a:rPr lang="ja-JP" sz="1050">
                <a:solidFill>
                  <a:schemeClr val="dk1"/>
                </a:solidFill>
                <a:latin typeface="Meiryo"/>
                <a:ea typeface="Meiryo"/>
                <a:cs typeface="Meiryo"/>
                <a:sym typeface="Meiryo"/>
              </a:rPr>
              <a:t>3</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1000"/>
              </a:spcAft>
              <a:buClr>
                <a:schemeClr val="dk1"/>
              </a:buClr>
              <a:buSzPts val="1100"/>
              <a:buFont typeface="Arial"/>
              <a:buNone/>
            </a:pPr>
            <a:r>
              <a:rPr lang="ja-JP" sz="1600" b="1" i="0" u="none" strike="noStrike" cap="none">
                <a:solidFill>
                  <a:schemeClr val="accent1"/>
                </a:solidFill>
                <a:latin typeface="Meiryo"/>
                <a:ea typeface="Meiryo"/>
                <a:cs typeface="Meiryo"/>
                <a:sym typeface="Meiryo"/>
              </a:rPr>
              <a:t>P.5</a:t>
            </a:r>
            <a:r>
              <a:rPr lang="ja-JP" sz="1600" b="1">
                <a:solidFill>
                  <a:schemeClr val="accent1"/>
                </a:solidFill>
                <a:latin typeface="Meiryo"/>
                <a:ea typeface="Meiryo"/>
                <a:cs typeface="Meiryo"/>
                <a:sym typeface="Meiryo"/>
              </a:rPr>
              <a:t>5</a:t>
            </a:r>
            <a:r>
              <a:rPr lang="ja-JP" sz="1600" b="0" i="0" u="none" strike="noStrike" cap="none">
                <a:solidFill>
                  <a:srgbClr val="7F7F7F"/>
                </a:solidFill>
                <a:latin typeface="Meiryo"/>
                <a:ea typeface="Meiryo"/>
                <a:cs typeface="Meiryo"/>
                <a:sym typeface="Meiryo"/>
              </a:rPr>
              <a:t/>
            </a:r>
            <a:br>
              <a:rPr lang="ja-JP" sz="160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P.5</a:t>
            </a:r>
            <a:r>
              <a:rPr lang="ja-JP" sz="1050">
                <a:solidFill>
                  <a:schemeClr val="dk1"/>
                </a:solidFill>
                <a:latin typeface="Meiryo"/>
                <a:ea typeface="Meiryo"/>
                <a:cs typeface="Meiryo"/>
                <a:sym typeface="Meiryo"/>
              </a:rPr>
              <a:t>6</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P.5</a:t>
            </a:r>
            <a:r>
              <a:rPr lang="ja-JP" sz="1050">
                <a:solidFill>
                  <a:schemeClr val="dk1"/>
                </a:solidFill>
                <a:latin typeface="Meiryo"/>
                <a:ea typeface="Meiryo"/>
                <a:cs typeface="Meiryo"/>
                <a:sym typeface="Meiryo"/>
              </a:rPr>
              <a:t>9</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P.6</a:t>
            </a:r>
            <a:r>
              <a:rPr lang="ja-JP" sz="1050">
                <a:solidFill>
                  <a:schemeClr val="dk1"/>
                </a:solidFill>
                <a:latin typeface="Meiryo"/>
                <a:ea typeface="Meiryo"/>
                <a:cs typeface="Meiryo"/>
                <a:sym typeface="Meiryo"/>
              </a:rPr>
              <a:t>3</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P.6</a:t>
            </a:r>
            <a:r>
              <a:rPr lang="ja-JP" sz="1050">
                <a:solidFill>
                  <a:schemeClr val="dk1"/>
                </a:solidFill>
                <a:latin typeface="Meiryo"/>
                <a:ea typeface="Meiryo"/>
                <a:cs typeface="Meiryo"/>
                <a:sym typeface="Meiryo"/>
              </a:rPr>
              <a:t>5</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P.6</a:t>
            </a:r>
            <a:r>
              <a:rPr lang="ja-JP" sz="1050">
                <a:solidFill>
                  <a:schemeClr val="dk1"/>
                </a:solidFill>
                <a:latin typeface="Meiryo"/>
                <a:ea typeface="Meiryo"/>
                <a:cs typeface="Meiryo"/>
                <a:sym typeface="Meiryo"/>
              </a:rPr>
              <a:t>7</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P.6</a:t>
            </a:r>
            <a:r>
              <a:rPr lang="ja-JP" sz="1050">
                <a:solidFill>
                  <a:schemeClr val="dk1"/>
                </a:solidFill>
                <a:latin typeface="Meiryo"/>
                <a:ea typeface="Meiryo"/>
                <a:cs typeface="Meiryo"/>
                <a:sym typeface="Meiryo"/>
              </a:rPr>
              <a:t>9</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P.7</a:t>
            </a:r>
            <a:r>
              <a:rPr lang="ja-JP" sz="1050">
                <a:solidFill>
                  <a:schemeClr val="dk1"/>
                </a:solidFill>
                <a:latin typeface="Meiryo"/>
                <a:ea typeface="Meiryo"/>
                <a:cs typeface="Meiryo"/>
                <a:sym typeface="Meiryo"/>
              </a:rPr>
              <a:t>2</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P.7</a:t>
            </a:r>
            <a:r>
              <a:rPr lang="ja-JP" sz="1050">
                <a:solidFill>
                  <a:schemeClr val="dk1"/>
                </a:solidFill>
                <a:latin typeface="Meiryo"/>
                <a:ea typeface="Meiryo"/>
                <a:cs typeface="Meiryo"/>
                <a:sym typeface="Meiryo"/>
              </a:rPr>
              <a:t>5</a:t>
            </a:r>
            <a:endParaRPr sz="1050" b="0" i="0" u="none" strike="noStrike" cap="none">
              <a:solidFill>
                <a:schemeClr val="dk1"/>
              </a:solidFill>
              <a:latin typeface="Meiryo"/>
              <a:ea typeface="Meiryo"/>
              <a:cs typeface="Meiryo"/>
              <a:sym typeface="Meiryo"/>
            </a:endParaRPr>
          </a:p>
        </p:txBody>
      </p:sp>
      <p:sp>
        <p:nvSpPr>
          <p:cNvPr id="55" name="Google Shape;55;p2"/>
          <p:cNvSpPr txBox="1"/>
          <p:nvPr/>
        </p:nvSpPr>
        <p:spPr>
          <a:xfrm>
            <a:off x="360000" y="1260000"/>
            <a:ext cx="3021300" cy="7312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管理者ページにログインする</a:t>
            </a:r>
            <a:endParaRPr sz="1050" b="0" i="0" u="none" strike="noStrike" cap="none">
              <a:solidFill>
                <a:srgbClr val="7F7F7F"/>
              </a:solidFill>
              <a:latin typeface="Meiryo"/>
              <a:ea typeface="Meiryo"/>
              <a:cs typeface="Meiryo"/>
              <a:sym typeface="Meiryo"/>
            </a:endParaRPr>
          </a:p>
          <a:p>
            <a:pPr marL="0" marR="0" lvl="0" indent="0" algn="l"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トップページを確認する</a:t>
            </a:r>
            <a:endParaRPr sz="1050" b="0" i="0" u="none" strike="noStrike" cap="none">
              <a:solidFill>
                <a:srgbClr val="7F7F7F"/>
              </a:solidFill>
              <a:latin typeface="Meiryo"/>
              <a:ea typeface="Meiryo"/>
              <a:cs typeface="Meiryo"/>
              <a:sym typeface="Meiryo"/>
            </a:endParaRPr>
          </a:p>
          <a:p>
            <a:pPr marL="0" marR="0" lvl="0" indent="0" algn="l"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スタッフ情報を管理する</a:t>
            </a:r>
            <a:r>
              <a:rPr lang="ja-JP" sz="1600" b="0" i="0" u="none" strike="noStrike" cap="none">
                <a:solidFill>
                  <a:srgbClr val="7F7F7F"/>
                </a:solidFill>
                <a:latin typeface="Meiryo"/>
                <a:ea typeface="Meiryo"/>
                <a:cs typeface="Meiryo"/>
                <a:sym typeface="Meiryo"/>
              </a:rPr>
              <a:t/>
            </a:r>
            <a:br>
              <a:rPr lang="ja-JP" sz="1600" b="0" i="0" u="none" strike="noStrike" cap="none">
                <a:solidFill>
                  <a:srgbClr val="7F7F7F"/>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スタッフ一覧を確認する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スタッフを登録する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スタッフの並び順を設定する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勤怠を確認する</a:t>
            </a:r>
            <a:br>
              <a:rPr lang="ja-JP" sz="1600" b="1" i="0" u="none" strike="noStrike" cap="none">
                <a:solidFill>
                  <a:schemeClr val="accent1"/>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出勤簿を確認する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勤怠を修正する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勤怠状況を確認する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打刻データを確認する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残業時間を確認する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法定外労働を管理する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予実管理をする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エラーを確認する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締め処理をする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1000"/>
              </a:spcAft>
              <a:buClr>
                <a:srgbClr val="000000"/>
              </a:buClr>
              <a:buSzPts val="1600"/>
              <a:buFont typeface="Arial"/>
              <a:buNone/>
            </a:pPr>
            <a:r>
              <a:rPr lang="ja-JP" sz="1600" b="1" i="0" u="none" strike="noStrike" cap="none">
                <a:solidFill>
                  <a:schemeClr val="accent1"/>
                </a:solidFill>
                <a:latin typeface="Meiryo"/>
                <a:ea typeface="Meiryo"/>
                <a:cs typeface="Meiryo"/>
                <a:sym typeface="Meiryo"/>
              </a:rPr>
              <a:t>シフトを作成する</a:t>
            </a:r>
            <a:r>
              <a:rPr lang="ja-JP" sz="1600" b="0" i="0" u="none" strike="noStrike" cap="none">
                <a:solidFill>
                  <a:srgbClr val="7F7F7F"/>
                </a:solidFill>
                <a:latin typeface="Meiryo"/>
                <a:ea typeface="Meiryo"/>
                <a:cs typeface="Meiryo"/>
                <a:sym typeface="Meiryo"/>
              </a:rPr>
              <a:t/>
            </a:r>
            <a:br>
              <a:rPr lang="ja-JP" sz="1600" b="0" i="0" u="none" strike="noStrike" cap="none">
                <a:solidFill>
                  <a:srgbClr val="7F7F7F"/>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シフトパターンを作成する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パレットシフトを作成する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ラインシフトを作成する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ポジションを作成する・人数枠を設定する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シフトを募集する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シフト申請を承認する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シフトの予定表を確認する</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　シフトをスタッフに公開する</a:t>
            </a:r>
            <a:endParaRPr sz="1600" b="1" i="0" u="none" strike="noStrike" cap="none">
              <a:solidFill>
                <a:schemeClr val="dk1"/>
              </a:solidFill>
              <a:latin typeface="Meiryo"/>
              <a:ea typeface="Meiryo"/>
              <a:cs typeface="Meiryo"/>
              <a:sym typeface="Meiryo"/>
            </a:endParaRPr>
          </a:p>
        </p:txBody>
      </p:sp>
      <p:sp>
        <p:nvSpPr>
          <p:cNvPr id="56" name="Google Shape;56;p2"/>
          <p:cNvSpPr txBox="1"/>
          <p:nvPr/>
        </p:nvSpPr>
        <p:spPr>
          <a:xfrm>
            <a:off x="3612900" y="1260000"/>
            <a:ext cx="1631400" cy="73125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ja-JP" sz="1600" b="1" i="0" u="none" strike="noStrike" cap="none">
                <a:solidFill>
                  <a:schemeClr val="lt1"/>
                </a:solidFill>
                <a:latin typeface="Meiryo"/>
                <a:ea typeface="Meiryo"/>
                <a:cs typeface="Meiryo"/>
                <a:sym typeface="Meiryo"/>
              </a:rPr>
              <a:t>・・・・</a:t>
            </a:r>
            <a:endParaRPr sz="1050" b="1" i="0" u="none" strike="noStrike" cap="none">
              <a:solidFill>
                <a:schemeClr val="lt1"/>
              </a:solidFill>
              <a:latin typeface="Meiryo"/>
              <a:ea typeface="Meiryo"/>
              <a:cs typeface="Meiryo"/>
              <a:sym typeface="Meiryo"/>
            </a:endParaRPr>
          </a:p>
          <a:p>
            <a:pPr marL="0" marR="0" lvl="0" indent="0" algn="ctr" rtl="0">
              <a:lnSpc>
                <a:spcPct val="150000"/>
              </a:lnSpc>
              <a:spcBef>
                <a:spcPts val="1000"/>
              </a:spcBef>
              <a:spcAft>
                <a:spcPts val="0"/>
              </a:spcAft>
              <a:buClr>
                <a:srgbClr val="000000"/>
              </a:buClr>
              <a:buSzPts val="1600"/>
              <a:buFont typeface="Arial"/>
              <a:buNone/>
            </a:pPr>
            <a:r>
              <a:rPr lang="ja-JP" sz="1600" b="1" i="0" u="none" strike="noStrike" cap="none">
                <a:solidFill>
                  <a:schemeClr val="lt1"/>
                </a:solidFill>
                <a:latin typeface="Meiryo"/>
                <a:ea typeface="Meiryo"/>
                <a:cs typeface="Meiryo"/>
                <a:sym typeface="Meiryo"/>
              </a:rPr>
              <a:t>・・・・</a:t>
            </a:r>
            <a:endParaRPr sz="1050" b="0" i="0" u="none" strike="noStrike" cap="none">
              <a:solidFill>
                <a:schemeClr val="lt1"/>
              </a:solidFill>
              <a:latin typeface="Meiryo"/>
              <a:ea typeface="Meiryo"/>
              <a:cs typeface="Meiryo"/>
              <a:sym typeface="Meiryo"/>
            </a:endParaRPr>
          </a:p>
          <a:p>
            <a:pPr marL="0" marR="0" lvl="0" indent="0" algn="ctr" rtl="0">
              <a:lnSpc>
                <a:spcPct val="150000"/>
              </a:lnSpc>
              <a:spcBef>
                <a:spcPts val="1000"/>
              </a:spcBef>
              <a:spcAft>
                <a:spcPts val="0"/>
              </a:spcAft>
              <a:buClr>
                <a:srgbClr val="000000"/>
              </a:buClr>
              <a:buSzPts val="1600"/>
              <a:buFont typeface="Arial"/>
              <a:buNone/>
            </a:pPr>
            <a:r>
              <a:rPr lang="ja-JP" sz="1600" b="1" i="0" u="none" strike="noStrike" cap="none">
                <a:solidFill>
                  <a:schemeClr val="lt1"/>
                </a:solidFill>
                <a:latin typeface="Meiryo"/>
                <a:ea typeface="Meiryo"/>
                <a:cs typeface="Meiryo"/>
                <a:sym typeface="Meiryo"/>
              </a:rPr>
              <a:t>・・・・</a:t>
            </a:r>
            <a:r>
              <a:rPr lang="ja-JP" sz="1600" b="1" i="0" u="none" strike="noStrike" cap="none">
                <a:solidFill>
                  <a:srgbClr val="7F7F7F"/>
                </a:solidFill>
                <a:latin typeface="Meiryo"/>
                <a:ea typeface="Meiryo"/>
                <a:cs typeface="Meiryo"/>
                <a:sym typeface="Meiryo"/>
              </a:rPr>
              <a:t/>
            </a:r>
            <a:br>
              <a:rPr lang="ja-JP" sz="1600" b="1"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0"/>
              </a:spcAft>
              <a:buClr>
                <a:srgbClr val="000000"/>
              </a:buClr>
              <a:buSzPts val="1600"/>
              <a:buFont typeface="Arial"/>
              <a:buNone/>
            </a:pPr>
            <a:r>
              <a:rPr lang="ja-JP" sz="1600" b="0" i="0" u="none" strike="noStrike" cap="none">
                <a:solidFill>
                  <a:schemeClr val="lt1"/>
                </a:solidFill>
                <a:latin typeface="Meiryo"/>
                <a:ea typeface="Meiryo"/>
                <a:cs typeface="Meiryo"/>
                <a:sym typeface="Meiryo"/>
              </a:rPr>
              <a:t>・・・・</a:t>
            </a:r>
            <a:br>
              <a:rPr lang="ja-JP" sz="1600" b="0" i="0" u="none" strike="noStrike" cap="none">
                <a:solidFill>
                  <a:schemeClr val="lt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1000"/>
              </a:spcAft>
              <a:buClr>
                <a:srgbClr val="000000"/>
              </a:buClr>
              <a:buSzPts val="1600"/>
              <a:buFont typeface="Arial"/>
              <a:buNone/>
            </a:pPr>
            <a:r>
              <a:rPr lang="ja-JP" sz="1600" b="1" i="0" u="none" strike="noStrike" cap="none">
                <a:solidFill>
                  <a:schemeClr val="lt1"/>
                </a:solidFill>
                <a:latin typeface="Meiryo"/>
                <a:ea typeface="Meiryo"/>
                <a:cs typeface="Meiryo"/>
                <a:sym typeface="Meiryo"/>
              </a:rPr>
              <a:t>・・・・</a:t>
            </a:r>
            <a:r>
              <a:rPr lang="ja-JP" sz="1600" b="0" i="0" u="none" strike="noStrike" cap="none">
                <a:solidFill>
                  <a:schemeClr val="lt1"/>
                </a:solidFill>
                <a:latin typeface="Meiryo"/>
                <a:ea typeface="Meiryo"/>
                <a:cs typeface="Meiryo"/>
                <a:sym typeface="Meiryo"/>
              </a:rPr>
              <a:t/>
            </a:r>
            <a:br>
              <a:rPr lang="ja-JP" sz="1600" b="0" i="0" u="none" strike="noStrike" cap="none">
                <a:solidFill>
                  <a:schemeClr val="lt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r>
              <a:rPr lang="ja-JP" sz="1400" b="0" i="0" u="none" strike="noStrike" cap="none">
                <a:solidFill>
                  <a:schemeClr val="dk1"/>
                </a:solidFill>
                <a:latin typeface="Arial"/>
                <a:ea typeface="Arial"/>
                <a:cs typeface="Arial"/>
                <a:sym typeface="Arial"/>
              </a:rPr>
              <a:t/>
            </a:r>
            <a:br>
              <a:rPr lang="ja-JP" sz="1400" b="0" i="0" u="none" strike="noStrike" cap="none">
                <a:solidFill>
                  <a:schemeClr val="dk1"/>
                </a:solidFill>
                <a:latin typeface="Arial"/>
                <a:ea typeface="Arial"/>
                <a:cs typeface="Arial"/>
                <a:sym typeface="Arial"/>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9d41bb8955_0_33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日単位での勤務状況を確認します。（1/2）</a:t>
            </a:r>
            <a:endParaRPr sz="1300"/>
          </a:p>
        </p:txBody>
      </p:sp>
      <p:sp>
        <p:nvSpPr>
          <p:cNvPr id="350" name="Google Shape;350;g29d41bb8955_0_33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30</a:t>
            </a:fld>
            <a:endParaRPr/>
          </a:p>
        </p:txBody>
      </p:sp>
      <p:sp>
        <p:nvSpPr>
          <p:cNvPr id="351" name="Google Shape;351;g29d41bb8955_0_33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勤怠状況を確認する</a:t>
            </a:r>
            <a:endParaRPr/>
          </a:p>
        </p:txBody>
      </p:sp>
      <p:sp>
        <p:nvSpPr>
          <p:cNvPr id="352" name="Google Shape;352;g29d41bb8955_0_335"/>
          <p:cNvSpPr txBox="1"/>
          <p:nvPr/>
        </p:nvSpPr>
        <p:spPr>
          <a:xfrm>
            <a:off x="277200" y="1551600"/>
            <a:ext cx="6241200" cy="56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本日分もしくは指定日の勤務状況を一覧で確認する方法をご案内します。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勤務状況表示</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「出勤管理」にカーソルを合わせ「勤務状況表示」をクリックします。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
        <p:nvSpPr>
          <p:cNvPr id="353" name="Google Shape;353;g29d41bb8955_0_335"/>
          <p:cNvSpPr txBox="1"/>
          <p:nvPr/>
        </p:nvSpPr>
        <p:spPr>
          <a:xfrm>
            <a:off x="277200" y="4179075"/>
            <a:ext cx="6307200" cy="117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「本日」もしくは「指定日」にチェックを入れ、確認する対象を選択し、「表示」をクリックします。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※並び順について</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2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　通常　　　：打刻区分【出勤】・【休憩終了】のスタッフが優先的に表示</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　遅刻中優先：打刻区分【出勤】がないスタッフを優先的に表示</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　休憩中優先：打刻区分【休憩開始】のスタッフを優先的に表示</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　退勤済優先：打刻区分【退勤】のスタッフを優先的に表示</a:t>
            </a:r>
            <a:endParaRPr sz="1000" b="0" i="0" u="none" strike="noStrike" cap="none">
              <a:solidFill>
                <a:srgbClr val="000000"/>
              </a:solidFill>
              <a:latin typeface="Meiryo"/>
              <a:ea typeface="Meiryo"/>
              <a:cs typeface="Meiryo"/>
              <a:sym typeface="Meiryo"/>
            </a:endParaRPr>
          </a:p>
        </p:txBody>
      </p:sp>
      <p:pic>
        <p:nvPicPr>
          <p:cNvPr id="354" name="Google Shape;354;g29d41bb8955_0_335"/>
          <p:cNvPicPr preferRelativeResize="0"/>
          <p:nvPr/>
        </p:nvPicPr>
        <p:blipFill rotWithShape="1">
          <a:blip r:embed="rId4">
            <a:alphaModFix/>
          </a:blip>
          <a:srcRect/>
          <a:stretch/>
        </p:blipFill>
        <p:spPr>
          <a:xfrm>
            <a:off x="277200" y="2594600"/>
            <a:ext cx="6307201" cy="1375273"/>
          </a:xfrm>
          <a:prstGeom prst="rect">
            <a:avLst/>
          </a:prstGeom>
          <a:noFill/>
          <a:ln w="9525" cap="flat" cmpd="sng">
            <a:solidFill>
              <a:srgbClr val="D9D9D9"/>
            </a:solidFill>
            <a:prstDash val="solid"/>
            <a:round/>
            <a:headEnd type="none" w="sm" len="sm"/>
            <a:tailEnd type="none" w="sm" len="sm"/>
          </a:ln>
        </p:spPr>
      </p:pic>
      <p:sp>
        <p:nvSpPr>
          <p:cNvPr id="355" name="Google Shape;355;g29d41bb8955_0_335"/>
          <p:cNvSpPr/>
          <p:nvPr/>
        </p:nvSpPr>
        <p:spPr>
          <a:xfrm>
            <a:off x="320600" y="2636025"/>
            <a:ext cx="974700" cy="1548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56" name="Google Shape;356;g29d41bb8955_0_335"/>
          <p:cNvSpPr/>
          <p:nvPr/>
        </p:nvSpPr>
        <p:spPr>
          <a:xfrm>
            <a:off x="320600" y="3297050"/>
            <a:ext cx="627900" cy="144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357" name="Google Shape;357;g29d41bb8955_0_335"/>
          <p:cNvPicPr preferRelativeResize="0"/>
          <p:nvPr/>
        </p:nvPicPr>
        <p:blipFill rotWithShape="1">
          <a:blip r:embed="rId5">
            <a:alphaModFix/>
          </a:blip>
          <a:srcRect/>
          <a:stretch/>
        </p:blipFill>
        <p:spPr>
          <a:xfrm>
            <a:off x="811387" y="5481100"/>
            <a:ext cx="5238820" cy="3407175"/>
          </a:xfrm>
          <a:prstGeom prst="rect">
            <a:avLst/>
          </a:prstGeom>
          <a:noFill/>
          <a:ln w="9525" cap="flat" cmpd="sng">
            <a:solidFill>
              <a:srgbClr val="D9D9D9"/>
            </a:solidFill>
            <a:prstDash val="solid"/>
            <a:round/>
            <a:headEnd type="none" w="sm" len="sm"/>
            <a:tailEnd type="none" w="sm" len="sm"/>
          </a:ln>
        </p:spPr>
      </p:pic>
      <p:sp>
        <p:nvSpPr>
          <p:cNvPr id="358" name="Google Shape;358;g29d41bb8955_0_335"/>
          <p:cNvSpPr/>
          <p:nvPr/>
        </p:nvSpPr>
        <p:spPr>
          <a:xfrm>
            <a:off x="853300" y="6496050"/>
            <a:ext cx="3374100" cy="314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59" name="Google Shape;359;g29d41bb8955_0_335"/>
          <p:cNvSpPr/>
          <p:nvPr/>
        </p:nvSpPr>
        <p:spPr>
          <a:xfrm>
            <a:off x="1885950" y="8198350"/>
            <a:ext cx="666600" cy="707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60" name="Google Shape;360;g29d41bb8955_0_335"/>
          <p:cNvSpPr/>
          <p:nvPr/>
        </p:nvSpPr>
        <p:spPr>
          <a:xfrm>
            <a:off x="4568050" y="8310600"/>
            <a:ext cx="461100" cy="314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9d41bb8955_0_35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31</a:t>
            </a:fld>
            <a:endParaRPr/>
          </a:p>
        </p:txBody>
      </p:sp>
      <p:sp>
        <p:nvSpPr>
          <p:cNvPr id="367" name="Google Shape;367;g29d41bb8955_0_35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勤怠状況を確認する</a:t>
            </a:r>
            <a:endParaRPr/>
          </a:p>
        </p:txBody>
      </p:sp>
      <p:sp>
        <p:nvSpPr>
          <p:cNvPr id="368" name="Google Shape;368;g29d41bb8955_0_351"/>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日単位での勤務状況を確認します。（2/2）</a:t>
            </a:r>
            <a:endParaRPr sz="1300"/>
          </a:p>
        </p:txBody>
      </p:sp>
      <p:sp>
        <p:nvSpPr>
          <p:cNvPr id="369" name="Google Shape;369;g29d41bb8955_0_351"/>
          <p:cNvSpPr txBox="1"/>
          <p:nvPr/>
        </p:nvSpPr>
        <p:spPr>
          <a:xfrm>
            <a:off x="277200" y="1551600"/>
            <a:ext cx="62412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勤務状況表示の概要をご案内します。</a:t>
            </a:r>
            <a:endParaRPr sz="1000" b="0" i="0" u="none" strike="noStrike" cap="none">
              <a:solidFill>
                <a:srgbClr val="000000"/>
              </a:solidFill>
              <a:latin typeface="Meiryo"/>
              <a:ea typeface="Meiryo"/>
              <a:cs typeface="Meiryo"/>
              <a:sym typeface="Meiryo"/>
            </a:endParaRPr>
          </a:p>
        </p:txBody>
      </p:sp>
      <p:pic>
        <p:nvPicPr>
          <p:cNvPr id="370" name="Google Shape;370;g29d41bb8955_0_351"/>
          <p:cNvPicPr preferRelativeResize="0"/>
          <p:nvPr/>
        </p:nvPicPr>
        <p:blipFill rotWithShape="1">
          <a:blip r:embed="rId3">
            <a:alphaModFix/>
          </a:blip>
          <a:srcRect/>
          <a:stretch/>
        </p:blipFill>
        <p:spPr>
          <a:xfrm>
            <a:off x="306050" y="1890900"/>
            <a:ext cx="6241199" cy="1854177"/>
          </a:xfrm>
          <a:prstGeom prst="rect">
            <a:avLst/>
          </a:prstGeom>
          <a:noFill/>
          <a:ln w="9525" cap="flat" cmpd="sng">
            <a:solidFill>
              <a:srgbClr val="D9D9D9"/>
            </a:solidFill>
            <a:prstDash val="solid"/>
            <a:round/>
            <a:headEnd type="none" w="sm" len="sm"/>
            <a:tailEnd type="none" w="sm" len="sm"/>
          </a:ln>
        </p:spPr>
      </p:pic>
      <p:graphicFrame>
        <p:nvGraphicFramePr>
          <p:cNvPr id="371" name="Google Shape;371;g29d41bb8955_0_351"/>
          <p:cNvGraphicFramePr/>
          <p:nvPr/>
        </p:nvGraphicFramePr>
        <p:xfrm>
          <a:off x="361050" y="3971925"/>
          <a:ext cx="3000000" cy="3000000"/>
        </p:xfrm>
        <a:graphic>
          <a:graphicData uri="http://schemas.openxmlformats.org/drawingml/2006/table">
            <a:tbl>
              <a:tblPr>
                <a:noFill/>
                <a:tableStyleId>{FC5AC5F7-BD7E-4327-884B-1D2095C8778F}</a:tableStyleId>
              </a:tblPr>
              <a:tblGrid>
                <a:gridCol w="914450">
                  <a:extLst>
                    <a:ext uri="{9D8B030D-6E8A-4147-A177-3AD203B41FA5}">
                      <a16:colId xmlns:a16="http://schemas.microsoft.com/office/drawing/2014/main" val="20000"/>
                    </a:ext>
                  </a:extLst>
                </a:gridCol>
                <a:gridCol w="5242900">
                  <a:extLst>
                    <a:ext uri="{9D8B030D-6E8A-4147-A177-3AD203B41FA5}">
                      <a16:colId xmlns:a16="http://schemas.microsoft.com/office/drawing/2014/main" val="20001"/>
                    </a:ext>
                  </a:extLst>
                </a:gridCol>
              </a:tblGrid>
              <a:tr h="32147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項　目</a:t>
                      </a:r>
                      <a:endParaRPr sz="900" b="1" u="none" strike="noStrike" cap="none"/>
                    </a:p>
                  </a:txBody>
                  <a:tcPr marL="91425" marR="91425" marT="91425" marB="91425" anchor="ctr">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説　明</a:t>
                      </a:r>
                      <a:endParaRPr sz="900" b="1"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2548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リンク</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該当スタッフの「出入詳細」「出勤簿」に移動します。</a:t>
                      </a:r>
                      <a:endParaRPr sz="900" u="none" strike="noStrike" cap="none"/>
                    </a:p>
                  </a:txBody>
                  <a:tcPr marL="91425" marR="91425" marT="91425" marB="91425" anchor="ct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シフト</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当日のシフトを作成している場合は、シフトの開始〜終了時間が表示されます。</a:t>
                      </a:r>
                      <a:endParaRPr sz="900" u="none" strike="noStrike" cap="none"/>
                    </a:p>
                  </a:txBody>
                  <a:tcPr marL="91425" marR="91425" marT="91425" marB="91425" anchor="ctr"/>
                </a:tc>
                <a:extLst>
                  <a:ext uri="{0D108BD9-81ED-4DB2-BD59-A6C34878D82A}">
                    <a16:rowId xmlns:a16="http://schemas.microsoft.com/office/drawing/2014/main" val="10002"/>
                  </a:ext>
                </a:extLst>
              </a:tr>
              <a:tr h="2929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出勤・退勤</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出勤時刻と退勤時刻が表示されます。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※打刻まるめを利用している場合、チェックボックスにチェックを入れると打刻の時刻も表示されます。</a:t>
                      </a:r>
                      <a:endParaRPr sz="900" u="none" strike="noStrike" cap="none"/>
                    </a:p>
                  </a:txBody>
                  <a:tcPr marL="91425" marR="91425" marT="91425" marB="91425" anchor="ctr"/>
                </a:tc>
                <a:extLst>
                  <a:ext uri="{0D108BD9-81ED-4DB2-BD59-A6C34878D82A}">
                    <a16:rowId xmlns:a16="http://schemas.microsoft.com/office/drawing/2014/main" val="10003"/>
                  </a:ext>
                </a:extLst>
              </a:tr>
              <a:tr h="2833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労働時間</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勤務時間計が表示されます。</a:t>
                      </a:r>
                      <a:endParaRPr sz="900" u="none" strike="noStrike" cap="none"/>
                    </a:p>
                  </a:txBody>
                  <a:tcPr marL="91425" marR="91425" marT="91425" marB="91425" anchor="ctr"/>
                </a:tc>
                <a:extLst>
                  <a:ext uri="{0D108BD9-81ED-4DB2-BD59-A6C34878D82A}">
                    <a16:rowId xmlns:a16="http://schemas.microsoft.com/office/drawing/2014/main" val="10004"/>
                  </a:ext>
                </a:extLst>
              </a:tr>
              <a:tr h="2643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休憩時間</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休憩時間が表示されます。</a:t>
                      </a:r>
                      <a:endParaRPr sz="900" u="none" strike="noStrike" cap="none"/>
                    </a:p>
                  </a:txBody>
                  <a:tcPr marL="91425" marR="91425" marT="91425" marB="91425" anchor="ctr"/>
                </a:tc>
                <a:extLst>
                  <a:ext uri="{0D108BD9-81ED-4DB2-BD59-A6C34878D82A}">
                    <a16:rowId xmlns:a16="http://schemas.microsoft.com/office/drawing/2014/main" val="10005"/>
                  </a:ext>
                </a:extLst>
              </a:tr>
              <a:tr h="2833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概算給与</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「スタッフ詳細」で設定した時給・交通費をもとに、計算した金額が表示されます。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※所定時間・残業・深夜設定で設定している割増も反映されます。</a:t>
                      </a:r>
                      <a:endParaRPr sz="900" u="none" strike="noStrike" cap="none"/>
                    </a:p>
                  </a:txBody>
                  <a:tcPr marL="91425" marR="91425" marT="91425" marB="91425" anchor="ctr"/>
                </a:tc>
                <a:extLst>
                  <a:ext uri="{0D108BD9-81ED-4DB2-BD59-A6C34878D82A}">
                    <a16:rowId xmlns:a16="http://schemas.microsoft.com/office/drawing/2014/main" val="10006"/>
                  </a:ext>
                </a:extLst>
              </a:tr>
              <a:tr h="2548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打刻判定</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シフト時間の右側に、打刻・シフト・休暇申請に応じて「遅刻」「早退」「有休」などの判定が表示されます。</a:t>
                      </a:r>
                      <a:endParaRPr sz="900" u="none" strike="noStrike" cap="none"/>
                    </a:p>
                  </a:txBody>
                  <a:tcPr marL="91425" marR="91425" marT="91425" marB="91425" anchor="ctr"/>
                </a:tc>
                <a:extLst>
                  <a:ext uri="{0D108BD9-81ED-4DB2-BD59-A6C34878D82A}">
                    <a16:rowId xmlns:a16="http://schemas.microsoft.com/office/drawing/2014/main" val="10007"/>
                  </a:ext>
                </a:extLst>
              </a:tr>
            </a:tbl>
          </a:graphicData>
        </a:graphic>
      </p:graphicFrame>
      <p:sp>
        <p:nvSpPr>
          <p:cNvPr id="372" name="Google Shape;372;g29d41bb8955_0_351"/>
          <p:cNvSpPr/>
          <p:nvPr/>
        </p:nvSpPr>
        <p:spPr>
          <a:xfrm>
            <a:off x="1457325" y="2276475"/>
            <a:ext cx="4572000" cy="253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29d41bb8955_0_351"/>
          <p:cNvSpPr/>
          <p:nvPr/>
        </p:nvSpPr>
        <p:spPr>
          <a:xfrm>
            <a:off x="3248025" y="2839163"/>
            <a:ext cx="333300" cy="861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9d41bb8955_0_36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打刻データを確認します。（1/3）</a:t>
            </a:r>
            <a:endParaRPr sz="1300"/>
          </a:p>
        </p:txBody>
      </p:sp>
      <p:sp>
        <p:nvSpPr>
          <p:cNvPr id="380" name="Google Shape;380;g29d41bb8955_0_36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32</a:t>
            </a:fld>
            <a:endParaRPr/>
          </a:p>
        </p:txBody>
      </p:sp>
      <p:sp>
        <p:nvSpPr>
          <p:cNvPr id="381" name="Google Shape;381;g29d41bb8955_0_36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打刻データを確認する</a:t>
            </a:r>
            <a:endParaRPr/>
          </a:p>
        </p:txBody>
      </p:sp>
      <p:sp>
        <p:nvSpPr>
          <p:cNvPr id="382" name="Google Shape;382;g29d41bb8955_0_363"/>
          <p:cNvSpPr txBox="1"/>
          <p:nvPr/>
        </p:nvSpPr>
        <p:spPr>
          <a:xfrm>
            <a:off x="277200" y="1551600"/>
            <a:ext cx="62412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各スタッフの打刻方法を表示する方法をご案内します。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GPS打刻の位置情報を一覧でご覧になりたい場合などにご利用ください。</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打刻データ表示</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「出勤管理」にカーソルを合わせ「打刻データ表示」をクリックします。</a:t>
            </a:r>
            <a:endParaRPr sz="1000" b="0" i="0" u="none" strike="noStrike" cap="none">
              <a:solidFill>
                <a:srgbClr val="000000"/>
              </a:solidFill>
              <a:latin typeface="Meiryo"/>
              <a:ea typeface="Meiryo"/>
              <a:cs typeface="Meiryo"/>
              <a:sym typeface="Meiryo"/>
            </a:endParaRPr>
          </a:p>
        </p:txBody>
      </p:sp>
      <p:pic>
        <p:nvPicPr>
          <p:cNvPr id="383" name="Google Shape;383;g29d41bb8955_0_363"/>
          <p:cNvPicPr preferRelativeResize="0"/>
          <p:nvPr/>
        </p:nvPicPr>
        <p:blipFill rotWithShape="1">
          <a:blip r:embed="rId4">
            <a:alphaModFix/>
          </a:blip>
          <a:srcRect/>
          <a:stretch/>
        </p:blipFill>
        <p:spPr>
          <a:xfrm>
            <a:off x="766575" y="4805700"/>
            <a:ext cx="5324851" cy="2546100"/>
          </a:xfrm>
          <a:prstGeom prst="rect">
            <a:avLst/>
          </a:prstGeom>
          <a:noFill/>
          <a:ln w="9525" cap="flat" cmpd="sng">
            <a:solidFill>
              <a:srgbClr val="D8D8D8"/>
            </a:solidFill>
            <a:prstDash val="solid"/>
            <a:round/>
            <a:headEnd type="none" w="sm" len="sm"/>
            <a:tailEnd type="none" w="sm" len="sm"/>
          </a:ln>
        </p:spPr>
      </p:pic>
      <p:sp>
        <p:nvSpPr>
          <p:cNvPr id="384" name="Google Shape;384;g29d41bb8955_0_363"/>
          <p:cNvSpPr txBox="1"/>
          <p:nvPr/>
        </p:nvSpPr>
        <p:spPr>
          <a:xfrm>
            <a:off x="393300" y="4280675"/>
            <a:ext cx="6307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表示する期間、確認する対象を選択し、確認したい打刻方法にチェックを入れ、</a:t>
            </a:r>
            <a:br>
              <a:rPr lang="ja-JP" sz="1000" b="0" i="0" u="none" strike="noStrike" cap="none">
                <a:solidFill>
                  <a:srgbClr val="000000"/>
                </a:solidFill>
                <a:latin typeface="Meiryo"/>
                <a:ea typeface="Meiryo"/>
                <a:cs typeface="Meiryo"/>
                <a:sym typeface="Meiryo"/>
              </a:rPr>
            </a:br>
            <a:r>
              <a:rPr lang="ja-JP" sz="1000" b="0" i="0" u="none" strike="noStrike" cap="none">
                <a:solidFill>
                  <a:srgbClr val="000000"/>
                </a:solidFill>
                <a:latin typeface="Meiryo"/>
                <a:ea typeface="Meiryo"/>
                <a:cs typeface="Meiryo"/>
                <a:sym typeface="Meiryo"/>
              </a:rPr>
              <a:t>「表示」をクリックします。</a:t>
            </a:r>
            <a:endParaRPr sz="1000" b="0" i="0" u="none" strike="noStrike" cap="none">
              <a:solidFill>
                <a:srgbClr val="000000"/>
              </a:solidFill>
              <a:latin typeface="Meiryo"/>
              <a:ea typeface="Meiryo"/>
              <a:cs typeface="Meiryo"/>
              <a:sym typeface="Meiryo"/>
            </a:endParaRPr>
          </a:p>
        </p:txBody>
      </p:sp>
      <p:sp>
        <p:nvSpPr>
          <p:cNvPr id="385" name="Google Shape;385;g29d41bb8955_0_363"/>
          <p:cNvSpPr/>
          <p:nvPr/>
        </p:nvSpPr>
        <p:spPr>
          <a:xfrm>
            <a:off x="1984050" y="6641150"/>
            <a:ext cx="2967300" cy="150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386" name="Google Shape;386;g29d41bb8955_0_363"/>
          <p:cNvPicPr preferRelativeResize="0"/>
          <p:nvPr/>
        </p:nvPicPr>
        <p:blipFill rotWithShape="1">
          <a:blip r:embed="rId5">
            <a:alphaModFix/>
          </a:blip>
          <a:srcRect/>
          <a:stretch/>
        </p:blipFill>
        <p:spPr>
          <a:xfrm>
            <a:off x="277200" y="2594600"/>
            <a:ext cx="6307201" cy="1375273"/>
          </a:xfrm>
          <a:prstGeom prst="rect">
            <a:avLst/>
          </a:prstGeom>
          <a:noFill/>
          <a:ln w="9525" cap="flat" cmpd="sng">
            <a:solidFill>
              <a:srgbClr val="D9D9D9"/>
            </a:solidFill>
            <a:prstDash val="solid"/>
            <a:round/>
            <a:headEnd type="none" w="sm" len="sm"/>
            <a:tailEnd type="none" w="sm" len="sm"/>
          </a:ln>
        </p:spPr>
      </p:pic>
      <p:sp>
        <p:nvSpPr>
          <p:cNvPr id="387" name="Google Shape;387;g29d41bb8955_0_363"/>
          <p:cNvSpPr/>
          <p:nvPr/>
        </p:nvSpPr>
        <p:spPr>
          <a:xfrm>
            <a:off x="308654" y="2594750"/>
            <a:ext cx="1002000" cy="212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388" name="Google Shape;388;g29d41bb8955_0_363"/>
          <p:cNvSpPr/>
          <p:nvPr/>
        </p:nvSpPr>
        <p:spPr>
          <a:xfrm>
            <a:off x="1562104" y="3431225"/>
            <a:ext cx="564000" cy="150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9d41bb8955_0_37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33</a:t>
            </a:fld>
            <a:endParaRPr/>
          </a:p>
        </p:txBody>
      </p:sp>
      <p:sp>
        <p:nvSpPr>
          <p:cNvPr id="395" name="Google Shape;395;g29d41bb8955_0_377"/>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打刻データを確認する</a:t>
            </a:r>
            <a:endParaRPr/>
          </a:p>
        </p:txBody>
      </p:sp>
      <p:sp>
        <p:nvSpPr>
          <p:cNvPr id="396" name="Google Shape;396;g29d41bb8955_0_377"/>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打刻データを確認します。（2/3）</a:t>
            </a:r>
            <a:endParaRPr sz="1300"/>
          </a:p>
        </p:txBody>
      </p:sp>
      <p:sp>
        <p:nvSpPr>
          <p:cNvPr id="397" name="Google Shape;397;g29d41bb8955_0_377"/>
          <p:cNvSpPr txBox="1"/>
          <p:nvPr/>
        </p:nvSpPr>
        <p:spPr>
          <a:xfrm>
            <a:off x="360300" y="1564300"/>
            <a:ext cx="6158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a:latin typeface="Meiryo"/>
                <a:ea typeface="Meiryo"/>
                <a:cs typeface="Meiryo"/>
                <a:sym typeface="Meiryo"/>
              </a:rPr>
              <a:t>検索条件と打刻方法の対応は以下の通りです。</a:t>
            </a:r>
            <a:endParaRPr sz="1000" b="0" i="0" u="none" strike="noStrike" cap="none">
              <a:solidFill>
                <a:srgbClr val="000000"/>
              </a:solidFill>
              <a:latin typeface="Meiryo"/>
              <a:ea typeface="Meiryo"/>
              <a:cs typeface="Meiryo"/>
              <a:sym typeface="Meiryo"/>
            </a:endParaRPr>
          </a:p>
        </p:txBody>
      </p:sp>
      <p:pic>
        <p:nvPicPr>
          <p:cNvPr id="398" name="Google Shape;398;g29d41bb8955_0_377"/>
          <p:cNvPicPr preferRelativeResize="0"/>
          <p:nvPr/>
        </p:nvPicPr>
        <p:blipFill rotWithShape="1">
          <a:blip r:embed="rId3">
            <a:alphaModFix/>
          </a:blip>
          <a:srcRect/>
          <a:stretch/>
        </p:blipFill>
        <p:spPr>
          <a:xfrm>
            <a:off x="839025" y="2664550"/>
            <a:ext cx="5183526" cy="1716731"/>
          </a:xfrm>
          <a:prstGeom prst="rect">
            <a:avLst/>
          </a:prstGeom>
          <a:noFill/>
          <a:ln w="9525" cap="flat" cmpd="sng">
            <a:solidFill>
              <a:srgbClr val="D8D8D8"/>
            </a:solidFill>
            <a:prstDash val="solid"/>
            <a:round/>
            <a:headEnd type="none" w="sm" len="sm"/>
            <a:tailEnd type="none" w="sm" len="sm"/>
          </a:ln>
        </p:spPr>
      </p:pic>
      <p:pic>
        <p:nvPicPr>
          <p:cNvPr id="399" name="Google Shape;399;g29d41bb8955_0_377"/>
          <p:cNvPicPr preferRelativeResize="0"/>
          <p:nvPr/>
        </p:nvPicPr>
        <p:blipFill rotWithShape="1">
          <a:blip r:embed="rId4">
            <a:alphaModFix/>
          </a:blip>
          <a:srcRect/>
          <a:stretch/>
        </p:blipFill>
        <p:spPr>
          <a:xfrm>
            <a:off x="837250" y="6161715"/>
            <a:ext cx="5183524" cy="1756710"/>
          </a:xfrm>
          <a:prstGeom prst="rect">
            <a:avLst/>
          </a:prstGeom>
          <a:noFill/>
          <a:ln w="9525" cap="flat" cmpd="sng">
            <a:solidFill>
              <a:srgbClr val="D8D8D8"/>
            </a:solidFill>
            <a:prstDash val="solid"/>
            <a:round/>
            <a:headEnd type="none" w="sm" len="sm"/>
            <a:tailEnd type="none" w="sm" len="sm"/>
          </a:ln>
        </p:spPr>
      </p:pic>
      <p:sp>
        <p:nvSpPr>
          <p:cNvPr id="400" name="Google Shape;400;g29d41bb8955_0_377"/>
          <p:cNvSpPr txBox="1"/>
          <p:nvPr/>
        </p:nvSpPr>
        <p:spPr>
          <a:xfrm>
            <a:off x="360375" y="1933750"/>
            <a:ext cx="61581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手動</a:t>
            </a:r>
            <a:endParaRPr sz="1000" b="1"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・マイページから修正された打刻（PCマイページ・モバイルマイページ）</a:t>
            </a:r>
            <a:r>
              <a:rPr lang="ja-JP" sz="1000">
                <a:latin typeface="Meiryo"/>
                <a:ea typeface="Meiryo"/>
                <a:cs typeface="Meiryo"/>
                <a:sym typeface="Meiryo"/>
              </a:rPr>
              <a:t/>
            </a:r>
            <a:br>
              <a:rPr lang="ja-JP" sz="1000">
                <a:latin typeface="Meiryo"/>
                <a:ea typeface="Meiryo"/>
                <a:cs typeface="Meiryo"/>
                <a:sym typeface="Meiryo"/>
              </a:rPr>
            </a:br>
            <a:r>
              <a:rPr lang="ja-JP" sz="1000" b="0" i="0" u="none" strike="noStrike" cap="none">
                <a:solidFill>
                  <a:srgbClr val="000000"/>
                </a:solidFill>
                <a:latin typeface="Meiryo"/>
                <a:ea typeface="Meiryo"/>
                <a:cs typeface="Meiryo"/>
                <a:sym typeface="Meiryo"/>
              </a:rPr>
              <a:t>・管理者が「出入詳細」から入力した打刻</a:t>
            </a:r>
            <a:endParaRPr sz="1000" b="0" i="0" u="none" strike="noStrike" cap="none">
              <a:solidFill>
                <a:srgbClr val="000000"/>
              </a:solidFill>
              <a:latin typeface="Meiryo"/>
              <a:ea typeface="Meiryo"/>
              <a:cs typeface="Meiryo"/>
              <a:sym typeface="Meiryo"/>
            </a:endParaRPr>
          </a:p>
        </p:txBody>
      </p:sp>
      <p:sp>
        <p:nvSpPr>
          <p:cNvPr id="401" name="Google Shape;401;g29d41bb8955_0_377"/>
          <p:cNvSpPr txBox="1"/>
          <p:nvPr/>
        </p:nvSpPr>
        <p:spPr>
          <a:xfrm>
            <a:off x="343200" y="4567550"/>
            <a:ext cx="6158100" cy="1549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タッチ</a:t>
            </a:r>
            <a:endParaRPr sz="1000" b="1"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i="0" u="none" strike="noStrike" cap="none">
                <a:solidFill>
                  <a:srgbClr val="000000"/>
                </a:solidFill>
                <a:latin typeface="Meiryo"/>
                <a:ea typeface="Meiryo"/>
                <a:cs typeface="Meiryo"/>
                <a:sym typeface="Meiryo"/>
              </a:rPr>
              <a:t>・ICカード打刻</a:t>
            </a:r>
            <a:r>
              <a:rPr lang="ja-JP" sz="1000">
                <a:latin typeface="Meiryo"/>
                <a:ea typeface="Meiryo"/>
                <a:cs typeface="Meiryo"/>
                <a:sym typeface="Meiryo"/>
              </a:rPr>
              <a:t/>
            </a:r>
            <a:br>
              <a:rPr lang="ja-JP" sz="1000">
                <a:latin typeface="Meiryo"/>
                <a:ea typeface="Meiryo"/>
                <a:cs typeface="Meiryo"/>
                <a:sym typeface="Meiryo"/>
              </a:rPr>
            </a:br>
            <a:r>
              <a:rPr lang="ja-JP" sz="1000" i="0" u="none" strike="noStrike" cap="none">
                <a:solidFill>
                  <a:srgbClr val="000000"/>
                </a:solidFill>
                <a:latin typeface="Meiryo"/>
                <a:ea typeface="Meiryo"/>
                <a:cs typeface="Meiryo"/>
                <a:sym typeface="Meiryo"/>
              </a:rPr>
              <a:t>・指静脈打刻</a:t>
            </a:r>
            <a:r>
              <a:rPr lang="ja-JP" sz="1000">
                <a:latin typeface="Meiryo"/>
                <a:ea typeface="Meiryo"/>
                <a:cs typeface="Meiryo"/>
                <a:sym typeface="Meiryo"/>
              </a:rPr>
              <a:t/>
            </a:r>
            <a:br>
              <a:rPr lang="ja-JP" sz="1000">
                <a:latin typeface="Meiryo"/>
                <a:ea typeface="Meiryo"/>
                <a:cs typeface="Meiryo"/>
                <a:sym typeface="Meiryo"/>
              </a:rPr>
            </a:br>
            <a:r>
              <a:rPr lang="ja-JP" sz="1000" i="0" u="none" strike="noStrike" cap="none">
                <a:solidFill>
                  <a:srgbClr val="000000"/>
                </a:solidFill>
                <a:latin typeface="Meiryo"/>
                <a:ea typeface="Meiryo"/>
                <a:cs typeface="Meiryo"/>
                <a:sym typeface="Meiryo"/>
              </a:rPr>
              <a:t>・マイページ打刻（GPS打刻除く）</a:t>
            </a:r>
            <a:r>
              <a:rPr lang="ja-JP" sz="1000">
                <a:latin typeface="Meiryo"/>
                <a:ea typeface="Meiryo"/>
                <a:cs typeface="Meiryo"/>
                <a:sym typeface="Meiryo"/>
              </a:rPr>
              <a:t/>
            </a:r>
            <a:br>
              <a:rPr lang="ja-JP" sz="1000">
                <a:latin typeface="Meiryo"/>
                <a:ea typeface="Meiryo"/>
                <a:cs typeface="Meiryo"/>
                <a:sym typeface="Meiryo"/>
              </a:rPr>
            </a:br>
            <a:r>
              <a:rPr lang="ja-JP" sz="1000" i="0" u="none" strike="noStrike" cap="none">
                <a:solidFill>
                  <a:schemeClr val="dk1"/>
                </a:solidFill>
                <a:latin typeface="Meiryo"/>
                <a:ea typeface="Meiryo"/>
                <a:cs typeface="Meiryo"/>
                <a:sym typeface="Meiryo"/>
              </a:rPr>
              <a:t>・Web打刻</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i="0" u="none" strike="noStrike" cap="none">
                <a:solidFill>
                  <a:schemeClr val="dk1"/>
                </a:solidFill>
                <a:latin typeface="Meiryo"/>
                <a:ea typeface="Meiryo"/>
                <a:cs typeface="Meiryo"/>
                <a:sym typeface="Meiryo"/>
              </a:rPr>
              <a:t>・LINE打刻</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i="0" u="none" strike="noStrike" cap="none">
                <a:solidFill>
                  <a:schemeClr val="dk1"/>
                </a:solidFill>
                <a:latin typeface="Meiryo"/>
                <a:ea typeface="Meiryo"/>
                <a:cs typeface="Meiryo"/>
                <a:sym typeface="Meiryo"/>
              </a:rPr>
              <a:t>・Slack打刻</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i="0" u="none" strike="noStrike" cap="none">
                <a:solidFill>
                  <a:schemeClr val="dk1"/>
                </a:solidFill>
                <a:latin typeface="Meiryo"/>
                <a:ea typeface="Meiryo"/>
                <a:cs typeface="Meiryo"/>
                <a:sym typeface="Meiryo"/>
              </a:rPr>
              <a:t>・iPad顔認証打刻</a:t>
            </a:r>
            <a:endParaRPr sz="1000" i="0" u="none" strike="noStrike" cap="none">
              <a:solidFill>
                <a:srgbClr val="000000"/>
              </a:solidFill>
              <a:latin typeface="Meiryo"/>
              <a:ea typeface="Meiryo"/>
              <a:cs typeface="Meiryo"/>
              <a:sym typeface="Meiry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9d41bb8955_0_38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34</a:t>
            </a:fld>
            <a:endParaRPr/>
          </a:p>
        </p:txBody>
      </p:sp>
      <p:sp>
        <p:nvSpPr>
          <p:cNvPr id="408" name="Google Shape;408;g29d41bb8955_0_38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打刻データを確認する</a:t>
            </a:r>
            <a:endParaRPr/>
          </a:p>
        </p:txBody>
      </p:sp>
      <p:sp>
        <p:nvSpPr>
          <p:cNvPr id="409" name="Google Shape;409;g29d41bb8955_0_38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sz="1300"/>
              <a:t>打刻データを確認します。（3/3）</a:t>
            </a:r>
            <a:endParaRPr/>
          </a:p>
        </p:txBody>
      </p:sp>
      <p:sp>
        <p:nvSpPr>
          <p:cNvPr id="410" name="Google Shape;410;g29d41bb8955_0_389"/>
          <p:cNvSpPr txBox="1"/>
          <p:nvPr/>
        </p:nvSpPr>
        <p:spPr>
          <a:xfrm>
            <a:off x="360375" y="1564300"/>
            <a:ext cx="6055800" cy="48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GPS</a:t>
            </a:r>
            <a:endParaRPr sz="1000" b="1"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・モバイルマイページからのGPS打刻</a:t>
            </a:r>
            <a:endParaRPr sz="1000" b="0" i="0" u="none" strike="noStrike" cap="none">
              <a:solidFill>
                <a:srgbClr val="000000"/>
              </a:solidFill>
              <a:latin typeface="Meiryo"/>
              <a:ea typeface="Meiryo"/>
              <a:cs typeface="Meiryo"/>
              <a:sym typeface="Meiryo"/>
            </a:endParaRPr>
          </a:p>
        </p:txBody>
      </p:sp>
      <p:pic>
        <p:nvPicPr>
          <p:cNvPr id="411" name="Google Shape;411;g29d41bb8955_0_389"/>
          <p:cNvPicPr preferRelativeResize="0"/>
          <p:nvPr/>
        </p:nvPicPr>
        <p:blipFill rotWithShape="1">
          <a:blip r:embed="rId3">
            <a:alphaModFix/>
          </a:blip>
          <a:srcRect r="30269"/>
          <a:stretch/>
        </p:blipFill>
        <p:spPr>
          <a:xfrm>
            <a:off x="834888" y="2143025"/>
            <a:ext cx="5183526" cy="1454997"/>
          </a:xfrm>
          <a:prstGeom prst="rect">
            <a:avLst/>
          </a:prstGeom>
          <a:noFill/>
          <a:ln w="9525" cap="flat" cmpd="sng">
            <a:solidFill>
              <a:srgbClr val="D8D8D8"/>
            </a:solidFill>
            <a:prstDash val="solid"/>
            <a:round/>
            <a:headEnd type="none" w="sm" len="sm"/>
            <a:tailEnd type="none" w="sm" len="sm"/>
          </a:ln>
        </p:spPr>
      </p:pic>
      <p:sp>
        <p:nvSpPr>
          <p:cNvPr id="412" name="Google Shape;412;g29d41bb8955_0_389"/>
          <p:cNvSpPr txBox="1"/>
          <p:nvPr/>
        </p:nvSpPr>
        <p:spPr>
          <a:xfrm>
            <a:off x="388367" y="3842961"/>
            <a:ext cx="6055800" cy="905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外出先GPS記録</a:t>
            </a:r>
            <a:endParaRPr sz="1000" b="1">
              <a:latin typeface="Meiryo"/>
              <a:ea typeface="Meiryo"/>
              <a:cs typeface="Meiryo"/>
              <a:sym typeface="Meiryo"/>
            </a:endParaRPr>
          </a:p>
          <a:p>
            <a:pPr marL="0" marR="0" lvl="0" indent="0" algn="l" rtl="0">
              <a:lnSpc>
                <a:spcPct val="115000"/>
              </a:lnSpc>
              <a:spcBef>
                <a:spcPts val="50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・モバイルマイページから行ったGPS打刻のうち、外出先GPS記録機能を利用したもの</a:t>
            </a:r>
            <a:r>
              <a:rPr lang="ja-JP" sz="1000">
                <a:latin typeface="Meiryo"/>
                <a:ea typeface="Meiryo"/>
                <a:cs typeface="Meiryo"/>
                <a:sym typeface="Meiryo"/>
              </a:rPr>
              <a:t/>
            </a:r>
            <a:br>
              <a:rPr lang="ja-JP" sz="1000">
                <a:latin typeface="Meiryo"/>
                <a:ea typeface="Meiryo"/>
                <a:cs typeface="Meiryo"/>
                <a:sym typeface="Meiryo"/>
              </a:rPr>
            </a:br>
            <a:r>
              <a:rPr lang="ja-JP" sz="1000" b="0" i="0" u="none" strike="noStrike" cap="none">
                <a:solidFill>
                  <a:srgbClr val="000000"/>
                </a:solidFill>
                <a:latin typeface="Meiryo"/>
                <a:ea typeface="Meiryo"/>
                <a:cs typeface="Meiryo"/>
                <a:sym typeface="Meiryo"/>
              </a:rPr>
              <a:t>※外出先GPS記録機能を利用するためには、サポート窓口での機能解放が必要です。</a:t>
            </a:r>
            <a:endParaRPr sz="1000">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【モバイルマイページ】外出先GPS記録を使用する</a:t>
            </a:r>
            <a:endParaRPr sz="1000" b="0" i="0" u="none" strike="noStrike" cap="none">
              <a:solidFill>
                <a:srgbClr val="000000"/>
              </a:solidFill>
              <a:latin typeface="Meiryo"/>
              <a:ea typeface="Meiryo"/>
              <a:cs typeface="Meiryo"/>
              <a:sym typeface="Meiryo"/>
            </a:endParaRPr>
          </a:p>
        </p:txBody>
      </p:sp>
      <p:sp>
        <p:nvSpPr>
          <p:cNvPr id="413" name="Google Shape;413;g29d41bb8955_0_389"/>
          <p:cNvSpPr txBox="1"/>
          <p:nvPr/>
        </p:nvSpPr>
        <p:spPr>
          <a:xfrm>
            <a:off x="360375" y="4993300"/>
            <a:ext cx="6119700" cy="728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自動</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・自動退出設定による退出</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5"/>
              </a:rPr>
              <a:t>自動退出設定</a:t>
            </a: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9d41bb8955_0_40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残業状況一覧を確認します。（1/4）</a:t>
            </a:r>
            <a:endParaRPr sz="1300"/>
          </a:p>
        </p:txBody>
      </p:sp>
      <p:sp>
        <p:nvSpPr>
          <p:cNvPr id="420" name="Google Shape;420;g29d41bb8955_0_40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35</a:t>
            </a:fld>
            <a:endParaRPr/>
          </a:p>
        </p:txBody>
      </p:sp>
      <p:sp>
        <p:nvSpPr>
          <p:cNvPr id="421" name="Google Shape;421;g29d41bb8955_0_40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422" name="Google Shape;422;g29d41bb8955_0_400"/>
          <p:cNvSpPr txBox="1"/>
          <p:nvPr/>
        </p:nvSpPr>
        <p:spPr>
          <a:xfrm>
            <a:off x="277200" y="1551600"/>
            <a:ext cx="6241200" cy="82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スタッフの残業時間を一覧で確認できます。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残業状況一覧</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「出勤管理」にカーソルを合わせ「残業状況一覧」をクリックします。</a:t>
            </a:r>
            <a:endParaRPr sz="1000" b="0" i="0" u="none" strike="noStrike" cap="none">
              <a:solidFill>
                <a:srgbClr val="000000"/>
              </a:solidFill>
              <a:latin typeface="Meiryo"/>
              <a:ea typeface="Meiryo"/>
              <a:cs typeface="Meiryo"/>
              <a:sym typeface="Meiryo"/>
            </a:endParaRPr>
          </a:p>
        </p:txBody>
      </p:sp>
      <p:pic>
        <p:nvPicPr>
          <p:cNvPr id="423" name="Google Shape;423;g29d41bb8955_0_400"/>
          <p:cNvPicPr preferRelativeResize="0"/>
          <p:nvPr/>
        </p:nvPicPr>
        <p:blipFill rotWithShape="1">
          <a:blip r:embed="rId4">
            <a:alphaModFix/>
          </a:blip>
          <a:srcRect/>
          <a:stretch/>
        </p:blipFill>
        <p:spPr>
          <a:xfrm>
            <a:off x="847537" y="4499750"/>
            <a:ext cx="5162926" cy="3365475"/>
          </a:xfrm>
          <a:prstGeom prst="rect">
            <a:avLst/>
          </a:prstGeom>
          <a:noFill/>
          <a:ln w="9525" cap="flat" cmpd="sng">
            <a:solidFill>
              <a:srgbClr val="D8D8D8"/>
            </a:solidFill>
            <a:prstDash val="solid"/>
            <a:round/>
            <a:headEnd type="none" w="sm" len="sm"/>
            <a:tailEnd type="none" w="sm" len="sm"/>
          </a:ln>
        </p:spPr>
      </p:pic>
      <p:sp>
        <p:nvSpPr>
          <p:cNvPr id="424" name="Google Shape;424;g29d41bb8955_0_400"/>
          <p:cNvSpPr txBox="1"/>
          <p:nvPr/>
        </p:nvSpPr>
        <p:spPr>
          <a:xfrm>
            <a:off x="277200" y="4204484"/>
            <a:ext cx="62412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確認する年月・対象を選択し、「表示」をクリックします。</a:t>
            </a:r>
            <a:endParaRPr sz="1000" b="0" i="0" u="none" strike="noStrike" cap="none">
              <a:solidFill>
                <a:srgbClr val="000000"/>
              </a:solidFill>
              <a:latin typeface="Meiryo"/>
              <a:ea typeface="Meiryo"/>
              <a:cs typeface="Meiryo"/>
              <a:sym typeface="Meiryo"/>
            </a:endParaRPr>
          </a:p>
        </p:txBody>
      </p:sp>
      <p:pic>
        <p:nvPicPr>
          <p:cNvPr id="425" name="Google Shape;425;g29d41bb8955_0_400"/>
          <p:cNvPicPr preferRelativeResize="0"/>
          <p:nvPr/>
        </p:nvPicPr>
        <p:blipFill rotWithShape="1">
          <a:blip r:embed="rId5">
            <a:alphaModFix/>
          </a:blip>
          <a:srcRect/>
          <a:stretch/>
        </p:blipFill>
        <p:spPr>
          <a:xfrm>
            <a:off x="277200" y="2442200"/>
            <a:ext cx="6307201" cy="1375273"/>
          </a:xfrm>
          <a:prstGeom prst="rect">
            <a:avLst/>
          </a:prstGeom>
          <a:noFill/>
          <a:ln w="9525" cap="flat" cmpd="sng">
            <a:solidFill>
              <a:srgbClr val="D9D9D9"/>
            </a:solidFill>
            <a:prstDash val="solid"/>
            <a:round/>
            <a:headEnd type="none" w="sm" len="sm"/>
            <a:tailEnd type="none" w="sm" len="sm"/>
          </a:ln>
        </p:spPr>
      </p:pic>
      <p:sp>
        <p:nvSpPr>
          <p:cNvPr id="426" name="Google Shape;426;g29d41bb8955_0_400"/>
          <p:cNvSpPr/>
          <p:nvPr/>
        </p:nvSpPr>
        <p:spPr>
          <a:xfrm>
            <a:off x="320600" y="2442200"/>
            <a:ext cx="984300" cy="2058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27" name="Google Shape;427;g29d41bb8955_0_400"/>
          <p:cNvSpPr/>
          <p:nvPr/>
        </p:nvSpPr>
        <p:spPr>
          <a:xfrm>
            <a:off x="320600" y="3425525"/>
            <a:ext cx="574800" cy="141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9d41bb8955_0_41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36</a:t>
            </a:fld>
            <a:endParaRPr/>
          </a:p>
        </p:txBody>
      </p:sp>
      <p:sp>
        <p:nvSpPr>
          <p:cNvPr id="434" name="Google Shape;434;g29d41bb8955_0_41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435" name="Google Shape;435;g29d41bb8955_0_413"/>
          <p:cNvSpPr txBox="1"/>
          <p:nvPr/>
        </p:nvSpPr>
        <p:spPr>
          <a:xfrm>
            <a:off x="277200" y="1551600"/>
            <a:ext cx="43674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スタッフが一覧で表示され、残業/過不足状況を一覧で確認できます。</a:t>
            </a:r>
            <a:endParaRPr sz="1000" b="0" i="0" u="none" strike="noStrike" cap="none">
              <a:solidFill>
                <a:srgbClr val="000000"/>
              </a:solidFill>
              <a:latin typeface="Meiryo"/>
              <a:ea typeface="Meiryo"/>
              <a:cs typeface="Meiryo"/>
              <a:sym typeface="Meiryo"/>
            </a:endParaRPr>
          </a:p>
        </p:txBody>
      </p:sp>
      <p:sp>
        <p:nvSpPr>
          <p:cNvPr id="436" name="Google Shape;436;g29d41bb8955_0_41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残業状況一覧を確認します。（2/4）</a:t>
            </a:r>
            <a:endParaRPr sz="1300"/>
          </a:p>
        </p:txBody>
      </p:sp>
      <p:graphicFrame>
        <p:nvGraphicFramePr>
          <p:cNvPr id="437" name="Google Shape;437;g29d41bb8955_0_413"/>
          <p:cNvGraphicFramePr/>
          <p:nvPr/>
        </p:nvGraphicFramePr>
        <p:xfrm>
          <a:off x="361050" y="3117600"/>
          <a:ext cx="3000000" cy="3000000"/>
        </p:xfrm>
        <a:graphic>
          <a:graphicData uri="http://schemas.openxmlformats.org/drawingml/2006/table">
            <a:tbl>
              <a:tblPr>
                <a:noFill/>
                <a:tableStyleId>{FC5AC5F7-BD7E-4327-884B-1D2095C8778F}</a:tableStyleId>
              </a:tblPr>
              <a:tblGrid>
                <a:gridCol w="1134400">
                  <a:extLst>
                    <a:ext uri="{9D8B030D-6E8A-4147-A177-3AD203B41FA5}">
                      <a16:colId xmlns:a16="http://schemas.microsoft.com/office/drawing/2014/main" val="20000"/>
                    </a:ext>
                  </a:extLst>
                </a:gridCol>
                <a:gridCol w="5022950">
                  <a:extLst>
                    <a:ext uri="{9D8B030D-6E8A-4147-A177-3AD203B41FA5}">
                      <a16:colId xmlns:a16="http://schemas.microsoft.com/office/drawing/2014/main" val="20001"/>
                    </a:ext>
                  </a:extLst>
                </a:gridCol>
              </a:tblGrid>
              <a:tr h="21522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主な項目</a:t>
                      </a:r>
                      <a:endParaRPr sz="9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説　明</a:t>
                      </a:r>
                      <a:endParaRPr sz="900" b="1"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今週</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今週の現時点の残業時間（下段）及び、残業時間+法定休日労働時間（上段）</a:t>
                      </a:r>
                      <a:endParaRPr sz="900" u="none" strike="noStrike" cap="none"/>
                    </a:p>
                  </a:txBody>
                  <a:tcPr marL="91425" marR="91425" marT="91425" marB="91425"/>
                </a:tc>
                <a:extLst>
                  <a:ext uri="{0D108BD9-81ED-4DB2-BD59-A6C34878D82A}">
                    <a16:rowId xmlns:a16="http://schemas.microsoft.com/office/drawing/2014/main" val="10001"/>
                  </a:ext>
                </a:extLst>
              </a:tr>
              <a:tr h="2667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月間</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今月の現時点の残業時間（下段）及び、残業時間+法定休日労働時間（上段）</a:t>
                      </a:r>
                      <a:endParaRPr sz="900" u="none" strike="noStrike" cap="none"/>
                    </a:p>
                  </a:txBody>
                  <a:tcPr marL="91425" marR="91425" marT="91425" marB="91425"/>
                </a:tc>
                <a:extLst>
                  <a:ext uri="{0D108BD9-81ED-4DB2-BD59-A6C34878D82A}">
                    <a16:rowId xmlns:a16="http://schemas.microsoft.com/office/drawing/2014/main" val="10002"/>
                  </a:ext>
                </a:extLst>
              </a:tr>
              <a:tr h="2381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2〜6か月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今月から数えた過去◯か月の平均残業時間（法定休日労働を含む）</a:t>
                      </a:r>
                      <a:endParaRPr sz="900" u="none" strike="noStrike" cap="none"/>
                    </a:p>
                  </a:txBody>
                  <a:tcPr marL="91425" marR="91425" marT="91425" marB="91425"/>
                </a:tc>
                <a:extLst>
                  <a:ext uri="{0D108BD9-81ED-4DB2-BD59-A6C34878D82A}">
                    <a16:rowId xmlns:a16="http://schemas.microsoft.com/office/drawing/2014/main" val="10003"/>
                  </a:ext>
                </a:extLst>
              </a:tr>
              <a:tr h="2190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年間</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今年度の現時点の残業時間（法定休日労働を含まない）</a:t>
                      </a:r>
                      <a:endParaRPr sz="900" u="none" strike="noStrike" cap="none"/>
                    </a:p>
                  </a:txBody>
                  <a:tcPr marL="91425" marR="91425" marT="91425" marB="91425"/>
                </a:tc>
                <a:extLst>
                  <a:ext uri="{0D108BD9-81ED-4DB2-BD59-A6C34878D82A}">
                    <a16:rowId xmlns:a16="http://schemas.microsoft.com/office/drawing/2014/main" val="10004"/>
                  </a:ext>
                </a:extLst>
              </a:tr>
              <a:tr h="2571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特例月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月間の残業時間が45時間を超過した回数（法定休日労働を含まない労働時間でカウント）</a:t>
                      </a:r>
                      <a:endParaRPr sz="900" u="none" strike="noStrike" cap="none"/>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過不足</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月の規定労働時間との過不足（残業設定が「月計算（フレックス）の場合のみ表示）</a:t>
                      </a:r>
                      <a:endParaRPr sz="900" u="none" strike="noStrike" cap="none"/>
                    </a:p>
                  </a:txBody>
                  <a:tcPr marL="91425" marR="91425" marT="91425" marB="91425"/>
                </a:tc>
                <a:extLst>
                  <a:ext uri="{0D108BD9-81ED-4DB2-BD59-A6C34878D82A}">
                    <a16:rowId xmlns:a16="http://schemas.microsoft.com/office/drawing/2014/main" val="10006"/>
                  </a:ext>
                </a:extLst>
              </a:tr>
              <a:tr h="2476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各スタッフの残業詳細を表示</a:t>
                      </a:r>
                      <a:endParaRPr sz="900" u="none" strike="noStrike" cap="none"/>
                    </a:p>
                  </a:txBody>
                  <a:tcPr marL="91425" marR="91425" marT="91425" marB="91425"/>
                </a:tc>
                <a:extLst>
                  <a:ext uri="{0D108BD9-81ED-4DB2-BD59-A6C34878D82A}">
                    <a16:rowId xmlns:a16="http://schemas.microsoft.com/office/drawing/2014/main" val="10007"/>
                  </a:ext>
                </a:extLst>
              </a:tr>
            </a:tbl>
          </a:graphicData>
        </a:graphic>
      </p:graphicFrame>
      <p:pic>
        <p:nvPicPr>
          <p:cNvPr id="438" name="Google Shape;438;g29d41bb8955_0_413"/>
          <p:cNvPicPr preferRelativeResize="0"/>
          <p:nvPr/>
        </p:nvPicPr>
        <p:blipFill rotWithShape="1">
          <a:blip r:embed="rId3">
            <a:alphaModFix/>
          </a:blip>
          <a:srcRect/>
          <a:stretch/>
        </p:blipFill>
        <p:spPr>
          <a:xfrm>
            <a:off x="270000" y="1886649"/>
            <a:ext cx="6314398" cy="1063218"/>
          </a:xfrm>
          <a:prstGeom prst="rect">
            <a:avLst/>
          </a:prstGeom>
          <a:noFill/>
          <a:ln w="9525" cap="flat" cmpd="sng">
            <a:solidFill>
              <a:srgbClr val="D9D9D9"/>
            </a:solidFill>
            <a:prstDash val="solid"/>
            <a:round/>
            <a:headEnd type="none" w="sm" len="sm"/>
            <a:tailEnd type="none" w="sm" len="sm"/>
          </a:ln>
        </p:spPr>
      </p:pic>
      <p:sp>
        <p:nvSpPr>
          <p:cNvPr id="439" name="Google Shape;439;g29d41bb8955_0_413"/>
          <p:cNvSpPr/>
          <p:nvPr/>
        </p:nvSpPr>
        <p:spPr>
          <a:xfrm>
            <a:off x="3578150" y="2114075"/>
            <a:ext cx="2940300" cy="222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nvGrpSpPr>
          <p:cNvPr id="440" name="Google Shape;440;g29d41bb8955_0_413"/>
          <p:cNvGrpSpPr/>
          <p:nvPr/>
        </p:nvGrpSpPr>
        <p:grpSpPr>
          <a:xfrm>
            <a:off x="270000" y="5829300"/>
            <a:ext cx="6314400" cy="2949000"/>
            <a:chOff x="270000" y="5829300"/>
            <a:chExt cx="6314400" cy="2949000"/>
          </a:xfrm>
        </p:grpSpPr>
        <p:sp>
          <p:nvSpPr>
            <p:cNvPr id="441" name="Google Shape;441;g29d41bb8955_0_413"/>
            <p:cNvSpPr txBox="1"/>
            <p:nvPr/>
          </p:nvSpPr>
          <p:spPr>
            <a:xfrm>
              <a:off x="270000" y="5829300"/>
              <a:ext cx="6314400" cy="294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200" b="1" i="0" u="none" strike="noStrike" cap="none">
                  <a:solidFill>
                    <a:srgbClr val="000000"/>
                  </a:solidFill>
                  <a:latin typeface="Meiryo"/>
                  <a:ea typeface="Meiryo"/>
                  <a:cs typeface="Meiryo"/>
                  <a:sym typeface="Meiryo"/>
                </a:rPr>
                <a:t>■注意事項</a:t>
              </a:r>
              <a:endParaRPr sz="1200" b="1"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・ジョブカン勤怠管理における残業</a:t>
              </a:r>
              <a:r>
                <a:rPr lang="ja-JP" sz="1000" b="0" i="0" u="none" strike="noStrike" cap="none">
                  <a:solidFill>
                    <a:schemeClr val="dk1"/>
                  </a:solidFill>
                  <a:latin typeface="Meiryo"/>
                  <a:ea typeface="Meiryo"/>
                  <a:cs typeface="Meiryo"/>
                  <a:sym typeface="Meiryo"/>
                </a:rPr>
                <a:t>「残業時間」とは、残業設定に基づき算出する時間を指します。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そのため、「法定外労働状況一覧」とは異なる数値となる可能性があります。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rgbClr val="FF0000"/>
                  </a:solidFill>
                  <a:latin typeface="Meiryo"/>
                  <a:ea typeface="Meiryo"/>
                  <a:cs typeface="Meiryo"/>
                  <a:sym typeface="Meiryo"/>
                </a:rPr>
                <a:t>　※残業設定が「年計算」「年計算（フレックス）」の場合、残業状況一覧には反映されません。</a:t>
              </a:r>
              <a:endParaRPr sz="1000" b="1"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・CSVおよびExcelファイルにてダウンロードすることはできかねます。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・起算日は、36協定設定の起算日となりますので、勤怠締め日と一致しないことがあります。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・月度の末日時点の残業設定で該当月度の残業時間が計算されるため、月の途中で残業設定を変更した</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場合、出勤簿上の残業時間と一致しないことがあります。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accent3"/>
                  </a:solidFill>
                  <a:latin typeface="Meiryo"/>
                  <a:ea typeface="Meiryo"/>
                  <a:cs typeface="Meiryo"/>
                  <a:sym typeface="Meiryo"/>
                </a:rPr>
                <a:t>　</a:t>
              </a:r>
              <a:r>
                <a:rPr lang="ja-JP" sz="1000" b="0" i="0" u="none" strike="noStrike" cap="none">
                  <a:solidFill>
                    <a:srgbClr val="7F7F7F"/>
                  </a:solidFill>
                  <a:latin typeface="Meiryo"/>
                  <a:ea typeface="Meiryo"/>
                  <a:cs typeface="Meiryo"/>
                  <a:sym typeface="Meiryo"/>
                </a:rPr>
                <a:t>　</a:t>
              </a:r>
              <a:r>
                <a:rPr lang="ja-JP" sz="1000" b="0" i="0" u="none" strike="noStrike" cap="none">
                  <a:solidFill>
                    <a:schemeClr val="dk1"/>
                  </a:solidFill>
                  <a:latin typeface="Meiryo"/>
                  <a:ea typeface="Meiryo"/>
                  <a:cs typeface="Meiryo"/>
                  <a:sym typeface="Meiryo"/>
                </a:rPr>
                <a:t>例）3/14に締め処理をして、スタッフ種別をアルバイト→社員に変更した場合</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出勤簿上では、3/1～14はアルバイト、3/15～31は社員、と期間によって異なる設定で計算される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業状況一覧では、3/31時点の社員の設定で3月度すべて（3/1～3/31）が計算される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
          <p:nvSpPr>
            <p:cNvPr id="442" name="Google Shape;442;g29d41bb8955_0_413"/>
            <p:cNvSpPr txBox="1"/>
            <p:nvPr/>
          </p:nvSpPr>
          <p:spPr>
            <a:xfrm>
              <a:off x="502400" y="7802050"/>
              <a:ext cx="5848500" cy="7989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9d41bb8955_0_42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37</a:t>
            </a:fld>
            <a:endParaRPr/>
          </a:p>
        </p:txBody>
      </p:sp>
      <p:sp>
        <p:nvSpPr>
          <p:cNvPr id="449" name="Google Shape;449;g29d41bb8955_0_42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450" name="Google Shape;450;g29d41bb8955_0_42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残業状況一覧を確認します。（3/4）</a:t>
            </a:r>
            <a:endParaRPr sz="1300"/>
          </a:p>
        </p:txBody>
      </p:sp>
      <p:pic>
        <p:nvPicPr>
          <p:cNvPr id="451" name="Google Shape;451;g29d41bb8955_0_426"/>
          <p:cNvPicPr preferRelativeResize="0"/>
          <p:nvPr/>
        </p:nvPicPr>
        <p:blipFill rotWithShape="1">
          <a:blip r:embed="rId3">
            <a:alphaModFix/>
          </a:blip>
          <a:srcRect/>
          <a:stretch/>
        </p:blipFill>
        <p:spPr>
          <a:xfrm>
            <a:off x="249725" y="1967100"/>
            <a:ext cx="6358550" cy="1066800"/>
          </a:xfrm>
          <a:prstGeom prst="rect">
            <a:avLst/>
          </a:prstGeom>
          <a:noFill/>
          <a:ln w="9525" cap="flat" cmpd="sng">
            <a:solidFill>
              <a:srgbClr val="D8D8D8"/>
            </a:solidFill>
            <a:prstDash val="solid"/>
            <a:round/>
            <a:headEnd type="none" w="sm" len="sm"/>
            <a:tailEnd type="none" w="sm" len="sm"/>
          </a:ln>
        </p:spPr>
      </p:pic>
      <p:sp>
        <p:nvSpPr>
          <p:cNvPr id="452" name="Google Shape;452;g29d41bb8955_0_426"/>
          <p:cNvSpPr/>
          <p:nvPr/>
        </p:nvSpPr>
        <p:spPr>
          <a:xfrm>
            <a:off x="6183675" y="2493975"/>
            <a:ext cx="369600" cy="255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53" name="Google Shape;453;g29d41bb8955_0_426"/>
          <p:cNvSpPr txBox="1"/>
          <p:nvPr/>
        </p:nvSpPr>
        <p:spPr>
          <a:xfrm>
            <a:off x="277200" y="1551600"/>
            <a:ext cx="43674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スタッフごとの日毎の残業詳細を確認します。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該当スタッフの【残業詳細】をクリックします。</a:t>
            </a:r>
            <a:endParaRPr sz="1000" b="0" i="0" u="none" strike="noStrike" cap="none">
              <a:solidFill>
                <a:srgbClr val="000000"/>
              </a:solidFill>
              <a:latin typeface="Meiryo"/>
              <a:ea typeface="Meiryo"/>
              <a:cs typeface="Meiryo"/>
              <a:sym typeface="Meiryo"/>
            </a:endParaRPr>
          </a:p>
        </p:txBody>
      </p:sp>
      <p:pic>
        <p:nvPicPr>
          <p:cNvPr id="454" name="Google Shape;454;g29d41bb8955_0_426"/>
          <p:cNvPicPr preferRelativeResize="0"/>
          <p:nvPr/>
        </p:nvPicPr>
        <p:blipFill rotWithShape="1">
          <a:blip r:embed="rId4">
            <a:alphaModFix/>
          </a:blip>
          <a:srcRect/>
          <a:stretch/>
        </p:blipFill>
        <p:spPr>
          <a:xfrm>
            <a:off x="284238" y="3722368"/>
            <a:ext cx="6284825" cy="2141208"/>
          </a:xfrm>
          <a:prstGeom prst="rect">
            <a:avLst/>
          </a:prstGeom>
          <a:noFill/>
          <a:ln w="9525" cap="flat" cmpd="sng">
            <a:solidFill>
              <a:srgbClr val="D8D8D8"/>
            </a:solidFill>
            <a:prstDash val="solid"/>
            <a:round/>
            <a:headEnd type="none" w="sm" len="sm"/>
            <a:tailEnd type="none" w="sm" len="sm"/>
          </a:ln>
        </p:spPr>
      </p:pic>
      <p:sp>
        <p:nvSpPr>
          <p:cNvPr id="455" name="Google Shape;455;g29d41bb8955_0_426"/>
          <p:cNvSpPr txBox="1"/>
          <p:nvPr/>
        </p:nvSpPr>
        <p:spPr>
          <a:xfrm>
            <a:off x="277200" y="3366275"/>
            <a:ext cx="62847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該当月の日毎の残業時間を確認できます。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残業時間（法休を含む）</a:t>
            </a:r>
            <a:r>
              <a:rPr lang="ja-JP" sz="1000" b="0" i="0" u="none" strike="noStrike" cap="none">
                <a:solidFill>
                  <a:srgbClr val="000000"/>
                </a:solidFill>
                <a:latin typeface="Meiryo"/>
                <a:ea typeface="Meiryo"/>
                <a:cs typeface="Meiryo"/>
                <a:sym typeface="Meiryo"/>
              </a:rPr>
              <a:t>：法定休日に設定している日の実労働時間＋残業時間（時間外のみ）</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残業時間（時間外のみ）</a:t>
            </a:r>
            <a:r>
              <a:rPr lang="ja-JP" sz="1000" b="0" i="0" u="none" strike="noStrike" cap="none">
                <a:solidFill>
                  <a:srgbClr val="000000"/>
                </a:solidFill>
                <a:latin typeface="Meiryo"/>
                <a:ea typeface="Meiryo"/>
                <a:cs typeface="Meiryo"/>
                <a:sym typeface="Meiryo"/>
              </a:rPr>
              <a:t>：実残業時間として算出される値を合算したもの</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※上記どちらも月間の合算値が表示されます。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456" name="Google Shape;456;g29d41bb8955_0_426"/>
          <p:cNvSpPr/>
          <p:nvPr/>
        </p:nvSpPr>
        <p:spPr>
          <a:xfrm>
            <a:off x="577850" y="4853150"/>
            <a:ext cx="590400" cy="9570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9d41bb8955_0_43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38</a:t>
            </a:fld>
            <a:endParaRPr/>
          </a:p>
        </p:txBody>
      </p:sp>
      <p:sp>
        <p:nvSpPr>
          <p:cNvPr id="463" name="Google Shape;463;g29d41bb8955_0_43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464" name="Google Shape;464;g29d41bb8955_0_43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残業状況一覧を確認します。（4/4）</a:t>
            </a:r>
            <a:endParaRPr sz="1300"/>
          </a:p>
        </p:txBody>
      </p:sp>
      <p:pic>
        <p:nvPicPr>
          <p:cNvPr id="465" name="Google Shape;465;g29d41bb8955_0_439"/>
          <p:cNvPicPr preferRelativeResize="0"/>
          <p:nvPr/>
        </p:nvPicPr>
        <p:blipFill rotWithShape="1">
          <a:blip r:embed="rId3">
            <a:alphaModFix/>
          </a:blip>
          <a:srcRect/>
          <a:stretch/>
        </p:blipFill>
        <p:spPr>
          <a:xfrm>
            <a:off x="261600" y="2598600"/>
            <a:ext cx="6322800" cy="1776301"/>
          </a:xfrm>
          <a:prstGeom prst="rect">
            <a:avLst/>
          </a:prstGeom>
          <a:noFill/>
          <a:ln w="9525" cap="flat" cmpd="sng">
            <a:solidFill>
              <a:srgbClr val="D8D8D8"/>
            </a:solidFill>
            <a:prstDash val="solid"/>
            <a:round/>
            <a:headEnd type="none" w="sm" len="sm"/>
            <a:tailEnd type="none" w="sm" len="sm"/>
          </a:ln>
        </p:spPr>
      </p:pic>
      <p:sp>
        <p:nvSpPr>
          <p:cNvPr id="466" name="Google Shape;466;g29d41bb8955_0_439"/>
          <p:cNvSpPr txBox="1"/>
          <p:nvPr/>
        </p:nvSpPr>
        <p:spPr>
          <a:xfrm>
            <a:off x="277200" y="1551600"/>
            <a:ext cx="5948700" cy="90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スタッフごとの過不足詳細を確認します。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FF0000"/>
                </a:solidFill>
                <a:latin typeface="Meiryo"/>
                <a:ea typeface="Meiryo"/>
                <a:cs typeface="Meiryo"/>
                <a:sym typeface="Meiryo"/>
              </a:rPr>
              <a:t>※過不足詳細は、残業設定が「月計算（フレックス）のスタッフのみ表示されます。</a:t>
            </a:r>
            <a:endParaRPr sz="1000" b="1"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該当スタッフの「過不足詳細」をクリックします。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※「○年度の残業状況を更新する」をクリックするとデータを最新の状態に更新します。</a:t>
            </a:r>
            <a:endParaRPr sz="1000" b="0" i="0" u="none" strike="noStrike" cap="none">
              <a:solidFill>
                <a:srgbClr val="000000"/>
              </a:solidFill>
              <a:latin typeface="Meiryo"/>
              <a:ea typeface="Meiryo"/>
              <a:cs typeface="Meiryo"/>
              <a:sym typeface="Meiryo"/>
            </a:endParaRPr>
          </a:p>
        </p:txBody>
      </p:sp>
      <p:sp>
        <p:nvSpPr>
          <p:cNvPr id="467" name="Google Shape;467;g29d41bb8955_0_439"/>
          <p:cNvSpPr/>
          <p:nvPr/>
        </p:nvSpPr>
        <p:spPr>
          <a:xfrm>
            <a:off x="6225900" y="3384550"/>
            <a:ext cx="340500" cy="228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468" name="Google Shape;468;g29d41bb8955_0_439"/>
          <p:cNvPicPr preferRelativeResize="0"/>
          <p:nvPr/>
        </p:nvPicPr>
        <p:blipFill rotWithShape="1">
          <a:blip r:embed="rId4">
            <a:alphaModFix/>
          </a:blip>
          <a:srcRect/>
          <a:stretch/>
        </p:blipFill>
        <p:spPr>
          <a:xfrm>
            <a:off x="277200" y="4848330"/>
            <a:ext cx="6289200" cy="2159307"/>
          </a:xfrm>
          <a:prstGeom prst="rect">
            <a:avLst/>
          </a:prstGeom>
          <a:noFill/>
          <a:ln w="9525" cap="flat" cmpd="sng">
            <a:solidFill>
              <a:srgbClr val="D8D8D8"/>
            </a:solidFill>
            <a:prstDash val="solid"/>
            <a:round/>
            <a:headEnd type="none" w="sm" len="sm"/>
            <a:tailEnd type="none" w="sm" len="sm"/>
          </a:ln>
        </p:spPr>
      </p:pic>
      <p:sp>
        <p:nvSpPr>
          <p:cNvPr id="469" name="Google Shape;469;g29d41bb8955_0_439"/>
          <p:cNvSpPr txBox="1"/>
          <p:nvPr/>
        </p:nvSpPr>
        <p:spPr>
          <a:xfrm>
            <a:off x="277200" y="7100075"/>
            <a:ext cx="6289200" cy="159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該当月の日毎の残業時間を確認できます。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  所定過不足累計 </a:t>
            </a:r>
            <a:r>
              <a:rPr lang="ja-JP" sz="1000" b="0" i="0" u="none" strike="noStrike" cap="none">
                <a:solidFill>
                  <a:srgbClr val="000000"/>
                </a:solidFill>
                <a:latin typeface="Meiryo"/>
                <a:ea typeface="Meiryo"/>
                <a:cs typeface="Meiryo"/>
                <a:sym typeface="Meiryo"/>
              </a:rPr>
              <a:t>：昨日時点の実労働時間 ー 昨日時点までに経過した所定労働日数 × 1日分所定労働時間</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（所定過不足計）</a:t>
            </a:r>
            <a:r>
              <a:rPr lang="ja-JP" sz="1000" b="0" i="0" u="none" strike="noStrike" cap="none">
                <a:solidFill>
                  <a:srgbClr val="000000"/>
                </a:solidFill>
                <a:latin typeface="Meiryo"/>
                <a:ea typeface="Meiryo"/>
                <a:cs typeface="Meiryo"/>
                <a:sym typeface="Meiryo"/>
              </a:rPr>
              <a:t>：実労働時間 </a:t>
            </a:r>
            <a:r>
              <a:rPr lang="ja-JP" sz="1000" b="0" i="0" u="none" strike="noStrike" cap="none">
                <a:solidFill>
                  <a:schemeClr val="dk1"/>
                </a:solidFill>
                <a:latin typeface="Meiryo"/>
                <a:ea typeface="Meiryo"/>
                <a:cs typeface="Meiryo"/>
                <a:sym typeface="Meiryo"/>
              </a:rPr>
              <a:t>ー 所定労働日数 × 1日分の所定労働時間</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※1日分の所定労働時間とは、所定労働時間・残業・深夜設定の「所定労働時間」で</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設定した時間を指します。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5"/>
              </a:rPr>
              <a:t>所定時間・残業・深夜設定</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6"/>
              </a:rPr>
              <a:t>所定労働時間の過不足時間を確認することはできますか？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470" name="Google Shape;470;g29d41bb8955_0_439"/>
          <p:cNvSpPr/>
          <p:nvPr/>
        </p:nvSpPr>
        <p:spPr>
          <a:xfrm>
            <a:off x="5429250" y="2892625"/>
            <a:ext cx="1124100" cy="129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71" name="Google Shape;471;g29d41bb8955_0_439"/>
          <p:cNvSpPr/>
          <p:nvPr/>
        </p:nvSpPr>
        <p:spPr>
          <a:xfrm>
            <a:off x="577125" y="5933550"/>
            <a:ext cx="934200" cy="10452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72" name="Google Shape;472;g29d41bb8955_0_439"/>
          <p:cNvSpPr txBox="1"/>
          <p:nvPr/>
        </p:nvSpPr>
        <p:spPr>
          <a:xfrm>
            <a:off x="277200" y="4509275"/>
            <a:ext cx="6289200" cy="22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該当月の日毎の残業時間を確認できます。</a:t>
            </a: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9d41bb8955_0_45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残業一覧を確認します。（1/５）</a:t>
            </a:r>
            <a:endParaRPr sz="1300"/>
          </a:p>
        </p:txBody>
      </p:sp>
      <p:sp>
        <p:nvSpPr>
          <p:cNvPr id="479" name="Google Shape;479;g29d41bb8955_0_45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39</a:t>
            </a:fld>
            <a:endParaRPr/>
          </a:p>
        </p:txBody>
      </p:sp>
      <p:sp>
        <p:nvSpPr>
          <p:cNvPr id="480" name="Google Shape;480;g29d41bb8955_0_45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481" name="Google Shape;481;g29d41bb8955_0_454"/>
          <p:cNvSpPr txBox="1"/>
          <p:nvPr/>
        </p:nvSpPr>
        <p:spPr>
          <a:xfrm>
            <a:off x="277200" y="1551600"/>
            <a:ext cx="5948700" cy="105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残業時間が発生しているスタッフや、指定した時間を超えて労働しているスタッフ、</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指定した時刻以前または以降に労働しているスタッフの一覧を表示できます。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残業一覧</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FF0000"/>
                </a:solidFill>
                <a:latin typeface="Meiryo"/>
                <a:ea typeface="Meiryo"/>
                <a:cs typeface="Meiryo"/>
                <a:sym typeface="Meiryo"/>
              </a:rPr>
              <a:t>※みなし残業時間を設定している場合は、みなし残業時間を除いた時間で検索します。</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482" name="Google Shape;482;g29d41bb8955_0_454"/>
          <p:cNvSpPr txBox="1"/>
          <p:nvPr/>
        </p:nvSpPr>
        <p:spPr>
          <a:xfrm>
            <a:off x="251750" y="2571750"/>
            <a:ext cx="531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「出勤管理」にカーソルを合わせ「残業一覧」をクリックします。</a:t>
            </a:r>
            <a:endParaRPr sz="1400" b="0" i="0" u="none" strike="noStrike" cap="none">
              <a:solidFill>
                <a:srgbClr val="000000"/>
              </a:solidFill>
              <a:latin typeface="Arial"/>
              <a:ea typeface="Arial"/>
              <a:cs typeface="Arial"/>
              <a:sym typeface="Arial"/>
            </a:endParaRPr>
          </a:p>
        </p:txBody>
      </p:sp>
      <p:pic>
        <p:nvPicPr>
          <p:cNvPr id="483" name="Google Shape;483;g29d41bb8955_0_454"/>
          <p:cNvPicPr preferRelativeResize="0"/>
          <p:nvPr/>
        </p:nvPicPr>
        <p:blipFill rotWithShape="1">
          <a:blip r:embed="rId4">
            <a:alphaModFix/>
          </a:blip>
          <a:srcRect/>
          <a:stretch/>
        </p:blipFill>
        <p:spPr>
          <a:xfrm>
            <a:off x="275400" y="2884950"/>
            <a:ext cx="6307201" cy="1375273"/>
          </a:xfrm>
          <a:prstGeom prst="rect">
            <a:avLst/>
          </a:prstGeom>
          <a:noFill/>
          <a:ln w="9525" cap="flat" cmpd="sng">
            <a:solidFill>
              <a:srgbClr val="D9D9D9"/>
            </a:solidFill>
            <a:prstDash val="solid"/>
            <a:round/>
            <a:headEnd type="none" w="sm" len="sm"/>
            <a:tailEnd type="none" w="sm" len="sm"/>
          </a:ln>
        </p:spPr>
      </p:pic>
      <p:sp>
        <p:nvSpPr>
          <p:cNvPr id="484" name="Google Shape;484;g29d41bb8955_0_454"/>
          <p:cNvSpPr/>
          <p:nvPr/>
        </p:nvSpPr>
        <p:spPr>
          <a:xfrm>
            <a:off x="307975" y="2910450"/>
            <a:ext cx="1017900" cy="1908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85" name="Google Shape;485;g29d41bb8955_0_454"/>
          <p:cNvSpPr/>
          <p:nvPr/>
        </p:nvSpPr>
        <p:spPr>
          <a:xfrm>
            <a:off x="3911600" y="3593125"/>
            <a:ext cx="370800" cy="1560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486" name="Google Shape;486;g29d41bb8955_0_454"/>
          <p:cNvPicPr preferRelativeResize="0"/>
          <p:nvPr/>
        </p:nvPicPr>
        <p:blipFill rotWithShape="1">
          <a:blip r:embed="rId5">
            <a:alphaModFix/>
          </a:blip>
          <a:srcRect/>
          <a:stretch/>
        </p:blipFill>
        <p:spPr>
          <a:xfrm>
            <a:off x="275400" y="4393496"/>
            <a:ext cx="6307200" cy="2635354"/>
          </a:xfrm>
          <a:prstGeom prst="rect">
            <a:avLst/>
          </a:prstGeom>
          <a:noFill/>
          <a:ln w="9525" cap="flat" cmpd="sng">
            <a:solidFill>
              <a:srgbClr val="D9D9D9"/>
            </a:solidFill>
            <a:prstDash val="solid"/>
            <a:round/>
            <a:headEnd type="none" w="sm" len="sm"/>
            <a:tailEnd type="none" w="sm" len="sm"/>
          </a:ln>
        </p:spPr>
      </p:pic>
      <p:graphicFrame>
        <p:nvGraphicFramePr>
          <p:cNvPr id="487" name="Google Shape;487;g29d41bb8955_0_454"/>
          <p:cNvGraphicFramePr/>
          <p:nvPr/>
        </p:nvGraphicFramePr>
        <p:xfrm>
          <a:off x="347688" y="7096125"/>
          <a:ext cx="3000000" cy="3000000"/>
        </p:xfrm>
        <a:graphic>
          <a:graphicData uri="http://schemas.openxmlformats.org/drawingml/2006/table">
            <a:tbl>
              <a:tblPr>
                <a:noFill/>
                <a:tableStyleId>{FC5AC5F7-BD7E-4327-884B-1D2095C8778F}</a:tableStyleId>
              </a:tblPr>
              <a:tblGrid>
                <a:gridCol w="1764475">
                  <a:extLst>
                    <a:ext uri="{9D8B030D-6E8A-4147-A177-3AD203B41FA5}">
                      <a16:colId xmlns:a16="http://schemas.microsoft.com/office/drawing/2014/main" val="20000"/>
                    </a:ext>
                  </a:extLst>
                </a:gridCol>
                <a:gridCol w="4393450">
                  <a:extLst>
                    <a:ext uri="{9D8B030D-6E8A-4147-A177-3AD203B41FA5}">
                      <a16:colId xmlns:a16="http://schemas.microsoft.com/office/drawing/2014/main" val="20001"/>
                    </a:ext>
                  </a:extLst>
                </a:gridCol>
              </a:tblGrid>
              <a:tr h="238125">
                <a:tc>
                  <a:txBody>
                    <a:bodyPr/>
                    <a:lstStyle/>
                    <a:p>
                      <a:pPr marL="0" marR="0" lvl="0" indent="0" algn="ctr" rtl="0">
                        <a:lnSpc>
                          <a:spcPct val="100000"/>
                        </a:lnSpc>
                        <a:spcBef>
                          <a:spcPts val="0"/>
                        </a:spcBef>
                        <a:spcAft>
                          <a:spcPts val="0"/>
                        </a:spcAft>
                        <a:buClr>
                          <a:srgbClr val="000000"/>
                        </a:buClr>
                        <a:buSzPts val="800"/>
                        <a:buFont typeface="Arial"/>
                        <a:buNone/>
                      </a:pPr>
                      <a:r>
                        <a:rPr lang="ja-JP" sz="800" b="1" u="none" strike="noStrike" cap="none"/>
                        <a:t>主な項目</a:t>
                      </a:r>
                      <a:endParaRPr sz="8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JP" sz="800" b="1" u="none" strike="noStrike" cap="none"/>
                        <a:t>説　明</a:t>
                      </a:r>
                      <a:endParaRPr sz="800" b="1"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28600">
                <a:tc>
                  <a:txBody>
                    <a:bodyPr/>
                    <a:lstStyle/>
                    <a:p>
                      <a:pPr marL="0" marR="0" lvl="0" indent="0" algn="l" rtl="0">
                        <a:lnSpc>
                          <a:spcPct val="100000"/>
                        </a:lnSpc>
                        <a:spcBef>
                          <a:spcPts val="0"/>
                        </a:spcBef>
                        <a:spcAft>
                          <a:spcPts val="0"/>
                        </a:spcAft>
                        <a:buClr>
                          <a:srgbClr val="7F7F7F"/>
                        </a:buClr>
                        <a:buSzPts val="1050"/>
                        <a:buFont typeface="Calibri"/>
                        <a:buNone/>
                      </a:pPr>
                      <a:r>
                        <a:rPr lang="ja-JP" sz="900" u="none" strike="noStrike" cap="none">
                          <a:solidFill>
                            <a:schemeClr val="dk1"/>
                          </a:solidFill>
                          <a:latin typeface="Meiryo"/>
                          <a:ea typeface="Meiryo"/>
                          <a:cs typeface="Meiryo"/>
                          <a:sym typeface="Meiryo"/>
                        </a:rPr>
                        <a:t>指定月</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残業設定に基づき、残業が発生しているスタッフを一覧で表示します。</a:t>
                      </a:r>
                      <a:endParaRPr sz="800" u="none" strike="noStrike" cap="none"/>
                    </a:p>
                  </a:txBody>
                  <a:tcPr marL="91425" marR="91425" marT="91425" marB="91425"/>
                </a:tc>
                <a:extLst>
                  <a:ext uri="{0D108BD9-81ED-4DB2-BD59-A6C34878D82A}">
                    <a16:rowId xmlns:a16="http://schemas.microsoft.com/office/drawing/2014/main" val="10001"/>
                  </a:ext>
                </a:extLst>
              </a:tr>
              <a:tr h="209550">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指定期間</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検索条件に入力した条件に該当のスタッフと該当日を表示します。</a:t>
                      </a:r>
                      <a:endParaRPr sz="800" u="none" strike="noStrike" cap="none"/>
                    </a:p>
                  </a:txBody>
                  <a:tcPr marL="91425" marR="91425" marT="91425" marB="91425"/>
                </a:tc>
                <a:extLst>
                  <a:ext uri="{0D108BD9-81ED-4DB2-BD59-A6C34878D82A}">
                    <a16:rowId xmlns:a16="http://schemas.microsoft.com/office/drawing/2014/main" val="10002"/>
                  </a:ext>
                </a:extLst>
              </a:tr>
              <a:tr h="209550">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・労働時間が◯時間以上</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労働時間が入力した時間より長いスタッフと該当日を表示します。</a:t>
                      </a:r>
                      <a:endParaRPr sz="800" u="none" strike="noStrike" cap="none"/>
                    </a:p>
                  </a:txBody>
                  <a:tcPr marL="91425" marR="91425" marT="91425" marB="91425"/>
                </a:tc>
                <a:extLst>
                  <a:ext uri="{0D108BD9-81ED-4DB2-BD59-A6C34878D82A}">
                    <a16:rowId xmlns:a16="http://schemas.microsoft.com/office/drawing/2014/main" val="10003"/>
                  </a:ext>
                </a:extLst>
              </a:tr>
              <a:tr h="21907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・出勤時刻が◯時以前</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出勤した時刻が入力した時刻より早いスタッフと該当日を表示します。</a:t>
                      </a:r>
                      <a:endParaRPr sz="800" u="none" strike="noStrike" cap="none"/>
                    </a:p>
                  </a:txBody>
                  <a:tcPr marL="91425" marR="91425" marT="91425" marB="91425"/>
                </a:tc>
                <a:extLst>
                  <a:ext uri="{0D108BD9-81ED-4DB2-BD59-A6C34878D82A}">
                    <a16:rowId xmlns:a16="http://schemas.microsoft.com/office/drawing/2014/main" val="10004"/>
                  </a:ext>
                </a:extLst>
              </a:tr>
              <a:tr h="266700">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・退勤時刻が◯時以降</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退勤した時刻が入力した時刻より遅いスタッフと該当日を表示します。</a:t>
                      </a:r>
                      <a:endParaRPr sz="8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4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4</a:t>
            </a:fld>
            <a:endParaRPr/>
          </a:p>
        </p:txBody>
      </p:sp>
      <p:sp>
        <p:nvSpPr>
          <p:cNvPr id="62" name="Google Shape;62;p40"/>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目次</a:t>
            </a:r>
            <a:endParaRPr/>
          </a:p>
        </p:txBody>
      </p:sp>
      <p:sp>
        <p:nvSpPr>
          <p:cNvPr id="63" name="Google Shape;63;p40"/>
          <p:cNvSpPr txBox="1"/>
          <p:nvPr/>
        </p:nvSpPr>
        <p:spPr>
          <a:xfrm>
            <a:off x="369000" y="1260000"/>
            <a:ext cx="3560100" cy="5765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050"/>
              <a:buFont typeface="Arial"/>
              <a:buNone/>
            </a:pPr>
            <a:r>
              <a:rPr lang="ja-JP" sz="1600" b="1">
                <a:solidFill>
                  <a:schemeClr val="accent1"/>
                </a:solidFill>
                <a:latin typeface="Meiryo"/>
                <a:ea typeface="Meiryo"/>
                <a:cs typeface="Meiryo"/>
                <a:sym typeface="Meiryo"/>
              </a:rPr>
              <a:t>休暇情報を管理する</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スタッフの休暇を使用する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休暇残日数の付与・消化の履歴を確認する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年次有給休暇の取得状況を確認する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その他の休暇の取得状況を確認する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申請を承認する</a:t>
            </a:r>
            <a:br>
              <a:rPr lang="ja-JP" sz="1600" b="1" i="0" u="none" strike="noStrike" cap="none">
                <a:solidFill>
                  <a:schemeClr val="accent1"/>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打刻修正申請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休暇申請・休日出勤申請・残業申請・選択備考申請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工数を記録・集計する</a:t>
            </a:r>
            <a:br>
              <a:rPr lang="ja-JP" sz="1600" b="1" i="0" u="none" strike="noStrike" cap="none">
                <a:solidFill>
                  <a:schemeClr val="accent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工数管理の流れ</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グループ管理者が利用する場合</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　工数を集計する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データをダウンロードする</a:t>
            </a:r>
            <a:br>
              <a:rPr lang="ja-JP" sz="1600" b="1" i="0" u="none" strike="noStrike" cap="none">
                <a:solidFill>
                  <a:schemeClr val="accent1"/>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出勤簿を一括でダウンロードする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勤務データをダウンロードする</a:t>
            </a:r>
            <a:endParaRPr sz="1050" b="0" i="0" u="none" strike="noStrike" cap="none">
              <a:solidFill>
                <a:schemeClr val="dk1"/>
              </a:solidFill>
              <a:latin typeface="Meiryo"/>
              <a:ea typeface="Meiryo"/>
              <a:cs typeface="Meiryo"/>
              <a:sym typeface="Meiryo"/>
            </a:endParaRPr>
          </a:p>
          <a:p>
            <a:pPr marL="0" marR="0" lvl="0" indent="0" algn="l" rtl="0">
              <a:lnSpc>
                <a:spcPct val="150000"/>
              </a:lnSpc>
              <a:spcBef>
                <a:spcPts val="1000"/>
              </a:spcBef>
              <a:spcAft>
                <a:spcPts val="100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その他の操作</a:t>
            </a:r>
            <a:br>
              <a:rPr lang="ja-JP" sz="1600" b="1" i="0" u="none" strike="noStrike" cap="none">
                <a:solidFill>
                  <a:schemeClr val="accent1"/>
                </a:solidFill>
                <a:latin typeface="Meiryo"/>
                <a:ea typeface="Meiryo"/>
                <a:cs typeface="Meiryo"/>
                <a:sym typeface="Meiryo"/>
              </a:rPr>
            </a:br>
            <a:r>
              <a:rPr lang="ja-JP" sz="1050" b="0" i="0" u="none" strike="noStrike" cap="none">
                <a:solidFill>
                  <a:srgbClr val="7F7F7F"/>
                </a:solidFill>
                <a:latin typeface="Meiryo"/>
                <a:ea typeface="Meiryo"/>
                <a:cs typeface="Meiryo"/>
                <a:sym typeface="Meiryo"/>
              </a:rPr>
              <a:t>　</a:t>
            </a:r>
            <a:r>
              <a:rPr lang="ja-JP" sz="1050" b="0" i="0" u="none" strike="noStrike" cap="none">
                <a:solidFill>
                  <a:schemeClr val="dk1"/>
                </a:solidFill>
                <a:latin typeface="Meiryo"/>
                <a:ea typeface="Meiryo"/>
                <a:cs typeface="Meiryo"/>
                <a:sym typeface="Meiryo"/>
              </a:rPr>
              <a:t>管理者ページからマイページに移動する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スタッフにメールを配信する</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　スタッフマイページにお知らせを掲載する</a:t>
            </a:r>
            <a:endParaRPr sz="1050" b="0" i="0" u="none" strike="noStrike" cap="none">
              <a:solidFill>
                <a:schemeClr val="dk1"/>
              </a:solidFill>
              <a:latin typeface="Meiryo"/>
              <a:ea typeface="Meiryo"/>
              <a:cs typeface="Meiryo"/>
              <a:sym typeface="Meiryo"/>
            </a:endParaRPr>
          </a:p>
        </p:txBody>
      </p:sp>
      <p:sp>
        <p:nvSpPr>
          <p:cNvPr id="64" name="Google Shape;64;p40"/>
          <p:cNvSpPr txBox="1"/>
          <p:nvPr/>
        </p:nvSpPr>
        <p:spPr>
          <a:xfrm>
            <a:off x="5464975" y="1260000"/>
            <a:ext cx="1004100" cy="576570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p.76</a:t>
            </a:r>
            <a:r>
              <a:rPr lang="ja-JP" sz="1600" b="0" i="0" u="none" strike="noStrike" cap="none">
                <a:solidFill>
                  <a:srgbClr val="7F7F7F"/>
                </a:solidFill>
                <a:latin typeface="Meiryo"/>
                <a:ea typeface="Meiryo"/>
                <a:cs typeface="Meiryo"/>
                <a:sym typeface="Meiryo"/>
              </a:rPr>
              <a:t/>
            </a:r>
            <a:br>
              <a:rPr lang="ja-JP" sz="160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P.77</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P.78</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P.80</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P.8</a:t>
            </a:r>
            <a:r>
              <a:rPr lang="ja-JP" sz="1050">
                <a:solidFill>
                  <a:schemeClr val="dk1"/>
                </a:solidFill>
                <a:latin typeface="Meiryo"/>
                <a:ea typeface="Meiryo"/>
                <a:cs typeface="Meiryo"/>
                <a:sym typeface="Meiryo"/>
              </a:rPr>
              <a:t>8</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P.</a:t>
            </a:r>
            <a:r>
              <a:rPr lang="ja-JP" sz="1600" b="1">
                <a:solidFill>
                  <a:schemeClr val="accent1"/>
                </a:solidFill>
                <a:latin typeface="Meiryo"/>
                <a:ea typeface="Meiryo"/>
                <a:cs typeface="Meiryo"/>
                <a:sym typeface="Meiryo"/>
              </a:rPr>
              <a:t>91</a:t>
            </a:r>
            <a:r>
              <a:rPr lang="ja-JP" sz="1050" b="0" i="0" u="none" strike="noStrike" cap="none">
                <a:solidFill>
                  <a:srgbClr val="7F7F7F"/>
                </a:solidFill>
                <a:latin typeface="Meiryo"/>
                <a:ea typeface="Meiryo"/>
                <a:cs typeface="Meiryo"/>
                <a:sym typeface="Meiryo"/>
              </a:rPr>
              <a:t/>
            </a:r>
            <a:br>
              <a:rPr lang="ja-JP" sz="105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P.9</a:t>
            </a:r>
            <a:r>
              <a:rPr lang="ja-JP" sz="1050">
                <a:solidFill>
                  <a:schemeClr val="dk1"/>
                </a:solidFill>
                <a:latin typeface="Meiryo"/>
                <a:ea typeface="Meiryo"/>
                <a:cs typeface="Meiryo"/>
                <a:sym typeface="Meiryo"/>
              </a:rPr>
              <a:t>2</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P.9</a:t>
            </a:r>
            <a:r>
              <a:rPr lang="ja-JP" sz="1050">
                <a:solidFill>
                  <a:schemeClr val="dk1"/>
                </a:solidFill>
                <a:latin typeface="Meiryo"/>
                <a:ea typeface="Meiryo"/>
                <a:cs typeface="Meiryo"/>
                <a:sym typeface="Meiryo"/>
              </a:rPr>
              <a:t>4</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P.</a:t>
            </a:r>
            <a:r>
              <a:rPr lang="ja-JP" sz="1600" b="1">
                <a:solidFill>
                  <a:schemeClr val="accent1"/>
                </a:solidFill>
                <a:latin typeface="Meiryo"/>
                <a:ea typeface="Meiryo"/>
                <a:cs typeface="Meiryo"/>
                <a:sym typeface="Meiryo"/>
              </a:rPr>
              <a:t>101</a:t>
            </a:r>
            <a:r>
              <a:rPr lang="ja-JP" sz="1050" b="0" i="0" u="none" strike="noStrike" cap="none">
                <a:solidFill>
                  <a:srgbClr val="7F7F7F"/>
                </a:solidFill>
                <a:latin typeface="Meiryo"/>
                <a:ea typeface="Meiryo"/>
                <a:cs typeface="Meiryo"/>
                <a:sym typeface="Meiryo"/>
              </a:rPr>
              <a:t/>
            </a:r>
            <a:br>
              <a:rPr lang="ja-JP" sz="105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P.10</a:t>
            </a:r>
            <a:r>
              <a:rPr lang="ja-JP" sz="1050">
                <a:solidFill>
                  <a:schemeClr val="dk1"/>
                </a:solidFill>
                <a:latin typeface="Meiryo"/>
                <a:ea typeface="Meiryo"/>
                <a:cs typeface="Meiryo"/>
                <a:sym typeface="Meiryo"/>
              </a:rPr>
              <a:t>2</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P.10</a:t>
            </a:r>
            <a:r>
              <a:rPr lang="ja-JP" sz="1050">
                <a:solidFill>
                  <a:schemeClr val="dk1"/>
                </a:solidFill>
                <a:latin typeface="Meiryo"/>
                <a:ea typeface="Meiryo"/>
                <a:cs typeface="Meiryo"/>
                <a:sym typeface="Meiryo"/>
              </a:rPr>
              <a:t>6</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P.11</a:t>
            </a:r>
            <a:r>
              <a:rPr lang="ja-JP" sz="1050">
                <a:solidFill>
                  <a:schemeClr val="dk1"/>
                </a:solidFill>
                <a:latin typeface="Meiryo"/>
                <a:ea typeface="Meiryo"/>
                <a:cs typeface="Meiryo"/>
                <a:sym typeface="Meiryo"/>
              </a:rPr>
              <a:t>3</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P.1</a:t>
            </a:r>
            <a:r>
              <a:rPr lang="ja-JP" sz="1600" b="1">
                <a:solidFill>
                  <a:schemeClr val="accent1"/>
                </a:solidFill>
                <a:latin typeface="Meiryo"/>
                <a:ea typeface="Meiryo"/>
                <a:cs typeface="Meiryo"/>
                <a:sym typeface="Meiryo"/>
              </a:rPr>
              <a:t>18</a:t>
            </a:r>
            <a:r>
              <a:rPr lang="ja-JP" sz="1050" b="0" i="0" u="none" strike="noStrike" cap="none">
                <a:solidFill>
                  <a:srgbClr val="7F7F7F"/>
                </a:solidFill>
                <a:latin typeface="Meiryo"/>
                <a:ea typeface="Meiryo"/>
                <a:cs typeface="Meiryo"/>
                <a:sym typeface="Meiryo"/>
              </a:rPr>
              <a:t/>
            </a:r>
            <a:br>
              <a:rPr lang="ja-JP" sz="105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a:t>
            </a:r>
            <a:r>
              <a:rPr lang="ja-JP" sz="1050">
                <a:solidFill>
                  <a:schemeClr val="dk1"/>
                </a:solidFill>
                <a:latin typeface="Meiryo"/>
                <a:ea typeface="Meiryo"/>
                <a:cs typeface="Meiryo"/>
                <a:sym typeface="Meiryo"/>
              </a:rPr>
              <a:t>19</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a:t>
            </a:r>
            <a:r>
              <a:rPr lang="ja-JP" sz="1050">
                <a:solidFill>
                  <a:schemeClr val="dk1"/>
                </a:solidFill>
                <a:latin typeface="Meiryo"/>
                <a:ea typeface="Meiryo"/>
                <a:cs typeface="Meiryo"/>
                <a:sym typeface="Meiryo"/>
              </a:rPr>
              <a:t>22</a:t>
            </a:r>
            <a:endParaRPr sz="1050" b="0" i="0" u="none" strike="noStrike" cap="none">
              <a:solidFill>
                <a:schemeClr val="dk1"/>
              </a:solidFill>
              <a:latin typeface="Meiryo"/>
              <a:ea typeface="Meiryo"/>
              <a:cs typeface="Meiryo"/>
              <a:sym typeface="Meiryo"/>
            </a:endParaRPr>
          </a:p>
          <a:p>
            <a:pPr marL="0" marR="0" lvl="0" indent="0" algn="r" rtl="0">
              <a:lnSpc>
                <a:spcPct val="150000"/>
              </a:lnSpc>
              <a:spcBef>
                <a:spcPts val="1000"/>
              </a:spcBef>
              <a:spcAft>
                <a:spcPts val="0"/>
              </a:spcAft>
              <a:buClr>
                <a:schemeClr val="dk1"/>
              </a:buClr>
              <a:buSzPts val="1050"/>
              <a:buFont typeface="Arial"/>
              <a:buNone/>
            </a:pPr>
            <a:r>
              <a:rPr lang="ja-JP" sz="1600" b="1" i="0" u="none" strike="noStrike" cap="none">
                <a:solidFill>
                  <a:schemeClr val="accent1"/>
                </a:solidFill>
                <a:latin typeface="Meiryo"/>
                <a:ea typeface="Meiryo"/>
                <a:cs typeface="Meiryo"/>
                <a:sym typeface="Meiryo"/>
              </a:rPr>
              <a:t>P.1</a:t>
            </a:r>
            <a:r>
              <a:rPr lang="ja-JP" sz="1600" b="1">
                <a:solidFill>
                  <a:schemeClr val="accent1"/>
                </a:solidFill>
                <a:latin typeface="Meiryo"/>
                <a:ea typeface="Meiryo"/>
                <a:cs typeface="Meiryo"/>
                <a:sym typeface="Meiryo"/>
              </a:rPr>
              <a:t>26</a:t>
            </a:r>
            <a:r>
              <a:rPr lang="ja-JP" sz="1050" b="0" i="0" u="none" strike="noStrike" cap="none">
                <a:solidFill>
                  <a:srgbClr val="7F7F7F"/>
                </a:solidFill>
                <a:latin typeface="Meiryo"/>
                <a:ea typeface="Meiryo"/>
                <a:cs typeface="Meiryo"/>
                <a:sym typeface="Meiryo"/>
              </a:rPr>
              <a:t/>
            </a:r>
            <a:br>
              <a:rPr lang="ja-JP" sz="1050" b="0" i="0" u="none" strike="noStrike" cap="none">
                <a:solidFill>
                  <a:srgbClr val="7F7F7F"/>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a:t>
            </a:r>
            <a:r>
              <a:rPr lang="ja-JP" sz="1050">
                <a:solidFill>
                  <a:schemeClr val="dk1"/>
                </a:solidFill>
                <a:latin typeface="Meiryo"/>
                <a:ea typeface="Meiryo"/>
                <a:cs typeface="Meiryo"/>
                <a:sym typeface="Meiryo"/>
              </a:rPr>
              <a:t>27</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a:t>
            </a:r>
            <a:r>
              <a:rPr lang="ja-JP" sz="1050">
                <a:solidFill>
                  <a:schemeClr val="dk1"/>
                </a:solidFill>
                <a:latin typeface="Meiryo"/>
                <a:ea typeface="Meiryo"/>
                <a:cs typeface="Meiryo"/>
                <a:sym typeface="Meiryo"/>
              </a:rPr>
              <a:t>28</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b="0" i="0" u="none" strike="noStrike" cap="none">
                <a:solidFill>
                  <a:schemeClr val="dk1"/>
                </a:solidFill>
                <a:latin typeface="Meiryo"/>
                <a:ea typeface="Meiryo"/>
                <a:cs typeface="Meiryo"/>
                <a:sym typeface="Meiryo"/>
              </a:rPr>
              <a:t>P.1</a:t>
            </a:r>
            <a:r>
              <a:rPr lang="ja-JP" sz="1050">
                <a:solidFill>
                  <a:schemeClr val="dk1"/>
                </a:solidFill>
                <a:latin typeface="Meiryo"/>
                <a:ea typeface="Meiryo"/>
                <a:cs typeface="Meiryo"/>
                <a:sym typeface="Meiryo"/>
              </a:rPr>
              <a:t>31</a:t>
            </a:r>
            <a:endParaRPr sz="1050" b="0" i="0" u="none" strike="noStrike" cap="none">
              <a:solidFill>
                <a:schemeClr val="dk1"/>
              </a:solidFill>
              <a:latin typeface="Meiryo"/>
              <a:ea typeface="Meiryo"/>
              <a:cs typeface="Meiryo"/>
              <a:sym typeface="Meiryo"/>
            </a:endParaRPr>
          </a:p>
        </p:txBody>
      </p:sp>
      <p:sp>
        <p:nvSpPr>
          <p:cNvPr id="65" name="Google Shape;65;p40"/>
          <p:cNvSpPr txBox="1"/>
          <p:nvPr/>
        </p:nvSpPr>
        <p:spPr>
          <a:xfrm>
            <a:off x="3669538" y="1260000"/>
            <a:ext cx="2055000" cy="57657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1050"/>
              <a:buFont typeface="Arial"/>
              <a:buNone/>
            </a:pPr>
            <a:r>
              <a:rPr lang="ja-JP" sz="1600" b="1">
                <a:solidFill>
                  <a:schemeClr val="lt1"/>
                </a:solidFill>
                <a:latin typeface="Meiryo"/>
                <a:ea typeface="Meiryo"/>
                <a:cs typeface="Meiryo"/>
                <a:sym typeface="Meiryo"/>
              </a:rPr>
              <a:t>・・・</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i="0" u="none" strike="noStrike" cap="none">
                <a:solidFill>
                  <a:schemeClr val="dk1"/>
                </a:solidFill>
                <a:latin typeface="Meiryo"/>
                <a:ea typeface="Meiryo"/>
                <a:cs typeface="Meiryo"/>
                <a:sym typeface="Meiryo"/>
              </a:rPr>
              <a:t/>
            </a:r>
            <a:br>
              <a:rPr lang="ja-JP" sz="105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0"/>
              </a:spcAft>
              <a:buClr>
                <a:schemeClr val="dk1"/>
              </a:buClr>
              <a:buSzPts val="1050"/>
              <a:buFont typeface="Arial"/>
              <a:buNone/>
            </a:pPr>
            <a:r>
              <a:rPr lang="ja-JP" sz="1600" b="1">
                <a:solidFill>
                  <a:schemeClr val="lt1"/>
                </a:solidFill>
                <a:latin typeface="Meiryo"/>
                <a:ea typeface="Meiryo"/>
                <a:cs typeface="Meiryo"/>
                <a:sym typeface="Meiryo"/>
              </a:rPr>
              <a:t>・・・</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0"/>
              </a:spcAft>
              <a:buClr>
                <a:schemeClr val="dk1"/>
              </a:buClr>
              <a:buSzPts val="1050"/>
              <a:buFont typeface="Arial"/>
              <a:buNone/>
            </a:pPr>
            <a:r>
              <a:rPr lang="ja-JP" sz="1600" b="1">
                <a:solidFill>
                  <a:schemeClr val="lt1"/>
                </a:solidFill>
                <a:latin typeface="Meiryo"/>
                <a:ea typeface="Meiryo"/>
                <a:cs typeface="Meiryo"/>
                <a:sym typeface="Meiryo"/>
              </a:rPr>
              <a:t>・・・</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0"/>
              </a:spcAft>
              <a:buClr>
                <a:schemeClr val="dk1"/>
              </a:buClr>
              <a:buSzPts val="1050"/>
              <a:buFont typeface="Arial"/>
              <a:buNone/>
            </a:pPr>
            <a:r>
              <a:rPr lang="ja-JP" sz="1600" b="1">
                <a:solidFill>
                  <a:schemeClr val="lt1"/>
                </a:solidFill>
                <a:latin typeface="Meiryo"/>
                <a:ea typeface="Meiryo"/>
                <a:cs typeface="Meiryo"/>
                <a:sym typeface="Meiryo"/>
              </a:rPr>
              <a:t>・・・</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a:p>
            <a:pPr marL="0" marR="0" lvl="0" indent="0" algn="ctr" rtl="0">
              <a:lnSpc>
                <a:spcPct val="150000"/>
              </a:lnSpc>
              <a:spcBef>
                <a:spcPts val="1000"/>
              </a:spcBef>
              <a:spcAft>
                <a:spcPts val="1000"/>
              </a:spcAft>
              <a:buClr>
                <a:schemeClr val="dk1"/>
              </a:buClr>
              <a:buSzPts val="1050"/>
              <a:buFont typeface="Arial"/>
              <a:buNone/>
            </a:pPr>
            <a:r>
              <a:rPr lang="ja-JP" sz="1600" b="1">
                <a:solidFill>
                  <a:schemeClr val="lt1"/>
                </a:solidFill>
                <a:latin typeface="Meiryo"/>
                <a:ea typeface="Meiryo"/>
                <a:cs typeface="Meiryo"/>
                <a:sym typeface="Meiryo"/>
              </a:rPr>
              <a:t>・・・</a:t>
            </a:r>
            <a:r>
              <a:rPr lang="ja-JP" sz="1600" b="1" i="0" u="none" strike="noStrike" cap="none">
                <a:solidFill>
                  <a:schemeClr val="accent1"/>
                </a:solidFill>
                <a:latin typeface="Meiryo"/>
                <a:ea typeface="Meiryo"/>
                <a:cs typeface="Meiryo"/>
                <a:sym typeface="Meiryo"/>
              </a:rPr>
              <a:t/>
            </a:r>
            <a:br>
              <a:rPr lang="ja-JP" sz="1600" b="1" i="0" u="none" strike="noStrike" cap="none">
                <a:solidFill>
                  <a:schemeClr val="accent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r>
              <a:rPr lang="ja-JP" sz="1050" b="0" i="0" u="none" strike="noStrike" cap="none">
                <a:solidFill>
                  <a:schemeClr val="dk1"/>
                </a:solidFill>
                <a:latin typeface="Meiryo"/>
                <a:ea typeface="Meiryo"/>
                <a:cs typeface="Meiryo"/>
                <a:sym typeface="Meiryo"/>
              </a:rPr>
              <a:t/>
            </a:r>
            <a:br>
              <a:rPr lang="ja-JP" sz="1050" b="0" i="0" u="none" strike="noStrike" cap="none">
                <a:solidFill>
                  <a:schemeClr val="dk1"/>
                </a:solidFill>
                <a:latin typeface="Meiryo"/>
                <a:ea typeface="Meiryo"/>
                <a:cs typeface="Meiryo"/>
                <a:sym typeface="Meiryo"/>
              </a:rPr>
            </a:br>
            <a:r>
              <a:rPr lang="ja-JP" sz="1050">
                <a:solidFill>
                  <a:schemeClr val="dk1"/>
                </a:solidFill>
                <a:latin typeface="Meiryo"/>
                <a:ea typeface="Meiryo"/>
                <a:cs typeface="Meiryo"/>
                <a:sym typeface="Meiryo"/>
              </a:rPr>
              <a:t>・・・・・・・・・・</a:t>
            </a:r>
            <a:endParaRPr sz="1050" b="0" i="0" u="none" strike="noStrike" cap="none">
              <a:solidFill>
                <a:schemeClr val="dk1"/>
              </a:solidFill>
              <a:latin typeface="Meiryo"/>
              <a:ea typeface="Meiryo"/>
              <a:cs typeface="Meiryo"/>
              <a:sym typeface="Meiry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9d41bb8955_0_468"/>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残業一覧を確認します。（2/５） ー 指定月</a:t>
            </a:r>
            <a:endParaRPr sz="1300"/>
          </a:p>
        </p:txBody>
      </p:sp>
      <p:sp>
        <p:nvSpPr>
          <p:cNvPr id="494" name="Google Shape;494;g29d41bb8955_0_46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40</a:t>
            </a:fld>
            <a:endParaRPr/>
          </a:p>
        </p:txBody>
      </p:sp>
      <p:sp>
        <p:nvSpPr>
          <p:cNvPr id="495" name="Google Shape;495;g29d41bb8955_0_468"/>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pic>
        <p:nvPicPr>
          <p:cNvPr id="496" name="Google Shape;496;g29d41bb8955_0_468"/>
          <p:cNvPicPr preferRelativeResize="0"/>
          <p:nvPr/>
        </p:nvPicPr>
        <p:blipFill rotWithShape="1">
          <a:blip r:embed="rId3">
            <a:alphaModFix/>
          </a:blip>
          <a:srcRect/>
          <a:stretch/>
        </p:blipFill>
        <p:spPr>
          <a:xfrm>
            <a:off x="607975" y="2800572"/>
            <a:ext cx="5642050" cy="1918803"/>
          </a:xfrm>
          <a:prstGeom prst="rect">
            <a:avLst/>
          </a:prstGeom>
          <a:noFill/>
          <a:ln w="9525" cap="flat" cmpd="sng">
            <a:solidFill>
              <a:srgbClr val="D8D8D8"/>
            </a:solidFill>
            <a:prstDash val="solid"/>
            <a:round/>
            <a:headEnd type="none" w="sm" len="sm"/>
            <a:tailEnd type="none" w="sm" len="sm"/>
          </a:ln>
        </p:spPr>
      </p:pic>
      <p:sp>
        <p:nvSpPr>
          <p:cNvPr id="497" name="Google Shape;497;g29d41bb8955_0_468"/>
          <p:cNvSpPr/>
          <p:nvPr/>
        </p:nvSpPr>
        <p:spPr>
          <a:xfrm>
            <a:off x="649600" y="3292700"/>
            <a:ext cx="1843200" cy="153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498" name="Google Shape;498;g29d41bb8955_0_468"/>
          <p:cNvSpPr txBox="1"/>
          <p:nvPr/>
        </p:nvSpPr>
        <p:spPr>
          <a:xfrm>
            <a:off x="277200" y="1551600"/>
            <a:ext cx="53100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000" b="1" i="0" u="none" strike="noStrike" cap="none">
                <a:solidFill>
                  <a:schemeClr val="dk1"/>
                </a:solidFill>
                <a:latin typeface="Meiryo"/>
                <a:ea typeface="Meiryo"/>
                <a:cs typeface="Meiryo"/>
                <a:sym typeface="Meiryo"/>
              </a:rPr>
              <a:t>・指定月の残業一覧を確認する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残業設定に基づき、残業が発生しているスタッフを一覧で表示できます。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FF0000"/>
                </a:solidFill>
                <a:latin typeface="Meiryo"/>
                <a:ea typeface="Meiryo"/>
                <a:cs typeface="Meiryo"/>
                <a:sym typeface="Meiryo"/>
              </a:rPr>
              <a:t>※指定月の場合は、労働時間の指定などはできません。</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「指定月」をクリックし、確認する該当月と対象を選択し、表示をクリックします。</a:t>
            </a:r>
            <a:endParaRPr sz="1000" b="0" i="0" u="none" strike="noStrike" cap="none">
              <a:solidFill>
                <a:srgbClr val="000000"/>
              </a:solidFill>
              <a:latin typeface="Arial"/>
              <a:ea typeface="Arial"/>
              <a:cs typeface="Arial"/>
              <a:sym typeface="Arial"/>
            </a:endParaRPr>
          </a:p>
        </p:txBody>
      </p:sp>
      <p:pic>
        <p:nvPicPr>
          <p:cNvPr id="499" name="Google Shape;499;g29d41bb8955_0_468"/>
          <p:cNvPicPr preferRelativeResize="0"/>
          <p:nvPr/>
        </p:nvPicPr>
        <p:blipFill rotWithShape="1">
          <a:blip r:embed="rId4">
            <a:alphaModFix/>
          </a:blip>
          <a:srcRect/>
          <a:stretch/>
        </p:blipFill>
        <p:spPr>
          <a:xfrm>
            <a:off x="585551" y="5428050"/>
            <a:ext cx="5686898" cy="712875"/>
          </a:xfrm>
          <a:prstGeom prst="rect">
            <a:avLst/>
          </a:prstGeom>
          <a:noFill/>
          <a:ln w="9525" cap="flat" cmpd="sng">
            <a:solidFill>
              <a:srgbClr val="D8D8D8"/>
            </a:solidFill>
            <a:prstDash val="solid"/>
            <a:round/>
            <a:headEnd type="none" w="sm" len="sm"/>
            <a:tailEnd type="none" w="sm" len="sm"/>
          </a:ln>
        </p:spPr>
      </p:pic>
      <p:sp>
        <p:nvSpPr>
          <p:cNvPr id="500" name="Google Shape;500;g29d41bb8955_0_468"/>
          <p:cNvSpPr txBox="1"/>
          <p:nvPr/>
        </p:nvSpPr>
        <p:spPr>
          <a:xfrm>
            <a:off x="277200" y="4935000"/>
            <a:ext cx="6186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指定月の中で、残業が発生しているスタッフが一覧で表示され、月の総労働時間と残業時間、深夜労働を確認できます。</a:t>
            </a: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29d41bb8955_0_480"/>
          <p:cNvPicPr preferRelativeResize="0"/>
          <p:nvPr/>
        </p:nvPicPr>
        <p:blipFill rotWithShape="1">
          <a:blip r:embed="rId3">
            <a:alphaModFix/>
          </a:blip>
          <a:srcRect/>
          <a:stretch/>
        </p:blipFill>
        <p:spPr>
          <a:xfrm>
            <a:off x="605626" y="2971849"/>
            <a:ext cx="5642049" cy="1957864"/>
          </a:xfrm>
          <a:prstGeom prst="rect">
            <a:avLst/>
          </a:prstGeom>
          <a:noFill/>
          <a:ln w="9525" cap="flat" cmpd="sng">
            <a:solidFill>
              <a:srgbClr val="D8D8D8"/>
            </a:solidFill>
            <a:prstDash val="solid"/>
            <a:round/>
            <a:headEnd type="none" w="sm" len="sm"/>
            <a:tailEnd type="none" w="sm" len="sm"/>
          </a:ln>
        </p:spPr>
      </p:pic>
      <p:sp>
        <p:nvSpPr>
          <p:cNvPr id="507" name="Google Shape;507;g29d41bb8955_0_48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残業一覧を確認します。（3/５） ー 指定期間</a:t>
            </a:r>
            <a:endParaRPr sz="1300"/>
          </a:p>
        </p:txBody>
      </p:sp>
      <p:sp>
        <p:nvSpPr>
          <p:cNvPr id="508" name="Google Shape;508;g29d41bb8955_0_48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41</a:t>
            </a:fld>
            <a:endParaRPr/>
          </a:p>
        </p:txBody>
      </p:sp>
      <p:sp>
        <p:nvSpPr>
          <p:cNvPr id="509" name="Google Shape;509;g29d41bb8955_0_48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510" name="Google Shape;510;g29d41bb8955_0_480"/>
          <p:cNvSpPr/>
          <p:nvPr/>
        </p:nvSpPr>
        <p:spPr>
          <a:xfrm>
            <a:off x="605425" y="3627125"/>
            <a:ext cx="2854200" cy="144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511" name="Google Shape;511;g29d41bb8955_0_480"/>
          <p:cNvSpPr txBox="1"/>
          <p:nvPr/>
        </p:nvSpPr>
        <p:spPr>
          <a:xfrm>
            <a:off x="277200" y="5162550"/>
            <a:ext cx="6186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指定期間の中で、労働時間が入力した時間より長いスタッフと該当日を一覧で表示します。</a:t>
            </a:r>
            <a:endParaRPr sz="1000" b="0" i="0" u="none" strike="noStrike" cap="none">
              <a:solidFill>
                <a:schemeClr val="dk1"/>
              </a:solidFill>
              <a:latin typeface="Meiryo"/>
              <a:ea typeface="Meiryo"/>
              <a:cs typeface="Meiryo"/>
              <a:sym typeface="Meiryo"/>
            </a:endParaRPr>
          </a:p>
        </p:txBody>
      </p:sp>
      <p:sp>
        <p:nvSpPr>
          <p:cNvPr id="512" name="Google Shape;512;g29d41bb8955_0_480"/>
          <p:cNvSpPr txBox="1"/>
          <p:nvPr/>
        </p:nvSpPr>
        <p:spPr>
          <a:xfrm>
            <a:off x="277200" y="1551600"/>
            <a:ext cx="531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000" b="1" i="0" u="none" strike="noStrike" cap="none">
                <a:solidFill>
                  <a:schemeClr val="dk1"/>
                </a:solidFill>
                <a:latin typeface="Meiryo"/>
                <a:ea typeface="Meiryo"/>
                <a:cs typeface="Meiryo"/>
                <a:sym typeface="Meiryo"/>
              </a:rPr>
              <a:t>・指定期間のうち、労働時間が◯時間以上の残業一覧を確認する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検索条件に入力した条件に該当のスタッフと、該当日が表示されます。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FF0000"/>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※指定期間の場合、残業時間を基準にスタッフを抽出することはできません。</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「指定月」をクリックし、確認したい期間と対象を選択し、</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「労働時間が◯時間以上」を選択し、【表示】ボタンをクリックします。</a:t>
            </a:r>
            <a:endParaRPr sz="1000" b="0" i="0" u="none" strike="noStrike" cap="none">
              <a:solidFill>
                <a:schemeClr val="dk1"/>
              </a:solidFill>
              <a:latin typeface="Meiryo"/>
              <a:ea typeface="Meiryo"/>
              <a:cs typeface="Meiryo"/>
              <a:sym typeface="Meiryo"/>
            </a:endParaRPr>
          </a:p>
        </p:txBody>
      </p:sp>
      <p:pic>
        <p:nvPicPr>
          <p:cNvPr id="513" name="Google Shape;513;g29d41bb8955_0_480"/>
          <p:cNvPicPr preferRelativeResize="0"/>
          <p:nvPr/>
        </p:nvPicPr>
        <p:blipFill rotWithShape="1">
          <a:blip r:embed="rId4">
            <a:alphaModFix/>
          </a:blip>
          <a:srcRect/>
          <a:stretch/>
        </p:blipFill>
        <p:spPr>
          <a:xfrm>
            <a:off x="607976" y="5480755"/>
            <a:ext cx="5642049" cy="1039869"/>
          </a:xfrm>
          <a:prstGeom prst="rect">
            <a:avLst/>
          </a:prstGeom>
          <a:noFill/>
          <a:ln w="9525" cap="flat" cmpd="sng">
            <a:solidFill>
              <a:srgbClr val="D8D8D8"/>
            </a:solidFill>
            <a:prstDash val="solid"/>
            <a:round/>
            <a:headEnd type="none" w="sm" len="sm"/>
            <a:tailEnd type="none" w="sm" len="sm"/>
          </a:ln>
        </p:spPr>
      </p:pic>
      <p:sp>
        <p:nvSpPr>
          <p:cNvPr id="514" name="Google Shape;514;g29d41bb8955_0_480"/>
          <p:cNvSpPr/>
          <p:nvPr/>
        </p:nvSpPr>
        <p:spPr>
          <a:xfrm>
            <a:off x="605425" y="4328150"/>
            <a:ext cx="834900" cy="144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29d41bb8955_0_493"/>
          <p:cNvPicPr preferRelativeResize="0"/>
          <p:nvPr/>
        </p:nvPicPr>
        <p:blipFill rotWithShape="1">
          <a:blip r:embed="rId3">
            <a:alphaModFix/>
          </a:blip>
          <a:srcRect/>
          <a:stretch/>
        </p:blipFill>
        <p:spPr>
          <a:xfrm>
            <a:off x="568800" y="2976675"/>
            <a:ext cx="5738899" cy="1917101"/>
          </a:xfrm>
          <a:prstGeom prst="rect">
            <a:avLst/>
          </a:prstGeom>
          <a:noFill/>
          <a:ln w="9525" cap="flat" cmpd="sng">
            <a:solidFill>
              <a:srgbClr val="D8D8D8"/>
            </a:solidFill>
            <a:prstDash val="solid"/>
            <a:round/>
            <a:headEnd type="none" w="sm" len="sm"/>
            <a:tailEnd type="none" w="sm" len="sm"/>
          </a:ln>
        </p:spPr>
      </p:pic>
      <p:sp>
        <p:nvSpPr>
          <p:cNvPr id="521" name="Google Shape;521;g29d41bb8955_0_49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残業一覧を確認します。（4/５） ー 指定期間</a:t>
            </a:r>
            <a:endParaRPr sz="1300"/>
          </a:p>
        </p:txBody>
      </p:sp>
      <p:sp>
        <p:nvSpPr>
          <p:cNvPr id="522" name="Google Shape;522;g29d41bb8955_0_49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42</a:t>
            </a:fld>
            <a:endParaRPr/>
          </a:p>
        </p:txBody>
      </p:sp>
      <p:sp>
        <p:nvSpPr>
          <p:cNvPr id="523" name="Google Shape;523;g29d41bb8955_0_49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524" name="Google Shape;524;g29d41bb8955_0_493"/>
          <p:cNvSpPr txBox="1"/>
          <p:nvPr/>
        </p:nvSpPr>
        <p:spPr>
          <a:xfrm>
            <a:off x="277200" y="5238750"/>
            <a:ext cx="6186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指定期間の中で、出勤した時刻が入力した時刻より早いスタッフと該当日を一覧で表示します。</a:t>
            </a:r>
            <a:endParaRPr sz="1000" b="0" i="0" u="none" strike="noStrike" cap="none">
              <a:solidFill>
                <a:schemeClr val="dk1"/>
              </a:solidFill>
              <a:latin typeface="Meiryo"/>
              <a:ea typeface="Meiryo"/>
              <a:cs typeface="Meiryo"/>
              <a:sym typeface="Meiryo"/>
            </a:endParaRPr>
          </a:p>
        </p:txBody>
      </p:sp>
      <p:sp>
        <p:nvSpPr>
          <p:cNvPr id="525" name="Google Shape;525;g29d41bb8955_0_493"/>
          <p:cNvSpPr txBox="1"/>
          <p:nvPr/>
        </p:nvSpPr>
        <p:spPr>
          <a:xfrm>
            <a:off x="277200" y="1551600"/>
            <a:ext cx="531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000" b="1" i="0" u="none" strike="noStrike" cap="none">
                <a:solidFill>
                  <a:schemeClr val="dk1"/>
                </a:solidFill>
                <a:latin typeface="Meiryo"/>
                <a:ea typeface="Meiryo"/>
                <a:cs typeface="Meiryo"/>
                <a:sym typeface="Meiryo"/>
              </a:rPr>
              <a:t>・指定期間のうち、出勤時刻が◯時以前の残業一覧を確認する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検索条件に入力した条件に該当のスタッフと、該当日が表示されます。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rgbClr val="FF0000"/>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※指定期間の場合、残業時間を基準にスタッフを抽出することはできません。</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「指定月」をクリックし、確認したい期間と対象を選択し、</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「出勤時刻が◯時以前」を選択し、表示をクリック</a:t>
            </a:r>
            <a:endParaRPr sz="1000" b="0" i="0" u="none" strike="noStrike" cap="none">
              <a:solidFill>
                <a:schemeClr val="dk1"/>
              </a:solidFill>
              <a:latin typeface="Meiryo"/>
              <a:ea typeface="Meiryo"/>
              <a:cs typeface="Meiryo"/>
              <a:sym typeface="Meiryo"/>
            </a:endParaRPr>
          </a:p>
        </p:txBody>
      </p:sp>
      <p:pic>
        <p:nvPicPr>
          <p:cNvPr id="526" name="Google Shape;526;g29d41bb8955_0_493"/>
          <p:cNvPicPr preferRelativeResize="0"/>
          <p:nvPr/>
        </p:nvPicPr>
        <p:blipFill rotWithShape="1">
          <a:blip r:embed="rId4">
            <a:alphaModFix/>
          </a:blip>
          <a:srcRect/>
          <a:stretch/>
        </p:blipFill>
        <p:spPr>
          <a:xfrm>
            <a:off x="607976" y="5577450"/>
            <a:ext cx="5642049" cy="1014025"/>
          </a:xfrm>
          <a:prstGeom prst="rect">
            <a:avLst/>
          </a:prstGeom>
          <a:noFill/>
          <a:ln w="9525" cap="flat" cmpd="sng">
            <a:solidFill>
              <a:srgbClr val="D8D8D8"/>
            </a:solidFill>
            <a:prstDash val="solid"/>
            <a:round/>
            <a:headEnd type="none" w="sm" len="sm"/>
            <a:tailEnd type="none" w="sm" len="sm"/>
          </a:ln>
        </p:spPr>
      </p:pic>
      <p:sp>
        <p:nvSpPr>
          <p:cNvPr id="527" name="Google Shape;527;g29d41bb8955_0_493"/>
          <p:cNvSpPr/>
          <p:nvPr/>
        </p:nvSpPr>
        <p:spPr>
          <a:xfrm>
            <a:off x="607975" y="3611875"/>
            <a:ext cx="2839200" cy="129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528" name="Google Shape;528;g29d41bb8955_0_493"/>
          <p:cNvSpPr/>
          <p:nvPr/>
        </p:nvSpPr>
        <p:spPr>
          <a:xfrm>
            <a:off x="2575550" y="4305300"/>
            <a:ext cx="784800" cy="167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29d41bb8955_0_506"/>
          <p:cNvPicPr preferRelativeResize="0"/>
          <p:nvPr/>
        </p:nvPicPr>
        <p:blipFill rotWithShape="1">
          <a:blip r:embed="rId3">
            <a:alphaModFix/>
          </a:blip>
          <a:srcRect/>
          <a:stretch/>
        </p:blipFill>
        <p:spPr>
          <a:xfrm>
            <a:off x="567753" y="2976675"/>
            <a:ext cx="5738400" cy="1917100"/>
          </a:xfrm>
          <a:prstGeom prst="rect">
            <a:avLst/>
          </a:prstGeom>
          <a:noFill/>
          <a:ln w="9525" cap="flat" cmpd="sng">
            <a:solidFill>
              <a:srgbClr val="D8D8D8"/>
            </a:solidFill>
            <a:prstDash val="solid"/>
            <a:round/>
            <a:headEnd type="none" w="sm" len="sm"/>
            <a:tailEnd type="none" w="sm" len="sm"/>
          </a:ln>
        </p:spPr>
      </p:pic>
      <p:sp>
        <p:nvSpPr>
          <p:cNvPr id="535" name="Google Shape;535;g29d41bb8955_0_50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残業一覧を確認します。（5/５） ー 指定期間</a:t>
            </a:r>
            <a:endParaRPr sz="1300"/>
          </a:p>
        </p:txBody>
      </p:sp>
      <p:sp>
        <p:nvSpPr>
          <p:cNvPr id="536" name="Google Shape;536;g29d41bb8955_0_50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43</a:t>
            </a:fld>
            <a:endParaRPr/>
          </a:p>
        </p:txBody>
      </p:sp>
      <p:sp>
        <p:nvSpPr>
          <p:cNvPr id="537" name="Google Shape;537;g29d41bb8955_0_50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残業時間を確認する</a:t>
            </a:r>
            <a:endParaRPr/>
          </a:p>
        </p:txBody>
      </p:sp>
      <p:sp>
        <p:nvSpPr>
          <p:cNvPr id="538" name="Google Shape;538;g29d41bb8955_0_506"/>
          <p:cNvSpPr/>
          <p:nvPr/>
        </p:nvSpPr>
        <p:spPr>
          <a:xfrm>
            <a:off x="607975" y="3593700"/>
            <a:ext cx="2839200" cy="135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539" name="Google Shape;539;g29d41bb8955_0_506"/>
          <p:cNvSpPr txBox="1"/>
          <p:nvPr/>
        </p:nvSpPr>
        <p:spPr>
          <a:xfrm>
            <a:off x="277200" y="5162550"/>
            <a:ext cx="6186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指定期間の中で、退勤した時刻が入力した時刻より遅いスタッフと該当日を一覧で表示します。</a:t>
            </a:r>
            <a:endParaRPr sz="1000" b="0" i="0" u="none" strike="noStrike" cap="none">
              <a:solidFill>
                <a:schemeClr val="dk1"/>
              </a:solidFill>
              <a:latin typeface="Meiryo"/>
              <a:ea typeface="Meiryo"/>
              <a:cs typeface="Meiryo"/>
              <a:sym typeface="Meiryo"/>
            </a:endParaRPr>
          </a:p>
        </p:txBody>
      </p:sp>
      <p:sp>
        <p:nvSpPr>
          <p:cNvPr id="540" name="Google Shape;540;g29d41bb8955_0_506"/>
          <p:cNvSpPr txBox="1"/>
          <p:nvPr/>
        </p:nvSpPr>
        <p:spPr>
          <a:xfrm>
            <a:off x="277200" y="1551600"/>
            <a:ext cx="531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000" b="1" i="0" u="none" strike="noStrike" cap="none">
                <a:solidFill>
                  <a:schemeClr val="dk1"/>
                </a:solidFill>
                <a:latin typeface="Meiryo"/>
                <a:ea typeface="Meiryo"/>
                <a:cs typeface="Meiryo"/>
                <a:sym typeface="Meiryo"/>
              </a:rPr>
              <a:t>・指定期間のうち、退勤時刻が◯時以降の残業一覧を確認する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検索条件に入力した条件に該当のスタッフと、該当日が表示されます。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rgbClr val="FF0000"/>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※指定期間の場合、残業時間を基準にスタッフを抽出することはできません。</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「指定月」をクリックし、確認したい期間と対象を選択し、</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「退勤時刻が◯時以降」を選択し、表示をクリック</a:t>
            </a:r>
            <a:endParaRPr sz="1000" b="0" i="0" u="none" strike="noStrike" cap="none">
              <a:solidFill>
                <a:schemeClr val="dk1"/>
              </a:solidFill>
              <a:latin typeface="Meiryo"/>
              <a:ea typeface="Meiryo"/>
              <a:cs typeface="Meiryo"/>
              <a:sym typeface="Meiryo"/>
            </a:endParaRPr>
          </a:p>
        </p:txBody>
      </p:sp>
      <p:sp>
        <p:nvSpPr>
          <p:cNvPr id="541" name="Google Shape;541;g29d41bb8955_0_506"/>
          <p:cNvSpPr/>
          <p:nvPr/>
        </p:nvSpPr>
        <p:spPr>
          <a:xfrm>
            <a:off x="4410075" y="4286250"/>
            <a:ext cx="819300" cy="190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542" name="Google Shape;542;g29d41bb8955_0_506"/>
          <p:cNvPicPr preferRelativeResize="0"/>
          <p:nvPr/>
        </p:nvPicPr>
        <p:blipFill rotWithShape="1">
          <a:blip r:embed="rId4">
            <a:alphaModFix/>
          </a:blip>
          <a:srcRect/>
          <a:stretch/>
        </p:blipFill>
        <p:spPr>
          <a:xfrm>
            <a:off x="605626" y="5501250"/>
            <a:ext cx="5642049" cy="1014025"/>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9d41bb8955_0_519"/>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36協定設定を超える労働をしたスタッフを一覧で確認します。</a:t>
            </a:r>
            <a:endParaRPr sz="1300"/>
          </a:p>
        </p:txBody>
      </p:sp>
      <p:sp>
        <p:nvSpPr>
          <p:cNvPr id="549" name="Google Shape;549;g29d41bb8955_0_51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44</a:t>
            </a:fld>
            <a:endParaRPr/>
          </a:p>
        </p:txBody>
      </p:sp>
      <p:sp>
        <p:nvSpPr>
          <p:cNvPr id="550" name="Google Shape;550;g29d41bb8955_0_51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法定外労働を管理する</a:t>
            </a:r>
            <a:endParaRPr/>
          </a:p>
        </p:txBody>
      </p:sp>
      <p:sp>
        <p:nvSpPr>
          <p:cNvPr id="551" name="Google Shape;551;g29d41bb8955_0_519"/>
          <p:cNvSpPr txBox="1"/>
          <p:nvPr/>
        </p:nvSpPr>
        <p:spPr>
          <a:xfrm>
            <a:off x="277200" y="1551600"/>
            <a:ext cx="6241200" cy="94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36協定設定</a:t>
            </a:r>
            <a:r>
              <a:rPr lang="ja-JP" sz="1000" b="0" i="0" u="none" strike="noStrike" cap="none">
                <a:solidFill>
                  <a:schemeClr val="dk1"/>
                </a:solidFill>
                <a:latin typeface="Meiryo"/>
                <a:ea typeface="Meiryo"/>
                <a:cs typeface="Meiryo"/>
                <a:sym typeface="Meiryo"/>
              </a:rPr>
              <a:t>を超える労働をしたスタッフを一覧で確認できます。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36協定設定</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4"/>
              </a:rPr>
              <a:t>36協定アラート通知一覧</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『出勤管理』にカーソルを合わせ『36協定アラート通知一覧』をクリックします。</a:t>
            </a:r>
            <a:endParaRPr sz="1000" b="0" i="0" u="none" strike="noStrike" cap="none">
              <a:solidFill>
                <a:srgbClr val="000000"/>
              </a:solidFill>
              <a:latin typeface="Meiryo"/>
              <a:ea typeface="Meiryo"/>
              <a:cs typeface="Meiryo"/>
              <a:sym typeface="Meiryo"/>
            </a:endParaRPr>
          </a:p>
        </p:txBody>
      </p:sp>
      <p:pic>
        <p:nvPicPr>
          <p:cNvPr id="552" name="Google Shape;552;g29d41bb8955_0_519"/>
          <p:cNvPicPr preferRelativeResize="0"/>
          <p:nvPr/>
        </p:nvPicPr>
        <p:blipFill rotWithShape="1">
          <a:blip r:embed="rId5">
            <a:alphaModFix/>
          </a:blip>
          <a:srcRect/>
          <a:stretch/>
        </p:blipFill>
        <p:spPr>
          <a:xfrm>
            <a:off x="607975" y="4525839"/>
            <a:ext cx="5642051" cy="1574612"/>
          </a:xfrm>
          <a:prstGeom prst="rect">
            <a:avLst/>
          </a:prstGeom>
          <a:noFill/>
          <a:ln w="9525" cap="flat" cmpd="sng">
            <a:solidFill>
              <a:srgbClr val="D8D8D8"/>
            </a:solidFill>
            <a:prstDash val="solid"/>
            <a:round/>
            <a:headEnd type="none" w="sm" len="sm"/>
            <a:tailEnd type="none" w="sm" len="sm"/>
          </a:ln>
        </p:spPr>
      </p:pic>
      <p:sp>
        <p:nvSpPr>
          <p:cNvPr id="553" name="Google Shape;553;g29d41bb8955_0_519"/>
          <p:cNvSpPr txBox="1"/>
          <p:nvPr/>
        </p:nvSpPr>
        <p:spPr>
          <a:xfrm>
            <a:off x="277200" y="4191778"/>
            <a:ext cx="62412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確認する期間指定・対象を選択し、「表示」をクリックします。</a:t>
            </a:r>
            <a:endParaRPr sz="1000" b="0" i="0" u="none" strike="noStrike" cap="none">
              <a:solidFill>
                <a:srgbClr val="000000"/>
              </a:solidFill>
              <a:latin typeface="Meiryo"/>
              <a:ea typeface="Meiryo"/>
              <a:cs typeface="Meiryo"/>
              <a:sym typeface="Meiryo"/>
            </a:endParaRPr>
          </a:p>
        </p:txBody>
      </p:sp>
      <p:sp>
        <p:nvSpPr>
          <p:cNvPr id="554" name="Google Shape;554;g29d41bb8955_0_519"/>
          <p:cNvSpPr txBox="1"/>
          <p:nvPr/>
        </p:nvSpPr>
        <p:spPr>
          <a:xfrm>
            <a:off x="277200" y="6325377"/>
            <a:ext cx="6241200" cy="28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指定した期間内で、36協定設定で登録した基準値を超えたスタッフが表示されます。</a:t>
            </a:r>
            <a:endParaRPr sz="1000" b="0" i="0" u="none" strike="noStrike" cap="none">
              <a:solidFill>
                <a:srgbClr val="000000"/>
              </a:solidFill>
              <a:latin typeface="Meiryo"/>
              <a:ea typeface="Meiryo"/>
              <a:cs typeface="Meiryo"/>
              <a:sym typeface="Meiryo"/>
            </a:endParaRPr>
          </a:p>
        </p:txBody>
      </p:sp>
      <p:pic>
        <p:nvPicPr>
          <p:cNvPr id="555" name="Google Shape;555;g29d41bb8955_0_519"/>
          <p:cNvPicPr preferRelativeResize="0"/>
          <p:nvPr/>
        </p:nvPicPr>
        <p:blipFill rotWithShape="1">
          <a:blip r:embed="rId6">
            <a:alphaModFix/>
          </a:blip>
          <a:srcRect/>
          <a:stretch/>
        </p:blipFill>
        <p:spPr>
          <a:xfrm>
            <a:off x="638674" y="6656273"/>
            <a:ext cx="5580652" cy="1840024"/>
          </a:xfrm>
          <a:prstGeom prst="rect">
            <a:avLst/>
          </a:prstGeom>
          <a:noFill/>
          <a:ln w="9525" cap="flat" cmpd="sng">
            <a:solidFill>
              <a:srgbClr val="D8D8D8"/>
            </a:solidFill>
            <a:prstDash val="solid"/>
            <a:round/>
            <a:headEnd type="none" w="sm" len="sm"/>
            <a:tailEnd type="none" w="sm" len="sm"/>
          </a:ln>
        </p:spPr>
      </p:pic>
      <p:pic>
        <p:nvPicPr>
          <p:cNvPr id="556" name="Google Shape;556;g29d41bb8955_0_519"/>
          <p:cNvPicPr preferRelativeResize="0"/>
          <p:nvPr/>
        </p:nvPicPr>
        <p:blipFill rotWithShape="1">
          <a:blip r:embed="rId7">
            <a:alphaModFix/>
          </a:blip>
          <a:srcRect/>
          <a:stretch/>
        </p:blipFill>
        <p:spPr>
          <a:xfrm>
            <a:off x="275400" y="2656350"/>
            <a:ext cx="6307201" cy="1375273"/>
          </a:xfrm>
          <a:prstGeom prst="rect">
            <a:avLst/>
          </a:prstGeom>
          <a:noFill/>
          <a:ln w="9525" cap="flat" cmpd="sng">
            <a:solidFill>
              <a:srgbClr val="D9D9D9"/>
            </a:solidFill>
            <a:prstDash val="solid"/>
            <a:round/>
            <a:headEnd type="none" w="sm" len="sm"/>
            <a:tailEnd type="none" w="sm" len="sm"/>
          </a:ln>
        </p:spPr>
      </p:pic>
      <p:sp>
        <p:nvSpPr>
          <p:cNvPr id="557" name="Google Shape;557;g29d41bb8955_0_519"/>
          <p:cNvSpPr/>
          <p:nvPr/>
        </p:nvSpPr>
        <p:spPr>
          <a:xfrm>
            <a:off x="319000" y="2656350"/>
            <a:ext cx="985800" cy="2202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558" name="Google Shape;558;g29d41bb8955_0_519"/>
          <p:cNvSpPr/>
          <p:nvPr/>
        </p:nvSpPr>
        <p:spPr>
          <a:xfrm>
            <a:off x="3902175" y="3498661"/>
            <a:ext cx="927000" cy="1491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g29d41bb8955_0_534"/>
          <p:cNvPicPr preferRelativeResize="0"/>
          <p:nvPr/>
        </p:nvPicPr>
        <p:blipFill rotWithShape="1">
          <a:blip r:embed="rId3">
            <a:alphaModFix/>
          </a:blip>
          <a:srcRect r="95103"/>
          <a:stretch/>
        </p:blipFill>
        <p:spPr>
          <a:xfrm>
            <a:off x="2637600" y="7614650"/>
            <a:ext cx="276225" cy="326250"/>
          </a:xfrm>
          <a:prstGeom prst="rect">
            <a:avLst/>
          </a:prstGeom>
          <a:noFill/>
          <a:ln>
            <a:noFill/>
          </a:ln>
        </p:spPr>
      </p:pic>
      <p:pic>
        <p:nvPicPr>
          <p:cNvPr id="565" name="Google Shape;565;g29d41bb8955_0_534"/>
          <p:cNvPicPr preferRelativeResize="0"/>
          <p:nvPr/>
        </p:nvPicPr>
        <p:blipFill rotWithShape="1">
          <a:blip r:embed="rId3">
            <a:alphaModFix/>
          </a:blip>
          <a:srcRect l="32757" t="1494" r="63356" b="1484"/>
          <a:stretch/>
        </p:blipFill>
        <p:spPr>
          <a:xfrm>
            <a:off x="3161475" y="7619525"/>
            <a:ext cx="219076" cy="316500"/>
          </a:xfrm>
          <a:prstGeom prst="rect">
            <a:avLst/>
          </a:prstGeom>
          <a:noFill/>
          <a:ln>
            <a:noFill/>
          </a:ln>
        </p:spPr>
      </p:pic>
      <p:pic>
        <p:nvPicPr>
          <p:cNvPr id="566" name="Google Shape;566;g29d41bb8955_0_534"/>
          <p:cNvPicPr preferRelativeResize="0"/>
          <p:nvPr/>
        </p:nvPicPr>
        <p:blipFill rotWithShape="1">
          <a:blip r:embed="rId3">
            <a:alphaModFix/>
          </a:blip>
          <a:srcRect l="70405" t="2987" r="24696"/>
          <a:stretch/>
        </p:blipFill>
        <p:spPr>
          <a:xfrm>
            <a:off x="3628200" y="7619525"/>
            <a:ext cx="276225" cy="316500"/>
          </a:xfrm>
          <a:prstGeom prst="rect">
            <a:avLst/>
          </a:prstGeom>
          <a:noFill/>
          <a:ln>
            <a:noFill/>
          </a:ln>
        </p:spPr>
      </p:pic>
      <p:sp>
        <p:nvSpPr>
          <p:cNvPr id="567" name="Google Shape;567;g29d41bb8955_0_534"/>
          <p:cNvSpPr txBox="1"/>
          <p:nvPr/>
        </p:nvSpPr>
        <p:spPr>
          <a:xfrm>
            <a:off x="310200" y="7341547"/>
            <a:ext cx="6241200" cy="61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法定外労働時間が月45時間または年360時間を超えた場合、</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または、新36協定で設定した条件をもとに下記の色での警告表示がされます。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複数の条件に合致した場合の優先度は、　　＜　　　＜　　　の順になります。</a:t>
            </a:r>
            <a:endParaRPr sz="1000" b="0" i="0" u="none" strike="noStrike" cap="none">
              <a:solidFill>
                <a:schemeClr val="dk1"/>
              </a:solidFill>
              <a:latin typeface="Meiryo"/>
              <a:ea typeface="Meiryo"/>
              <a:cs typeface="Meiryo"/>
              <a:sym typeface="Meiryo"/>
            </a:endParaRPr>
          </a:p>
        </p:txBody>
      </p:sp>
      <p:sp>
        <p:nvSpPr>
          <p:cNvPr id="568" name="Google Shape;568;g29d41bb8955_0_53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法定外労働状況一覧を確認します。（1/4）</a:t>
            </a:r>
            <a:endParaRPr sz="1300"/>
          </a:p>
        </p:txBody>
      </p:sp>
      <p:sp>
        <p:nvSpPr>
          <p:cNvPr id="569" name="Google Shape;569;g29d41bb8955_0_53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45</a:t>
            </a:fld>
            <a:endParaRPr/>
          </a:p>
        </p:txBody>
      </p:sp>
      <p:sp>
        <p:nvSpPr>
          <p:cNvPr id="570" name="Google Shape;570;g29d41bb8955_0_53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法定外労働を管理する</a:t>
            </a:r>
            <a:endParaRPr/>
          </a:p>
        </p:txBody>
      </p:sp>
      <p:sp>
        <p:nvSpPr>
          <p:cNvPr id="571" name="Google Shape;571;g29d41bb8955_0_534"/>
          <p:cNvSpPr txBox="1"/>
          <p:nvPr/>
        </p:nvSpPr>
        <p:spPr>
          <a:xfrm>
            <a:off x="277200" y="1551599"/>
            <a:ext cx="6241200" cy="103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スタッフの法定外労働の状況を一覧で確認できます。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※ジョブカンにおける「法定外労働」とは、法定時間（1日8時間、1日40時間）を超えた時間を指すため、出勤簿上の残業時間と異なる可能性がございます。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法定外労働状況一覧</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「出勤管理」にカーソルを合わせ「法定外労働状況一覧」をクリックします。</a:t>
            </a:r>
            <a:endParaRPr sz="1000" b="0" i="0" u="none" strike="noStrike" cap="none">
              <a:solidFill>
                <a:srgbClr val="000000"/>
              </a:solidFill>
              <a:latin typeface="Meiryo"/>
              <a:ea typeface="Meiryo"/>
              <a:cs typeface="Meiryo"/>
              <a:sym typeface="Meiryo"/>
            </a:endParaRPr>
          </a:p>
        </p:txBody>
      </p:sp>
      <p:pic>
        <p:nvPicPr>
          <p:cNvPr id="572" name="Google Shape;572;g29d41bb8955_0_534"/>
          <p:cNvPicPr preferRelativeResize="0"/>
          <p:nvPr/>
        </p:nvPicPr>
        <p:blipFill rotWithShape="1">
          <a:blip r:embed="rId5">
            <a:alphaModFix/>
          </a:blip>
          <a:srcRect/>
          <a:stretch/>
        </p:blipFill>
        <p:spPr>
          <a:xfrm>
            <a:off x="607975" y="5229772"/>
            <a:ext cx="5642051" cy="1889553"/>
          </a:xfrm>
          <a:prstGeom prst="rect">
            <a:avLst/>
          </a:prstGeom>
          <a:noFill/>
          <a:ln w="9525" cap="flat" cmpd="sng">
            <a:solidFill>
              <a:srgbClr val="D8D8D8"/>
            </a:solidFill>
            <a:prstDash val="solid"/>
            <a:round/>
            <a:headEnd type="none" w="sm" len="sm"/>
            <a:tailEnd type="none" w="sm" len="sm"/>
          </a:ln>
        </p:spPr>
      </p:pic>
      <p:sp>
        <p:nvSpPr>
          <p:cNvPr id="573" name="Google Shape;573;g29d41bb8955_0_534"/>
          <p:cNvSpPr txBox="1"/>
          <p:nvPr/>
        </p:nvSpPr>
        <p:spPr>
          <a:xfrm>
            <a:off x="277200" y="4890252"/>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確認する対象を選択し、「表示」をクリックします。</a:t>
            </a:r>
            <a:endParaRPr sz="1000" b="0" i="0" u="none" strike="noStrike" cap="none">
              <a:solidFill>
                <a:schemeClr val="dk1"/>
              </a:solidFill>
              <a:latin typeface="Meiryo"/>
              <a:ea typeface="Meiryo"/>
              <a:cs typeface="Meiryo"/>
              <a:sym typeface="Meiryo"/>
            </a:endParaRPr>
          </a:p>
        </p:txBody>
      </p:sp>
      <p:pic>
        <p:nvPicPr>
          <p:cNvPr id="574" name="Google Shape;574;g29d41bb8955_0_534"/>
          <p:cNvPicPr preferRelativeResize="0"/>
          <p:nvPr/>
        </p:nvPicPr>
        <p:blipFill rotWithShape="1">
          <a:blip r:embed="rId3">
            <a:alphaModFix/>
          </a:blip>
          <a:srcRect/>
          <a:stretch/>
        </p:blipFill>
        <p:spPr>
          <a:xfrm>
            <a:off x="607975" y="8052615"/>
            <a:ext cx="5642050" cy="326261"/>
          </a:xfrm>
          <a:prstGeom prst="rect">
            <a:avLst/>
          </a:prstGeom>
          <a:noFill/>
          <a:ln w="9525" cap="flat" cmpd="sng">
            <a:solidFill>
              <a:srgbClr val="D8D8D8"/>
            </a:solidFill>
            <a:prstDash val="solid"/>
            <a:round/>
            <a:headEnd type="none" w="sm" len="sm"/>
            <a:tailEnd type="none" w="sm" len="sm"/>
          </a:ln>
        </p:spPr>
      </p:pic>
      <p:sp>
        <p:nvSpPr>
          <p:cNvPr id="575" name="Google Shape;575;g29d41bb8955_0_534"/>
          <p:cNvSpPr txBox="1"/>
          <p:nvPr/>
        </p:nvSpPr>
        <p:spPr>
          <a:xfrm>
            <a:off x="277200" y="8395448"/>
            <a:ext cx="6241200" cy="31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※新36協定が未設定の場合、「月45時間または年360時間を超えた場合」のみ警告表示されます。</a:t>
            </a:r>
            <a:endParaRPr sz="1000" b="0" i="0" u="none" strike="noStrike" cap="none">
              <a:solidFill>
                <a:schemeClr val="dk1"/>
              </a:solidFill>
              <a:latin typeface="Meiryo"/>
              <a:ea typeface="Meiryo"/>
              <a:cs typeface="Meiryo"/>
              <a:sym typeface="Meiryo"/>
            </a:endParaRPr>
          </a:p>
        </p:txBody>
      </p:sp>
      <p:pic>
        <p:nvPicPr>
          <p:cNvPr id="576" name="Google Shape;576;g29d41bb8955_0_534"/>
          <p:cNvPicPr preferRelativeResize="0"/>
          <p:nvPr/>
        </p:nvPicPr>
        <p:blipFill rotWithShape="1">
          <a:blip r:embed="rId6">
            <a:alphaModFix/>
          </a:blip>
          <a:srcRect/>
          <a:stretch/>
        </p:blipFill>
        <p:spPr>
          <a:xfrm>
            <a:off x="275400" y="3037350"/>
            <a:ext cx="6307201" cy="1375273"/>
          </a:xfrm>
          <a:prstGeom prst="rect">
            <a:avLst/>
          </a:prstGeom>
          <a:noFill/>
          <a:ln w="9525" cap="flat" cmpd="sng">
            <a:solidFill>
              <a:srgbClr val="D9D9D9"/>
            </a:solidFill>
            <a:prstDash val="solid"/>
            <a:round/>
            <a:headEnd type="none" w="sm" len="sm"/>
            <a:tailEnd type="none" w="sm" len="sm"/>
          </a:ln>
        </p:spPr>
      </p:pic>
      <p:sp>
        <p:nvSpPr>
          <p:cNvPr id="577" name="Google Shape;577;g29d41bb8955_0_534"/>
          <p:cNvSpPr/>
          <p:nvPr/>
        </p:nvSpPr>
        <p:spPr>
          <a:xfrm>
            <a:off x="325350" y="3046325"/>
            <a:ext cx="979500" cy="179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578" name="Google Shape;578;g29d41bb8955_0_534"/>
          <p:cNvSpPr/>
          <p:nvPr/>
        </p:nvSpPr>
        <p:spPr>
          <a:xfrm>
            <a:off x="325350" y="3863675"/>
            <a:ext cx="750900" cy="179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29d41bb8955_0_553"/>
          <p:cNvSpPr txBox="1"/>
          <p:nvPr/>
        </p:nvSpPr>
        <p:spPr>
          <a:xfrm>
            <a:off x="277200" y="3010624"/>
            <a:ext cx="6241200" cy="114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今週　　 </a:t>
            </a:r>
            <a:r>
              <a:rPr lang="ja-JP" sz="1000" b="0" i="0" u="none" strike="noStrike" cap="none">
                <a:solidFill>
                  <a:srgbClr val="000000"/>
                </a:solidFill>
                <a:latin typeface="Meiryo"/>
                <a:ea typeface="Meiryo"/>
                <a:cs typeface="Meiryo"/>
                <a:sym typeface="Meiryo"/>
              </a:rPr>
              <a:t>：</a:t>
            </a:r>
            <a:r>
              <a:rPr lang="ja-JP" sz="900" b="0" i="0" u="none" strike="noStrike" cap="none">
                <a:solidFill>
                  <a:srgbClr val="000000"/>
                </a:solidFill>
                <a:latin typeface="Meiryo"/>
                <a:ea typeface="Meiryo"/>
                <a:cs typeface="Meiryo"/>
                <a:sym typeface="Meiryo"/>
              </a:rPr>
              <a:t>今週の現時点の時間外労働（下段）及び、残業時間+法定休日労働時間（上段）を表示します。</a:t>
            </a: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月間　　 </a:t>
            </a:r>
            <a:r>
              <a:rPr lang="ja-JP" sz="1000" b="0" i="0" u="none" strike="noStrike" cap="none">
                <a:solidFill>
                  <a:srgbClr val="000000"/>
                </a:solidFill>
                <a:latin typeface="Meiryo"/>
                <a:ea typeface="Meiryo"/>
                <a:cs typeface="Meiryo"/>
                <a:sym typeface="Meiryo"/>
              </a:rPr>
              <a:t>：</a:t>
            </a:r>
            <a:r>
              <a:rPr lang="ja-JP" sz="900" b="0" i="0" u="none" strike="noStrike" cap="none">
                <a:solidFill>
                  <a:srgbClr val="000000"/>
                </a:solidFill>
                <a:latin typeface="Meiryo"/>
                <a:ea typeface="Meiryo"/>
                <a:cs typeface="Meiryo"/>
                <a:sym typeface="Meiryo"/>
              </a:rPr>
              <a:t>今月の</a:t>
            </a:r>
            <a:r>
              <a:rPr lang="ja-JP" sz="900" b="0" i="0" u="none" strike="noStrike" cap="none">
                <a:solidFill>
                  <a:schemeClr val="dk1"/>
                </a:solidFill>
                <a:latin typeface="Meiryo"/>
                <a:ea typeface="Meiryo"/>
                <a:cs typeface="Meiryo"/>
                <a:sym typeface="Meiryo"/>
              </a:rPr>
              <a:t>現時点の時間外労働（下段）及び、残業時間+法定休日労働時間（上段）を表示します。</a:t>
            </a: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2〜6か月</a:t>
            </a:r>
            <a:r>
              <a:rPr lang="ja-JP" sz="1000" b="0" i="0" u="none" strike="noStrike" cap="none">
                <a:solidFill>
                  <a:srgbClr val="000000"/>
                </a:solidFill>
                <a:latin typeface="Meiryo"/>
                <a:ea typeface="Meiryo"/>
                <a:cs typeface="Meiryo"/>
                <a:sym typeface="Meiryo"/>
              </a:rPr>
              <a:t>：</a:t>
            </a:r>
            <a:r>
              <a:rPr lang="ja-JP" sz="900" b="0" i="0" u="none" strike="noStrike" cap="none">
                <a:solidFill>
                  <a:srgbClr val="000000"/>
                </a:solidFill>
                <a:latin typeface="Meiryo"/>
                <a:ea typeface="Meiryo"/>
                <a:cs typeface="Meiryo"/>
                <a:sym typeface="Meiryo"/>
              </a:rPr>
              <a:t>2か月〜6か月の休日労働を含む法定外労働時間の平均を表示します。</a:t>
            </a: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年間　　 </a:t>
            </a:r>
            <a:r>
              <a:rPr lang="ja-JP" sz="1000" b="0" i="0" u="none" strike="noStrike" cap="none">
                <a:solidFill>
                  <a:srgbClr val="000000"/>
                </a:solidFill>
                <a:latin typeface="Meiryo"/>
                <a:ea typeface="Meiryo"/>
                <a:cs typeface="Meiryo"/>
                <a:sym typeface="Meiryo"/>
              </a:rPr>
              <a:t>：</a:t>
            </a:r>
            <a:r>
              <a:rPr lang="ja-JP" sz="900" b="0" i="0" u="none" strike="noStrike" cap="none">
                <a:solidFill>
                  <a:srgbClr val="000000"/>
                </a:solidFill>
                <a:latin typeface="Meiryo"/>
                <a:ea typeface="Meiryo"/>
                <a:cs typeface="Meiryo"/>
                <a:sym typeface="Meiryo"/>
              </a:rPr>
              <a:t>今年の法定外労働時間の合計（法定休日労働を含まない）を表示します。</a:t>
            </a: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特例月　 </a:t>
            </a:r>
            <a:r>
              <a:rPr lang="ja-JP" sz="1000" b="0" i="0" u="none" strike="noStrike" cap="none">
                <a:solidFill>
                  <a:srgbClr val="000000"/>
                </a:solidFill>
                <a:latin typeface="Meiryo"/>
                <a:ea typeface="Meiryo"/>
                <a:cs typeface="Meiryo"/>
                <a:sym typeface="Meiryo"/>
              </a:rPr>
              <a:t>：</a:t>
            </a:r>
            <a:r>
              <a:rPr lang="ja-JP" sz="900" b="0" i="0" u="none" strike="noStrike" cap="none">
                <a:solidFill>
                  <a:srgbClr val="000000"/>
                </a:solidFill>
                <a:latin typeface="Meiryo"/>
                <a:ea typeface="Meiryo"/>
                <a:cs typeface="Meiryo"/>
                <a:sym typeface="Meiryo"/>
              </a:rPr>
              <a:t>月45時間を超える法定外労働時間が発生した回数を表示します。</a:t>
            </a: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それぞれの項目の条件は以下の通りです。</a:t>
            </a:r>
            <a:endParaRPr sz="1000" b="0" i="0" u="none" strike="noStrike" cap="none">
              <a:solidFill>
                <a:srgbClr val="000000"/>
              </a:solidFill>
              <a:latin typeface="Meiryo"/>
              <a:ea typeface="Meiryo"/>
              <a:cs typeface="Meiryo"/>
              <a:sym typeface="Meiryo"/>
            </a:endParaRPr>
          </a:p>
        </p:txBody>
      </p:sp>
      <p:pic>
        <p:nvPicPr>
          <p:cNvPr id="585" name="Google Shape;585;g29d41bb8955_0_553"/>
          <p:cNvPicPr preferRelativeResize="0"/>
          <p:nvPr/>
        </p:nvPicPr>
        <p:blipFill rotWithShape="1">
          <a:blip r:embed="rId3">
            <a:alphaModFix/>
          </a:blip>
          <a:srcRect l="70405" t="2987" r="24696"/>
          <a:stretch/>
        </p:blipFill>
        <p:spPr>
          <a:xfrm>
            <a:off x="5354400" y="4147827"/>
            <a:ext cx="527299" cy="604186"/>
          </a:xfrm>
          <a:prstGeom prst="rect">
            <a:avLst/>
          </a:prstGeom>
          <a:noFill/>
          <a:ln>
            <a:noFill/>
          </a:ln>
        </p:spPr>
      </p:pic>
      <p:pic>
        <p:nvPicPr>
          <p:cNvPr id="586" name="Google Shape;586;g29d41bb8955_0_553"/>
          <p:cNvPicPr preferRelativeResize="0"/>
          <p:nvPr/>
        </p:nvPicPr>
        <p:blipFill rotWithShape="1">
          <a:blip r:embed="rId3">
            <a:alphaModFix/>
          </a:blip>
          <a:srcRect l="32757" t="1494" r="63356" b="1484"/>
          <a:stretch/>
        </p:blipFill>
        <p:spPr>
          <a:xfrm>
            <a:off x="3437038" y="4147838"/>
            <a:ext cx="418195" cy="604175"/>
          </a:xfrm>
          <a:prstGeom prst="rect">
            <a:avLst/>
          </a:prstGeom>
          <a:noFill/>
          <a:ln>
            <a:noFill/>
          </a:ln>
        </p:spPr>
      </p:pic>
      <p:pic>
        <p:nvPicPr>
          <p:cNvPr id="587" name="Google Shape;587;g29d41bb8955_0_553"/>
          <p:cNvPicPr preferRelativeResize="0"/>
          <p:nvPr/>
        </p:nvPicPr>
        <p:blipFill rotWithShape="1">
          <a:blip r:embed="rId3">
            <a:alphaModFix/>
          </a:blip>
          <a:srcRect r="95103"/>
          <a:stretch/>
        </p:blipFill>
        <p:spPr>
          <a:xfrm>
            <a:off x="1410575" y="4138525"/>
            <a:ext cx="527305" cy="622800"/>
          </a:xfrm>
          <a:prstGeom prst="rect">
            <a:avLst/>
          </a:prstGeom>
          <a:noFill/>
          <a:ln>
            <a:noFill/>
          </a:ln>
        </p:spPr>
      </p:pic>
      <p:graphicFrame>
        <p:nvGraphicFramePr>
          <p:cNvPr id="588" name="Google Shape;588;g29d41bb8955_0_553"/>
          <p:cNvGraphicFramePr/>
          <p:nvPr/>
        </p:nvGraphicFramePr>
        <p:xfrm>
          <a:off x="271200" y="4229100"/>
          <a:ext cx="3000000" cy="3000000"/>
        </p:xfrm>
        <a:graphic>
          <a:graphicData uri="http://schemas.openxmlformats.org/drawingml/2006/table">
            <a:tbl>
              <a:tblPr>
                <a:noFill/>
                <a:tableStyleId>{615FDF03-36F8-46DB-8966-484B5790075A}</a:tableStyleId>
              </a:tblPr>
              <a:tblGrid>
                <a:gridCol w="532900">
                  <a:extLst>
                    <a:ext uri="{9D8B030D-6E8A-4147-A177-3AD203B41FA5}">
                      <a16:colId xmlns:a16="http://schemas.microsoft.com/office/drawing/2014/main" val="20000"/>
                    </a:ext>
                  </a:extLst>
                </a:gridCol>
                <a:gridCol w="1764075">
                  <a:extLst>
                    <a:ext uri="{9D8B030D-6E8A-4147-A177-3AD203B41FA5}">
                      <a16:colId xmlns:a16="http://schemas.microsoft.com/office/drawing/2014/main" val="20001"/>
                    </a:ext>
                  </a:extLst>
                </a:gridCol>
                <a:gridCol w="2006950">
                  <a:extLst>
                    <a:ext uri="{9D8B030D-6E8A-4147-A177-3AD203B41FA5}">
                      <a16:colId xmlns:a16="http://schemas.microsoft.com/office/drawing/2014/main" val="20002"/>
                    </a:ext>
                  </a:extLst>
                </a:gridCol>
                <a:gridCol w="2006950">
                  <a:extLst>
                    <a:ext uri="{9D8B030D-6E8A-4147-A177-3AD203B41FA5}">
                      <a16:colId xmlns:a16="http://schemas.microsoft.com/office/drawing/2014/main" val="20003"/>
                    </a:ext>
                  </a:extLst>
                </a:gridCol>
              </a:tblGrid>
              <a:tr h="4343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eiryo"/>
                        <a:ea typeface="Meiryo"/>
                        <a:cs typeface="Meiryo"/>
                        <a:sym typeface="Meiry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Meiryo"/>
                        <a:ea typeface="Meiryo"/>
                        <a:cs typeface="Meiryo"/>
                        <a:sym typeface="Meiry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Meiryo"/>
                        <a:ea typeface="Meiryo"/>
                        <a:cs typeface="Meiryo"/>
                        <a:sym typeface="Meiry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Meiryo"/>
                        <a:ea typeface="Meiryo"/>
                        <a:cs typeface="Meiryo"/>
                        <a:sym typeface="Meiry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01975">
                <a:tc>
                  <a:txBody>
                    <a:bodyPr/>
                    <a:lstStyle/>
                    <a:p>
                      <a:pPr marL="0" marR="0" lvl="0" indent="0" algn="ctr" rtl="0">
                        <a:lnSpc>
                          <a:spcPct val="100000"/>
                        </a:lnSpc>
                        <a:spcBef>
                          <a:spcPts val="0"/>
                        </a:spcBef>
                        <a:spcAft>
                          <a:spcPts val="0"/>
                        </a:spcAft>
                        <a:buClr>
                          <a:srgbClr val="000000"/>
                        </a:buClr>
                        <a:buSzPts val="1000"/>
                        <a:buFont typeface="Arial"/>
                        <a:buNone/>
                      </a:pPr>
                      <a:r>
                        <a:rPr lang="ja-JP" sz="900" u="none" strike="noStrike" cap="none">
                          <a:latin typeface="Meiryo"/>
                          <a:ea typeface="Meiryo"/>
                          <a:cs typeface="Meiryo"/>
                          <a:sym typeface="Meiryo"/>
                        </a:rPr>
                        <a:t>今週</a:t>
                      </a:r>
                      <a:endParaRPr sz="9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ja-JP" sz="800" u="none" strike="noStrike" cap="none">
                          <a:latin typeface="Meiryo"/>
                          <a:ea typeface="Meiryo"/>
                          <a:cs typeface="Meiryo"/>
                          <a:sym typeface="Meiryo"/>
                        </a:rPr>
                        <a:t>-</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新36協定機能：36協定アラート通知条件設定</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「1週の法定外労働及び休日労働が、所定の時間に達した場合に通知する」</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64850">
                <a:tc>
                  <a:txBody>
                    <a:bodyPr/>
                    <a:lstStyle/>
                    <a:p>
                      <a:pPr marL="0" marR="0" lvl="0" indent="0" algn="ctr" rtl="0">
                        <a:lnSpc>
                          <a:spcPct val="100000"/>
                        </a:lnSpc>
                        <a:spcBef>
                          <a:spcPts val="0"/>
                        </a:spcBef>
                        <a:spcAft>
                          <a:spcPts val="0"/>
                        </a:spcAft>
                        <a:buClr>
                          <a:srgbClr val="000000"/>
                        </a:buClr>
                        <a:buSzPts val="1000"/>
                        <a:buFont typeface="Arial"/>
                        <a:buNone/>
                      </a:pPr>
                      <a:r>
                        <a:rPr lang="ja-JP" sz="900" u="none" strike="noStrike" cap="none">
                          <a:latin typeface="Meiryo"/>
                          <a:ea typeface="Meiryo"/>
                          <a:cs typeface="Meiryo"/>
                          <a:sym typeface="Meiryo"/>
                        </a:rPr>
                        <a:t>月間</a:t>
                      </a:r>
                      <a:endParaRPr sz="9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latin typeface="Meiryo"/>
                          <a:ea typeface="Meiryo"/>
                          <a:cs typeface="Meiryo"/>
                          <a:sym typeface="Meiryo"/>
                        </a:rPr>
                        <a:t>45時間を超える法定外労働</a:t>
                      </a:r>
                      <a:br>
                        <a:rPr lang="ja-JP" sz="800" u="none" strike="noStrike" cap="none">
                          <a:latin typeface="Meiryo"/>
                          <a:ea typeface="Meiryo"/>
                          <a:cs typeface="Meiryo"/>
                          <a:sym typeface="Meiryo"/>
                        </a:rPr>
                      </a:br>
                      <a:r>
                        <a:rPr lang="ja-JP" sz="800" u="none" strike="noStrike" cap="none">
                          <a:latin typeface="Meiryo"/>
                          <a:ea typeface="Meiryo"/>
                          <a:cs typeface="Meiryo"/>
                          <a:sym typeface="Meiryo"/>
                        </a:rPr>
                        <a:t>（休日労働を含まない）</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新36協定機能：36協定アラート通知条件設定</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「1か月の法定外労働及び休日労働が、所定の時間に達した場合に通知する」</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で設定された条件以上（休日労働を含む法定外労働）</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新36協定機能：36協定（特別条項）</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「1か月 特別条項で延長することができる時間数」で設定された条件以上</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（休日労働を含む法定外労働）</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64850">
                <a:tc>
                  <a:txBody>
                    <a:bodyPr/>
                    <a:lstStyle/>
                    <a:p>
                      <a:pPr marL="0" marR="0" lvl="0" indent="0" algn="ctr" rtl="0">
                        <a:lnSpc>
                          <a:spcPct val="100000"/>
                        </a:lnSpc>
                        <a:spcBef>
                          <a:spcPts val="0"/>
                        </a:spcBef>
                        <a:spcAft>
                          <a:spcPts val="0"/>
                        </a:spcAft>
                        <a:buClr>
                          <a:srgbClr val="000000"/>
                        </a:buClr>
                        <a:buSzPts val="1000"/>
                        <a:buFont typeface="Arial"/>
                        <a:buNone/>
                      </a:pPr>
                      <a:r>
                        <a:rPr lang="ja-JP" sz="900" u="none" strike="noStrike" cap="none">
                          <a:latin typeface="Meiryo"/>
                          <a:ea typeface="Meiryo"/>
                          <a:cs typeface="Meiryo"/>
                          <a:sym typeface="Meiryo"/>
                        </a:rPr>
                        <a:t>2〜6　か月</a:t>
                      </a:r>
                      <a:endParaRPr sz="9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新36協定機能：36協定アラート通知条件設定</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「2〜6か月の法定外労働及び休日労働の平均が、所定の時間に達した場合に通知する」で設定された条件以上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新36協定機能：36協定（特別条項）</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「2〜6か月 特別条項で延長することができる時間数」で設定された条件以上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64850">
                <a:tc>
                  <a:txBody>
                    <a:bodyPr/>
                    <a:lstStyle/>
                    <a:p>
                      <a:pPr marL="0" marR="0" lvl="0" indent="0" algn="ctr" rtl="0">
                        <a:lnSpc>
                          <a:spcPct val="100000"/>
                        </a:lnSpc>
                        <a:spcBef>
                          <a:spcPts val="0"/>
                        </a:spcBef>
                        <a:spcAft>
                          <a:spcPts val="0"/>
                        </a:spcAft>
                        <a:buClr>
                          <a:srgbClr val="000000"/>
                        </a:buClr>
                        <a:buSzPts val="1000"/>
                        <a:buFont typeface="Arial"/>
                        <a:buNone/>
                      </a:pPr>
                      <a:r>
                        <a:rPr lang="ja-JP" sz="900" u="none" strike="noStrike" cap="none">
                          <a:latin typeface="Meiryo"/>
                          <a:ea typeface="Meiryo"/>
                          <a:cs typeface="Meiryo"/>
                          <a:sym typeface="Meiryo"/>
                        </a:rPr>
                        <a:t>年間</a:t>
                      </a:r>
                      <a:endParaRPr sz="9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360時間を超える法定外労働</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（休日労働含まない）</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新36協定機能：36協定アラート通知条件設定</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「1年の法定外労働が、所定の時間に達した場合に通知する」で設定された条件を超えた時</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新36協定機能：36協定（特別条項）</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「1年 特別条項で延長することができる時間数」で設定された条件以上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64850">
                <a:tc>
                  <a:txBody>
                    <a:bodyPr/>
                    <a:lstStyle/>
                    <a:p>
                      <a:pPr marL="0" marR="0" lvl="0" indent="0" algn="ctr" rtl="0">
                        <a:lnSpc>
                          <a:spcPct val="100000"/>
                        </a:lnSpc>
                        <a:spcBef>
                          <a:spcPts val="0"/>
                        </a:spcBef>
                        <a:spcAft>
                          <a:spcPts val="0"/>
                        </a:spcAft>
                        <a:buClr>
                          <a:srgbClr val="000000"/>
                        </a:buClr>
                        <a:buSzPts val="1000"/>
                        <a:buFont typeface="Arial"/>
                        <a:buNone/>
                      </a:pPr>
                      <a:r>
                        <a:rPr lang="ja-JP" sz="900" u="none" strike="noStrike" cap="none">
                          <a:latin typeface="Meiryo"/>
                          <a:ea typeface="Meiryo"/>
                          <a:cs typeface="Meiryo"/>
                          <a:sym typeface="Meiryo"/>
                        </a:rPr>
                        <a:t>特例月</a:t>
                      </a:r>
                      <a:endParaRPr sz="9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ja-JP" sz="800" u="none" strike="noStrike" cap="none">
                          <a:solidFill>
                            <a:schemeClr val="dk1"/>
                          </a:solidFill>
                          <a:latin typeface="Meiryo"/>
                          <a:ea typeface="Meiryo"/>
                          <a:cs typeface="Meiryo"/>
                          <a:sym typeface="Meiryo"/>
                        </a:rPr>
                        <a:t>-</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新36協定機能：36協定アラート通知条件設定</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「限度時間を超えて労働させた回数が、所定の回数に達した場合に通知する」で設定された条件以上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新36協定機能：36協定（特別条項）</a:t>
                      </a:r>
                      <a:endParaRPr sz="8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u="none" strike="noStrike" cap="none">
                          <a:solidFill>
                            <a:schemeClr val="dk1"/>
                          </a:solidFill>
                          <a:latin typeface="Meiryo"/>
                          <a:ea typeface="Meiryo"/>
                          <a:cs typeface="Meiryo"/>
                          <a:sym typeface="Meiryo"/>
                        </a:rPr>
                        <a:t>「特別条項で限度時間を超えて労働させることができる回数」で設定された条件以上</a:t>
                      </a:r>
                      <a:endParaRPr sz="800" u="none" strike="noStrike" cap="none">
                        <a:latin typeface="Meiryo"/>
                        <a:ea typeface="Meiryo"/>
                        <a:cs typeface="Meiryo"/>
                        <a:sym typeface="Meiryo"/>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89" name="Google Shape;589;g29d41bb8955_0_553"/>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法定外労働状況一覧を確認します。（2/4）</a:t>
            </a:r>
            <a:endParaRPr sz="1300"/>
          </a:p>
        </p:txBody>
      </p:sp>
      <p:sp>
        <p:nvSpPr>
          <p:cNvPr id="590" name="Google Shape;590;g29d41bb8955_0_55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46</a:t>
            </a:fld>
            <a:endParaRPr/>
          </a:p>
        </p:txBody>
      </p:sp>
      <p:sp>
        <p:nvSpPr>
          <p:cNvPr id="591" name="Google Shape;591;g29d41bb8955_0_55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法定外労働を管理する</a:t>
            </a:r>
            <a:endParaRPr/>
          </a:p>
        </p:txBody>
      </p:sp>
      <p:sp>
        <p:nvSpPr>
          <p:cNvPr id="592" name="Google Shape;592;g29d41bb8955_0_553"/>
          <p:cNvSpPr txBox="1"/>
          <p:nvPr/>
        </p:nvSpPr>
        <p:spPr>
          <a:xfrm>
            <a:off x="277200" y="1551600"/>
            <a:ext cx="6241200" cy="19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検索条件で設定されたスタッフの法定外労働状況が表示されます。</a:t>
            </a:r>
            <a:endParaRPr sz="1000" b="0" i="0" u="none" strike="noStrike" cap="none">
              <a:solidFill>
                <a:schemeClr val="dk1"/>
              </a:solidFill>
              <a:latin typeface="Arial"/>
              <a:ea typeface="Arial"/>
              <a:cs typeface="Arial"/>
              <a:sym typeface="Arial"/>
            </a:endParaRPr>
          </a:p>
        </p:txBody>
      </p:sp>
      <p:pic>
        <p:nvPicPr>
          <p:cNvPr id="593" name="Google Shape;593;g29d41bb8955_0_553"/>
          <p:cNvPicPr preferRelativeResize="0"/>
          <p:nvPr/>
        </p:nvPicPr>
        <p:blipFill rotWithShape="1">
          <a:blip r:embed="rId4">
            <a:alphaModFix/>
          </a:blip>
          <a:srcRect/>
          <a:stretch/>
        </p:blipFill>
        <p:spPr>
          <a:xfrm>
            <a:off x="271200" y="1789800"/>
            <a:ext cx="6310901" cy="1170350"/>
          </a:xfrm>
          <a:prstGeom prst="rect">
            <a:avLst/>
          </a:prstGeom>
          <a:noFill/>
          <a:ln w="9525" cap="flat" cmpd="sng">
            <a:solidFill>
              <a:srgbClr val="D9D9D9"/>
            </a:solidFill>
            <a:prstDash val="solid"/>
            <a:round/>
            <a:headEnd type="none" w="sm" len="sm"/>
            <a:tailEnd type="none" w="sm" len="sm"/>
          </a:ln>
        </p:spPr>
      </p:pic>
      <p:sp>
        <p:nvSpPr>
          <p:cNvPr id="594" name="Google Shape;594;g29d41bb8955_0_553"/>
          <p:cNvSpPr/>
          <p:nvPr/>
        </p:nvSpPr>
        <p:spPr>
          <a:xfrm>
            <a:off x="3514725" y="2181225"/>
            <a:ext cx="3067500" cy="192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g29d41bb8955_0_568"/>
          <p:cNvPicPr preferRelativeResize="0"/>
          <p:nvPr/>
        </p:nvPicPr>
        <p:blipFill rotWithShape="1">
          <a:blip r:embed="rId3">
            <a:alphaModFix/>
          </a:blip>
          <a:srcRect/>
          <a:stretch/>
        </p:blipFill>
        <p:spPr>
          <a:xfrm>
            <a:off x="454687" y="3555950"/>
            <a:ext cx="5948626" cy="2863898"/>
          </a:xfrm>
          <a:prstGeom prst="rect">
            <a:avLst/>
          </a:prstGeom>
          <a:noFill/>
          <a:ln w="9525" cap="flat" cmpd="sng">
            <a:solidFill>
              <a:srgbClr val="D9D9D9"/>
            </a:solidFill>
            <a:prstDash val="solid"/>
            <a:round/>
            <a:headEnd type="none" w="sm" len="sm"/>
            <a:tailEnd type="none" w="sm" len="sm"/>
          </a:ln>
        </p:spPr>
      </p:pic>
      <p:pic>
        <p:nvPicPr>
          <p:cNvPr id="601" name="Google Shape;601;g29d41bb8955_0_568"/>
          <p:cNvPicPr preferRelativeResize="0"/>
          <p:nvPr/>
        </p:nvPicPr>
        <p:blipFill rotWithShape="1">
          <a:blip r:embed="rId4">
            <a:alphaModFix/>
          </a:blip>
          <a:srcRect/>
          <a:stretch/>
        </p:blipFill>
        <p:spPr>
          <a:xfrm>
            <a:off x="454685" y="2004925"/>
            <a:ext cx="5948631" cy="856775"/>
          </a:xfrm>
          <a:prstGeom prst="rect">
            <a:avLst/>
          </a:prstGeom>
          <a:noFill/>
          <a:ln w="9525" cap="flat" cmpd="sng">
            <a:solidFill>
              <a:srgbClr val="D8D8D8"/>
            </a:solidFill>
            <a:prstDash val="solid"/>
            <a:round/>
            <a:headEnd type="none" w="sm" len="sm"/>
            <a:tailEnd type="none" w="sm" len="sm"/>
          </a:ln>
        </p:spPr>
      </p:pic>
      <p:sp>
        <p:nvSpPr>
          <p:cNvPr id="602" name="Google Shape;602;g29d41bb8955_0_56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47</a:t>
            </a:fld>
            <a:endParaRPr/>
          </a:p>
        </p:txBody>
      </p:sp>
      <p:sp>
        <p:nvSpPr>
          <p:cNvPr id="603" name="Google Shape;603;g29d41bb8955_0_568"/>
          <p:cNvSpPr txBox="1"/>
          <p:nvPr/>
        </p:nvSpPr>
        <p:spPr>
          <a:xfrm>
            <a:off x="277200" y="1551600"/>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法定外労働状況一覧の表示から、スタッフ名をクリックすることで、そのスタッフの詳細状況が確認できます。</a:t>
            </a:r>
            <a:endParaRPr sz="1000" b="0" i="0" u="none" strike="noStrike" cap="none">
              <a:solidFill>
                <a:schemeClr val="dk1"/>
              </a:solidFill>
              <a:latin typeface="Meiryo"/>
              <a:ea typeface="Meiryo"/>
              <a:cs typeface="Meiryo"/>
              <a:sym typeface="Meiryo"/>
            </a:endParaRPr>
          </a:p>
        </p:txBody>
      </p:sp>
      <p:sp>
        <p:nvSpPr>
          <p:cNvPr id="604" name="Google Shape;604;g29d41bb8955_0_568"/>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法定外労働状況一覧を確認します。（3/4）</a:t>
            </a:r>
            <a:endParaRPr sz="1300"/>
          </a:p>
        </p:txBody>
      </p:sp>
      <p:sp>
        <p:nvSpPr>
          <p:cNvPr id="605" name="Google Shape;605;g29d41bb8955_0_568"/>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法定外労働を管理する</a:t>
            </a:r>
            <a:endParaRPr/>
          </a:p>
        </p:txBody>
      </p:sp>
      <p:sp>
        <p:nvSpPr>
          <p:cNvPr id="606" name="Google Shape;606;g29d41bb8955_0_568"/>
          <p:cNvSpPr/>
          <p:nvPr/>
        </p:nvSpPr>
        <p:spPr>
          <a:xfrm>
            <a:off x="1049128" y="2334922"/>
            <a:ext cx="727800" cy="258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07" name="Google Shape;607;g29d41bb8955_0_568"/>
          <p:cNvSpPr txBox="1"/>
          <p:nvPr/>
        </p:nvSpPr>
        <p:spPr>
          <a:xfrm>
            <a:off x="277200" y="3213852"/>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指定されたスタッフの法定外労働及び休日労働状況が表示されます。</a:t>
            </a:r>
            <a:endParaRPr sz="1000" b="0" i="0" u="none" strike="noStrike" cap="none">
              <a:solidFill>
                <a:schemeClr val="dk1"/>
              </a:solidFill>
              <a:latin typeface="Meiryo"/>
              <a:ea typeface="Meiryo"/>
              <a:cs typeface="Meiryo"/>
              <a:sym typeface="Meiryo"/>
            </a:endParaRPr>
          </a:p>
        </p:txBody>
      </p:sp>
      <p:pic>
        <p:nvPicPr>
          <p:cNvPr id="608" name="Google Shape;608;g29d41bb8955_0_568"/>
          <p:cNvPicPr preferRelativeResize="0"/>
          <p:nvPr/>
        </p:nvPicPr>
        <p:blipFill rotWithShape="1">
          <a:blip r:embed="rId5">
            <a:alphaModFix/>
          </a:blip>
          <a:srcRect/>
          <a:stretch/>
        </p:blipFill>
        <p:spPr>
          <a:xfrm>
            <a:off x="664850" y="5067388"/>
            <a:ext cx="165725" cy="196800"/>
          </a:xfrm>
          <a:prstGeom prst="rect">
            <a:avLst/>
          </a:prstGeom>
          <a:noFill/>
          <a:ln>
            <a:noFill/>
          </a:ln>
        </p:spPr>
      </p:pic>
      <p:pic>
        <p:nvPicPr>
          <p:cNvPr id="609" name="Google Shape;609;g29d41bb8955_0_568"/>
          <p:cNvPicPr preferRelativeResize="0"/>
          <p:nvPr/>
        </p:nvPicPr>
        <p:blipFill rotWithShape="1">
          <a:blip r:embed="rId6">
            <a:alphaModFix/>
          </a:blip>
          <a:srcRect/>
          <a:stretch/>
        </p:blipFill>
        <p:spPr>
          <a:xfrm>
            <a:off x="837704" y="4354100"/>
            <a:ext cx="165721" cy="177150"/>
          </a:xfrm>
          <a:prstGeom prst="rect">
            <a:avLst/>
          </a:prstGeom>
          <a:noFill/>
          <a:ln>
            <a:noFill/>
          </a:ln>
        </p:spPr>
      </p:pic>
      <p:pic>
        <p:nvPicPr>
          <p:cNvPr id="610" name="Google Shape;610;g29d41bb8955_0_568"/>
          <p:cNvPicPr preferRelativeResize="0"/>
          <p:nvPr/>
        </p:nvPicPr>
        <p:blipFill rotWithShape="1">
          <a:blip r:embed="rId7">
            <a:alphaModFix/>
          </a:blip>
          <a:srcRect/>
          <a:stretch/>
        </p:blipFill>
        <p:spPr>
          <a:xfrm>
            <a:off x="3555675" y="4461425"/>
            <a:ext cx="165725" cy="152637"/>
          </a:xfrm>
          <a:prstGeom prst="rect">
            <a:avLst/>
          </a:prstGeom>
          <a:noFill/>
          <a:ln>
            <a:noFill/>
          </a:ln>
        </p:spPr>
      </p:pic>
      <p:sp>
        <p:nvSpPr>
          <p:cNvPr id="611" name="Google Shape;611;g29d41bb8955_0_568"/>
          <p:cNvSpPr/>
          <p:nvPr/>
        </p:nvSpPr>
        <p:spPr>
          <a:xfrm>
            <a:off x="936725" y="4136150"/>
            <a:ext cx="396900" cy="398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12" name="Google Shape;612;g29d41bb8955_0_568"/>
          <p:cNvSpPr/>
          <p:nvPr/>
        </p:nvSpPr>
        <p:spPr>
          <a:xfrm>
            <a:off x="3555675" y="4136150"/>
            <a:ext cx="443100" cy="398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13" name="Google Shape;613;g29d41bb8955_0_568"/>
          <p:cNvSpPr/>
          <p:nvPr/>
        </p:nvSpPr>
        <p:spPr>
          <a:xfrm>
            <a:off x="664850" y="4754291"/>
            <a:ext cx="727800" cy="1658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aphicFrame>
        <p:nvGraphicFramePr>
          <p:cNvPr id="614" name="Google Shape;614;g29d41bb8955_0_568"/>
          <p:cNvGraphicFramePr/>
          <p:nvPr/>
        </p:nvGraphicFramePr>
        <p:xfrm>
          <a:off x="1098038" y="6603575"/>
          <a:ext cx="3000000" cy="3000000"/>
        </p:xfrm>
        <a:graphic>
          <a:graphicData uri="http://schemas.openxmlformats.org/drawingml/2006/table">
            <a:tbl>
              <a:tblPr>
                <a:noFill/>
                <a:tableStyleId>{FC5AC5F7-BD7E-4327-884B-1D2095C8778F}</a:tableStyleId>
              </a:tblPr>
              <a:tblGrid>
                <a:gridCol w="1080500">
                  <a:extLst>
                    <a:ext uri="{9D8B030D-6E8A-4147-A177-3AD203B41FA5}">
                      <a16:colId xmlns:a16="http://schemas.microsoft.com/office/drawing/2014/main" val="20000"/>
                    </a:ext>
                  </a:extLst>
                </a:gridCol>
                <a:gridCol w="3581425">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項　目</a:t>
                      </a:r>
                      <a:endParaRPr sz="9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月間</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上段は法定外労働時間と休日労働の合計時間です。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下段は休日労働を含まない　法定外労働です。</a:t>
                      </a:r>
                      <a:endParaRPr sz="900" u="none" strike="noStrike" cap="none"/>
                    </a:p>
                  </a:txBody>
                  <a:tcPr marL="91425" marR="91425" marT="91425" marB="914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年間</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年間の法定外労働の集計には休日労働は含まれません。</a:t>
                      </a:r>
                      <a:endParaRPr sz="900" u="none" strike="noStrike" cap="none"/>
                    </a:p>
                  </a:txBody>
                  <a:tcPr marL="91425" marR="91425" marT="91425" marB="914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法定外労働</a:t>
                      </a:r>
                      <a:endParaRPr sz="900" u="none" strike="noStrike" cap="none"/>
                    </a:p>
                    <a:p>
                      <a:pPr marL="0" marR="0" lvl="0" indent="0" algn="ctr" rtl="0">
                        <a:lnSpc>
                          <a:spcPct val="100000"/>
                        </a:lnSpc>
                        <a:spcBef>
                          <a:spcPts val="0"/>
                        </a:spcBef>
                        <a:spcAft>
                          <a:spcPts val="0"/>
                        </a:spcAft>
                        <a:buClr>
                          <a:srgbClr val="000000"/>
                        </a:buClr>
                        <a:buSzPts val="900"/>
                        <a:buFont typeface="Arial"/>
                        <a:buNone/>
                      </a:pPr>
                      <a:r>
                        <a:rPr lang="ja-JP" sz="900" u="none" strike="noStrike" cap="none"/>
                        <a:t>休日労働</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上段は法定外労働時間と休日労働の合計時間です。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下段は休日労働を含まない　法定外労働です。</a:t>
                      </a:r>
                      <a:endParaRPr sz="900" u="none" strike="noStrike" cap="none"/>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g29d41bb8955_0_587"/>
          <p:cNvPicPr preferRelativeResize="0"/>
          <p:nvPr/>
        </p:nvPicPr>
        <p:blipFill rotWithShape="1">
          <a:blip r:embed="rId3">
            <a:alphaModFix/>
          </a:blip>
          <a:srcRect/>
          <a:stretch/>
        </p:blipFill>
        <p:spPr>
          <a:xfrm>
            <a:off x="926301" y="5586800"/>
            <a:ext cx="5005399" cy="2659125"/>
          </a:xfrm>
          <a:prstGeom prst="rect">
            <a:avLst/>
          </a:prstGeom>
          <a:noFill/>
          <a:ln w="9525" cap="flat" cmpd="sng">
            <a:solidFill>
              <a:srgbClr val="D8D8D8"/>
            </a:solidFill>
            <a:prstDash val="solid"/>
            <a:round/>
            <a:headEnd type="none" w="sm" len="sm"/>
            <a:tailEnd type="none" w="sm" len="sm"/>
          </a:ln>
        </p:spPr>
      </p:pic>
      <p:pic>
        <p:nvPicPr>
          <p:cNvPr id="621" name="Google Shape;621;g29d41bb8955_0_587"/>
          <p:cNvPicPr preferRelativeResize="0"/>
          <p:nvPr/>
        </p:nvPicPr>
        <p:blipFill rotWithShape="1">
          <a:blip r:embed="rId4">
            <a:alphaModFix/>
          </a:blip>
          <a:srcRect/>
          <a:stretch/>
        </p:blipFill>
        <p:spPr>
          <a:xfrm>
            <a:off x="541201" y="2180675"/>
            <a:ext cx="5775599" cy="2780596"/>
          </a:xfrm>
          <a:prstGeom prst="rect">
            <a:avLst/>
          </a:prstGeom>
          <a:noFill/>
          <a:ln w="9525" cap="flat" cmpd="sng">
            <a:solidFill>
              <a:srgbClr val="D8D8D8"/>
            </a:solidFill>
            <a:prstDash val="solid"/>
            <a:round/>
            <a:headEnd type="none" w="sm" len="sm"/>
            <a:tailEnd type="none" w="sm" len="sm"/>
          </a:ln>
        </p:spPr>
      </p:pic>
      <p:sp>
        <p:nvSpPr>
          <p:cNvPr id="622" name="Google Shape;622;g29d41bb8955_0_58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48</a:t>
            </a:fld>
            <a:endParaRPr/>
          </a:p>
        </p:txBody>
      </p:sp>
      <p:sp>
        <p:nvSpPr>
          <p:cNvPr id="623" name="Google Shape;623;g29d41bb8955_0_587"/>
          <p:cNvSpPr txBox="1"/>
          <p:nvPr/>
        </p:nvSpPr>
        <p:spPr>
          <a:xfrm>
            <a:off x="277200" y="1551600"/>
            <a:ext cx="6241200" cy="54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スタッフごとの法定外労働及び休日労働の月平均を確認することができます。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スタッフの詳細データを表示した後、【法定外労働及び休日労働の月平均をまとめて見る】ボタンをクリックします。</a:t>
            </a:r>
            <a:endParaRPr sz="1000" b="0" i="0" u="none" strike="noStrike" cap="none">
              <a:solidFill>
                <a:schemeClr val="dk1"/>
              </a:solidFill>
              <a:latin typeface="Meiryo"/>
              <a:ea typeface="Meiryo"/>
              <a:cs typeface="Meiryo"/>
              <a:sym typeface="Meiryo"/>
            </a:endParaRPr>
          </a:p>
        </p:txBody>
      </p:sp>
      <p:sp>
        <p:nvSpPr>
          <p:cNvPr id="624" name="Google Shape;624;g29d41bb8955_0_587"/>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法定外労働状況一覧を確認します。（4/4）</a:t>
            </a:r>
            <a:endParaRPr sz="1300"/>
          </a:p>
        </p:txBody>
      </p:sp>
      <p:sp>
        <p:nvSpPr>
          <p:cNvPr id="625" name="Google Shape;625;g29d41bb8955_0_587"/>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法定外労働を管理する</a:t>
            </a:r>
            <a:endParaRPr/>
          </a:p>
        </p:txBody>
      </p:sp>
      <p:sp>
        <p:nvSpPr>
          <p:cNvPr id="626" name="Google Shape;626;g29d41bb8955_0_587"/>
          <p:cNvSpPr/>
          <p:nvPr/>
        </p:nvSpPr>
        <p:spPr>
          <a:xfrm>
            <a:off x="4478250" y="2929075"/>
            <a:ext cx="1415700" cy="258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27" name="Google Shape;627;g29d41bb8955_0_587"/>
          <p:cNvSpPr txBox="1"/>
          <p:nvPr/>
        </p:nvSpPr>
        <p:spPr>
          <a:xfrm>
            <a:off x="277200" y="5271251"/>
            <a:ext cx="6241200" cy="25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月ごとの法定外労働時間とその平均時間が表示されます。</a:t>
            </a: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g29d41bb8955_0_600"/>
          <p:cNvPicPr preferRelativeResize="0"/>
          <p:nvPr/>
        </p:nvPicPr>
        <p:blipFill rotWithShape="1">
          <a:blip r:embed="rId3">
            <a:alphaModFix/>
          </a:blip>
          <a:srcRect/>
          <a:stretch/>
        </p:blipFill>
        <p:spPr>
          <a:xfrm>
            <a:off x="734588" y="4233679"/>
            <a:ext cx="5392417" cy="2167900"/>
          </a:xfrm>
          <a:prstGeom prst="rect">
            <a:avLst/>
          </a:prstGeom>
          <a:noFill/>
          <a:ln w="9525" cap="flat" cmpd="sng">
            <a:solidFill>
              <a:srgbClr val="D8D8D8"/>
            </a:solidFill>
            <a:prstDash val="solid"/>
            <a:round/>
            <a:headEnd type="none" w="sm" len="sm"/>
            <a:tailEnd type="none" w="sm" len="sm"/>
          </a:ln>
        </p:spPr>
      </p:pic>
      <p:sp>
        <p:nvSpPr>
          <p:cNvPr id="634" name="Google Shape;634;g29d41bb8955_0_60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予実管理を確認します。</a:t>
            </a:r>
            <a:endParaRPr sz="1300"/>
          </a:p>
        </p:txBody>
      </p:sp>
      <p:sp>
        <p:nvSpPr>
          <p:cNvPr id="635" name="Google Shape;635;g29d41bb8955_0_60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49</a:t>
            </a:fld>
            <a:endParaRPr/>
          </a:p>
        </p:txBody>
      </p:sp>
      <p:sp>
        <p:nvSpPr>
          <p:cNvPr id="636" name="Google Shape;636;g29d41bb8955_0_60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予実管理をする</a:t>
            </a:r>
            <a:endParaRPr/>
          </a:p>
        </p:txBody>
      </p:sp>
      <p:sp>
        <p:nvSpPr>
          <p:cNvPr id="637" name="Google Shape;637;g29d41bb8955_0_600"/>
          <p:cNvSpPr txBox="1"/>
          <p:nvPr/>
        </p:nvSpPr>
        <p:spPr>
          <a:xfrm>
            <a:off x="360300" y="3940831"/>
            <a:ext cx="6158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該当月（期間）と対象を選択し、「表示」をクリックします。</a:t>
            </a:r>
            <a:endParaRPr sz="1000" b="0" i="0" u="none" strike="noStrike" cap="none">
              <a:solidFill>
                <a:srgbClr val="000000"/>
              </a:solidFill>
              <a:latin typeface="Meiryo"/>
              <a:ea typeface="Meiryo"/>
              <a:cs typeface="Meiryo"/>
              <a:sym typeface="Meiryo"/>
            </a:endParaRPr>
          </a:p>
        </p:txBody>
      </p:sp>
      <p:pic>
        <p:nvPicPr>
          <p:cNvPr id="638" name="Google Shape;638;g29d41bb8955_0_600"/>
          <p:cNvPicPr preferRelativeResize="0"/>
          <p:nvPr/>
        </p:nvPicPr>
        <p:blipFill rotWithShape="1">
          <a:blip r:embed="rId4">
            <a:alphaModFix/>
          </a:blip>
          <a:srcRect/>
          <a:stretch/>
        </p:blipFill>
        <p:spPr>
          <a:xfrm>
            <a:off x="734600" y="6982175"/>
            <a:ext cx="5392401" cy="1782023"/>
          </a:xfrm>
          <a:prstGeom prst="rect">
            <a:avLst/>
          </a:prstGeom>
          <a:noFill/>
          <a:ln w="9525" cap="flat" cmpd="sng">
            <a:solidFill>
              <a:srgbClr val="D8D8D8"/>
            </a:solidFill>
            <a:prstDash val="solid"/>
            <a:round/>
            <a:headEnd type="none" w="sm" len="sm"/>
            <a:tailEnd type="none" w="sm" len="sm"/>
          </a:ln>
        </p:spPr>
      </p:pic>
      <p:sp>
        <p:nvSpPr>
          <p:cNvPr id="639" name="Google Shape;639;g29d41bb8955_0_600"/>
          <p:cNvSpPr txBox="1"/>
          <p:nvPr/>
        </p:nvSpPr>
        <p:spPr>
          <a:xfrm>
            <a:off x="360300" y="6448125"/>
            <a:ext cx="6158100" cy="48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集計対象を「どちらも表示」を選択した場合、以下のように表示されます。</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※表示した内容をCSV形式でダウンロード</a:t>
            </a:r>
            <a:r>
              <a:rPr lang="ja-JP" sz="1000">
                <a:latin typeface="Meiryo"/>
                <a:ea typeface="Meiryo"/>
                <a:cs typeface="Meiryo"/>
                <a:sym typeface="Meiryo"/>
              </a:rPr>
              <a:t>できます</a:t>
            </a:r>
            <a:r>
              <a:rPr lang="ja-JP" sz="1000" b="0" i="0" u="none" strike="noStrike" cap="none">
                <a:solidFill>
                  <a:srgbClr val="000000"/>
                </a:solidFill>
                <a:latin typeface="Meiryo"/>
                <a:ea typeface="Meiryo"/>
                <a:cs typeface="Meiryo"/>
                <a:sym typeface="Meiryo"/>
              </a:rPr>
              <a:t>。</a:t>
            </a:r>
            <a:endParaRPr sz="1000" b="0" i="0" u="none" strike="noStrike" cap="none">
              <a:solidFill>
                <a:srgbClr val="000000"/>
              </a:solidFill>
              <a:latin typeface="Meiryo"/>
              <a:ea typeface="Meiryo"/>
              <a:cs typeface="Meiryo"/>
              <a:sym typeface="Meiryo"/>
            </a:endParaRPr>
          </a:p>
        </p:txBody>
      </p:sp>
      <p:sp>
        <p:nvSpPr>
          <p:cNvPr id="640" name="Google Shape;640;g29d41bb8955_0_600"/>
          <p:cNvSpPr txBox="1"/>
          <p:nvPr/>
        </p:nvSpPr>
        <p:spPr>
          <a:xfrm>
            <a:off x="360375" y="1551600"/>
            <a:ext cx="6158100" cy="905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シフトの予定と実績データを一覧で確認することができます。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人員の総稼働時間・予定の人件費（シフト）・実績（打刻データ）の比較が可能です。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5"/>
              </a:rPr>
              <a:t>予実管理</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「出勤管理」にカーソルを合わせ「予実管理」をクリックします。</a:t>
            </a:r>
            <a:endParaRPr sz="1000" b="0" i="0" u="none" strike="noStrike" cap="none">
              <a:solidFill>
                <a:srgbClr val="000000"/>
              </a:solidFill>
              <a:latin typeface="Meiryo"/>
              <a:ea typeface="Meiryo"/>
              <a:cs typeface="Meiryo"/>
              <a:sym typeface="Meiryo"/>
            </a:endParaRPr>
          </a:p>
        </p:txBody>
      </p:sp>
      <p:grpSp>
        <p:nvGrpSpPr>
          <p:cNvPr id="641" name="Google Shape;641;g29d41bb8955_0_600"/>
          <p:cNvGrpSpPr/>
          <p:nvPr/>
        </p:nvGrpSpPr>
        <p:grpSpPr>
          <a:xfrm>
            <a:off x="275400" y="2503548"/>
            <a:ext cx="6307201" cy="1390736"/>
            <a:chOff x="275400" y="2503950"/>
            <a:chExt cx="6307201" cy="1390736"/>
          </a:xfrm>
        </p:grpSpPr>
        <p:pic>
          <p:nvPicPr>
            <p:cNvPr id="642" name="Google Shape;642;g29d41bb8955_0_600"/>
            <p:cNvPicPr preferRelativeResize="0"/>
            <p:nvPr/>
          </p:nvPicPr>
          <p:blipFill rotWithShape="1">
            <a:blip r:embed="rId6">
              <a:alphaModFix/>
            </a:blip>
            <a:srcRect/>
            <a:stretch/>
          </p:blipFill>
          <p:spPr>
            <a:xfrm>
              <a:off x="275400" y="2519413"/>
              <a:ext cx="6307201" cy="1375273"/>
            </a:xfrm>
            <a:prstGeom prst="rect">
              <a:avLst/>
            </a:prstGeom>
            <a:noFill/>
            <a:ln w="9525" cap="flat" cmpd="sng">
              <a:solidFill>
                <a:srgbClr val="D9D9D9"/>
              </a:solidFill>
              <a:prstDash val="solid"/>
              <a:round/>
              <a:headEnd type="none" w="sm" len="sm"/>
              <a:tailEnd type="none" w="sm" len="sm"/>
            </a:ln>
          </p:spPr>
        </p:pic>
        <p:sp>
          <p:nvSpPr>
            <p:cNvPr id="643" name="Google Shape;643;g29d41bb8955_0_600"/>
            <p:cNvSpPr/>
            <p:nvPr/>
          </p:nvSpPr>
          <p:spPr>
            <a:xfrm>
              <a:off x="315825" y="2503950"/>
              <a:ext cx="998700" cy="2202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44" name="Google Shape;644;g29d41bb8955_0_600"/>
            <p:cNvSpPr/>
            <p:nvPr/>
          </p:nvSpPr>
          <p:spPr>
            <a:xfrm>
              <a:off x="1523025" y="3477725"/>
              <a:ext cx="439200" cy="179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3">
            <a:alphaModFix/>
          </a:blip>
          <a:srcRect/>
          <a:stretch/>
        </p:blipFill>
        <p:spPr>
          <a:xfrm>
            <a:off x="488257" y="1"/>
            <a:ext cx="5888274" cy="9143999"/>
          </a:xfrm>
          <a:prstGeom prst="rect">
            <a:avLst/>
          </a:prstGeom>
          <a:noFill/>
          <a:ln>
            <a:noFill/>
          </a:ln>
        </p:spPr>
      </p:pic>
      <p:pic>
        <p:nvPicPr>
          <p:cNvPr id="71" name="Google Shape;71;p8"/>
          <p:cNvPicPr preferRelativeResize="0"/>
          <p:nvPr/>
        </p:nvPicPr>
        <p:blipFill rotWithShape="1">
          <a:blip r:embed="rId4">
            <a:alphaModFix/>
          </a:blip>
          <a:srcRect/>
          <a:stretch/>
        </p:blipFill>
        <p:spPr>
          <a:xfrm>
            <a:off x="2963315" y="7626110"/>
            <a:ext cx="897429" cy="898787"/>
          </a:xfrm>
          <a:prstGeom prst="rect">
            <a:avLst/>
          </a:prstGeom>
          <a:noFill/>
          <a:ln>
            <a:noFill/>
          </a:ln>
        </p:spPr>
      </p:pic>
      <p:sp>
        <p:nvSpPr>
          <p:cNvPr id="72" name="Google Shape;72;p8"/>
          <p:cNvSpPr txBox="1"/>
          <p:nvPr/>
        </p:nvSpPr>
        <p:spPr>
          <a:xfrm>
            <a:off x="640318" y="3937283"/>
            <a:ext cx="5577365" cy="321771"/>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管理者ページにログインする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9d41bb8955_0_61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50</a:t>
            </a:fld>
            <a:endParaRPr/>
          </a:p>
        </p:txBody>
      </p:sp>
      <p:sp>
        <p:nvSpPr>
          <p:cNvPr id="650" name="Google Shape;650;g29d41bb8955_0_61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エラーを確認する</a:t>
            </a:r>
            <a:endParaRPr/>
          </a:p>
        </p:txBody>
      </p:sp>
      <p:sp>
        <p:nvSpPr>
          <p:cNvPr id="651" name="Google Shape;651;g29d41bb8955_0_61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400"/>
              <a:t>打刻エラーの内容を確認する</a:t>
            </a:r>
            <a:r>
              <a:rPr lang="ja-JP" sz="1300"/>
              <a:t>方法をご案内します。（1/2）</a:t>
            </a:r>
            <a:endParaRPr sz="1400"/>
          </a:p>
        </p:txBody>
      </p:sp>
      <p:sp>
        <p:nvSpPr>
          <p:cNvPr id="652" name="Google Shape;652;g29d41bb8955_0_615"/>
          <p:cNvSpPr txBox="1"/>
          <p:nvPr/>
        </p:nvSpPr>
        <p:spPr>
          <a:xfrm>
            <a:off x="277200" y="1600009"/>
            <a:ext cx="6241200" cy="115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1日の打刻が足りない、打刻区分に誤りがあるなどの打刻エラーが発生している場合、打刻エラー一覧に</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エラーの内容が表示されます。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打刻エラー一覧</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「出勤管理」にカーソルを合わせ「打刻エラー一覧」をクリックします。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また、トップページのアラート件数をクリックした場合も打刻エラー一覧画面へ移動します。</a:t>
            </a:r>
            <a:endParaRPr sz="1000" b="0" i="0" u="none" strike="noStrike" cap="none">
              <a:solidFill>
                <a:srgbClr val="000000"/>
              </a:solidFill>
              <a:latin typeface="Meiryo"/>
              <a:ea typeface="Meiryo"/>
              <a:cs typeface="Meiryo"/>
              <a:sym typeface="Meiryo"/>
            </a:endParaRPr>
          </a:p>
        </p:txBody>
      </p:sp>
      <p:sp>
        <p:nvSpPr>
          <p:cNvPr id="653" name="Google Shape;653;g29d41bb8955_0_615"/>
          <p:cNvSpPr txBox="1"/>
          <p:nvPr/>
        </p:nvSpPr>
        <p:spPr>
          <a:xfrm>
            <a:off x="308395" y="4190809"/>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654" name="Google Shape;654;g29d41bb8955_0_615"/>
          <p:cNvSpPr txBox="1"/>
          <p:nvPr/>
        </p:nvSpPr>
        <p:spPr>
          <a:xfrm>
            <a:off x="277200" y="4267000"/>
            <a:ext cx="6307200" cy="145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期間や所属グループ、スタッフ種別などで対象をしぼり、打刻エラーの検索が可能です。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画面に表示されているエラー情報をCSVファイルでダウンロードすることもできます。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・「検索タイプ」で「打刻漏れ」を指定すると、打刻漏れのエラーのみを表示します。</a:t>
            </a:r>
            <a:endParaRPr sz="1000" b="1"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※「打刻漏れ」とは、出勤の打刻があるのに退勤の打刻が無い（またはその逆）といったように、</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対となる打刻が抜けているために労働時間が正しく集計できない状態を指します。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pic>
        <p:nvPicPr>
          <p:cNvPr id="655" name="Google Shape;655;g29d41bb8955_0_615"/>
          <p:cNvPicPr preferRelativeResize="0"/>
          <p:nvPr/>
        </p:nvPicPr>
        <p:blipFill rotWithShape="1">
          <a:blip r:embed="rId4">
            <a:alphaModFix/>
          </a:blip>
          <a:srcRect/>
          <a:stretch/>
        </p:blipFill>
        <p:spPr>
          <a:xfrm>
            <a:off x="275400" y="2824213"/>
            <a:ext cx="6307201" cy="1375273"/>
          </a:xfrm>
          <a:prstGeom prst="rect">
            <a:avLst/>
          </a:prstGeom>
          <a:noFill/>
          <a:ln w="9525" cap="flat" cmpd="sng">
            <a:solidFill>
              <a:srgbClr val="D9D9D9"/>
            </a:solidFill>
            <a:prstDash val="solid"/>
            <a:round/>
            <a:headEnd type="none" w="sm" len="sm"/>
            <a:tailEnd type="none" w="sm" len="sm"/>
          </a:ln>
        </p:spPr>
      </p:pic>
      <p:sp>
        <p:nvSpPr>
          <p:cNvPr id="656" name="Google Shape;656;g29d41bb8955_0_615"/>
          <p:cNvSpPr/>
          <p:nvPr/>
        </p:nvSpPr>
        <p:spPr>
          <a:xfrm>
            <a:off x="308400" y="2824225"/>
            <a:ext cx="1002300" cy="2010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57" name="Google Shape;657;g29d41bb8955_0_615"/>
          <p:cNvSpPr/>
          <p:nvPr/>
        </p:nvSpPr>
        <p:spPr>
          <a:xfrm>
            <a:off x="3910625" y="3375050"/>
            <a:ext cx="570000" cy="160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pic>
        <p:nvPicPr>
          <p:cNvPr id="658" name="Google Shape;658;g29d41bb8955_0_615"/>
          <p:cNvPicPr preferRelativeResize="0"/>
          <p:nvPr/>
        </p:nvPicPr>
        <p:blipFill rotWithShape="1">
          <a:blip r:embed="rId5">
            <a:alphaModFix/>
          </a:blip>
          <a:srcRect/>
          <a:stretch/>
        </p:blipFill>
        <p:spPr>
          <a:xfrm>
            <a:off x="277200" y="5838201"/>
            <a:ext cx="6307200" cy="2450408"/>
          </a:xfrm>
          <a:prstGeom prst="rect">
            <a:avLst/>
          </a:prstGeom>
          <a:noFill/>
          <a:ln w="9525" cap="flat" cmpd="sng">
            <a:solidFill>
              <a:srgbClr val="D9D9D9"/>
            </a:solidFill>
            <a:prstDash val="solid"/>
            <a:round/>
            <a:headEnd type="none" w="sm" len="sm"/>
            <a:tailEnd type="none" w="sm" len="sm"/>
          </a:ln>
        </p:spPr>
      </p:pic>
      <p:sp>
        <p:nvSpPr>
          <p:cNvPr id="659" name="Google Shape;659;g29d41bb8955_0_615"/>
          <p:cNvSpPr/>
          <p:nvPr/>
        </p:nvSpPr>
        <p:spPr>
          <a:xfrm>
            <a:off x="321675" y="7597725"/>
            <a:ext cx="2772000" cy="2889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660" name="Google Shape;660;g29d41bb8955_0_615"/>
          <p:cNvPicPr preferRelativeResize="0"/>
          <p:nvPr/>
        </p:nvPicPr>
        <p:blipFill rotWithShape="1">
          <a:blip r:embed="rId6">
            <a:alphaModFix/>
          </a:blip>
          <a:srcRect/>
          <a:stretch/>
        </p:blipFill>
        <p:spPr>
          <a:xfrm>
            <a:off x="277200" y="8378650"/>
            <a:ext cx="6307201" cy="461722"/>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9d41bb8955_0_63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51</a:t>
            </a:fld>
            <a:endParaRPr/>
          </a:p>
        </p:txBody>
      </p:sp>
      <p:sp>
        <p:nvSpPr>
          <p:cNvPr id="666" name="Google Shape;666;g29d41bb8955_0_63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エラーを確認する</a:t>
            </a:r>
            <a:endParaRPr/>
          </a:p>
        </p:txBody>
      </p:sp>
      <p:sp>
        <p:nvSpPr>
          <p:cNvPr id="667" name="Google Shape;667;g29d41bb8955_0_63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400"/>
              <a:t>打刻エラーの内容を確認する</a:t>
            </a:r>
            <a:r>
              <a:rPr lang="ja-JP" sz="1300"/>
              <a:t>方法をご案内します。（2/2）</a:t>
            </a:r>
            <a:endParaRPr sz="1400"/>
          </a:p>
        </p:txBody>
      </p:sp>
      <p:sp>
        <p:nvSpPr>
          <p:cNvPr id="668" name="Google Shape;668;g29d41bb8955_0_630"/>
          <p:cNvSpPr txBox="1"/>
          <p:nvPr/>
        </p:nvSpPr>
        <p:spPr>
          <a:xfrm>
            <a:off x="277200" y="1551600"/>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a:t>
            </a:r>
            <a:r>
              <a:rPr lang="ja-JP" sz="1000" b="1" i="0" u="none" strike="noStrike" cap="none">
                <a:solidFill>
                  <a:schemeClr val="dk1"/>
                </a:solidFill>
                <a:latin typeface="Meiryo"/>
                <a:ea typeface="Meiryo"/>
                <a:cs typeface="Meiryo"/>
                <a:sym typeface="Meiryo"/>
              </a:rPr>
              <a:t>検索タイプ」で「打刻エラー」を指定すると、打刻エラーのみを表示します。</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代表的な打刻エラーの種類とエラーの解消方法をご説明します。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graphicFrame>
        <p:nvGraphicFramePr>
          <p:cNvPr id="669" name="Google Shape;669;g29d41bb8955_0_630"/>
          <p:cNvGraphicFramePr/>
          <p:nvPr/>
        </p:nvGraphicFramePr>
        <p:xfrm>
          <a:off x="408075" y="3833488"/>
          <a:ext cx="3000000" cy="3000000"/>
        </p:xfrm>
        <a:graphic>
          <a:graphicData uri="http://schemas.openxmlformats.org/drawingml/2006/table">
            <a:tbl>
              <a:tblPr>
                <a:noFill/>
                <a:tableStyleId>{615FDF03-36F8-46DB-8966-484B5790075A}</a:tableStyleId>
              </a:tblPr>
              <a:tblGrid>
                <a:gridCol w="1125050">
                  <a:extLst>
                    <a:ext uri="{9D8B030D-6E8A-4147-A177-3AD203B41FA5}">
                      <a16:colId xmlns:a16="http://schemas.microsoft.com/office/drawing/2014/main" val="20000"/>
                    </a:ext>
                  </a:extLst>
                </a:gridCol>
                <a:gridCol w="2488050">
                  <a:extLst>
                    <a:ext uri="{9D8B030D-6E8A-4147-A177-3AD203B41FA5}">
                      <a16:colId xmlns:a16="http://schemas.microsoft.com/office/drawing/2014/main" val="20001"/>
                    </a:ext>
                  </a:extLst>
                </a:gridCol>
                <a:gridCol w="2488050">
                  <a:extLst>
                    <a:ext uri="{9D8B030D-6E8A-4147-A177-3AD203B41FA5}">
                      <a16:colId xmlns:a16="http://schemas.microsoft.com/office/drawing/2014/main" val="20002"/>
                    </a:ext>
                  </a:extLst>
                </a:gridCol>
              </a:tblGrid>
              <a:tr h="312325">
                <a:tc>
                  <a:txBody>
                    <a:bodyPr/>
                    <a:lstStyle/>
                    <a:p>
                      <a:pPr marL="0" marR="0" lvl="0" indent="0" algn="ctr" rtl="0">
                        <a:lnSpc>
                          <a:spcPct val="100000"/>
                        </a:lnSpc>
                        <a:spcBef>
                          <a:spcPts val="0"/>
                        </a:spcBef>
                        <a:spcAft>
                          <a:spcPts val="0"/>
                        </a:spcAft>
                        <a:buClr>
                          <a:srgbClr val="000000"/>
                        </a:buClr>
                        <a:buSzPts val="1000"/>
                        <a:buFont typeface="Arial"/>
                        <a:buNone/>
                      </a:pPr>
                      <a:r>
                        <a:rPr lang="ja-JP" sz="1000" b="1" u="none" strike="noStrike" cap="none">
                          <a:solidFill>
                            <a:schemeClr val="dk1"/>
                          </a:solidFill>
                          <a:latin typeface="Meiryo"/>
                          <a:ea typeface="Meiryo"/>
                          <a:cs typeface="Meiryo"/>
                          <a:sym typeface="Meiryo"/>
                        </a:rPr>
                        <a:t>内　容</a:t>
                      </a:r>
                      <a:endParaRPr sz="1000" b="1"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sz="1000" b="1" u="none" strike="noStrike" cap="none">
                          <a:solidFill>
                            <a:schemeClr val="dk1"/>
                          </a:solidFill>
                          <a:latin typeface="Meiryo"/>
                          <a:ea typeface="Meiryo"/>
                          <a:cs typeface="Meiryo"/>
                          <a:sym typeface="Meiryo"/>
                        </a:rPr>
                        <a:t>詳　細</a:t>
                      </a:r>
                      <a:endParaRPr sz="1000" b="1"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sz="1000" b="1" u="none" strike="noStrike" cap="none">
                          <a:solidFill>
                            <a:schemeClr val="dk1"/>
                          </a:solidFill>
                          <a:latin typeface="Meiryo"/>
                          <a:ea typeface="Meiryo"/>
                          <a:cs typeface="Meiryo"/>
                          <a:sym typeface="Meiryo"/>
                        </a:rPr>
                        <a:t>解消方法</a:t>
                      </a:r>
                      <a:endParaRPr sz="1000" b="1"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454300">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highlight>
                            <a:srgbClr val="FFFFFF"/>
                          </a:highlight>
                          <a:latin typeface="Meiryo"/>
                          <a:ea typeface="Meiryo"/>
                          <a:cs typeface="Meiryo"/>
                          <a:sym typeface="Meiryo"/>
                        </a:rPr>
                        <a:t>承認なしの休出</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申請の承認がされていない休日出勤があった場合</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休日出勤申請が承認されると解消します。</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76450">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highlight>
                            <a:srgbClr val="FFFFFF"/>
                          </a:highlight>
                          <a:latin typeface="Meiryo"/>
                          <a:ea typeface="Meiryo"/>
                          <a:cs typeface="Meiryo"/>
                          <a:sym typeface="Meiryo"/>
                        </a:rPr>
                        <a:t>承認なしの残業</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申請の承認がされていない残業があった場合</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ja-JP" sz="1000" u="none" strike="noStrike" cap="none">
                          <a:solidFill>
                            <a:schemeClr val="dk1"/>
                          </a:solidFill>
                          <a:latin typeface="Meiryo"/>
                          <a:ea typeface="Meiryo"/>
                          <a:cs typeface="Meiryo"/>
                          <a:sym typeface="Meiryo"/>
                        </a:rPr>
                        <a:t>残業申請が承認されると解消します。</a:t>
                      </a:r>
                      <a:endParaRPr sz="10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624100">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highlight>
                            <a:srgbClr val="FFFFFF"/>
                          </a:highlight>
                          <a:latin typeface="Meiryo"/>
                          <a:ea typeface="Meiryo"/>
                          <a:cs typeface="Meiryo"/>
                          <a:sym typeface="Meiryo"/>
                        </a:rPr>
                        <a:t>要打刻</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シフトが入っている日に1件も打刻がない場合</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打刻を追加することで解消します。</a:t>
                      </a:r>
                      <a:endParaRPr sz="10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u="none" strike="noStrike" cap="none">
                          <a:solidFill>
                            <a:schemeClr val="dk1"/>
                          </a:solidFill>
                          <a:latin typeface="Meiryo"/>
                          <a:ea typeface="Meiryo"/>
                          <a:cs typeface="Meiryo"/>
                          <a:sym typeface="Meiryo"/>
                        </a:rPr>
                        <a:t>※実態が欠勤の場合、エラーを解消することはできません。</a:t>
                      </a:r>
                      <a:endParaRPr sz="1000" u="none" strike="noStrike" cap="none">
                        <a:solidFill>
                          <a:schemeClr val="dk1"/>
                        </a:solidFill>
                        <a:latin typeface="Meiryo"/>
                        <a:ea typeface="Meiryo"/>
                        <a:cs typeface="Meiryo"/>
                        <a:sym typeface="Meiryo"/>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670" name="Google Shape;670;g29d41bb8955_0_630"/>
          <p:cNvSpPr txBox="1"/>
          <p:nvPr/>
        </p:nvSpPr>
        <p:spPr>
          <a:xfrm>
            <a:off x="277200" y="6400588"/>
            <a:ext cx="6241200" cy="54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rgbClr val="000000"/>
                </a:solidFill>
                <a:latin typeface="Meiryo"/>
                <a:ea typeface="Meiryo"/>
                <a:cs typeface="Meiryo"/>
                <a:sym typeface="Meiryo"/>
              </a:rPr>
              <a:t>・「</a:t>
            </a:r>
            <a:r>
              <a:rPr lang="ja-JP" sz="1000" b="1" i="0" u="none" strike="noStrike" cap="none">
                <a:solidFill>
                  <a:schemeClr val="dk1"/>
                </a:solidFill>
                <a:latin typeface="Meiryo"/>
                <a:ea typeface="Meiryo"/>
                <a:cs typeface="Meiryo"/>
                <a:sym typeface="Meiryo"/>
              </a:rPr>
              <a:t>検索タイプ」で「両方」を指定すると、打刻漏れと打刻エラーの両方を表示します。</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・「検索タイプ」で「遅刻・早退」を指定すると、遅刻者、早退者の確認ができます。</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671" name="Google Shape;671;g29d41bb8955_0_630"/>
          <p:cNvSpPr txBox="1"/>
          <p:nvPr/>
        </p:nvSpPr>
        <p:spPr>
          <a:xfrm>
            <a:off x="277200" y="5752500"/>
            <a:ext cx="6241200" cy="48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※対象のオプションの設定が必要です。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他にも「打刻エラー」として抽出したい事象がありましたら、全権限管理者へお問い合わせください。</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pic>
        <p:nvPicPr>
          <p:cNvPr id="672" name="Google Shape;672;g29d41bb8955_0_630"/>
          <p:cNvPicPr preferRelativeResize="0"/>
          <p:nvPr/>
        </p:nvPicPr>
        <p:blipFill rotWithShape="1">
          <a:blip r:embed="rId3">
            <a:alphaModFix/>
          </a:blip>
          <a:srcRect/>
          <a:stretch/>
        </p:blipFill>
        <p:spPr>
          <a:xfrm>
            <a:off x="304800" y="2115150"/>
            <a:ext cx="6241201" cy="1559208"/>
          </a:xfrm>
          <a:prstGeom prst="rect">
            <a:avLst/>
          </a:prstGeom>
          <a:noFill/>
          <a:ln w="9525" cap="flat" cmpd="sng">
            <a:solidFill>
              <a:srgbClr val="D9D9D9"/>
            </a:solidFill>
            <a:prstDash val="solid"/>
            <a:round/>
            <a:headEnd type="none" w="sm" len="sm"/>
            <a:tailEnd type="none" w="sm" len="sm"/>
          </a:ln>
        </p:spPr>
      </p:pic>
      <p:pic>
        <p:nvPicPr>
          <p:cNvPr id="673" name="Google Shape;673;g29d41bb8955_0_630"/>
          <p:cNvPicPr preferRelativeResize="0"/>
          <p:nvPr/>
        </p:nvPicPr>
        <p:blipFill rotWithShape="1">
          <a:blip r:embed="rId4">
            <a:alphaModFix/>
          </a:blip>
          <a:srcRect/>
          <a:stretch/>
        </p:blipFill>
        <p:spPr>
          <a:xfrm>
            <a:off x="277200" y="7037800"/>
            <a:ext cx="6307202" cy="1317546"/>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g29d41bb8955_0_642"/>
          <p:cNvPicPr preferRelativeResize="0"/>
          <p:nvPr/>
        </p:nvPicPr>
        <p:blipFill rotWithShape="1">
          <a:blip r:embed="rId3">
            <a:alphaModFix/>
          </a:blip>
          <a:srcRect/>
          <a:stretch/>
        </p:blipFill>
        <p:spPr>
          <a:xfrm>
            <a:off x="579440" y="4421934"/>
            <a:ext cx="5699120" cy="2155667"/>
          </a:xfrm>
          <a:prstGeom prst="rect">
            <a:avLst/>
          </a:prstGeom>
          <a:noFill/>
          <a:ln w="9525" cap="flat" cmpd="sng">
            <a:solidFill>
              <a:srgbClr val="D8D8D8"/>
            </a:solidFill>
            <a:prstDash val="solid"/>
            <a:round/>
            <a:headEnd type="none" w="sm" len="sm"/>
            <a:tailEnd type="none" w="sm" len="sm"/>
          </a:ln>
        </p:spPr>
      </p:pic>
      <p:sp>
        <p:nvSpPr>
          <p:cNvPr id="679" name="Google Shape;679;g29d41bb8955_0_64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52</a:t>
            </a:fld>
            <a:endParaRPr/>
          </a:p>
        </p:txBody>
      </p:sp>
      <p:sp>
        <p:nvSpPr>
          <p:cNvPr id="680" name="Google Shape;680;g29d41bb8955_0_642"/>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エラーを確認する</a:t>
            </a:r>
            <a:endParaRPr/>
          </a:p>
        </p:txBody>
      </p:sp>
      <p:sp>
        <p:nvSpPr>
          <p:cNvPr id="681" name="Google Shape;681;g29d41bb8955_0_642"/>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休憩が不足しているスタッフの確認方法をご案内します。</a:t>
            </a:r>
            <a:endParaRPr sz="1300"/>
          </a:p>
        </p:txBody>
      </p:sp>
      <p:sp>
        <p:nvSpPr>
          <p:cNvPr id="682" name="Google Shape;682;g29d41bb8955_0_642"/>
          <p:cNvSpPr/>
          <p:nvPr/>
        </p:nvSpPr>
        <p:spPr>
          <a:xfrm>
            <a:off x="579450" y="5762075"/>
            <a:ext cx="2239800" cy="487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83" name="Google Shape;683;g29d41bb8955_0_642"/>
          <p:cNvSpPr txBox="1"/>
          <p:nvPr/>
        </p:nvSpPr>
        <p:spPr>
          <a:xfrm>
            <a:off x="277200" y="1551600"/>
            <a:ext cx="6241200" cy="80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休憩不足のスタッフを一覧で確認できます。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休憩不足一覧</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「出勤管理」にカーソルを合わせ「休憩不足一覧」をクリックします。</a:t>
            </a:r>
            <a:endParaRPr sz="1000" b="0" i="0" u="none" strike="noStrike" cap="none">
              <a:solidFill>
                <a:srgbClr val="000000"/>
              </a:solidFill>
              <a:latin typeface="Meiryo"/>
              <a:ea typeface="Meiryo"/>
              <a:cs typeface="Meiryo"/>
              <a:sym typeface="Meiryo"/>
            </a:endParaRPr>
          </a:p>
        </p:txBody>
      </p:sp>
      <p:sp>
        <p:nvSpPr>
          <p:cNvPr id="684" name="Google Shape;684;g29d41bb8955_0_642"/>
          <p:cNvSpPr txBox="1"/>
          <p:nvPr/>
        </p:nvSpPr>
        <p:spPr>
          <a:xfrm>
            <a:off x="308395" y="4190809"/>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685" name="Google Shape;685;g29d41bb8955_0_642"/>
          <p:cNvSpPr txBox="1"/>
          <p:nvPr/>
        </p:nvSpPr>
        <p:spPr>
          <a:xfrm>
            <a:off x="277200" y="3809789"/>
            <a:ext cx="6241200" cy="55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期間や所属グループ、スタッフ種別などで対象をしぼり、休憩が不足しているスタッフが検索可能です。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「休憩不足」として抽出する条件の指定し、「表示」ボタンを押します。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※「最新の状態に更新して表示」にチェックを入れてください。</a:t>
            </a:r>
            <a:endParaRPr sz="1000" b="0" i="0" u="none" strike="noStrike" cap="none">
              <a:solidFill>
                <a:srgbClr val="000000"/>
              </a:solidFill>
              <a:latin typeface="Meiryo"/>
              <a:ea typeface="Meiryo"/>
              <a:cs typeface="Meiryo"/>
              <a:sym typeface="Meiryo"/>
            </a:endParaRPr>
          </a:p>
        </p:txBody>
      </p:sp>
      <p:pic>
        <p:nvPicPr>
          <p:cNvPr id="686" name="Google Shape;686;g29d41bb8955_0_642"/>
          <p:cNvPicPr preferRelativeResize="0"/>
          <p:nvPr/>
        </p:nvPicPr>
        <p:blipFill rotWithShape="1">
          <a:blip r:embed="rId5">
            <a:alphaModFix/>
          </a:blip>
          <a:srcRect/>
          <a:stretch/>
        </p:blipFill>
        <p:spPr>
          <a:xfrm>
            <a:off x="275400" y="6855750"/>
            <a:ext cx="6307201" cy="939184"/>
          </a:xfrm>
          <a:prstGeom prst="rect">
            <a:avLst/>
          </a:prstGeom>
          <a:noFill/>
          <a:ln w="9525" cap="flat" cmpd="sng">
            <a:solidFill>
              <a:srgbClr val="D8D8D8"/>
            </a:solidFill>
            <a:prstDash val="solid"/>
            <a:round/>
            <a:headEnd type="none" w="sm" len="sm"/>
            <a:tailEnd type="none" w="sm" len="sm"/>
          </a:ln>
        </p:spPr>
      </p:pic>
      <p:sp>
        <p:nvSpPr>
          <p:cNvPr id="687" name="Google Shape;687;g29d41bb8955_0_642"/>
          <p:cNvSpPr txBox="1"/>
          <p:nvPr/>
        </p:nvSpPr>
        <p:spPr>
          <a:xfrm>
            <a:off x="353400" y="7924589"/>
            <a:ext cx="6241200" cy="55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a:t>
            </a:r>
            <a:r>
              <a:rPr lang="ja-JP" sz="1000" b="0" i="0" u="none" strike="noStrike" cap="none">
                <a:solidFill>
                  <a:schemeClr val="dk1"/>
                </a:solidFill>
                <a:latin typeface="Meiryo"/>
                <a:ea typeface="Meiryo"/>
                <a:cs typeface="Meiryo"/>
                <a:sym typeface="Meiryo"/>
              </a:rPr>
              <a:t>スタッフ人数が100～200名程の勤怠データが存在するグループでは動作に時間がかかるため</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「５０４－timeout エラー」となってしまう可能性があります。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その場合は、所属グループ/スタッフ種別などで絞っていただき、表示を行ってください。</a:t>
            </a:r>
            <a:endParaRPr sz="1000" b="0" i="0" u="none" strike="noStrike" cap="none">
              <a:solidFill>
                <a:srgbClr val="000000"/>
              </a:solidFill>
              <a:latin typeface="Meiryo"/>
              <a:ea typeface="Meiryo"/>
              <a:cs typeface="Meiryo"/>
              <a:sym typeface="Meiryo"/>
            </a:endParaRPr>
          </a:p>
        </p:txBody>
      </p:sp>
      <p:pic>
        <p:nvPicPr>
          <p:cNvPr id="688" name="Google Shape;688;g29d41bb8955_0_642"/>
          <p:cNvPicPr preferRelativeResize="0"/>
          <p:nvPr/>
        </p:nvPicPr>
        <p:blipFill rotWithShape="1">
          <a:blip r:embed="rId6">
            <a:alphaModFix/>
          </a:blip>
          <a:srcRect/>
          <a:stretch/>
        </p:blipFill>
        <p:spPr>
          <a:xfrm>
            <a:off x="275400" y="2395588"/>
            <a:ext cx="6307201" cy="1375273"/>
          </a:xfrm>
          <a:prstGeom prst="rect">
            <a:avLst/>
          </a:prstGeom>
          <a:noFill/>
          <a:ln w="9525" cap="flat" cmpd="sng">
            <a:solidFill>
              <a:srgbClr val="D9D9D9"/>
            </a:solidFill>
            <a:prstDash val="solid"/>
            <a:round/>
            <a:headEnd type="none" w="sm" len="sm"/>
            <a:tailEnd type="none" w="sm" len="sm"/>
          </a:ln>
        </p:spPr>
      </p:pic>
      <p:sp>
        <p:nvSpPr>
          <p:cNvPr id="689" name="Google Shape;689;g29d41bb8955_0_642"/>
          <p:cNvSpPr/>
          <p:nvPr/>
        </p:nvSpPr>
        <p:spPr>
          <a:xfrm>
            <a:off x="308400" y="2395600"/>
            <a:ext cx="1004400" cy="195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690" name="Google Shape;690;g29d41bb8955_0_642"/>
          <p:cNvSpPr/>
          <p:nvPr/>
        </p:nvSpPr>
        <p:spPr>
          <a:xfrm>
            <a:off x="3867150" y="3605850"/>
            <a:ext cx="590700" cy="138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9d41bb8955_0_65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53</a:t>
            </a:fld>
            <a:endParaRPr/>
          </a:p>
        </p:txBody>
      </p:sp>
      <p:sp>
        <p:nvSpPr>
          <p:cNvPr id="696" name="Google Shape;696;g29d41bb8955_0_658"/>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締め処理をする</a:t>
            </a:r>
            <a:endParaRPr/>
          </a:p>
        </p:txBody>
      </p:sp>
      <p:sp>
        <p:nvSpPr>
          <p:cNvPr id="697" name="Google Shape;697;g29d41bb8955_0_658"/>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締め処理の方法をご案内します。(1/2)</a:t>
            </a:r>
            <a:endParaRPr sz="1300"/>
          </a:p>
        </p:txBody>
      </p:sp>
      <p:sp>
        <p:nvSpPr>
          <p:cNvPr id="698" name="Google Shape;698;g29d41bb8955_0_658"/>
          <p:cNvSpPr txBox="1"/>
          <p:nvPr/>
        </p:nvSpPr>
        <p:spPr>
          <a:xfrm>
            <a:off x="349675" y="1551600"/>
            <a:ext cx="6168600" cy="905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rgbClr val="000000"/>
                </a:solidFill>
                <a:latin typeface="Meiryo"/>
                <a:ea typeface="Meiryo"/>
                <a:cs typeface="Meiryo"/>
                <a:sym typeface="Meiryo"/>
              </a:rPr>
              <a:t>勤怠データ</a:t>
            </a:r>
            <a:r>
              <a:rPr lang="ja-JP" sz="1000">
                <a:latin typeface="Meiryo"/>
                <a:ea typeface="Meiryo"/>
                <a:cs typeface="Meiryo"/>
                <a:sym typeface="Meiryo"/>
              </a:rPr>
              <a:t>は</a:t>
            </a:r>
            <a:r>
              <a:rPr lang="ja-JP" sz="1000" b="0" i="0" u="none" strike="noStrike" cap="none">
                <a:solidFill>
                  <a:srgbClr val="000000"/>
                </a:solidFill>
                <a:latin typeface="Meiryo"/>
                <a:ea typeface="Meiryo"/>
                <a:cs typeface="Meiryo"/>
                <a:sym typeface="Meiryo"/>
              </a:rPr>
              <a:t>締め処理を行うこと</a:t>
            </a:r>
            <a:r>
              <a:rPr lang="ja-JP" sz="1000">
                <a:latin typeface="Meiryo"/>
                <a:ea typeface="Meiryo"/>
                <a:cs typeface="Meiryo"/>
                <a:sym typeface="Meiryo"/>
              </a:rPr>
              <a:t>で、内容を保護できます</a:t>
            </a:r>
            <a:r>
              <a:rPr lang="ja-JP" sz="1000" b="0" i="0" u="none" strike="noStrike" cap="none">
                <a:solidFill>
                  <a:srgbClr val="000000"/>
                </a:solidFill>
                <a:latin typeface="Meiryo"/>
                <a:ea typeface="Meiryo"/>
                <a:cs typeface="Meiryo"/>
                <a:sym typeface="Meiryo"/>
              </a:rPr>
              <a:t>。</a:t>
            </a:r>
            <a:r>
              <a:rPr lang="ja-JP" sz="1000">
                <a:latin typeface="Meiryo"/>
                <a:ea typeface="Meiryo"/>
                <a:cs typeface="Meiryo"/>
                <a:sym typeface="Meiryo"/>
              </a:rPr>
              <a:t/>
            </a:r>
            <a:br>
              <a:rPr lang="ja-JP" sz="1000">
                <a:latin typeface="Meiryo"/>
                <a:ea typeface="Meiryo"/>
                <a:cs typeface="Meiryo"/>
                <a:sym typeface="Meiryo"/>
              </a:rPr>
            </a:br>
            <a:r>
              <a:rPr lang="ja-JP" sz="1000" b="0" i="0" u="none" strike="noStrike" cap="none">
                <a:solidFill>
                  <a:srgbClr val="000000"/>
                </a:solidFill>
                <a:latin typeface="Meiryo"/>
                <a:ea typeface="Meiryo"/>
                <a:cs typeface="Meiryo"/>
                <a:sym typeface="Meiryo"/>
              </a:rPr>
              <a:t>締め処理をした日の勤怠データは</a:t>
            </a:r>
            <a:r>
              <a:rPr lang="ja-JP" sz="1000">
                <a:latin typeface="Meiryo"/>
                <a:ea typeface="Meiryo"/>
                <a:cs typeface="Meiryo"/>
                <a:sym typeface="Meiryo"/>
              </a:rPr>
              <a:t>編集</a:t>
            </a:r>
            <a:r>
              <a:rPr lang="ja-JP" sz="1000" b="0" i="0" u="none" strike="noStrike" cap="none">
                <a:solidFill>
                  <a:srgbClr val="000000"/>
                </a:solidFill>
                <a:latin typeface="Meiryo"/>
                <a:ea typeface="Meiryo"/>
                <a:cs typeface="Meiryo"/>
                <a:sym typeface="Meiryo"/>
              </a:rPr>
              <a:t>できなくなり</a:t>
            </a:r>
            <a:r>
              <a:rPr lang="ja-JP" sz="1000">
                <a:latin typeface="Meiryo"/>
                <a:ea typeface="Meiryo"/>
                <a:cs typeface="Meiryo"/>
                <a:sym typeface="Meiryo"/>
              </a:rPr>
              <a:t>、設定の変更も適用されません</a:t>
            </a:r>
            <a:r>
              <a:rPr lang="ja-JP" sz="1000" b="0" i="0" u="none" strike="noStrike" cap="none">
                <a:solidFill>
                  <a:srgbClr val="000000"/>
                </a:solidFill>
                <a:latin typeface="Meiryo"/>
                <a:ea typeface="Meiryo"/>
                <a:cs typeface="Meiryo"/>
                <a:sym typeface="Meiryo"/>
              </a:rPr>
              <a:t>。</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締め処理</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「出勤管理」にカーソルを合わせ「締め処理」をクリックします。</a:t>
            </a:r>
            <a:endParaRPr sz="1000" b="0" i="0" u="none" strike="noStrike" cap="none">
              <a:solidFill>
                <a:srgbClr val="000000"/>
              </a:solidFill>
              <a:latin typeface="Meiryo"/>
              <a:ea typeface="Meiryo"/>
              <a:cs typeface="Meiryo"/>
              <a:sym typeface="Meiryo"/>
            </a:endParaRPr>
          </a:p>
        </p:txBody>
      </p:sp>
      <p:sp>
        <p:nvSpPr>
          <p:cNvPr id="699" name="Google Shape;699;g29d41bb8955_0_658"/>
          <p:cNvSpPr txBox="1"/>
          <p:nvPr/>
        </p:nvSpPr>
        <p:spPr>
          <a:xfrm>
            <a:off x="277200" y="4004759"/>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月度と所属グループを選んで、締め処理画面を表示します。</a:t>
            </a:r>
            <a:endParaRPr sz="1000" b="0" i="0" u="none" strike="noStrike" cap="none">
              <a:solidFill>
                <a:srgbClr val="000000"/>
              </a:solidFill>
              <a:latin typeface="Meiryo"/>
              <a:ea typeface="Meiryo"/>
              <a:cs typeface="Meiryo"/>
              <a:sym typeface="Meiryo"/>
            </a:endParaRPr>
          </a:p>
        </p:txBody>
      </p:sp>
      <p:sp>
        <p:nvSpPr>
          <p:cNvPr id="700" name="Google Shape;700;g29d41bb8955_0_658"/>
          <p:cNvSpPr txBox="1"/>
          <p:nvPr/>
        </p:nvSpPr>
        <p:spPr>
          <a:xfrm>
            <a:off x="349675" y="5961220"/>
            <a:ext cx="6130500" cy="423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締め処理画面には、未承認の申請や未修正の打刻漏れ・打刻間違いの件数が表示されます。</a:t>
            </a:r>
            <a:br>
              <a:rPr lang="ja-JP" sz="1000" b="0" i="0" u="none" strike="noStrike" cap="none">
                <a:solidFill>
                  <a:srgbClr val="000000"/>
                </a:solidFill>
                <a:latin typeface="Meiryo"/>
                <a:ea typeface="Meiryo"/>
                <a:cs typeface="Meiryo"/>
                <a:sym typeface="Meiryo"/>
              </a:rPr>
            </a:br>
            <a:r>
              <a:rPr lang="ja-JP" sz="1000" b="0" i="0" u="none" strike="noStrike" cap="none">
                <a:solidFill>
                  <a:srgbClr val="000000"/>
                </a:solidFill>
                <a:latin typeface="Meiryo"/>
                <a:ea typeface="Meiryo"/>
                <a:cs typeface="Meiryo"/>
                <a:sym typeface="Meiryo"/>
              </a:rPr>
              <a:t>締め処理前にこれらの処理を全て終えてください。</a:t>
            </a:r>
            <a:endParaRPr sz="1000" b="0" i="0" u="none" strike="noStrike" cap="none">
              <a:solidFill>
                <a:srgbClr val="FF0000"/>
              </a:solidFill>
              <a:latin typeface="Meiryo"/>
              <a:ea typeface="Meiryo"/>
              <a:cs typeface="Meiryo"/>
              <a:sym typeface="Meiryo"/>
            </a:endParaRPr>
          </a:p>
        </p:txBody>
      </p:sp>
      <p:grpSp>
        <p:nvGrpSpPr>
          <p:cNvPr id="701" name="Google Shape;701;g29d41bb8955_0_658"/>
          <p:cNvGrpSpPr/>
          <p:nvPr/>
        </p:nvGrpSpPr>
        <p:grpSpPr>
          <a:xfrm>
            <a:off x="277200" y="2536080"/>
            <a:ext cx="6307201" cy="1389598"/>
            <a:chOff x="277200" y="2700400"/>
            <a:chExt cx="6307201" cy="1389598"/>
          </a:xfrm>
        </p:grpSpPr>
        <p:pic>
          <p:nvPicPr>
            <p:cNvPr id="702" name="Google Shape;702;g29d41bb8955_0_658"/>
            <p:cNvPicPr preferRelativeResize="0"/>
            <p:nvPr/>
          </p:nvPicPr>
          <p:blipFill rotWithShape="1">
            <a:blip r:embed="rId4">
              <a:alphaModFix/>
            </a:blip>
            <a:srcRect/>
            <a:stretch/>
          </p:blipFill>
          <p:spPr>
            <a:xfrm>
              <a:off x="277200" y="2714725"/>
              <a:ext cx="6307201" cy="1375273"/>
            </a:xfrm>
            <a:prstGeom prst="rect">
              <a:avLst/>
            </a:prstGeom>
            <a:noFill/>
            <a:ln w="9525" cap="flat" cmpd="sng">
              <a:solidFill>
                <a:srgbClr val="D9D9D9"/>
              </a:solidFill>
              <a:prstDash val="solid"/>
              <a:round/>
              <a:headEnd type="none" w="sm" len="sm"/>
              <a:tailEnd type="none" w="sm" len="sm"/>
            </a:ln>
          </p:spPr>
        </p:pic>
        <p:sp>
          <p:nvSpPr>
            <p:cNvPr id="703" name="Google Shape;703;g29d41bb8955_0_658"/>
            <p:cNvSpPr/>
            <p:nvPr/>
          </p:nvSpPr>
          <p:spPr>
            <a:xfrm>
              <a:off x="349675" y="2700400"/>
              <a:ext cx="964800" cy="204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
          <p:nvSpPr>
            <p:cNvPr id="704" name="Google Shape;704;g29d41bb8955_0_658"/>
            <p:cNvSpPr/>
            <p:nvPr/>
          </p:nvSpPr>
          <p:spPr>
            <a:xfrm>
              <a:off x="4829175" y="3261125"/>
              <a:ext cx="419100" cy="204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grpSp>
      <p:pic>
        <p:nvPicPr>
          <p:cNvPr id="705" name="Google Shape;705;g29d41bb8955_0_658"/>
          <p:cNvPicPr preferRelativeResize="0"/>
          <p:nvPr/>
        </p:nvPicPr>
        <p:blipFill rotWithShape="1">
          <a:blip r:embed="rId5">
            <a:alphaModFix/>
          </a:blip>
          <a:srcRect/>
          <a:stretch/>
        </p:blipFill>
        <p:spPr>
          <a:xfrm>
            <a:off x="1917350" y="4337639"/>
            <a:ext cx="3023300" cy="1544500"/>
          </a:xfrm>
          <a:prstGeom prst="rect">
            <a:avLst/>
          </a:prstGeom>
          <a:noFill/>
          <a:ln w="9525" cap="flat" cmpd="sng">
            <a:solidFill>
              <a:srgbClr val="D9D9D9"/>
            </a:solidFill>
            <a:prstDash val="solid"/>
            <a:round/>
            <a:headEnd type="none" w="sm" len="sm"/>
            <a:tailEnd type="none" w="sm" len="sm"/>
          </a:ln>
        </p:spPr>
      </p:pic>
      <p:grpSp>
        <p:nvGrpSpPr>
          <p:cNvPr id="706" name="Google Shape;706;g29d41bb8955_0_658"/>
          <p:cNvGrpSpPr/>
          <p:nvPr/>
        </p:nvGrpSpPr>
        <p:grpSpPr>
          <a:xfrm>
            <a:off x="275400" y="6463600"/>
            <a:ext cx="6307201" cy="2117118"/>
            <a:chOff x="275400" y="6463600"/>
            <a:chExt cx="6307201" cy="2117118"/>
          </a:xfrm>
        </p:grpSpPr>
        <p:pic>
          <p:nvPicPr>
            <p:cNvPr id="707" name="Google Shape;707;g29d41bb8955_0_658"/>
            <p:cNvPicPr preferRelativeResize="0"/>
            <p:nvPr/>
          </p:nvPicPr>
          <p:blipFill rotWithShape="1">
            <a:blip r:embed="rId6">
              <a:alphaModFix/>
            </a:blip>
            <a:srcRect/>
            <a:stretch/>
          </p:blipFill>
          <p:spPr>
            <a:xfrm>
              <a:off x="275400" y="6463600"/>
              <a:ext cx="6307201" cy="2117118"/>
            </a:xfrm>
            <a:prstGeom prst="rect">
              <a:avLst/>
            </a:prstGeom>
            <a:noFill/>
            <a:ln>
              <a:noFill/>
            </a:ln>
          </p:spPr>
        </p:pic>
        <p:sp>
          <p:nvSpPr>
            <p:cNvPr id="708" name="Google Shape;708;g29d41bb8955_0_658"/>
            <p:cNvSpPr/>
            <p:nvPr/>
          </p:nvSpPr>
          <p:spPr>
            <a:xfrm>
              <a:off x="1601700" y="7274375"/>
              <a:ext cx="3646500" cy="1260000"/>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29d41bb8955_0_67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54</a:t>
            </a:fld>
            <a:endParaRPr/>
          </a:p>
        </p:txBody>
      </p:sp>
      <p:sp>
        <p:nvSpPr>
          <p:cNvPr id="714" name="Google Shape;714;g29d41bb8955_0_67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締め処理をする</a:t>
            </a:r>
            <a:endParaRPr/>
          </a:p>
        </p:txBody>
      </p:sp>
      <p:sp>
        <p:nvSpPr>
          <p:cNvPr id="715" name="Google Shape;715;g29d41bb8955_0_67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締め処理の方法をご案内します。（2/2）</a:t>
            </a:r>
            <a:endParaRPr sz="1300"/>
          </a:p>
        </p:txBody>
      </p:sp>
      <p:sp>
        <p:nvSpPr>
          <p:cNvPr id="716" name="Google Shape;716;g29d41bb8955_0_674"/>
          <p:cNvSpPr txBox="1"/>
          <p:nvPr/>
        </p:nvSpPr>
        <p:spPr>
          <a:xfrm>
            <a:off x="360375" y="1551600"/>
            <a:ext cx="6158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締め処理をしたい日にチェックを入れて、「締め処理をする」ボタンを押すと締めが</a:t>
            </a:r>
            <a:r>
              <a:rPr lang="ja-JP" sz="1000">
                <a:latin typeface="Meiryo"/>
                <a:ea typeface="Meiryo"/>
                <a:cs typeface="Meiryo"/>
                <a:sym typeface="Meiryo"/>
              </a:rPr>
              <a:t>実行されます</a:t>
            </a:r>
            <a:r>
              <a:rPr lang="ja-JP" sz="1000" b="0" i="0" u="none" strike="noStrike" cap="none">
                <a:solidFill>
                  <a:srgbClr val="000000"/>
                </a:solidFill>
                <a:latin typeface="Meiryo"/>
                <a:ea typeface="Meiryo"/>
                <a:cs typeface="Meiryo"/>
                <a:sym typeface="Meiryo"/>
              </a:rPr>
              <a:t>。</a:t>
            </a:r>
            <a:endParaRPr sz="1000" b="0" i="0" u="none" strike="noStrike" cap="none">
              <a:solidFill>
                <a:srgbClr val="000000"/>
              </a:solidFill>
              <a:latin typeface="Meiryo"/>
              <a:ea typeface="Meiryo"/>
              <a:cs typeface="Meiryo"/>
              <a:sym typeface="Meiryo"/>
            </a:endParaRPr>
          </a:p>
        </p:txBody>
      </p:sp>
      <p:sp>
        <p:nvSpPr>
          <p:cNvPr id="717" name="Google Shape;717;g29d41bb8955_0_674"/>
          <p:cNvSpPr txBox="1"/>
          <p:nvPr/>
        </p:nvSpPr>
        <p:spPr>
          <a:xfrm>
            <a:off x="360375" y="7162550"/>
            <a:ext cx="6119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ja-JP" sz="1000" b="0" i="0" u="none" strike="noStrike" cap="none">
                <a:solidFill>
                  <a:srgbClr val="000000"/>
                </a:solidFill>
                <a:latin typeface="Meiryo"/>
                <a:ea typeface="Meiryo"/>
                <a:cs typeface="Meiryo"/>
                <a:sym typeface="Meiryo"/>
              </a:rPr>
              <a:t>■注意事項</a:t>
            </a:r>
            <a:endParaRPr sz="1000">
              <a:latin typeface="Meiryo"/>
              <a:ea typeface="Meiryo"/>
              <a:cs typeface="Meiryo"/>
              <a:sym typeface="Meiryo"/>
            </a:endParaRPr>
          </a:p>
          <a:p>
            <a:pPr marL="0" marR="0" lvl="0" indent="0" algn="l" rtl="0">
              <a:lnSpc>
                <a:spcPct val="115000"/>
              </a:lnSpc>
              <a:spcBef>
                <a:spcPts val="500"/>
              </a:spcBef>
              <a:spcAft>
                <a:spcPts val="0"/>
              </a:spcAft>
              <a:buNone/>
            </a:pPr>
            <a:r>
              <a:rPr lang="ja-JP" sz="1000" b="0" i="0" u="none" strike="noStrike" cap="none">
                <a:solidFill>
                  <a:srgbClr val="000000"/>
                </a:solidFill>
                <a:latin typeface="Meiryo"/>
                <a:ea typeface="Meiryo"/>
                <a:cs typeface="Meiryo"/>
                <a:sym typeface="Meiryo"/>
              </a:rPr>
              <a:t>・親グループを締め処理</a:t>
            </a:r>
            <a:r>
              <a:rPr lang="ja-JP" sz="1000">
                <a:latin typeface="Meiryo"/>
                <a:ea typeface="Meiryo"/>
                <a:cs typeface="Meiryo"/>
                <a:sym typeface="Meiryo"/>
              </a:rPr>
              <a:t>する</a:t>
            </a:r>
            <a:r>
              <a:rPr lang="ja-JP" sz="1000" b="0" i="0" u="none" strike="noStrike" cap="none">
                <a:solidFill>
                  <a:srgbClr val="000000"/>
                </a:solidFill>
                <a:latin typeface="Meiryo"/>
                <a:ea typeface="Meiryo"/>
                <a:cs typeface="Meiryo"/>
                <a:sym typeface="Meiryo"/>
              </a:rPr>
              <a:t>と、配下の子グループにも締め処理が適用されます。</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0"/>
              </a:spcAft>
              <a:buNone/>
            </a:pPr>
            <a:r>
              <a:rPr lang="ja-JP" sz="1000" b="0" i="0" u="none" strike="noStrike" cap="none">
                <a:solidFill>
                  <a:srgbClr val="000000"/>
                </a:solidFill>
                <a:latin typeface="Meiryo"/>
                <a:ea typeface="Meiryo"/>
                <a:cs typeface="Meiryo"/>
                <a:sym typeface="Meiryo"/>
              </a:rPr>
              <a:t>・</a:t>
            </a:r>
            <a:r>
              <a:rPr lang="ja-JP" sz="1000">
                <a:latin typeface="Meiryo"/>
                <a:ea typeface="Meiryo"/>
                <a:cs typeface="Meiryo"/>
                <a:sym typeface="Meiryo"/>
              </a:rPr>
              <a:t>未処理件数は画面に表示されているグループに所属しているスタッフのものであり、</a:t>
            </a:r>
            <a:br>
              <a:rPr lang="ja-JP" sz="1000">
                <a:latin typeface="Meiryo"/>
                <a:ea typeface="Meiryo"/>
                <a:cs typeface="Meiryo"/>
                <a:sym typeface="Meiryo"/>
              </a:rPr>
            </a:br>
            <a:r>
              <a:rPr lang="ja-JP" sz="1000">
                <a:latin typeface="Meiryo"/>
                <a:ea typeface="Meiryo"/>
                <a:cs typeface="Meiryo"/>
                <a:sym typeface="Meiryo"/>
              </a:rPr>
              <a:t>その子グループに所属するスタッフの未処理件数は含まれません。</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None/>
            </a:pPr>
            <a:r>
              <a:rPr lang="ja-JP" sz="1000" b="0" i="0" u="none" strike="noStrike" cap="none">
                <a:solidFill>
                  <a:srgbClr val="000000"/>
                </a:solidFill>
                <a:latin typeface="Meiryo"/>
                <a:ea typeface="Meiryo"/>
                <a:cs typeface="Meiryo"/>
                <a:sym typeface="Meiryo"/>
              </a:rPr>
              <a:t>・親グループの締め処理</a:t>
            </a:r>
            <a:r>
              <a:rPr lang="ja-JP" sz="1000">
                <a:latin typeface="Meiryo"/>
                <a:ea typeface="Meiryo"/>
                <a:cs typeface="Meiryo"/>
                <a:sym typeface="Meiryo"/>
              </a:rPr>
              <a:t>前に、事前に子グループに未処理の申請が無いか確認することを</a:t>
            </a:r>
            <a:br>
              <a:rPr lang="ja-JP" sz="1000">
                <a:latin typeface="Meiryo"/>
                <a:ea typeface="Meiryo"/>
                <a:cs typeface="Meiryo"/>
                <a:sym typeface="Meiryo"/>
              </a:rPr>
            </a:br>
            <a:r>
              <a:rPr lang="ja-JP" sz="1000">
                <a:latin typeface="Meiryo"/>
                <a:ea typeface="Meiryo"/>
                <a:cs typeface="Meiryo"/>
                <a:sym typeface="Meiryo"/>
              </a:rPr>
              <a:t>お勧めいたします。</a:t>
            </a:r>
            <a:endParaRPr sz="1000" b="0" i="0" u="none" strike="noStrike" cap="none">
              <a:solidFill>
                <a:srgbClr val="000000"/>
              </a:solidFill>
              <a:latin typeface="Meiryo"/>
              <a:ea typeface="Meiryo"/>
              <a:cs typeface="Meiryo"/>
              <a:sym typeface="Meiryo"/>
            </a:endParaRPr>
          </a:p>
        </p:txBody>
      </p:sp>
      <p:sp>
        <p:nvSpPr>
          <p:cNvPr id="718" name="Google Shape;718;g29d41bb8955_0_674"/>
          <p:cNvSpPr txBox="1"/>
          <p:nvPr/>
        </p:nvSpPr>
        <p:spPr>
          <a:xfrm>
            <a:off x="360375" y="3933165"/>
            <a:ext cx="6241200" cy="1082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000">
                <a:latin typeface="Meiryo"/>
                <a:ea typeface="Meiryo"/>
                <a:cs typeface="Meiryo"/>
                <a:sym typeface="Meiryo"/>
              </a:rPr>
              <a:t>締め処理を実行したあとは、締めたグループに対して</a:t>
            </a:r>
            <a:r>
              <a:rPr lang="ja-JP" sz="1000" b="1">
                <a:solidFill>
                  <a:srgbClr val="FF0000"/>
                </a:solidFill>
                <a:latin typeface="Meiryo"/>
                <a:ea typeface="Meiryo"/>
                <a:cs typeface="Meiryo"/>
                <a:sym typeface="Meiryo"/>
              </a:rPr>
              <a:t>必ず勤務データダウンロードを行ってください。</a:t>
            </a:r>
            <a:br>
              <a:rPr lang="ja-JP" sz="1000" b="1">
                <a:solidFill>
                  <a:srgbClr val="FF0000"/>
                </a:solidFill>
                <a:latin typeface="Meiryo"/>
                <a:ea typeface="Meiryo"/>
                <a:cs typeface="Meiryo"/>
                <a:sym typeface="Meiryo"/>
              </a:rPr>
            </a:br>
            <a:r>
              <a:rPr lang="ja-JP" sz="1000" b="1">
                <a:solidFill>
                  <a:srgbClr val="FF0000"/>
                </a:solidFill>
                <a:latin typeface="Meiryo"/>
                <a:ea typeface="Meiryo"/>
                <a:cs typeface="Meiryo"/>
                <a:sym typeface="Meiryo"/>
              </a:rPr>
              <a:t>勤務データダウンロードを行うことではじめてデータが固定されます。</a:t>
            </a:r>
            <a:endParaRPr sz="1000" b="1">
              <a:solidFill>
                <a:srgbClr val="FF0000"/>
              </a:solidFill>
              <a:latin typeface="Meiryo"/>
              <a:ea typeface="Meiryo"/>
              <a:cs typeface="Meiryo"/>
              <a:sym typeface="Meiryo"/>
            </a:endParaRPr>
          </a:p>
          <a:p>
            <a:pPr marL="0" marR="0" lvl="0" indent="0" algn="l" rtl="0">
              <a:lnSpc>
                <a:spcPct val="115000"/>
              </a:lnSpc>
              <a:spcBef>
                <a:spcPts val="50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締め処理済の日については、右端の状態が「確定」になり、勤怠修正や各種申請等ができなくなります。</a:t>
            </a:r>
            <a:r>
              <a:rPr lang="ja-JP" sz="1000">
                <a:latin typeface="Meiryo"/>
                <a:ea typeface="Meiryo"/>
                <a:cs typeface="Meiryo"/>
                <a:sym typeface="Meiryo"/>
              </a:rPr>
              <a:t/>
            </a:r>
            <a:br>
              <a:rPr lang="ja-JP" sz="1000">
                <a:latin typeface="Meiryo"/>
                <a:ea typeface="Meiryo"/>
                <a:cs typeface="Meiryo"/>
                <a:sym typeface="Meiryo"/>
              </a:rPr>
            </a:br>
            <a:r>
              <a:rPr lang="ja-JP" sz="1000" b="0" i="0" u="none" strike="noStrike" cap="none">
                <a:solidFill>
                  <a:srgbClr val="000000"/>
                </a:solidFill>
                <a:latin typeface="Meiryo"/>
                <a:ea typeface="Meiryo"/>
                <a:cs typeface="Meiryo"/>
                <a:sym typeface="Meiryo"/>
              </a:rPr>
              <a:t>再度修正したい場合は、該当日の左端にチェックを入れて「締めを解除する」を押します。</a:t>
            </a:r>
            <a:endParaRPr sz="1000">
              <a:latin typeface="Meiryo"/>
              <a:ea typeface="Meiryo"/>
              <a:cs typeface="Meiryo"/>
              <a:sym typeface="Meiryo"/>
            </a:endParaRPr>
          </a:p>
          <a:p>
            <a:pPr marL="0" marR="0" lvl="0" indent="0" algn="l" rtl="0">
              <a:lnSpc>
                <a:spcPct val="115000"/>
              </a:lnSpc>
              <a:spcBef>
                <a:spcPts val="500"/>
              </a:spcBef>
              <a:spcAft>
                <a:spcPts val="50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※全権限管理者が「締めを解除する」ボタンを非表示に設定している場合もあります。</a:t>
            </a:r>
            <a:endParaRPr sz="1000" b="0" i="0" u="none" strike="noStrike" cap="none">
              <a:solidFill>
                <a:srgbClr val="000000"/>
              </a:solidFill>
              <a:latin typeface="Meiryo"/>
              <a:ea typeface="Meiryo"/>
              <a:cs typeface="Meiryo"/>
              <a:sym typeface="Meiryo"/>
            </a:endParaRPr>
          </a:p>
        </p:txBody>
      </p:sp>
      <p:grpSp>
        <p:nvGrpSpPr>
          <p:cNvPr id="719" name="Google Shape;719;g29d41bb8955_0_674"/>
          <p:cNvGrpSpPr/>
          <p:nvPr/>
        </p:nvGrpSpPr>
        <p:grpSpPr>
          <a:xfrm>
            <a:off x="277200" y="1906712"/>
            <a:ext cx="6307199" cy="1917640"/>
            <a:chOff x="277200" y="1862475"/>
            <a:chExt cx="6307199" cy="1917640"/>
          </a:xfrm>
        </p:grpSpPr>
        <p:pic>
          <p:nvPicPr>
            <p:cNvPr id="720" name="Google Shape;720;g29d41bb8955_0_674"/>
            <p:cNvPicPr preferRelativeResize="0"/>
            <p:nvPr/>
          </p:nvPicPr>
          <p:blipFill rotWithShape="1">
            <a:blip r:embed="rId3">
              <a:alphaModFix/>
            </a:blip>
            <a:srcRect/>
            <a:stretch/>
          </p:blipFill>
          <p:spPr>
            <a:xfrm>
              <a:off x="277200" y="1862475"/>
              <a:ext cx="6307199" cy="1917640"/>
            </a:xfrm>
            <a:prstGeom prst="rect">
              <a:avLst/>
            </a:prstGeom>
            <a:noFill/>
            <a:ln w="9525" cap="flat" cmpd="sng">
              <a:solidFill>
                <a:srgbClr val="D8D8D8"/>
              </a:solidFill>
              <a:prstDash val="solid"/>
              <a:round/>
              <a:headEnd type="none" w="sm" len="sm"/>
              <a:tailEnd type="none" w="sm" len="sm"/>
            </a:ln>
          </p:spPr>
        </p:pic>
        <p:sp>
          <p:nvSpPr>
            <p:cNvPr id="721" name="Google Shape;721;g29d41bb8955_0_674"/>
            <p:cNvSpPr/>
            <p:nvPr/>
          </p:nvSpPr>
          <p:spPr>
            <a:xfrm>
              <a:off x="358150" y="2672400"/>
              <a:ext cx="362400" cy="1107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722" name="Google Shape;722;g29d41bb8955_0_674"/>
            <p:cNvSpPr/>
            <p:nvPr/>
          </p:nvSpPr>
          <p:spPr>
            <a:xfrm>
              <a:off x="1036325" y="2114775"/>
              <a:ext cx="678300" cy="1992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grpSp>
        <p:nvGrpSpPr>
          <p:cNvPr id="723" name="Google Shape;723;g29d41bb8955_0_674"/>
          <p:cNvGrpSpPr/>
          <p:nvPr/>
        </p:nvGrpSpPr>
        <p:grpSpPr>
          <a:xfrm>
            <a:off x="277200" y="5124677"/>
            <a:ext cx="6307198" cy="1929061"/>
            <a:chOff x="277200" y="4623889"/>
            <a:chExt cx="6307198" cy="1929061"/>
          </a:xfrm>
        </p:grpSpPr>
        <p:pic>
          <p:nvPicPr>
            <p:cNvPr id="724" name="Google Shape;724;g29d41bb8955_0_674"/>
            <p:cNvPicPr preferRelativeResize="0"/>
            <p:nvPr/>
          </p:nvPicPr>
          <p:blipFill rotWithShape="1">
            <a:blip r:embed="rId4">
              <a:alphaModFix/>
            </a:blip>
            <a:srcRect/>
            <a:stretch/>
          </p:blipFill>
          <p:spPr>
            <a:xfrm>
              <a:off x="277200" y="4623889"/>
              <a:ext cx="6307198" cy="1929061"/>
            </a:xfrm>
            <a:prstGeom prst="rect">
              <a:avLst/>
            </a:prstGeom>
            <a:noFill/>
            <a:ln w="9525" cap="flat" cmpd="sng">
              <a:solidFill>
                <a:srgbClr val="D8D8D8"/>
              </a:solidFill>
              <a:prstDash val="solid"/>
              <a:round/>
              <a:headEnd type="none" w="sm" len="sm"/>
              <a:tailEnd type="none" w="sm" len="sm"/>
            </a:ln>
          </p:spPr>
        </p:pic>
        <p:sp>
          <p:nvSpPr>
            <p:cNvPr id="725" name="Google Shape;725;g29d41bb8955_0_674"/>
            <p:cNvSpPr/>
            <p:nvPr/>
          </p:nvSpPr>
          <p:spPr>
            <a:xfrm>
              <a:off x="501650" y="5925375"/>
              <a:ext cx="132900" cy="159600"/>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726" name="Google Shape;726;g29d41bb8955_0_674"/>
            <p:cNvSpPr/>
            <p:nvPr/>
          </p:nvSpPr>
          <p:spPr>
            <a:xfrm>
              <a:off x="990600" y="5095875"/>
              <a:ext cx="723900" cy="159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21"/>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732" name="Google Shape;732;p21"/>
          <p:cNvPicPr preferRelativeResize="0"/>
          <p:nvPr/>
        </p:nvPicPr>
        <p:blipFill rotWithShape="1">
          <a:blip r:embed="rId4">
            <a:alphaModFix/>
          </a:blip>
          <a:srcRect/>
          <a:stretch/>
        </p:blipFill>
        <p:spPr>
          <a:xfrm>
            <a:off x="2963315" y="7626110"/>
            <a:ext cx="897429" cy="898787"/>
          </a:xfrm>
          <a:prstGeom prst="rect">
            <a:avLst/>
          </a:prstGeom>
          <a:noFill/>
          <a:ln>
            <a:noFill/>
          </a:ln>
        </p:spPr>
      </p:pic>
      <p:sp>
        <p:nvSpPr>
          <p:cNvPr id="733" name="Google Shape;733;p21"/>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シフトを作成する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56</a:t>
            </a:fld>
            <a:endParaRPr/>
          </a:p>
        </p:txBody>
      </p:sp>
      <p:sp>
        <p:nvSpPr>
          <p:cNvPr id="739" name="Google Shape;739;p22"/>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シフトパターンを作成する</a:t>
            </a:r>
            <a:endParaRPr/>
          </a:p>
        </p:txBody>
      </p:sp>
      <p:sp>
        <p:nvSpPr>
          <p:cNvPr id="740" name="Google Shape;740;p22"/>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シフトパターンの作成方法をご案内します。（1/3）</a:t>
            </a:r>
            <a:endParaRPr sz="1300"/>
          </a:p>
        </p:txBody>
      </p:sp>
      <p:sp>
        <p:nvSpPr>
          <p:cNvPr id="741" name="Google Shape;741;p22"/>
          <p:cNvSpPr txBox="1"/>
          <p:nvPr/>
        </p:nvSpPr>
        <p:spPr>
          <a:xfrm>
            <a:off x="360075" y="1550175"/>
            <a:ext cx="62082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よく利用するシフトをあらかじめパターン登録しておくことで、毎月のシフト作成が簡単になります。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「シフト管理」にカーソルを合わせ、「シフトパターン一覧」をクリックします。</a:t>
            </a:r>
            <a:endParaRPr sz="1000">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シフトパターン作成(シフトパターン一覧)</a:t>
            </a:r>
            <a:endParaRPr sz="1000" b="0" i="0" u="none" strike="noStrike" cap="none">
              <a:solidFill>
                <a:schemeClr val="dk1"/>
              </a:solidFill>
              <a:latin typeface="Meiryo"/>
              <a:ea typeface="Meiryo"/>
              <a:cs typeface="Meiryo"/>
              <a:sym typeface="Meiryo"/>
            </a:endParaRPr>
          </a:p>
        </p:txBody>
      </p:sp>
      <p:sp>
        <p:nvSpPr>
          <p:cNvPr id="742" name="Google Shape;742;p22"/>
          <p:cNvSpPr txBox="1"/>
          <p:nvPr/>
        </p:nvSpPr>
        <p:spPr>
          <a:xfrm>
            <a:off x="360000" y="7093925"/>
            <a:ext cx="62082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50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【シフトパターン一覧】画面で「新規作成」をクリックするとシフトパターン作成の画面に移動します。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次のページでシフトパターンの作成方法をご</a:t>
            </a:r>
            <a:r>
              <a:rPr lang="ja-JP" sz="1000">
                <a:solidFill>
                  <a:schemeClr val="dk1"/>
                </a:solidFill>
                <a:latin typeface="Meiryo"/>
                <a:ea typeface="Meiryo"/>
                <a:cs typeface="Meiryo"/>
                <a:sym typeface="Meiryo"/>
              </a:rPr>
              <a:t>説明</a:t>
            </a:r>
            <a:r>
              <a:rPr lang="ja-JP" sz="1000" b="0" i="0" u="none" strike="noStrike" cap="none">
                <a:solidFill>
                  <a:schemeClr val="dk1"/>
                </a:solidFill>
                <a:latin typeface="Meiryo"/>
                <a:ea typeface="Meiryo"/>
                <a:cs typeface="Meiryo"/>
                <a:sym typeface="Meiryo"/>
              </a:rPr>
              <a:t>します。</a:t>
            </a:r>
            <a:endParaRPr sz="1000" b="0" i="0" u="none" strike="noStrike" cap="none">
              <a:solidFill>
                <a:schemeClr val="dk1"/>
              </a:solidFill>
              <a:latin typeface="Meiryo"/>
              <a:ea typeface="Meiryo"/>
              <a:cs typeface="Meiryo"/>
              <a:sym typeface="Meiryo"/>
            </a:endParaRPr>
          </a:p>
        </p:txBody>
      </p:sp>
      <p:grpSp>
        <p:nvGrpSpPr>
          <p:cNvPr id="743" name="Google Shape;743;p22"/>
          <p:cNvGrpSpPr/>
          <p:nvPr/>
        </p:nvGrpSpPr>
        <p:grpSpPr>
          <a:xfrm>
            <a:off x="374250" y="4253606"/>
            <a:ext cx="6109499" cy="2602029"/>
            <a:chOff x="374250" y="4431946"/>
            <a:chExt cx="6109499" cy="2602029"/>
          </a:xfrm>
        </p:grpSpPr>
        <p:pic>
          <p:nvPicPr>
            <p:cNvPr id="744" name="Google Shape;744;p22"/>
            <p:cNvPicPr preferRelativeResize="0"/>
            <p:nvPr/>
          </p:nvPicPr>
          <p:blipFill rotWithShape="1">
            <a:blip r:embed="rId4">
              <a:alphaModFix/>
            </a:blip>
            <a:srcRect l="-230" r="230"/>
            <a:stretch/>
          </p:blipFill>
          <p:spPr>
            <a:xfrm>
              <a:off x="374250" y="4431946"/>
              <a:ext cx="6109499" cy="2602029"/>
            </a:xfrm>
            <a:prstGeom prst="rect">
              <a:avLst/>
            </a:prstGeom>
            <a:noFill/>
            <a:ln w="9525" cap="flat" cmpd="sng">
              <a:solidFill>
                <a:srgbClr val="D9D9D9"/>
              </a:solidFill>
              <a:prstDash val="solid"/>
              <a:round/>
              <a:headEnd type="none" w="sm" len="sm"/>
              <a:tailEnd type="none" w="sm" len="sm"/>
            </a:ln>
          </p:spPr>
        </p:pic>
        <p:sp>
          <p:nvSpPr>
            <p:cNvPr id="745" name="Google Shape;745;p22"/>
            <p:cNvSpPr/>
            <p:nvPr/>
          </p:nvSpPr>
          <p:spPr>
            <a:xfrm>
              <a:off x="374250" y="4923150"/>
              <a:ext cx="468600" cy="190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grpSp>
        <p:nvGrpSpPr>
          <p:cNvPr id="746" name="Google Shape;746;p22"/>
          <p:cNvGrpSpPr/>
          <p:nvPr/>
        </p:nvGrpSpPr>
        <p:grpSpPr>
          <a:xfrm>
            <a:off x="360000" y="2452965"/>
            <a:ext cx="6123900" cy="1562352"/>
            <a:chOff x="360000" y="2540474"/>
            <a:chExt cx="6123900" cy="1562352"/>
          </a:xfrm>
        </p:grpSpPr>
        <p:pic>
          <p:nvPicPr>
            <p:cNvPr id="747" name="Google Shape;747;p22"/>
            <p:cNvPicPr preferRelativeResize="0"/>
            <p:nvPr/>
          </p:nvPicPr>
          <p:blipFill rotWithShape="1">
            <a:blip r:embed="rId5">
              <a:alphaModFix/>
            </a:blip>
            <a:srcRect/>
            <a:stretch/>
          </p:blipFill>
          <p:spPr>
            <a:xfrm>
              <a:off x="360000" y="2540474"/>
              <a:ext cx="6123900" cy="1562352"/>
            </a:xfrm>
            <a:prstGeom prst="rect">
              <a:avLst/>
            </a:prstGeom>
            <a:noFill/>
            <a:ln w="9525" cap="flat" cmpd="sng">
              <a:solidFill>
                <a:srgbClr val="D9D9D9"/>
              </a:solidFill>
              <a:prstDash val="solid"/>
              <a:round/>
              <a:headEnd type="none" w="sm" len="sm"/>
              <a:tailEnd type="none" w="sm" len="sm"/>
            </a:ln>
          </p:spPr>
        </p:pic>
        <p:sp>
          <p:nvSpPr>
            <p:cNvPr id="748" name="Google Shape;748;p22"/>
            <p:cNvSpPr/>
            <p:nvPr/>
          </p:nvSpPr>
          <p:spPr>
            <a:xfrm>
              <a:off x="4821750" y="3338525"/>
              <a:ext cx="1362000" cy="190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749" name="Google Shape;749;p22"/>
            <p:cNvSpPr/>
            <p:nvPr/>
          </p:nvSpPr>
          <p:spPr>
            <a:xfrm>
              <a:off x="3534000" y="2540474"/>
              <a:ext cx="962400" cy="311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ecf15fcee5_3_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57</a:t>
            </a:fld>
            <a:endParaRPr/>
          </a:p>
        </p:txBody>
      </p:sp>
      <p:sp>
        <p:nvSpPr>
          <p:cNvPr id="755" name="Google Shape;755;gecf15fcee5_3_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シフトパターンの作成方法をご案内します。（2/3）</a:t>
            </a:r>
            <a:endParaRPr sz="1300"/>
          </a:p>
        </p:txBody>
      </p:sp>
      <p:sp>
        <p:nvSpPr>
          <p:cNvPr id="756" name="Google Shape;756;gecf15fcee5_3_0"/>
          <p:cNvSpPr txBox="1"/>
          <p:nvPr/>
        </p:nvSpPr>
        <p:spPr>
          <a:xfrm>
            <a:off x="360300" y="5605494"/>
            <a:ext cx="6207900" cy="1018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各項目に入力します。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再度に</a:t>
            </a:r>
            <a:r>
              <a:rPr lang="ja-JP" sz="1000" b="0" i="0" u="none" strike="noStrike" cap="none">
                <a:solidFill>
                  <a:schemeClr val="dk1"/>
                </a:solidFill>
                <a:latin typeface="Meiryo"/>
                <a:ea typeface="Meiryo"/>
                <a:cs typeface="Meiryo"/>
                <a:sym typeface="Meiryo"/>
              </a:rPr>
              <a:t>「追加」ボタンをクリックし、</a:t>
            </a:r>
            <a:r>
              <a:rPr lang="ja-JP" sz="1000">
                <a:solidFill>
                  <a:schemeClr val="dk1"/>
                </a:solidFill>
                <a:latin typeface="Meiryo"/>
                <a:ea typeface="Meiryo"/>
                <a:cs typeface="Meiryo"/>
                <a:sym typeface="Meiryo"/>
              </a:rPr>
              <a:t>シフトパターンを保存してください</a:t>
            </a:r>
            <a:r>
              <a:rPr lang="ja-JP" sz="1000" b="0" i="0" u="none" strike="noStrike" cap="none">
                <a:solidFill>
                  <a:schemeClr val="dk1"/>
                </a:solidFill>
                <a:latin typeface="Meiryo"/>
                <a:ea typeface="Meiryo"/>
                <a:cs typeface="Meiryo"/>
                <a:sym typeface="Meiryo"/>
              </a:rPr>
              <a:t>。</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作成したシフトパターンは、パレットシフト・基本シフトにて利用できます。</a:t>
            </a:r>
            <a:endParaRPr sz="1000" b="0" i="0" u="none" strike="noStrike" cap="none">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各項目の内容説明については以下の表をご確認ください。</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a:t>
            </a:r>
            <a:r>
              <a:rPr lang="ja-JP" sz="1000">
                <a:solidFill>
                  <a:srgbClr val="FF0000"/>
                </a:solidFill>
                <a:latin typeface="Meiryo"/>
                <a:ea typeface="Meiryo"/>
                <a:cs typeface="Meiryo"/>
                <a:sym typeface="Meiryo"/>
              </a:rPr>
              <a:t>＊</a:t>
            </a:r>
            <a:r>
              <a:rPr lang="ja-JP" sz="1000">
                <a:solidFill>
                  <a:schemeClr val="dk1"/>
                </a:solidFill>
                <a:latin typeface="Meiryo"/>
                <a:ea typeface="Meiryo"/>
                <a:cs typeface="Meiryo"/>
                <a:sym typeface="Meiryo"/>
              </a:rPr>
              <a:t>」のマークが付いている項目は、必須項目です。</a:t>
            </a:r>
            <a:endParaRPr sz="1000">
              <a:solidFill>
                <a:schemeClr val="dk1"/>
              </a:solidFill>
              <a:latin typeface="Meiryo"/>
              <a:ea typeface="Meiryo"/>
              <a:cs typeface="Meiryo"/>
              <a:sym typeface="Meiryo"/>
            </a:endParaRPr>
          </a:p>
        </p:txBody>
      </p:sp>
      <p:pic>
        <p:nvPicPr>
          <p:cNvPr id="757" name="Google Shape;757;gecf15fcee5_3_0"/>
          <p:cNvPicPr preferRelativeResize="0"/>
          <p:nvPr/>
        </p:nvPicPr>
        <p:blipFill rotWithShape="1">
          <a:blip r:embed="rId3">
            <a:alphaModFix/>
          </a:blip>
          <a:srcRect/>
          <a:stretch/>
        </p:blipFill>
        <p:spPr>
          <a:xfrm>
            <a:off x="1657481" y="1538000"/>
            <a:ext cx="3543039" cy="3914313"/>
          </a:xfrm>
          <a:prstGeom prst="rect">
            <a:avLst/>
          </a:prstGeom>
          <a:noFill/>
          <a:ln w="9525" cap="flat" cmpd="sng">
            <a:solidFill>
              <a:srgbClr val="D9D9D9"/>
            </a:solidFill>
            <a:prstDash val="solid"/>
            <a:round/>
            <a:headEnd type="none" w="sm" len="sm"/>
            <a:tailEnd type="none" w="sm" len="sm"/>
          </a:ln>
        </p:spPr>
      </p:pic>
      <p:sp>
        <p:nvSpPr>
          <p:cNvPr id="758" name="Google Shape;758;gecf15fcee5_3_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シフトパターンを作成する</a:t>
            </a:r>
            <a:endParaRPr/>
          </a:p>
        </p:txBody>
      </p:sp>
      <p:graphicFrame>
        <p:nvGraphicFramePr>
          <p:cNvPr id="759" name="Google Shape;759;gecf15fcee5_3_0"/>
          <p:cNvGraphicFramePr/>
          <p:nvPr/>
        </p:nvGraphicFramePr>
        <p:xfrm>
          <a:off x="330350" y="6777175"/>
          <a:ext cx="3000000" cy="3000000"/>
        </p:xfrm>
        <a:graphic>
          <a:graphicData uri="http://schemas.openxmlformats.org/drawingml/2006/table">
            <a:tbl>
              <a:tblPr>
                <a:noFill/>
                <a:tableStyleId>{FC5AC5F7-BD7E-4327-884B-1D2095C8778F}</a:tableStyleId>
              </a:tblPr>
              <a:tblGrid>
                <a:gridCol w="1733600">
                  <a:extLst>
                    <a:ext uri="{9D8B030D-6E8A-4147-A177-3AD203B41FA5}">
                      <a16:colId xmlns:a16="http://schemas.microsoft.com/office/drawing/2014/main" val="20000"/>
                    </a:ext>
                  </a:extLst>
                </a:gridCol>
                <a:gridCol w="4467300">
                  <a:extLst>
                    <a:ext uri="{9D8B030D-6E8A-4147-A177-3AD203B41FA5}">
                      <a16:colId xmlns:a16="http://schemas.microsoft.com/office/drawing/2014/main" val="20001"/>
                    </a:ext>
                  </a:extLst>
                </a:gridCol>
              </a:tblGrid>
              <a:tr h="316600">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項　目</a:t>
                      </a:r>
                      <a:endParaRPr sz="1000" u="none" strike="noStrike" cap="none"/>
                    </a:p>
                  </a:txBody>
                  <a:tcPr marL="91425" marR="91425" marT="91425" marB="91425" anchor="ctr">
                    <a:solidFill>
                      <a:srgbClr val="F3F3F3"/>
                    </a:solidFill>
                  </a:tcPr>
                </a:tc>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内　容</a:t>
                      </a:r>
                      <a:endParaRPr sz="1000"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このパターンを</a:t>
                      </a:r>
                      <a:r>
                        <a:rPr lang="ja-JP" sz="1000"/>
                        <a:t/>
                      </a:r>
                      <a:br>
                        <a:rPr lang="ja-JP" sz="1000"/>
                      </a:br>
                      <a:r>
                        <a:rPr lang="ja-JP" sz="1000" u="none" strike="noStrike" cap="none"/>
                        <a:t>利用するグループ</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シフトパターンを利用</a:t>
                      </a:r>
                      <a:r>
                        <a:rPr lang="ja-JP" sz="1000"/>
                        <a:t>する</a:t>
                      </a:r>
                      <a:r>
                        <a:rPr lang="ja-JP" sz="1000" u="none" strike="noStrike" cap="none"/>
                        <a:t>グループを</a:t>
                      </a:r>
                      <a:r>
                        <a:rPr lang="ja-JP" sz="1000"/>
                        <a:t>選択</a:t>
                      </a:r>
                      <a:r>
                        <a:rPr lang="ja-JP" sz="1000" u="none" strike="noStrike" cap="none"/>
                        <a:t>します。</a:t>
                      </a:r>
                      <a:r>
                        <a:rPr lang="ja-JP" sz="1000"/>
                        <a:t/>
                      </a:r>
                      <a:br>
                        <a:rPr lang="ja-JP" sz="1000"/>
                      </a:br>
                      <a:r>
                        <a:rPr lang="ja-JP" sz="1000"/>
                        <a:t>選択したグループをメイングループ・サブグループに設定しているスタッフが、このシフトパターンを利用できます。</a:t>
                      </a:r>
                      <a:endParaRPr sz="1000" u="none" strike="noStrike" cap="none"/>
                    </a:p>
                  </a:txBody>
                  <a:tcPr marL="91425" marR="91425" marT="91425" marB="91425"/>
                </a:tc>
                <a:extLst>
                  <a:ext uri="{0D108BD9-81ED-4DB2-BD59-A6C34878D82A}">
                    <a16:rowId xmlns:a16="http://schemas.microsoft.com/office/drawing/2014/main" val="10001"/>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このパターンを</a:t>
                      </a:r>
                      <a:r>
                        <a:rPr lang="ja-JP" sz="1000"/>
                        <a:t/>
                      </a:r>
                      <a:br>
                        <a:rPr lang="ja-JP" sz="1000"/>
                      </a:br>
                      <a:r>
                        <a:rPr lang="ja-JP" sz="1000" u="none" strike="noStrike" cap="none"/>
                        <a:t>利用するスタッフ種別</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シフトパターンを</a:t>
                      </a:r>
                      <a:r>
                        <a:rPr lang="ja-JP" sz="1000"/>
                        <a:t>利用する</a:t>
                      </a:r>
                      <a:r>
                        <a:rPr lang="ja-JP" sz="1000" u="none" strike="noStrike" cap="none"/>
                        <a:t>スタッフ種別を</a:t>
                      </a:r>
                      <a:r>
                        <a:rPr lang="ja-JP" sz="1000"/>
                        <a:t>選択</a:t>
                      </a:r>
                      <a:r>
                        <a:rPr lang="ja-JP" sz="1000" u="none" strike="noStrike" cap="none"/>
                        <a:t>します。</a:t>
                      </a:r>
                      <a:endParaRPr sz="10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2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58</a:t>
            </a:fld>
            <a:endParaRPr/>
          </a:p>
        </p:txBody>
      </p:sp>
      <p:sp>
        <p:nvSpPr>
          <p:cNvPr id="765" name="Google Shape;765;p23"/>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シフトパターンの作成方法をご案内します。（3/3）</a:t>
            </a:r>
            <a:endParaRPr sz="1300"/>
          </a:p>
        </p:txBody>
      </p:sp>
      <p:sp>
        <p:nvSpPr>
          <p:cNvPr id="766" name="Google Shape;766;p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767" name="Google Shape;767;p23"/>
          <p:cNvGraphicFramePr/>
          <p:nvPr/>
        </p:nvGraphicFramePr>
        <p:xfrm>
          <a:off x="330350" y="1671775"/>
          <a:ext cx="3000000" cy="3000000"/>
        </p:xfrm>
        <a:graphic>
          <a:graphicData uri="http://schemas.openxmlformats.org/drawingml/2006/table">
            <a:tbl>
              <a:tblPr>
                <a:noFill/>
                <a:tableStyleId>{FC5AC5F7-BD7E-4327-884B-1D2095C8778F}</a:tableStyleId>
              </a:tblPr>
              <a:tblGrid>
                <a:gridCol w="1733600">
                  <a:extLst>
                    <a:ext uri="{9D8B030D-6E8A-4147-A177-3AD203B41FA5}">
                      <a16:colId xmlns:a16="http://schemas.microsoft.com/office/drawing/2014/main" val="20000"/>
                    </a:ext>
                  </a:extLst>
                </a:gridCol>
                <a:gridCol w="4467300">
                  <a:extLst>
                    <a:ext uri="{9D8B030D-6E8A-4147-A177-3AD203B41FA5}">
                      <a16:colId xmlns:a16="http://schemas.microsoft.com/office/drawing/2014/main" val="20001"/>
                    </a:ext>
                  </a:extLst>
                </a:gridCol>
              </a:tblGrid>
              <a:tr h="316600">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項　目</a:t>
                      </a:r>
                      <a:endParaRPr sz="1000" u="none" strike="noStrike" cap="none"/>
                    </a:p>
                  </a:txBody>
                  <a:tcPr marL="91425" marR="91425" marT="91425" marB="91425" anchor="ctr">
                    <a:solidFill>
                      <a:srgbClr val="F3F3F3"/>
                    </a:solidFill>
                  </a:tcPr>
                </a:tc>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内　容</a:t>
                      </a:r>
                      <a:endParaRPr sz="1000"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シフト名</a:t>
                      </a:r>
                      <a:r>
                        <a:rPr lang="ja-JP" sz="1000">
                          <a:solidFill>
                            <a:srgbClr val="FF0000"/>
                          </a:solidFill>
                        </a:rPr>
                        <a:t>＊</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シフトパターンの名称を設定します。</a:t>
                      </a:r>
                      <a:endParaRPr sz="1000" u="none" strike="noStrike" cap="none"/>
                    </a:p>
                  </a:txBody>
                  <a:tcPr marL="91425" marR="91425" marT="91425" marB="91425"/>
                </a:tc>
                <a:extLst>
                  <a:ext uri="{0D108BD9-81ED-4DB2-BD59-A6C34878D82A}">
                    <a16:rowId xmlns:a16="http://schemas.microsoft.com/office/drawing/2014/main" val="10001"/>
                  </a:ext>
                </a:extLst>
              </a:tr>
              <a:tr h="588025">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略称</a:t>
                      </a:r>
                      <a:r>
                        <a:rPr lang="ja-JP" sz="1000">
                          <a:solidFill>
                            <a:srgbClr val="FF0000"/>
                          </a:solidFill>
                        </a:rPr>
                        <a:t>＊</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シフトの略称を設定します。</a:t>
                      </a:r>
                      <a:r>
                        <a:rPr lang="ja-JP" sz="1000"/>
                        <a:t/>
                      </a:r>
                      <a:br>
                        <a:rPr lang="ja-JP" sz="1000"/>
                      </a:br>
                      <a:r>
                        <a:rPr lang="ja-JP" sz="1000" u="none" strike="noStrike" cap="none"/>
                        <a:t>略称はパレットシフト画面での表示に利用します。</a:t>
                      </a:r>
                      <a:r>
                        <a:rPr lang="ja-JP" sz="1000"/>
                        <a:t/>
                      </a:r>
                      <a:br>
                        <a:rPr lang="ja-JP" sz="1000"/>
                      </a:br>
                      <a:r>
                        <a:rPr lang="ja-JP" sz="1000" u="none" strike="noStrike" cap="none"/>
                        <a:t>略称は2文字以内で入力してください。</a:t>
                      </a:r>
                      <a:endParaRPr sz="1000" u="none" strike="noStrike" cap="none"/>
                    </a:p>
                  </a:txBody>
                  <a:tcPr marL="91425" marR="91425" marT="91425" marB="91425"/>
                </a:tc>
                <a:extLst>
                  <a:ext uri="{0D108BD9-81ED-4DB2-BD59-A6C34878D82A}">
                    <a16:rowId xmlns:a16="http://schemas.microsoft.com/office/drawing/2014/main" val="10002"/>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色</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chemeClr val="dk1"/>
                        </a:buClr>
                        <a:buSzPts val="1100"/>
                        <a:buFont typeface="Arial"/>
                        <a:buNone/>
                      </a:pPr>
                      <a:r>
                        <a:rPr lang="ja-JP" sz="1000" u="none" strike="noStrike" cap="none"/>
                        <a:t>シフトパターンの色を設定します。</a:t>
                      </a:r>
                      <a:r>
                        <a:rPr lang="ja-JP" sz="1000"/>
                        <a:t/>
                      </a:r>
                      <a:br>
                        <a:rPr lang="ja-JP" sz="1000"/>
                      </a:br>
                      <a:r>
                        <a:rPr lang="ja-JP" sz="1000" u="none" strike="noStrike" cap="none"/>
                        <a:t>色の選択方法は、オプション設定で変更することができます。</a:t>
                      </a:r>
                      <a:endParaRPr sz="1000" u="none" strike="noStrike" cap="none"/>
                    </a:p>
                  </a:txBody>
                  <a:tcPr marL="91425" marR="91425" marT="91425" marB="91425"/>
                </a:tc>
                <a:extLst>
                  <a:ext uri="{0D108BD9-81ED-4DB2-BD59-A6C34878D82A}">
                    <a16:rowId xmlns:a16="http://schemas.microsoft.com/office/drawing/2014/main" val="10003"/>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出勤時刻</a:t>
                      </a:r>
                      <a:r>
                        <a:rPr lang="ja-JP" sz="1000"/>
                        <a:t>・</a:t>
                      </a:r>
                      <a:r>
                        <a:rPr lang="ja-JP" sz="1000" u="none" strike="noStrike" cap="none"/>
                        <a:t>退勤時刻</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シフトの開始時刻・終了時刻を設定します。</a:t>
                      </a:r>
                      <a:endParaRPr sz="1000" u="none" strike="noStrike" cap="none"/>
                    </a:p>
                  </a:txBody>
                  <a:tcPr marL="91425" marR="91425" marT="91425" marB="91425"/>
                </a:tc>
                <a:extLst>
                  <a:ext uri="{0D108BD9-81ED-4DB2-BD59-A6C34878D82A}">
                    <a16:rowId xmlns:a16="http://schemas.microsoft.com/office/drawing/2014/main" val="10004"/>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休憩時間</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chemeClr val="dk1"/>
                        </a:buClr>
                        <a:buSzPts val="1100"/>
                        <a:buFont typeface="Arial"/>
                        <a:buNone/>
                      </a:pPr>
                      <a:r>
                        <a:rPr lang="ja-JP" sz="1000" u="none" strike="noStrike" cap="none">
                          <a:solidFill>
                            <a:schemeClr val="dk1"/>
                          </a:solidFill>
                        </a:rPr>
                        <a:t>シフトの休憩時間を設定します。</a:t>
                      </a:r>
                      <a:r>
                        <a:rPr lang="ja-JP" sz="1000">
                          <a:solidFill>
                            <a:schemeClr val="dk1"/>
                          </a:solidFill>
                        </a:rPr>
                        <a:t/>
                      </a:r>
                      <a:br>
                        <a:rPr lang="ja-JP" sz="1000">
                          <a:solidFill>
                            <a:schemeClr val="dk1"/>
                          </a:solidFill>
                        </a:rPr>
                      </a:br>
                      <a:r>
                        <a:rPr lang="ja-JP" sz="1000">
                          <a:solidFill>
                            <a:schemeClr val="dk1"/>
                          </a:solidFill>
                        </a:rPr>
                        <a:t>「＋」</a:t>
                      </a:r>
                      <a:r>
                        <a:rPr lang="ja-JP" sz="1000" u="none" strike="noStrike" cap="none">
                          <a:solidFill>
                            <a:schemeClr val="dk1"/>
                          </a:solidFill>
                        </a:rPr>
                        <a:t>をクリックすると設定欄が追加され</a:t>
                      </a:r>
                      <a:r>
                        <a:rPr lang="ja-JP" sz="1000">
                          <a:solidFill>
                            <a:schemeClr val="dk1"/>
                          </a:solidFill>
                        </a:rPr>
                        <a:t>ます</a:t>
                      </a:r>
                      <a:r>
                        <a:rPr lang="ja-JP" sz="1000" u="none" strike="noStrike" cap="none">
                          <a:solidFill>
                            <a:schemeClr val="dk1"/>
                          </a:solidFill>
                        </a:rPr>
                        <a:t>。</a:t>
                      </a:r>
                      <a:endParaRPr sz="1000" u="none" strike="noStrike" cap="none"/>
                    </a:p>
                  </a:txBody>
                  <a:tcPr marL="91425" marR="91425" marT="91425" marB="91425"/>
                </a:tc>
                <a:extLst>
                  <a:ext uri="{0D108BD9-81ED-4DB2-BD59-A6C34878D82A}">
                    <a16:rowId xmlns:a16="http://schemas.microsoft.com/office/drawing/2014/main" val="10005"/>
                  </a:ext>
                </a:extLst>
              </a:tr>
              <a:tr h="4523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自動休憩</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chemeClr val="dk1"/>
                        </a:buClr>
                        <a:buSzPts val="1100"/>
                        <a:buFont typeface="Arial"/>
                        <a:buNone/>
                      </a:pPr>
                      <a:r>
                        <a:rPr lang="ja-JP" sz="1000" u="none" strike="noStrike" cap="none">
                          <a:solidFill>
                            <a:schemeClr val="dk1"/>
                          </a:solidFill>
                        </a:rPr>
                        <a:t>「上記の休憩時間を自動休憩とする」にチェックを入れると、</a:t>
                      </a:r>
                      <a:r>
                        <a:rPr lang="ja-JP" sz="1000">
                          <a:solidFill>
                            <a:schemeClr val="dk1"/>
                          </a:solidFill>
                        </a:rPr>
                        <a:t/>
                      </a:r>
                      <a:br>
                        <a:rPr lang="ja-JP" sz="1000">
                          <a:solidFill>
                            <a:schemeClr val="dk1"/>
                          </a:solidFill>
                        </a:rPr>
                      </a:br>
                      <a:r>
                        <a:rPr lang="ja-JP" sz="1000" u="none" strike="noStrike" cap="none">
                          <a:solidFill>
                            <a:schemeClr val="dk1"/>
                          </a:solidFill>
                        </a:rPr>
                        <a:t>このシフトパターン</a:t>
                      </a:r>
                      <a:r>
                        <a:rPr lang="ja-JP" sz="1000">
                          <a:solidFill>
                            <a:schemeClr val="dk1"/>
                          </a:solidFill>
                        </a:rPr>
                        <a:t>の休憩時間は労働時間から自動で差し引かれます。</a:t>
                      </a:r>
                      <a:endParaRPr sz="1000" u="none" strike="noStrike" cap="none"/>
                    </a:p>
                  </a:txBody>
                  <a:tcPr marL="91425" marR="91425" marT="91425" marB="91425"/>
                </a:tc>
                <a:extLst>
                  <a:ext uri="{0D108BD9-81ED-4DB2-BD59-A6C34878D82A}">
                    <a16:rowId xmlns:a16="http://schemas.microsoft.com/office/drawing/2014/main" val="10006"/>
                  </a:ext>
                </a:extLst>
              </a:tr>
              <a:tr h="1829725">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みなし勤務</a:t>
                      </a:r>
                      <a:endParaRPr sz="1000" u="none" strike="noStrike" cap="none"/>
                    </a:p>
                  </a:txBody>
                  <a:tcPr marL="91425" marR="91425" marT="91425" marB="91425"/>
                </a:tc>
                <a:tc>
                  <a:txBody>
                    <a:bodyPr/>
                    <a:lstStyle/>
                    <a:p>
                      <a:pPr marL="0" marR="0" lvl="0" indent="0" algn="l" rtl="0">
                        <a:lnSpc>
                          <a:spcPct val="115000"/>
                        </a:lnSpc>
                        <a:spcBef>
                          <a:spcPts val="0"/>
                        </a:spcBef>
                        <a:spcAft>
                          <a:spcPts val="0"/>
                        </a:spcAft>
                        <a:buClr>
                          <a:schemeClr val="dk1"/>
                        </a:buClr>
                        <a:buSzPts val="1100"/>
                        <a:buFont typeface="Arial"/>
                        <a:buNone/>
                      </a:pPr>
                      <a:r>
                        <a:rPr lang="ja-JP" sz="1000" b="1">
                          <a:solidFill>
                            <a:schemeClr val="dk1"/>
                          </a:solidFill>
                        </a:rPr>
                        <a:t>・</a:t>
                      </a:r>
                      <a:r>
                        <a:rPr lang="ja-JP" sz="1000" b="1" u="none" strike="noStrike" cap="none">
                          <a:solidFill>
                            <a:schemeClr val="dk1"/>
                          </a:solidFill>
                        </a:rPr>
                        <a:t>「このシフトパターンをみなし勤務とする」</a:t>
                      </a:r>
                      <a:endParaRPr sz="1000" b="1" u="none" strike="noStrike" cap="none">
                        <a:solidFill>
                          <a:schemeClr val="dk1"/>
                        </a:solidFill>
                      </a:endParaRPr>
                    </a:p>
                    <a:p>
                      <a:pPr marL="0" marR="0" lvl="0" indent="0" algn="l" rtl="0">
                        <a:lnSpc>
                          <a:spcPct val="115000"/>
                        </a:lnSpc>
                        <a:spcBef>
                          <a:spcPts val="500"/>
                        </a:spcBef>
                        <a:spcAft>
                          <a:spcPts val="0"/>
                        </a:spcAft>
                        <a:buClr>
                          <a:srgbClr val="000000"/>
                        </a:buClr>
                        <a:buSzPts val="900"/>
                        <a:buFont typeface="Arial"/>
                        <a:buNone/>
                      </a:pPr>
                      <a:r>
                        <a:rPr lang="ja-JP" sz="1000">
                          <a:solidFill>
                            <a:schemeClr val="dk1"/>
                          </a:solidFill>
                        </a:rPr>
                        <a:t>チェックを入れると、</a:t>
                      </a:r>
                      <a:r>
                        <a:rPr lang="ja-JP" sz="1000" u="none" strike="noStrike" cap="none">
                          <a:solidFill>
                            <a:schemeClr val="dk1"/>
                          </a:solidFill>
                        </a:rPr>
                        <a:t>打刻をしなくても、</a:t>
                      </a:r>
                      <a:r>
                        <a:rPr lang="ja-JP" sz="1000">
                          <a:solidFill>
                            <a:schemeClr val="dk1"/>
                          </a:solidFill>
                        </a:rPr>
                        <a:t>シフト通りに勤務したものとして出勤簿に記録されます。</a:t>
                      </a:r>
                      <a:br>
                        <a:rPr lang="ja-JP" sz="1000">
                          <a:solidFill>
                            <a:schemeClr val="dk1"/>
                          </a:solidFill>
                        </a:rPr>
                      </a:br>
                      <a:r>
                        <a:rPr lang="ja-JP" sz="1000" u="none" strike="noStrike" cap="none">
                          <a:solidFill>
                            <a:schemeClr val="dk1"/>
                          </a:solidFill>
                        </a:rPr>
                        <a:t>このシフトパターンがあてはめられている日の出勤簿には実際の打刻は反映されません。</a:t>
                      </a:r>
                      <a:r>
                        <a:rPr lang="ja-JP" sz="1000">
                          <a:solidFill>
                            <a:schemeClr val="dk1"/>
                          </a:solidFill>
                        </a:rPr>
                        <a:t/>
                      </a:r>
                      <a:br>
                        <a:rPr lang="ja-JP" sz="1000">
                          <a:solidFill>
                            <a:schemeClr val="dk1"/>
                          </a:solidFill>
                        </a:rPr>
                      </a:br>
                      <a:r>
                        <a:rPr lang="ja-JP" sz="1000" u="none" strike="noStrike" cap="none">
                          <a:solidFill>
                            <a:schemeClr val="dk1"/>
                          </a:solidFill>
                        </a:rPr>
                        <a:t>残業申請が承認されると、申請時刻が退勤時刻に反映されます。</a:t>
                      </a:r>
                      <a:endParaRPr sz="1000" u="none" strike="noStrike" cap="none">
                        <a:solidFill>
                          <a:schemeClr val="dk1"/>
                        </a:solidFill>
                      </a:endParaRPr>
                    </a:p>
                    <a:p>
                      <a:pPr marL="0" marR="0" lvl="0" indent="0" algn="l" rtl="0">
                        <a:lnSpc>
                          <a:spcPct val="115000"/>
                        </a:lnSpc>
                        <a:spcBef>
                          <a:spcPts val="500"/>
                        </a:spcBef>
                        <a:spcAft>
                          <a:spcPts val="0"/>
                        </a:spcAft>
                        <a:buClr>
                          <a:schemeClr val="dk1"/>
                        </a:buClr>
                        <a:buSzPts val="1100"/>
                        <a:buFont typeface="Arial"/>
                        <a:buNone/>
                      </a:pPr>
                      <a:r>
                        <a:rPr lang="ja-JP" sz="1000" b="1">
                          <a:solidFill>
                            <a:schemeClr val="dk1"/>
                          </a:solidFill>
                        </a:rPr>
                        <a:t>・</a:t>
                      </a:r>
                      <a:r>
                        <a:rPr lang="ja-JP" sz="1000" b="1" u="none" strike="noStrike" cap="none">
                          <a:solidFill>
                            <a:schemeClr val="dk1"/>
                          </a:solidFill>
                        </a:rPr>
                        <a:t>「出勤時刻のみをみなし出勤時刻として利用」</a:t>
                      </a:r>
                      <a:endParaRPr sz="1000" b="1">
                        <a:solidFill>
                          <a:schemeClr val="dk1"/>
                        </a:solidFill>
                      </a:endParaRPr>
                    </a:p>
                    <a:p>
                      <a:pPr marL="0" marR="0" lvl="0" indent="0" algn="l" rtl="0">
                        <a:lnSpc>
                          <a:spcPct val="115000"/>
                        </a:lnSpc>
                        <a:spcBef>
                          <a:spcPts val="500"/>
                        </a:spcBef>
                        <a:spcAft>
                          <a:spcPts val="500"/>
                        </a:spcAft>
                        <a:buClr>
                          <a:schemeClr val="dk1"/>
                        </a:buClr>
                        <a:buSzPts val="1100"/>
                        <a:buFont typeface="Arial"/>
                        <a:buNone/>
                      </a:pPr>
                      <a:r>
                        <a:rPr lang="ja-JP" sz="1000">
                          <a:solidFill>
                            <a:schemeClr val="dk1"/>
                          </a:solidFill>
                        </a:rPr>
                        <a:t>チェックを入れると、</a:t>
                      </a:r>
                      <a:r>
                        <a:rPr lang="ja-JP" sz="1000" u="none" strike="noStrike" cap="none">
                          <a:solidFill>
                            <a:schemeClr val="dk1"/>
                          </a:solidFill>
                        </a:rPr>
                        <a:t>打刻をしなくても</a:t>
                      </a:r>
                      <a:r>
                        <a:rPr lang="ja-JP" sz="1000">
                          <a:solidFill>
                            <a:schemeClr val="dk1"/>
                          </a:solidFill>
                        </a:rPr>
                        <a:t>、シフト開始時刻が出勤時刻として出勤簿に記録されます。</a:t>
                      </a:r>
                      <a:br>
                        <a:rPr lang="ja-JP" sz="1000">
                          <a:solidFill>
                            <a:schemeClr val="dk1"/>
                          </a:solidFill>
                        </a:rPr>
                      </a:br>
                      <a:r>
                        <a:rPr lang="ja-JP" sz="1000">
                          <a:solidFill>
                            <a:schemeClr val="dk1"/>
                          </a:solidFill>
                        </a:rPr>
                        <a:t>退勤時には打刻が必要です。</a:t>
                      </a:r>
                      <a:endParaRPr sz="1000" u="none" strike="noStrike" cap="none"/>
                    </a:p>
                  </a:txBody>
                  <a:tcPr marL="91425" marR="91425" marT="91425" marB="91425"/>
                </a:tc>
                <a:extLst>
                  <a:ext uri="{0D108BD9-81ED-4DB2-BD59-A6C34878D82A}">
                    <a16:rowId xmlns:a16="http://schemas.microsoft.com/office/drawing/2014/main" val="10007"/>
                  </a:ext>
                </a:extLst>
              </a:tr>
              <a:tr h="763400">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保存処理時</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u="none" strike="noStrike" cap="none"/>
                        <a:t>「このパターンを利用するグループ」</a:t>
                      </a:r>
                      <a:r>
                        <a:rPr lang="ja-JP" sz="1000"/>
                        <a:t>で</a:t>
                      </a:r>
                      <a:r>
                        <a:rPr lang="ja-JP" sz="1000" u="none" strike="noStrike" cap="none"/>
                        <a:t>「全て」以外を選択した場合、「子グループ向けにも同時に作成する」という項目が表示されます。</a:t>
                      </a:r>
                      <a:r>
                        <a:rPr lang="ja-JP" sz="1000"/>
                        <a:t/>
                      </a:r>
                      <a:br>
                        <a:rPr lang="ja-JP" sz="1000"/>
                      </a:br>
                      <a:r>
                        <a:rPr lang="ja-JP" sz="1000" u="none" strike="noStrike" cap="none"/>
                        <a:t>チェックを入れて保存すると、</a:t>
                      </a:r>
                      <a:r>
                        <a:rPr lang="ja-JP" sz="1000"/>
                        <a:t>選択した</a:t>
                      </a:r>
                      <a:r>
                        <a:rPr lang="ja-JP" sz="1000" u="none" strike="noStrike" cap="none"/>
                        <a:t>グループに子グループがある場合、</a:t>
                      </a:r>
                      <a:r>
                        <a:rPr lang="ja-JP" sz="1000"/>
                        <a:t>同一内容で</a:t>
                      </a:r>
                      <a:r>
                        <a:rPr lang="ja-JP" sz="1000" u="none" strike="noStrike" cap="none"/>
                        <a:t>子グループ用のシフトパターンを作成します。</a:t>
                      </a:r>
                      <a:endParaRPr sz="1000" u="none" strike="noStrike" cap="none"/>
                    </a:p>
                  </a:txBody>
                  <a:tcPr marL="91425" marR="91425" marT="91425" marB="91425"/>
                </a:tc>
                <a:extLst>
                  <a:ext uri="{0D108BD9-81ED-4DB2-BD59-A6C34878D82A}">
                    <a16:rowId xmlns:a16="http://schemas.microsoft.com/office/drawing/2014/main" val="10008"/>
                  </a:ext>
                </a:extLst>
              </a:tr>
            </a:tbl>
          </a:graphicData>
        </a:graphic>
      </p:graphicFrame>
      <p:sp>
        <p:nvSpPr>
          <p:cNvPr id="768" name="Google Shape;768;p2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シフトパターンを作成する</a:t>
            </a:r>
            <a:endParaRPr/>
          </a:p>
        </p:txBody>
      </p:sp>
      <p:sp>
        <p:nvSpPr>
          <p:cNvPr id="769" name="Google Shape;769;p23"/>
          <p:cNvSpPr txBox="1"/>
          <p:nvPr/>
        </p:nvSpPr>
        <p:spPr>
          <a:xfrm>
            <a:off x="360375" y="1461025"/>
            <a:ext cx="6119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latin typeface="Meiryo"/>
              <a:ea typeface="Meiryo"/>
              <a:cs typeface="Meiryo"/>
              <a:sym typeface="Meiry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24"/>
          <p:cNvSpPr txBox="1"/>
          <p:nvPr/>
        </p:nvSpPr>
        <p:spPr>
          <a:xfrm>
            <a:off x="360375" y="1550125"/>
            <a:ext cx="6207600" cy="905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シフト管理→シフト作成→「パレットシフト(月）」または「パレットシフト（週）」</a:t>
            </a:r>
            <a:r>
              <a:rPr lang="ja-JP" sz="1000" b="1">
                <a:solidFill>
                  <a:schemeClr val="dk1"/>
                </a:solidFill>
                <a:latin typeface="Meiryo"/>
                <a:ea typeface="Meiryo"/>
                <a:cs typeface="Meiryo"/>
                <a:sym typeface="Meiryo"/>
              </a:rPr>
              <a:t/>
            </a:r>
            <a:br>
              <a:rPr lang="ja-JP" sz="1000" b="1">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パレットシフトではカレンダー形式でスタッフのシフトを確認することができます。</a:t>
            </a:r>
            <a:endParaRPr sz="1000">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パレットシフト（月）（週）</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表示したい</a:t>
            </a:r>
            <a:r>
              <a:rPr lang="ja-JP" sz="1000">
                <a:solidFill>
                  <a:schemeClr val="dk1"/>
                </a:solidFill>
                <a:latin typeface="Meiryo"/>
                <a:ea typeface="Meiryo"/>
                <a:cs typeface="Meiryo"/>
                <a:sym typeface="Meiryo"/>
              </a:rPr>
              <a:t>シフト・スタッフ</a:t>
            </a:r>
            <a:r>
              <a:rPr lang="ja-JP" sz="1000" b="0" i="0" u="none" strike="noStrike" cap="none">
                <a:solidFill>
                  <a:schemeClr val="dk1"/>
                </a:solidFill>
                <a:latin typeface="Meiryo"/>
                <a:ea typeface="Meiryo"/>
                <a:cs typeface="Meiryo"/>
                <a:sym typeface="Meiryo"/>
              </a:rPr>
              <a:t>の条件を指定し、【表示】ボタンをクリックします。</a:t>
            </a:r>
            <a:endParaRPr sz="1000" b="0" i="0" u="none" strike="noStrike" cap="none">
              <a:solidFill>
                <a:schemeClr val="dk1"/>
              </a:solidFill>
              <a:latin typeface="Meiryo"/>
              <a:ea typeface="Meiryo"/>
              <a:cs typeface="Meiryo"/>
              <a:sym typeface="Meiryo"/>
            </a:endParaRPr>
          </a:p>
        </p:txBody>
      </p:sp>
      <p:sp>
        <p:nvSpPr>
          <p:cNvPr id="775" name="Google Shape;775;p2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59</a:t>
            </a:fld>
            <a:endParaRPr/>
          </a:p>
        </p:txBody>
      </p:sp>
      <p:sp>
        <p:nvSpPr>
          <p:cNvPr id="776" name="Google Shape;776;p24"/>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パレットシフトの作成方法をご案内します（1/4）</a:t>
            </a:r>
            <a:endParaRPr sz="1100"/>
          </a:p>
        </p:txBody>
      </p:sp>
      <p:sp>
        <p:nvSpPr>
          <p:cNvPr id="777" name="Google Shape;777;p24"/>
          <p:cNvSpPr txBox="1"/>
          <p:nvPr/>
        </p:nvSpPr>
        <p:spPr>
          <a:xfrm>
            <a:off x="360375" y="5133458"/>
            <a:ext cx="62076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「シフト設定パレット」から、シフトパターン、休暇パターン、休日区分などをクリックした後に、</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シフト表の割り当てたい箇所をクリックするとシフトが入ります。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【変更を保存する】ボタンを押すことで、編集した内容が確定します。</a:t>
            </a:r>
            <a:endParaRPr sz="1000" b="0" i="0" u="none" strike="noStrike" cap="none">
              <a:solidFill>
                <a:schemeClr val="dk1"/>
              </a:solidFill>
              <a:latin typeface="Meiryo"/>
              <a:ea typeface="Meiryo"/>
              <a:cs typeface="Meiryo"/>
              <a:sym typeface="Meiryo"/>
            </a:endParaRPr>
          </a:p>
        </p:txBody>
      </p:sp>
      <p:pic>
        <p:nvPicPr>
          <p:cNvPr id="778" name="Google Shape;778;p24"/>
          <p:cNvPicPr preferRelativeResize="0"/>
          <p:nvPr/>
        </p:nvPicPr>
        <p:blipFill rotWithShape="1">
          <a:blip r:embed="rId4">
            <a:alphaModFix/>
          </a:blip>
          <a:srcRect/>
          <a:stretch/>
        </p:blipFill>
        <p:spPr>
          <a:xfrm>
            <a:off x="1265201" y="2486942"/>
            <a:ext cx="4060396" cy="2615100"/>
          </a:xfrm>
          <a:prstGeom prst="rect">
            <a:avLst/>
          </a:prstGeom>
          <a:noFill/>
          <a:ln w="9525" cap="flat" cmpd="sng">
            <a:solidFill>
              <a:srgbClr val="D9D9D9"/>
            </a:solidFill>
            <a:prstDash val="solid"/>
            <a:round/>
            <a:headEnd type="none" w="sm" len="sm"/>
            <a:tailEnd type="none" w="sm" len="sm"/>
          </a:ln>
        </p:spPr>
      </p:pic>
      <p:grpSp>
        <p:nvGrpSpPr>
          <p:cNvPr id="779" name="Google Shape;779;p24"/>
          <p:cNvGrpSpPr/>
          <p:nvPr/>
        </p:nvGrpSpPr>
        <p:grpSpPr>
          <a:xfrm>
            <a:off x="619125" y="5765175"/>
            <a:ext cx="5619748" cy="2839575"/>
            <a:chOff x="619125" y="5993775"/>
            <a:chExt cx="5619748" cy="2839575"/>
          </a:xfrm>
        </p:grpSpPr>
        <p:pic>
          <p:nvPicPr>
            <p:cNvPr id="780" name="Google Shape;780;p24"/>
            <p:cNvPicPr preferRelativeResize="0"/>
            <p:nvPr/>
          </p:nvPicPr>
          <p:blipFill rotWithShape="1">
            <a:blip r:embed="rId5">
              <a:alphaModFix/>
            </a:blip>
            <a:srcRect/>
            <a:stretch/>
          </p:blipFill>
          <p:spPr>
            <a:xfrm>
              <a:off x="619125" y="5993775"/>
              <a:ext cx="5619748" cy="2839575"/>
            </a:xfrm>
            <a:prstGeom prst="rect">
              <a:avLst/>
            </a:prstGeom>
            <a:noFill/>
            <a:ln w="9525" cap="flat" cmpd="sng">
              <a:solidFill>
                <a:srgbClr val="D8D8D8"/>
              </a:solidFill>
              <a:prstDash val="solid"/>
              <a:round/>
              <a:headEnd type="none" w="sm" len="sm"/>
              <a:tailEnd type="none" w="sm" len="sm"/>
            </a:ln>
          </p:spPr>
        </p:pic>
        <p:sp>
          <p:nvSpPr>
            <p:cNvPr id="781" name="Google Shape;781;p24"/>
            <p:cNvSpPr/>
            <p:nvPr/>
          </p:nvSpPr>
          <p:spPr>
            <a:xfrm>
              <a:off x="2476775" y="6643700"/>
              <a:ext cx="185700" cy="147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cxnSp>
          <p:nvCxnSpPr>
            <p:cNvPr id="782" name="Google Shape;782;p24"/>
            <p:cNvCxnSpPr>
              <a:stCxn id="781" idx="2"/>
              <a:endCxn id="783" idx="0"/>
            </p:cNvCxnSpPr>
            <p:nvPr/>
          </p:nvCxnSpPr>
          <p:spPr>
            <a:xfrm flipH="1">
              <a:off x="1745525" y="6791300"/>
              <a:ext cx="824100" cy="1541700"/>
            </a:xfrm>
            <a:prstGeom prst="straightConnector1">
              <a:avLst/>
            </a:prstGeom>
            <a:noFill/>
            <a:ln w="9525" cap="flat" cmpd="sng">
              <a:solidFill>
                <a:srgbClr val="FF0000"/>
              </a:solidFill>
              <a:prstDash val="solid"/>
              <a:round/>
              <a:headEnd type="none" w="sm" len="sm"/>
              <a:tailEnd type="triangle" w="med" len="med"/>
            </a:ln>
          </p:spPr>
        </p:cxnSp>
        <p:sp>
          <p:nvSpPr>
            <p:cNvPr id="784" name="Google Shape;784;p24"/>
            <p:cNvSpPr/>
            <p:nvPr/>
          </p:nvSpPr>
          <p:spPr>
            <a:xfrm>
              <a:off x="2952750" y="7034225"/>
              <a:ext cx="600000" cy="2049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783" name="Google Shape;783;p24"/>
            <p:cNvSpPr/>
            <p:nvPr/>
          </p:nvSpPr>
          <p:spPr>
            <a:xfrm>
              <a:off x="1652625" y="8333025"/>
              <a:ext cx="185700" cy="175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785" name="Google Shape;785;p2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パレットシフトを作成する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6</a:t>
            </a:fld>
            <a:endParaRPr/>
          </a:p>
        </p:txBody>
      </p:sp>
      <p:sp>
        <p:nvSpPr>
          <p:cNvPr id="78" name="Google Shape;78;p14"/>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管理者ページにログインする</a:t>
            </a:r>
            <a:endParaRPr/>
          </a:p>
        </p:txBody>
      </p:sp>
      <p:sp>
        <p:nvSpPr>
          <p:cNvPr id="79" name="Google Shape;79;p14"/>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sz="1300"/>
              <a:t>ログイン情報の確認方法をご案内します。</a:t>
            </a:r>
            <a:endParaRPr sz="1300"/>
          </a:p>
        </p:txBody>
      </p:sp>
      <p:sp>
        <p:nvSpPr>
          <p:cNvPr id="80" name="Google Shape;80;p14"/>
          <p:cNvSpPr txBox="1"/>
          <p:nvPr/>
        </p:nvSpPr>
        <p:spPr>
          <a:xfrm>
            <a:off x="348075" y="4843600"/>
            <a:ext cx="6296100" cy="974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件　　　　　名：グループ管理者登録のお知らせ｜ジョブカン勤怠管理</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メールアドレス：</a:t>
            </a:r>
            <a:r>
              <a:rPr lang="ja-JP" sz="1100" b="0" i="0" u="sng" strike="noStrike" cap="none">
                <a:solidFill>
                  <a:schemeClr val="dk1"/>
                </a:solidFill>
                <a:latin typeface="Meiryo"/>
                <a:ea typeface="Meiryo"/>
                <a:cs typeface="Meiryo"/>
                <a:sym typeface="Meiry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noreply@donuts.ne.jp</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                    　※迷惑メールなどの設定をされている場合には、</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こちらのメールアドレスからの通知を受け取れるように設定をお願いします。</a:t>
            </a:r>
            <a:endParaRPr sz="1100" b="0" i="0" u="none" strike="noStrike" cap="none">
              <a:solidFill>
                <a:schemeClr val="dk1"/>
              </a:solidFill>
              <a:latin typeface="Meiryo"/>
              <a:ea typeface="Meiryo"/>
              <a:cs typeface="Meiryo"/>
              <a:sym typeface="Meiryo"/>
            </a:endParaRPr>
          </a:p>
        </p:txBody>
      </p:sp>
      <p:sp>
        <p:nvSpPr>
          <p:cNvPr id="81" name="Google Shape;81;p14"/>
          <p:cNvSpPr txBox="1"/>
          <p:nvPr/>
        </p:nvSpPr>
        <p:spPr>
          <a:xfrm>
            <a:off x="348075" y="5861500"/>
            <a:ext cx="6132000" cy="2593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通知メールには、以下の情報が記載されています。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　・管理者ページログインURL</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・グループ管理者ログインID</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・パスワード</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ログインURLより、</a:t>
            </a:r>
            <a:r>
              <a:rPr lang="ja-JP" sz="1100" b="0" i="0" u="sng" strike="noStrike" cap="none">
                <a:solidFill>
                  <a:schemeClr val="hlink"/>
                </a:solidFill>
                <a:latin typeface="Meiryo"/>
                <a:ea typeface="Meiryo"/>
                <a:cs typeface="Meiryo"/>
                <a:sym typeface="Meiryo"/>
                <a:hlinkClick r:id="rId4"/>
              </a:rPr>
              <a:t>勤怠会社ID</a:t>
            </a:r>
            <a:r>
              <a:rPr lang="ja-JP" sz="1100" b="0" i="0" u="none" strike="noStrike" cap="none">
                <a:solidFill>
                  <a:schemeClr val="dk1"/>
                </a:solidFill>
                <a:latin typeface="Meiryo"/>
                <a:ea typeface="Meiryo"/>
                <a:cs typeface="Meiryo"/>
                <a:sym typeface="Meiryo"/>
              </a:rPr>
              <a:t>・グループ管理者ログインID・パスワードを入力して</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ログインしてください。</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URLをクリックしてログインページに移動した場合、勤怠会社IDはあらかじめ入力済みに</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なっています。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勤怠会社IDがわからなくなった場合は全権限管理者にお問い合わせください。</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7F7F7F"/>
              </a:buClr>
              <a:buSzPts val="1050"/>
              <a:buFont typeface="Calibri"/>
              <a:buNone/>
            </a:pPr>
            <a:r>
              <a:rPr lang="ja-JP" sz="1100" b="0" i="0" u="none" strike="noStrike" cap="none">
                <a:solidFill>
                  <a:schemeClr val="dk1"/>
                </a:solidFill>
                <a:latin typeface="Meiryo"/>
                <a:ea typeface="Meiryo"/>
                <a:cs typeface="Meiryo"/>
                <a:sym typeface="Meiryo"/>
              </a:rPr>
              <a:t>スタッフとしても登録がある場合は、「</a:t>
            </a:r>
            <a:r>
              <a:rPr lang="ja-JP" sz="1100" b="0" i="0" u="sng" strike="noStrike" cap="none">
                <a:solidFill>
                  <a:schemeClr val="hlink"/>
                </a:solidFill>
                <a:latin typeface="Meiryo"/>
                <a:ea typeface="Meiryo"/>
                <a:cs typeface="Meiryo"/>
                <a:sym typeface="Meiryo"/>
                <a:hlinkClick r:id="rId5" action="ppaction://hlinksldjump"/>
              </a:rPr>
              <a:t>管理者ページからスタッフページに移動する</a:t>
            </a:r>
            <a:r>
              <a:rPr lang="ja-JP" sz="1100" b="0" i="0" u="none" strike="noStrike" cap="none">
                <a:solidFill>
                  <a:schemeClr val="dk1"/>
                </a:solidFill>
                <a:latin typeface="Meiryo"/>
                <a:ea typeface="Meiryo"/>
                <a:cs typeface="Meiryo"/>
                <a:sym typeface="Meiryo"/>
              </a:rPr>
              <a:t>」の操作によって互いのページを相互に行き来できます。</a:t>
            </a:r>
            <a:endParaRPr sz="1100" b="0" i="0" u="none" strike="noStrike" cap="none">
              <a:solidFill>
                <a:schemeClr val="dk1"/>
              </a:solidFill>
              <a:latin typeface="Meiryo"/>
              <a:ea typeface="Meiryo"/>
              <a:cs typeface="Meiryo"/>
              <a:sym typeface="Meiryo"/>
            </a:endParaRPr>
          </a:p>
        </p:txBody>
      </p:sp>
      <p:sp>
        <p:nvSpPr>
          <p:cNvPr id="82" name="Google Shape;82;p14"/>
          <p:cNvSpPr txBox="1"/>
          <p:nvPr/>
        </p:nvSpPr>
        <p:spPr>
          <a:xfrm>
            <a:off x="348075" y="1473875"/>
            <a:ext cx="6296100" cy="651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グループ管理者として登録されると、全権限管理者からログイン情報が通知されます。</a:t>
            </a:r>
            <a:r>
              <a:rPr lang="ja-JP" sz="1500" b="0" i="0" u="none" strike="noStrike" cap="none">
                <a:solidFill>
                  <a:srgbClr val="000000"/>
                </a:solidFill>
                <a:latin typeface="Arial"/>
                <a:ea typeface="Arial"/>
                <a:cs typeface="Arial"/>
                <a:sym typeface="Arial"/>
              </a:rPr>
              <a:t/>
            </a:r>
            <a:br>
              <a:rPr lang="ja-JP" sz="15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グループ管理者宛てに、以下のようなメールが届きます。</a:t>
            </a:r>
            <a:r>
              <a:rPr lang="ja-JP" sz="1500" b="0" i="0" u="none" strike="noStrike" cap="none">
                <a:solidFill>
                  <a:srgbClr val="000000"/>
                </a:solidFill>
                <a:latin typeface="Arial"/>
                <a:ea typeface="Arial"/>
                <a:cs typeface="Arial"/>
                <a:sym typeface="Arial"/>
              </a:rPr>
              <a:t/>
            </a:r>
            <a:br>
              <a:rPr lang="ja-JP" sz="15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メールが届かない場合は、全権限管理者にお問い合わせください。</a:t>
            </a:r>
            <a:endParaRPr sz="1100" b="0" i="0" u="none" strike="noStrike" cap="none">
              <a:solidFill>
                <a:schemeClr val="dk1"/>
              </a:solidFill>
              <a:latin typeface="Meiryo"/>
              <a:ea typeface="Meiryo"/>
              <a:cs typeface="Meiryo"/>
              <a:sym typeface="Meiryo"/>
            </a:endParaRPr>
          </a:p>
        </p:txBody>
      </p:sp>
      <p:pic>
        <p:nvPicPr>
          <p:cNvPr id="83" name="Google Shape;83;p14"/>
          <p:cNvPicPr preferRelativeResize="0"/>
          <p:nvPr/>
        </p:nvPicPr>
        <p:blipFill rotWithShape="1">
          <a:blip r:embed="rId6">
            <a:alphaModFix/>
          </a:blip>
          <a:srcRect/>
          <a:stretch/>
        </p:blipFill>
        <p:spPr>
          <a:xfrm>
            <a:off x="845100" y="2178799"/>
            <a:ext cx="5167799" cy="2610763"/>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26"/>
          <p:cNvSpPr txBox="1"/>
          <p:nvPr/>
        </p:nvSpPr>
        <p:spPr>
          <a:xfrm>
            <a:off x="360000" y="1551600"/>
            <a:ext cx="6208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パレットシフトの主要な機能ボタンについてご案内します。</a:t>
            </a:r>
            <a:endParaRPr sz="1000" b="0" i="0" u="none" strike="noStrike" cap="none">
              <a:solidFill>
                <a:schemeClr val="dk1"/>
              </a:solidFill>
              <a:latin typeface="Meiryo"/>
              <a:ea typeface="Meiryo"/>
              <a:cs typeface="Meiryo"/>
              <a:sym typeface="Meiryo"/>
            </a:endParaRPr>
          </a:p>
        </p:txBody>
      </p:sp>
      <p:sp>
        <p:nvSpPr>
          <p:cNvPr id="791" name="Google Shape;791;p2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60</a:t>
            </a:fld>
            <a:endParaRPr/>
          </a:p>
        </p:txBody>
      </p:sp>
      <p:sp>
        <p:nvSpPr>
          <p:cNvPr id="792" name="Google Shape;792;p2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パレットシフトの作成方法をご案内します（2/4）</a:t>
            </a:r>
            <a:endParaRPr sz="1300"/>
          </a:p>
        </p:txBody>
      </p:sp>
      <p:pic>
        <p:nvPicPr>
          <p:cNvPr id="793" name="Google Shape;793;p26"/>
          <p:cNvPicPr preferRelativeResize="0"/>
          <p:nvPr/>
        </p:nvPicPr>
        <p:blipFill rotWithShape="1">
          <a:blip r:embed="rId3">
            <a:alphaModFix/>
          </a:blip>
          <a:srcRect/>
          <a:stretch/>
        </p:blipFill>
        <p:spPr>
          <a:xfrm>
            <a:off x="369000" y="6855575"/>
            <a:ext cx="6119999" cy="1820468"/>
          </a:xfrm>
          <a:prstGeom prst="rect">
            <a:avLst/>
          </a:prstGeom>
          <a:noFill/>
          <a:ln w="9525" cap="flat" cmpd="sng">
            <a:solidFill>
              <a:srgbClr val="D9D9D9"/>
            </a:solidFill>
            <a:prstDash val="solid"/>
            <a:round/>
            <a:headEnd type="none" w="sm" len="sm"/>
            <a:tailEnd type="none" w="sm" len="sm"/>
          </a:ln>
        </p:spPr>
      </p:pic>
      <p:sp>
        <p:nvSpPr>
          <p:cNvPr id="794" name="Google Shape;794;p26"/>
          <p:cNvSpPr txBox="1"/>
          <p:nvPr/>
        </p:nvSpPr>
        <p:spPr>
          <a:xfrm>
            <a:off x="365250" y="1889276"/>
            <a:ext cx="6116100" cy="728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【1つ戻す】</a:t>
            </a:r>
            <a:endParaRPr sz="1000" b="1"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シフトパターンを最後にあてはめた順から1つずつ、パターンをあてはめる前の状態に戻します。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（例）下図 16日（月）→ 20日（金）の順に「早番」のシフトパターンをあてはめた場合</a:t>
            </a:r>
            <a:endParaRPr sz="1000" b="0" i="0" u="none" strike="noStrike" cap="none">
              <a:solidFill>
                <a:schemeClr val="dk1"/>
              </a:solidFill>
              <a:latin typeface="Meiryo"/>
              <a:ea typeface="Meiryo"/>
              <a:cs typeface="Meiryo"/>
              <a:sym typeface="Meiryo"/>
            </a:endParaRPr>
          </a:p>
        </p:txBody>
      </p:sp>
      <p:sp>
        <p:nvSpPr>
          <p:cNvPr id="795" name="Google Shape;795;p26"/>
          <p:cNvSpPr txBox="1"/>
          <p:nvPr/>
        </p:nvSpPr>
        <p:spPr>
          <a:xfrm>
            <a:off x="360000" y="6099699"/>
            <a:ext cx="62082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【合計値を隠す】【合計値を表示】</a:t>
            </a:r>
            <a:endParaRPr sz="1000" b="1"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【合計値を表示】で、その日に入っている各シフトパターンの合計などが表示されます。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【合計値を隠す】と【合計値を表示】ボタンで表示・非表示の切り替えが可能です。</a:t>
            </a:r>
            <a:endParaRPr sz="1000" b="1" i="0" u="none" strike="noStrike" cap="none">
              <a:solidFill>
                <a:schemeClr val="dk1"/>
              </a:solidFill>
              <a:latin typeface="Meiryo"/>
              <a:ea typeface="Meiryo"/>
              <a:cs typeface="Meiryo"/>
              <a:sym typeface="Meiryo"/>
            </a:endParaRPr>
          </a:p>
        </p:txBody>
      </p:sp>
      <p:grpSp>
        <p:nvGrpSpPr>
          <p:cNvPr id="796" name="Google Shape;796;p26"/>
          <p:cNvGrpSpPr/>
          <p:nvPr/>
        </p:nvGrpSpPr>
        <p:grpSpPr>
          <a:xfrm>
            <a:off x="360025" y="4562705"/>
            <a:ext cx="6119150" cy="1445617"/>
            <a:chOff x="360025" y="4529813"/>
            <a:chExt cx="6119150" cy="1445617"/>
          </a:xfrm>
        </p:grpSpPr>
        <p:pic>
          <p:nvPicPr>
            <p:cNvPr id="797" name="Google Shape;797;p26"/>
            <p:cNvPicPr preferRelativeResize="0"/>
            <p:nvPr/>
          </p:nvPicPr>
          <p:blipFill rotWithShape="1">
            <a:blip r:embed="rId4">
              <a:alphaModFix/>
            </a:blip>
            <a:srcRect/>
            <a:stretch/>
          </p:blipFill>
          <p:spPr>
            <a:xfrm>
              <a:off x="360025" y="4563713"/>
              <a:ext cx="2231425" cy="1411717"/>
            </a:xfrm>
            <a:prstGeom prst="rect">
              <a:avLst/>
            </a:prstGeom>
            <a:noFill/>
            <a:ln w="9525" cap="flat" cmpd="sng">
              <a:solidFill>
                <a:srgbClr val="D9D9D9"/>
              </a:solidFill>
              <a:prstDash val="solid"/>
              <a:round/>
              <a:headEnd type="none" w="sm" len="sm"/>
              <a:tailEnd type="none" w="sm" len="sm"/>
            </a:ln>
          </p:spPr>
        </p:pic>
        <p:pic>
          <p:nvPicPr>
            <p:cNvPr id="798" name="Google Shape;798;p26"/>
            <p:cNvPicPr preferRelativeResize="0"/>
            <p:nvPr/>
          </p:nvPicPr>
          <p:blipFill rotWithShape="1">
            <a:blip r:embed="rId5">
              <a:alphaModFix/>
            </a:blip>
            <a:srcRect/>
            <a:stretch/>
          </p:blipFill>
          <p:spPr>
            <a:xfrm>
              <a:off x="4201850" y="4529813"/>
              <a:ext cx="2277325" cy="1440756"/>
            </a:xfrm>
            <a:prstGeom prst="rect">
              <a:avLst/>
            </a:prstGeom>
            <a:noFill/>
            <a:ln w="9525" cap="flat" cmpd="sng">
              <a:solidFill>
                <a:srgbClr val="D9D9D9"/>
              </a:solidFill>
              <a:prstDash val="solid"/>
              <a:round/>
              <a:headEnd type="none" w="sm" len="sm"/>
              <a:tailEnd type="none" w="sm" len="sm"/>
            </a:ln>
          </p:spPr>
        </p:pic>
        <p:sp>
          <p:nvSpPr>
            <p:cNvPr id="799" name="Google Shape;799;p26"/>
            <p:cNvSpPr/>
            <p:nvPr/>
          </p:nvSpPr>
          <p:spPr>
            <a:xfrm>
              <a:off x="2682188" y="5408513"/>
              <a:ext cx="1428900" cy="308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26"/>
            <p:cNvSpPr txBox="1"/>
            <p:nvPr/>
          </p:nvSpPr>
          <p:spPr>
            <a:xfrm>
              <a:off x="2502350" y="5168400"/>
              <a:ext cx="1788600" cy="30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申請シフトを全て確定</a:t>
              </a:r>
              <a:endParaRPr sz="1000" b="0" i="0" u="none" strike="noStrike" cap="none">
                <a:solidFill>
                  <a:schemeClr val="dk1"/>
                </a:solidFill>
                <a:latin typeface="Meiryo"/>
                <a:ea typeface="Meiryo"/>
                <a:cs typeface="Meiryo"/>
                <a:sym typeface="Meiryo"/>
              </a:endParaRPr>
            </a:p>
          </p:txBody>
        </p:sp>
      </p:grpSp>
      <p:sp>
        <p:nvSpPr>
          <p:cNvPr id="801" name="Google Shape;801;p26"/>
          <p:cNvSpPr txBox="1"/>
          <p:nvPr/>
        </p:nvSpPr>
        <p:spPr>
          <a:xfrm>
            <a:off x="370400" y="3983829"/>
            <a:ext cx="6116100" cy="487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【申請シフトを全て確定】</a:t>
            </a:r>
            <a:endParaRPr sz="1000" b="1"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画面上の申請シフトを一括で「確定欄」に反映させます。</a:t>
            </a:r>
            <a:endParaRPr sz="1000" b="0" i="0" u="none" strike="noStrike" cap="none">
              <a:solidFill>
                <a:schemeClr val="dk1"/>
              </a:solidFill>
              <a:latin typeface="Meiryo"/>
              <a:ea typeface="Meiryo"/>
              <a:cs typeface="Meiryo"/>
              <a:sym typeface="Meiryo"/>
            </a:endParaRPr>
          </a:p>
        </p:txBody>
      </p:sp>
      <p:grpSp>
        <p:nvGrpSpPr>
          <p:cNvPr id="802" name="Google Shape;802;p26"/>
          <p:cNvGrpSpPr/>
          <p:nvPr/>
        </p:nvGrpSpPr>
        <p:grpSpPr>
          <a:xfrm>
            <a:off x="360000" y="2709053"/>
            <a:ext cx="6119175" cy="1183400"/>
            <a:chOff x="360000" y="2500175"/>
            <a:chExt cx="6119175" cy="1183400"/>
          </a:xfrm>
        </p:grpSpPr>
        <p:pic>
          <p:nvPicPr>
            <p:cNvPr id="803" name="Google Shape;803;p26"/>
            <p:cNvPicPr preferRelativeResize="0"/>
            <p:nvPr/>
          </p:nvPicPr>
          <p:blipFill rotWithShape="1">
            <a:blip r:embed="rId6">
              <a:alphaModFix/>
            </a:blip>
            <a:srcRect/>
            <a:stretch/>
          </p:blipFill>
          <p:spPr>
            <a:xfrm>
              <a:off x="360000" y="2500175"/>
              <a:ext cx="1802400" cy="1183394"/>
            </a:xfrm>
            <a:prstGeom prst="rect">
              <a:avLst/>
            </a:prstGeom>
            <a:noFill/>
            <a:ln w="9525" cap="flat" cmpd="sng">
              <a:solidFill>
                <a:srgbClr val="D9D9D9"/>
              </a:solidFill>
              <a:prstDash val="solid"/>
              <a:round/>
              <a:headEnd type="none" w="sm" len="sm"/>
              <a:tailEnd type="none" w="sm" len="sm"/>
            </a:ln>
          </p:spPr>
        </p:pic>
        <p:pic>
          <p:nvPicPr>
            <p:cNvPr id="804" name="Google Shape;804;p26"/>
            <p:cNvPicPr preferRelativeResize="0"/>
            <p:nvPr/>
          </p:nvPicPr>
          <p:blipFill rotWithShape="1">
            <a:blip r:embed="rId7">
              <a:alphaModFix/>
            </a:blip>
            <a:srcRect/>
            <a:stretch/>
          </p:blipFill>
          <p:spPr>
            <a:xfrm>
              <a:off x="2535542" y="2500175"/>
              <a:ext cx="1788683" cy="1183400"/>
            </a:xfrm>
            <a:prstGeom prst="rect">
              <a:avLst/>
            </a:prstGeom>
            <a:noFill/>
            <a:ln w="9525" cap="flat" cmpd="sng">
              <a:solidFill>
                <a:srgbClr val="D9D9D9"/>
              </a:solidFill>
              <a:prstDash val="solid"/>
              <a:round/>
              <a:headEnd type="none" w="sm" len="sm"/>
              <a:tailEnd type="none" w="sm" len="sm"/>
            </a:ln>
          </p:spPr>
        </p:pic>
        <p:pic>
          <p:nvPicPr>
            <p:cNvPr id="805" name="Google Shape;805;p26"/>
            <p:cNvPicPr preferRelativeResize="0"/>
            <p:nvPr/>
          </p:nvPicPr>
          <p:blipFill rotWithShape="1">
            <a:blip r:embed="rId8">
              <a:alphaModFix/>
            </a:blip>
            <a:srcRect/>
            <a:stretch/>
          </p:blipFill>
          <p:spPr>
            <a:xfrm>
              <a:off x="4697375" y="2500175"/>
              <a:ext cx="1781800" cy="1183400"/>
            </a:xfrm>
            <a:prstGeom prst="rect">
              <a:avLst/>
            </a:prstGeom>
            <a:noFill/>
            <a:ln w="9525" cap="flat" cmpd="sng">
              <a:solidFill>
                <a:srgbClr val="D9D9D9"/>
              </a:solidFill>
              <a:prstDash val="solid"/>
              <a:round/>
              <a:headEnd type="none" w="sm" len="sm"/>
              <a:tailEnd type="none" w="sm" len="sm"/>
            </a:ln>
          </p:spPr>
        </p:pic>
        <p:sp>
          <p:nvSpPr>
            <p:cNvPr id="806" name="Google Shape;806;p26"/>
            <p:cNvSpPr/>
            <p:nvPr/>
          </p:nvSpPr>
          <p:spPr>
            <a:xfrm>
              <a:off x="2187125" y="3333530"/>
              <a:ext cx="323700" cy="17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26"/>
            <p:cNvSpPr/>
            <p:nvPr/>
          </p:nvSpPr>
          <p:spPr>
            <a:xfrm>
              <a:off x="4348950" y="3333530"/>
              <a:ext cx="323700" cy="176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6"/>
            <p:cNvSpPr txBox="1"/>
            <p:nvPr/>
          </p:nvSpPr>
          <p:spPr>
            <a:xfrm>
              <a:off x="2158025" y="3025125"/>
              <a:ext cx="381900" cy="30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ja-JP" sz="700" b="0" i="0" u="none" strike="noStrike" cap="none">
                  <a:solidFill>
                    <a:schemeClr val="dk1"/>
                  </a:solidFill>
                  <a:latin typeface="Meiryo"/>
                  <a:ea typeface="Meiryo"/>
                  <a:cs typeface="Meiryo"/>
                  <a:sym typeface="Meiryo"/>
                </a:rPr>
                <a:t>１つ</a:t>
              </a:r>
              <a:endParaRPr sz="7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chemeClr val="dk1"/>
                </a:buClr>
                <a:buSzPts val="1100"/>
                <a:buFont typeface="Arial"/>
                <a:buNone/>
              </a:pPr>
              <a:r>
                <a:rPr lang="ja-JP" sz="700" b="0" i="0" u="none" strike="noStrike" cap="none">
                  <a:solidFill>
                    <a:schemeClr val="dk1"/>
                  </a:solidFill>
                  <a:latin typeface="Meiryo"/>
                  <a:ea typeface="Meiryo"/>
                  <a:cs typeface="Meiryo"/>
                  <a:sym typeface="Meiryo"/>
                </a:rPr>
                <a:t>戻す</a:t>
              </a:r>
              <a:endParaRPr sz="700" b="0" i="0" u="none" strike="noStrike" cap="none">
                <a:solidFill>
                  <a:schemeClr val="dk1"/>
                </a:solidFill>
                <a:latin typeface="Meiryo"/>
                <a:ea typeface="Meiryo"/>
                <a:cs typeface="Meiryo"/>
                <a:sym typeface="Meiryo"/>
              </a:endParaRPr>
            </a:p>
          </p:txBody>
        </p:sp>
        <p:sp>
          <p:nvSpPr>
            <p:cNvPr id="809" name="Google Shape;809;p26"/>
            <p:cNvSpPr txBox="1"/>
            <p:nvPr/>
          </p:nvSpPr>
          <p:spPr>
            <a:xfrm>
              <a:off x="4290600" y="3025125"/>
              <a:ext cx="440400" cy="30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ja-JP" sz="700" b="0" i="0" u="none" strike="noStrike" cap="none">
                  <a:solidFill>
                    <a:schemeClr val="dk1"/>
                  </a:solidFill>
                  <a:latin typeface="Meiryo"/>
                  <a:ea typeface="Meiryo"/>
                  <a:cs typeface="Meiryo"/>
                  <a:sym typeface="Meiryo"/>
                </a:rPr>
                <a:t>１つ</a:t>
              </a:r>
              <a:endParaRPr sz="7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chemeClr val="dk1"/>
                </a:buClr>
                <a:buSzPts val="1100"/>
                <a:buFont typeface="Arial"/>
                <a:buNone/>
              </a:pPr>
              <a:r>
                <a:rPr lang="ja-JP" sz="700" b="0" i="0" u="none" strike="noStrike" cap="none">
                  <a:solidFill>
                    <a:schemeClr val="dk1"/>
                  </a:solidFill>
                  <a:latin typeface="Meiryo"/>
                  <a:ea typeface="Meiryo"/>
                  <a:cs typeface="Meiryo"/>
                  <a:sym typeface="Meiryo"/>
                </a:rPr>
                <a:t>戻す</a:t>
              </a:r>
              <a:endParaRPr sz="700" b="0" i="0" u="none" strike="noStrike" cap="none">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chemeClr val="dk1"/>
                </a:buClr>
                <a:buSzPts val="1100"/>
                <a:buFont typeface="Arial"/>
                <a:buNone/>
              </a:pPr>
              <a:endParaRPr sz="700" b="0" i="0" u="none" strike="noStrike" cap="none">
                <a:solidFill>
                  <a:schemeClr val="dk1"/>
                </a:solidFill>
                <a:latin typeface="Meiryo"/>
                <a:ea typeface="Meiryo"/>
                <a:cs typeface="Meiryo"/>
                <a:sym typeface="Meiryo"/>
              </a:endParaRPr>
            </a:p>
          </p:txBody>
        </p:sp>
      </p:grpSp>
      <p:sp>
        <p:nvSpPr>
          <p:cNvPr id="810" name="Google Shape;810;p2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パレットシフトを作成する</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25"/>
          <p:cNvSpPr txBox="1"/>
          <p:nvPr/>
        </p:nvSpPr>
        <p:spPr>
          <a:xfrm>
            <a:off x="360000" y="7272550"/>
            <a:ext cx="6120000" cy="3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・休日数（内訳）：「公」「法」「他」のそれぞれの日数が表示されます。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「他」は、「休」と「休暇」が設定されている日の合計が表示されます。</a:t>
            </a:r>
            <a:endParaRPr sz="1000" b="0" i="0" u="none" strike="noStrike" cap="none">
              <a:solidFill>
                <a:schemeClr val="dk1"/>
              </a:solidFill>
              <a:latin typeface="Meiryo"/>
              <a:ea typeface="Meiryo"/>
              <a:cs typeface="Meiryo"/>
              <a:sym typeface="Meiryo"/>
            </a:endParaRPr>
          </a:p>
        </p:txBody>
      </p:sp>
      <p:sp>
        <p:nvSpPr>
          <p:cNvPr id="816" name="Google Shape;816;p25"/>
          <p:cNvSpPr txBox="1"/>
          <p:nvPr/>
        </p:nvSpPr>
        <p:spPr>
          <a:xfrm>
            <a:off x="360000" y="5703650"/>
            <a:ext cx="6120000" cy="27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・休日数（合計）：「公」「法」「休」「休暇」が設定されている日の合計が表示されます。</a:t>
            </a:r>
            <a:endParaRPr sz="1000" b="0" i="0" u="none" strike="noStrike" cap="none">
              <a:solidFill>
                <a:schemeClr val="dk1"/>
              </a:solidFill>
              <a:latin typeface="Meiryo"/>
              <a:ea typeface="Meiryo"/>
              <a:cs typeface="Meiryo"/>
              <a:sym typeface="Meiryo"/>
            </a:endParaRPr>
          </a:p>
        </p:txBody>
      </p:sp>
      <p:sp>
        <p:nvSpPr>
          <p:cNvPr id="817" name="Google Shape;817;p2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61</a:t>
            </a:fld>
            <a:endParaRPr/>
          </a:p>
        </p:txBody>
      </p:sp>
      <p:sp>
        <p:nvSpPr>
          <p:cNvPr id="818" name="Google Shape;818;p2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パレットシフトの作成方法をご案内します（3/4）</a:t>
            </a:r>
            <a:endParaRPr sz="1300"/>
          </a:p>
        </p:txBody>
      </p:sp>
      <p:sp>
        <p:nvSpPr>
          <p:cNvPr id="819" name="Google Shape;819;p25"/>
          <p:cNvSpPr txBox="1"/>
          <p:nvPr/>
        </p:nvSpPr>
        <p:spPr>
          <a:xfrm>
            <a:off x="271875" y="1551600"/>
            <a:ext cx="62961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カレンダー横にあるプルダウンを選択すると、指定した期間の勤務時間や勤務日数の他に、</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休日日数の合計や休日日数の内訳を確認することができます。</a:t>
            </a:r>
            <a:endParaRPr sz="1000" b="0" i="0" u="none" strike="noStrike" cap="none">
              <a:solidFill>
                <a:schemeClr val="dk1"/>
              </a:solidFill>
              <a:latin typeface="Meiryo"/>
              <a:ea typeface="Meiryo"/>
              <a:cs typeface="Meiryo"/>
              <a:sym typeface="Meiryo"/>
            </a:endParaRPr>
          </a:p>
        </p:txBody>
      </p:sp>
      <p:sp>
        <p:nvSpPr>
          <p:cNvPr id="820" name="Google Shape;820;p25"/>
          <p:cNvSpPr txBox="1"/>
          <p:nvPr/>
        </p:nvSpPr>
        <p:spPr>
          <a:xfrm>
            <a:off x="359988" y="4160538"/>
            <a:ext cx="6120000" cy="27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・勤務日数：平日にシフトが設定されている日の合計が表示されます。</a:t>
            </a:r>
            <a:endParaRPr sz="1000" b="0" i="0" u="none" strike="noStrike" cap="none">
              <a:solidFill>
                <a:schemeClr val="dk1"/>
              </a:solidFill>
              <a:latin typeface="Meiryo"/>
              <a:ea typeface="Meiryo"/>
              <a:cs typeface="Meiryo"/>
              <a:sym typeface="Meiryo"/>
            </a:endParaRPr>
          </a:p>
        </p:txBody>
      </p:sp>
      <p:sp>
        <p:nvSpPr>
          <p:cNvPr id="821" name="Google Shape;821;p25"/>
          <p:cNvSpPr txBox="1"/>
          <p:nvPr/>
        </p:nvSpPr>
        <p:spPr>
          <a:xfrm>
            <a:off x="360000" y="2673250"/>
            <a:ext cx="6120000" cy="24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・勤務時間：シフト時間の合計が表示されます。</a:t>
            </a:r>
            <a:endParaRPr sz="1000" b="0" i="0" u="none" strike="noStrike" cap="none">
              <a:solidFill>
                <a:schemeClr val="dk1"/>
              </a:solidFill>
              <a:latin typeface="Meiryo"/>
              <a:ea typeface="Meiryo"/>
              <a:cs typeface="Meiryo"/>
              <a:sym typeface="Meiryo"/>
            </a:endParaRPr>
          </a:p>
        </p:txBody>
      </p:sp>
      <p:pic>
        <p:nvPicPr>
          <p:cNvPr id="822" name="Google Shape;822;p25"/>
          <p:cNvPicPr preferRelativeResize="0"/>
          <p:nvPr/>
        </p:nvPicPr>
        <p:blipFill rotWithShape="1">
          <a:blip r:embed="rId3">
            <a:alphaModFix/>
          </a:blip>
          <a:srcRect/>
          <a:stretch/>
        </p:blipFill>
        <p:spPr>
          <a:xfrm>
            <a:off x="532200" y="1950300"/>
            <a:ext cx="5775600" cy="604533"/>
          </a:xfrm>
          <a:prstGeom prst="rect">
            <a:avLst/>
          </a:prstGeom>
          <a:noFill/>
          <a:ln w="9525" cap="flat" cmpd="sng">
            <a:solidFill>
              <a:srgbClr val="D9D9D9"/>
            </a:solidFill>
            <a:prstDash val="solid"/>
            <a:round/>
            <a:headEnd type="none" w="sm" len="sm"/>
            <a:tailEnd type="none" w="sm" len="sm"/>
          </a:ln>
        </p:spPr>
      </p:pic>
      <p:sp>
        <p:nvSpPr>
          <p:cNvPr id="823" name="Google Shape;823;p25"/>
          <p:cNvSpPr/>
          <p:nvPr/>
        </p:nvSpPr>
        <p:spPr>
          <a:xfrm>
            <a:off x="5772900" y="1932325"/>
            <a:ext cx="534900" cy="622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4" name="Google Shape;824;p25"/>
          <p:cNvPicPr preferRelativeResize="0"/>
          <p:nvPr/>
        </p:nvPicPr>
        <p:blipFill rotWithShape="1">
          <a:blip r:embed="rId4">
            <a:alphaModFix/>
          </a:blip>
          <a:srcRect/>
          <a:stretch/>
        </p:blipFill>
        <p:spPr>
          <a:xfrm>
            <a:off x="2510025" y="2917789"/>
            <a:ext cx="1819950" cy="1184425"/>
          </a:xfrm>
          <a:prstGeom prst="rect">
            <a:avLst/>
          </a:prstGeom>
          <a:noFill/>
          <a:ln w="9525" cap="flat" cmpd="sng">
            <a:solidFill>
              <a:srgbClr val="D9D9D9"/>
            </a:solidFill>
            <a:prstDash val="solid"/>
            <a:round/>
            <a:headEnd type="none" w="sm" len="sm"/>
            <a:tailEnd type="none" w="sm" len="sm"/>
          </a:ln>
        </p:spPr>
      </p:pic>
      <p:pic>
        <p:nvPicPr>
          <p:cNvPr id="825" name="Google Shape;825;p25"/>
          <p:cNvPicPr preferRelativeResize="0"/>
          <p:nvPr/>
        </p:nvPicPr>
        <p:blipFill rotWithShape="1">
          <a:blip r:embed="rId5">
            <a:alphaModFix/>
          </a:blip>
          <a:srcRect/>
          <a:stretch/>
        </p:blipFill>
        <p:spPr>
          <a:xfrm>
            <a:off x="2510011" y="4413226"/>
            <a:ext cx="1819976" cy="1184425"/>
          </a:xfrm>
          <a:prstGeom prst="rect">
            <a:avLst/>
          </a:prstGeom>
          <a:noFill/>
          <a:ln w="9525" cap="flat" cmpd="sng">
            <a:solidFill>
              <a:srgbClr val="D9D9D9"/>
            </a:solidFill>
            <a:prstDash val="solid"/>
            <a:round/>
            <a:headEnd type="none" w="sm" len="sm"/>
            <a:tailEnd type="none" w="sm" len="sm"/>
          </a:ln>
        </p:spPr>
      </p:pic>
      <p:pic>
        <p:nvPicPr>
          <p:cNvPr id="826" name="Google Shape;826;p25"/>
          <p:cNvPicPr preferRelativeResize="0"/>
          <p:nvPr/>
        </p:nvPicPr>
        <p:blipFill rotWithShape="1">
          <a:blip r:embed="rId6">
            <a:alphaModFix/>
          </a:blip>
          <a:srcRect/>
          <a:stretch/>
        </p:blipFill>
        <p:spPr>
          <a:xfrm>
            <a:off x="2510000" y="5946750"/>
            <a:ext cx="1819989" cy="1184425"/>
          </a:xfrm>
          <a:prstGeom prst="rect">
            <a:avLst/>
          </a:prstGeom>
          <a:noFill/>
          <a:ln w="9525" cap="flat" cmpd="sng">
            <a:solidFill>
              <a:srgbClr val="D9D9D9"/>
            </a:solidFill>
            <a:prstDash val="solid"/>
            <a:round/>
            <a:headEnd type="none" w="sm" len="sm"/>
            <a:tailEnd type="none" w="sm" len="sm"/>
          </a:ln>
        </p:spPr>
      </p:pic>
      <p:pic>
        <p:nvPicPr>
          <p:cNvPr id="827" name="Google Shape;827;p25"/>
          <p:cNvPicPr preferRelativeResize="0"/>
          <p:nvPr/>
        </p:nvPicPr>
        <p:blipFill rotWithShape="1">
          <a:blip r:embed="rId7">
            <a:alphaModFix/>
          </a:blip>
          <a:srcRect/>
          <a:stretch/>
        </p:blipFill>
        <p:spPr>
          <a:xfrm>
            <a:off x="2510013" y="7696875"/>
            <a:ext cx="1819980" cy="1184425"/>
          </a:xfrm>
          <a:prstGeom prst="rect">
            <a:avLst/>
          </a:prstGeom>
          <a:noFill/>
          <a:ln w="9525" cap="flat" cmpd="sng">
            <a:solidFill>
              <a:srgbClr val="D9D9D9"/>
            </a:solidFill>
            <a:prstDash val="solid"/>
            <a:round/>
            <a:headEnd type="none" w="sm" len="sm"/>
            <a:tailEnd type="none" w="sm" len="sm"/>
          </a:ln>
        </p:spPr>
      </p:pic>
      <p:sp>
        <p:nvSpPr>
          <p:cNvPr id="828" name="Google Shape;828;p2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パレットシフトを作成する</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ed149d2d57_0_0"/>
          <p:cNvSpPr txBox="1"/>
          <p:nvPr/>
        </p:nvSpPr>
        <p:spPr>
          <a:xfrm>
            <a:off x="360000" y="1550125"/>
            <a:ext cx="6120000" cy="140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パレットシフト画面について補足いたします。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・スタッフに基本シフトを割り当てている場合、パレットシフトにも基本シフトが反映されます。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・スタッフからシフト申請がある場合、「申」の欄に申請されたシフトが表示されます。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※スタッフが同じ日に複数の申請をしている場合、アイコン　　　　が申請欄に表示されます。</a:t>
            </a:r>
            <a:endParaRPr sz="1000" b="0" i="0" u="none" strike="noStrike" cap="none">
              <a:solidFill>
                <a:schemeClr val="dk1"/>
              </a:solidFill>
              <a:latin typeface="Meiryo"/>
              <a:ea typeface="Meiryo"/>
              <a:cs typeface="Meiryo"/>
              <a:sym typeface="Meiryo"/>
            </a:endParaRPr>
          </a:p>
        </p:txBody>
      </p:sp>
      <p:sp>
        <p:nvSpPr>
          <p:cNvPr id="834" name="Google Shape;834;ged149d2d57_0_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62</a:t>
            </a:fld>
            <a:endParaRPr/>
          </a:p>
        </p:txBody>
      </p:sp>
      <p:sp>
        <p:nvSpPr>
          <p:cNvPr id="835" name="Google Shape;835;ged149d2d57_0_0"/>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パレットシフトの作成方法をご案内します（4/4）</a:t>
            </a:r>
            <a:endParaRPr sz="1300"/>
          </a:p>
        </p:txBody>
      </p:sp>
      <p:pic>
        <p:nvPicPr>
          <p:cNvPr id="836" name="Google Shape;836;ged149d2d57_0_0"/>
          <p:cNvPicPr preferRelativeResize="0"/>
          <p:nvPr/>
        </p:nvPicPr>
        <p:blipFill rotWithShape="1">
          <a:blip r:embed="rId3">
            <a:alphaModFix/>
          </a:blip>
          <a:srcRect/>
          <a:stretch/>
        </p:blipFill>
        <p:spPr>
          <a:xfrm>
            <a:off x="360000" y="3065741"/>
            <a:ext cx="6119999" cy="1142509"/>
          </a:xfrm>
          <a:prstGeom prst="rect">
            <a:avLst/>
          </a:prstGeom>
          <a:noFill/>
          <a:ln w="9525" cap="flat" cmpd="sng">
            <a:solidFill>
              <a:srgbClr val="D9D9D9"/>
            </a:solidFill>
            <a:prstDash val="solid"/>
            <a:round/>
            <a:headEnd type="none" w="sm" len="sm"/>
            <a:tailEnd type="none" w="sm" len="sm"/>
          </a:ln>
        </p:spPr>
      </p:pic>
      <p:pic>
        <p:nvPicPr>
          <p:cNvPr id="837" name="Google Shape;837;ged149d2d57_0_0"/>
          <p:cNvPicPr preferRelativeResize="0"/>
          <p:nvPr/>
        </p:nvPicPr>
        <p:blipFill rotWithShape="1">
          <a:blip r:embed="rId4">
            <a:alphaModFix/>
          </a:blip>
          <a:srcRect/>
          <a:stretch/>
        </p:blipFill>
        <p:spPr>
          <a:xfrm>
            <a:off x="3944065" y="2499475"/>
            <a:ext cx="358260" cy="200975"/>
          </a:xfrm>
          <a:prstGeom prst="rect">
            <a:avLst/>
          </a:prstGeom>
          <a:noFill/>
          <a:ln w="9525" cap="flat" cmpd="sng">
            <a:solidFill>
              <a:srgbClr val="D9D9D9"/>
            </a:solidFill>
            <a:prstDash val="solid"/>
            <a:round/>
            <a:headEnd type="none" w="sm" len="sm"/>
            <a:tailEnd type="none" w="sm" len="sm"/>
          </a:ln>
        </p:spPr>
      </p:pic>
      <p:sp>
        <p:nvSpPr>
          <p:cNvPr id="838" name="Google Shape;838;ged149d2d57_0_0"/>
          <p:cNvSpPr/>
          <p:nvPr/>
        </p:nvSpPr>
        <p:spPr>
          <a:xfrm>
            <a:off x="1375350" y="3714750"/>
            <a:ext cx="3965100" cy="1587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839" name="Google Shape;839;ged149d2d57_0_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パレットシフトを作成する</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63</a:t>
            </a:fld>
            <a:endParaRPr/>
          </a:p>
        </p:txBody>
      </p:sp>
      <p:sp>
        <p:nvSpPr>
          <p:cNvPr id="845" name="Google Shape;845;p27"/>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ラインシフトを作成する</a:t>
            </a:r>
            <a:endParaRPr/>
          </a:p>
        </p:txBody>
      </p:sp>
      <p:sp>
        <p:nvSpPr>
          <p:cNvPr id="846" name="Google Shape;846;p27"/>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ラインシフトの作成方法をご案内します。（1/2）</a:t>
            </a:r>
            <a:endParaRPr sz="1300"/>
          </a:p>
        </p:txBody>
      </p:sp>
      <p:sp>
        <p:nvSpPr>
          <p:cNvPr id="847" name="Google Shape;847;p27"/>
          <p:cNvSpPr txBox="1"/>
          <p:nvPr/>
        </p:nvSpPr>
        <p:spPr>
          <a:xfrm>
            <a:off x="360375" y="1550075"/>
            <a:ext cx="6119700" cy="905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シフト管理→シフト作成→「ラインシフト(週）」または「ラインシフト（日）」</a:t>
            </a:r>
            <a:r>
              <a:rPr lang="ja-JP" sz="1000" b="1">
                <a:solidFill>
                  <a:schemeClr val="dk1"/>
                </a:solidFill>
                <a:latin typeface="Meiryo"/>
                <a:ea typeface="Meiryo"/>
                <a:cs typeface="Meiryo"/>
                <a:sym typeface="Meiryo"/>
              </a:rPr>
              <a:t/>
            </a:r>
            <a:br>
              <a:rPr lang="ja-JP" sz="1000" b="1">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パターン化できないシフトや時間の微調整など、スタッフのシフト予定を細かく作成</a:t>
            </a:r>
            <a:r>
              <a:rPr lang="ja-JP" sz="1000">
                <a:solidFill>
                  <a:schemeClr val="dk1"/>
                </a:solidFill>
                <a:latin typeface="Meiryo"/>
                <a:ea typeface="Meiryo"/>
                <a:cs typeface="Meiryo"/>
                <a:sym typeface="Meiryo"/>
              </a:rPr>
              <a:t>できます</a:t>
            </a:r>
            <a:r>
              <a:rPr lang="ja-JP" sz="1000" b="0" i="0" u="none" strike="noStrike" cap="none">
                <a:solidFill>
                  <a:schemeClr val="dk1"/>
                </a:solidFill>
                <a:latin typeface="Meiryo"/>
                <a:ea typeface="Meiryo"/>
                <a:cs typeface="Meiryo"/>
                <a:sym typeface="Meiryo"/>
              </a:rPr>
              <a:t>。</a:t>
            </a:r>
            <a:endParaRPr sz="1000">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ラインシフト（週）（日）</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「日付」「グループ」を選択すると指定した条件でラインシフトを表示</a:t>
            </a:r>
            <a:r>
              <a:rPr lang="ja-JP" sz="1000">
                <a:solidFill>
                  <a:schemeClr val="dk1"/>
                </a:solidFill>
                <a:latin typeface="Meiryo"/>
                <a:ea typeface="Meiryo"/>
                <a:cs typeface="Meiryo"/>
                <a:sym typeface="Meiryo"/>
              </a:rPr>
              <a:t>します。</a:t>
            </a:r>
            <a:endParaRPr sz="1000" b="0" i="0" u="none" strike="noStrike" cap="none">
              <a:solidFill>
                <a:schemeClr val="dk1"/>
              </a:solidFill>
              <a:latin typeface="Meiryo"/>
              <a:ea typeface="Meiryo"/>
              <a:cs typeface="Meiryo"/>
              <a:sym typeface="Meiryo"/>
            </a:endParaRPr>
          </a:p>
        </p:txBody>
      </p:sp>
      <p:sp>
        <p:nvSpPr>
          <p:cNvPr id="848" name="Google Shape;848;p27"/>
          <p:cNvSpPr txBox="1"/>
          <p:nvPr/>
        </p:nvSpPr>
        <p:spPr>
          <a:xfrm>
            <a:off x="360375" y="6877250"/>
            <a:ext cx="6119700" cy="1387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(1)</a:t>
            </a:r>
            <a:r>
              <a:rPr lang="ja-JP" sz="1000" b="0" i="0" u="none" strike="noStrike" cap="none">
                <a:solidFill>
                  <a:schemeClr val="dk1"/>
                </a:solidFill>
                <a:latin typeface="Meiryo"/>
                <a:ea typeface="Meiryo"/>
                <a:cs typeface="Meiryo"/>
                <a:sym typeface="Meiryo"/>
              </a:rPr>
              <a:t>役割（ポジション）の必要人数枠を</a:t>
            </a:r>
            <a:r>
              <a:rPr lang="ja-JP" sz="1000">
                <a:solidFill>
                  <a:schemeClr val="dk1"/>
                </a:solidFill>
                <a:latin typeface="Meiryo"/>
                <a:ea typeface="Meiryo"/>
                <a:cs typeface="Meiryo"/>
                <a:sym typeface="Meiryo"/>
              </a:rPr>
              <a:t>時間ごとに</a:t>
            </a:r>
            <a:r>
              <a:rPr lang="ja-JP" sz="1000" b="0" i="0" u="none" strike="noStrike" cap="none">
                <a:solidFill>
                  <a:schemeClr val="dk1"/>
                </a:solidFill>
                <a:latin typeface="Meiryo"/>
                <a:ea typeface="Meiryo"/>
                <a:cs typeface="Meiryo"/>
                <a:sym typeface="Meiryo"/>
              </a:rPr>
              <a:t>設定できます。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(2)</a:t>
            </a:r>
            <a:r>
              <a:rPr lang="ja-JP" sz="1000" b="0" i="0" u="none" strike="noStrike" cap="none">
                <a:solidFill>
                  <a:schemeClr val="dk1"/>
                </a:solidFill>
                <a:latin typeface="Meiryo"/>
                <a:ea typeface="Meiryo"/>
                <a:cs typeface="Meiryo"/>
                <a:sym typeface="Meiryo"/>
              </a:rPr>
              <a:t>スタッフの並び順をあらゆる条件で変更できます。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(3)</a:t>
            </a:r>
            <a:r>
              <a:rPr lang="ja-JP" sz="1000" b="0" i="0" u="none" strike="noStrike" cap="none">
                <a:solidFill>
                  <a:schemeClr val="dk1"/>
                </a:solidFill>
                <a:latin typeface="Meiryo"/>
                <a:ea typeface="Meiryo"/>
                <a:cs typeface="Meiryo"/>
                <a:sym typeface="Meiryo"/>
              </a:rPr>
              <a:t>日・週・月毎に切り替えて、それぞれの労働時間と人件費（時給 × 労働時間）または休憩時間の合計が確認できます。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(4)</a:t>
            </a:r>
            <a:r>
              <a:rPr lang="ja-JP" sz="1000" b="0" i="0" u="none" strike="noStrike" cap="none">
                <a:solidFill>
                  <a:schemeClr val="dk1"/>
                </a:solidFill>
                <a:latin typeface="Meiryo"/>
                <a:ea typeface="Meiryo"/>
                <a:cs typeface="Meiryo"/>
                <a:sym typeface="Meiryo"/>
              </a:rPr>
              <a:t>シフトの合計労働時間と人数が確認できます。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(5)</a:t>
            </a:r>
            <a:r>
              <a:rPr lang="ja-JP" sz="1000" b="0" i="0" u="none" strike="noStrike" cap="none">
                <a:solidFill>
                  <a:schemeClr val="dk1"/>
                </a:solidFill>
                <a:latin typeface="Meiryo"/>
                <a:ea typeface="Meiryo"/>
                <a:cs typeface="Meiryo"/>
                <a:sym typeface="Meiryo"/>
              </a:rPr>
              <a:t>一画面に表示する最大人数を変更できます。※ラインシフト（日）のみ</a:t>
            </a:r>
            <a:endParaRPr sz="1000" b="0" i="0" u="none" strike="noStrike" cap="none">
              <a:solidFill>
                <a:schemeClr val="dk1"/>
              </a:solidFill>
              <a:latin typeface="Meiryo"/>
              <a:ea typeface="Meiryo"/>
              <a:cs typeface="Meiryo"/>
              <a:sym typeface="Meiryo"/>
            </a:endParaRPr>
          </a:p>
        </p:txBody>
      </p:sp>
      <p:grpSp>
        <p:nvGrpSpPr>
          <p:cNvPr id="849" name="Google Shape;849;p27"/>
          <p:cNvGrpSpPr/>
          <p:nvPr/>
        </p:nvGrpSpPr>
        <p:grpSpPr>
          <a:xfrm>
            <a:off x="555700" y="2664600"/>
            <a:ext cx="5746600" cy="4003525"/>
            <a:chOff x="555700" y="2867375"/>
            <a:chExt cx="5746600" cy="4003525"/>
          </a:xfrm>
        </p:grpSpPr>
        <p:sp>
          <p:nvSpPr>
            <p:cNvPr id="850" name="Google Shape;850;p27"/>
            <p:cNvSpPr txBox="1"/>
            <p:nvPr/>
          </p:nvSpPr>
          <p:spPr>
            <a:xfrm>
              <a:off x="742025" y="4160500"/>
              <a:ext cx="564000" cy="3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FF0000"/>
                </a:solidFill>
                <a:latin typeface="Calibri"/>
                <a:ea typeface="Calibri"/>
                <a:cs typeface="Calibri"/>
                <a:sym typeface="Calibri"/>
              </a:endParaRPr>
            </a:p>
          </p:txBody>
        </p:sp>
        <p:pic>
          <p:nvPicPr>
            <p:cNvPr id="851" name="Google Shape;851;p27"/>
            <p:cNvPicPr preferRelativeResize="0"/>
            <p:nvPr/>
          </p:nvPicPr>
          <p:blipFill rotWithShape="1">
            <a:blip r:embed="rId4">
              <a:alphaModFix/>
            </a:blip>
            <a:srcRect/>
            <a:stretch/>
          </p:blipFill>
          <p:spPr>
            <a:xfrm>
              <a:off x="710425" y="2867375"/>
              <a:ext cx="5408197" cy="4003525"/>
            </a:xfrm>
            <a:prstGeom prst="rect">
              <a:avLst/>
            </a:prstGeom>
            <a:noFill/>
            <a:ln w="9525" cap="flat" cmpd="sng">
              <a:solidFill>
                <a:srgbClr val="D9D9D9"/>
              </a:solidFill>
              <a:prstDash val="solid"/>
              <a:round/>
              <a:headEnd type="none" w="sm" len="sm"/>
              <a:tailEnd type="none" w="sm" len="sm"/>
            </a:ln>
          </p:spPr>
        </p:pic>
        <p:sp>
          <p:nvSpPr>
            <p:cNvPr id="852" name="Google Shape;852;p27"/>
            <p:cNvSpPr txBox="1"/>
            <p:nvPr/>
          </p:nvSpPr>
          <p:spPr>
            <a:xfrm>
              <a:off x="1360850" y="4303800"/>
              <a:ext cx="564000" cy="3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FF0000"/>
                  </a:solidFill>
                  <a:latin typeface="Meiryo"/>
                  <a:ea typeface="Meiryo"/>
                  <a:cs typeface="Meiryo"/>
                  <a:sym typeface="Meiryo"/>
                </a:rPr>
                <a:t>（1）</a:t>
              </a:r>
              <a:endParaRPr sz="1000" b="1" i="0" u="none" strike="noStrike" cap="none">
                <a:solidFill>
                  <a:srgbClr val="FF0000"/>
                </a:solidFill>
                <a:latin typeface="Meiryo"/>
                <a:ea typeface="Meiryo"/>
                <a:cs typeface="Meiryo"/>
                <a:sym typeface="Meiryo"/>
              </a:endParaRPr>
            </a:p>
          </p:txBody>
        </p:sp>
        <p:sp>
          <p:nvSpPr>
            <p:cNvPr id="853" name="Google Shape;853;p27"/>
            <p:cNvSpPr txBox="1"/>
            <p:nvPr/>
          </p:nvSpPr>
          <p:spPr>
            <a:xfrm>
              <a:off x="555700" y="5265425"/>
              <a:ext cx="564000" cy="3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FF0000"/>
                  </a:solidFill>
                  <a:latin typeface="Meiryo"/>
                  <a:ea typeface="Meiryo"/>
                  <a:cs typeface="Meiryo"/>
                  <a:sym typeface="Meiryo"/>
                </a:rPr>
                <a:t>（2）</a:t>
              </a:r>
              <a:endParaRPr sz="1000" b="1" i="0" u="none" strike="noStrike" cap="none">
                <a:solidFill>
                  <a:srgbClr val="FF0000"/>
                </a:solidFill>
                <a:latin typeface="Meiryo"/>
                <a:ea typeface="Meiryo"/>
                <a:cs typeface="Meiryo"/>
                <a:sym typeface="Meiryo"/>
              </a:endParaRPr>
            </a:p>
          </p:txBody>
        </p:sp>
        <p:sp>
          <p:nvSpPr>
            <p:cNvPr id="854" name="Google Shape;854;p27"/>
            <p:cNvSpPr txBox="1"/>
            <p:nvPr/>
          </p:nvSpPr>
          <p:spPr>
            <a:xfrm>
              <a:off x="5174300" y="5265425"/>
              <a:ext cx="564000" cy="3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FF0000"/>
                  </a:solidFill>
                  <a:latin typeface="Meiryo"/>
                  <a:ea typeface="Meiryo"/>
                  <a:cs typeface="Meiryo"/>
                  <a:sym typeface="Meiryo"/>
                </a:rPr>
                <a:t>（3）</a:t>
              </a:r>
              <a:endParaRPr sz="1000" b="1" i="0" u="none" strike="noStrike" cap="none">
                <a:solidFill>
                  <a:srgbClr val="FF0000"/>
                </a:solidFill>
                <a:latin typeface="Meiryo"/>
                <a:ea typeface="Meiryo"/>
                <a:cs typeface="Meiryo"/>
                <a:sym typeface="Meiryo"/>
              </a:endParaRPr>
            </a:p>
          </p:txBody>
        </p:sp>
        <p:sp>
          <p:nvSpPr>
            <p:cNvPr id="855" name="Google Shape;855;p27"/>
            <p:cNvSpPr txBox="1"/>
            <p:nvPr/>
          </p:nvSpPr>
          <p:spPr>
            <a:xfrm>
              <a:off x="5738300" y="5471275"/>
              <a:ext cx="564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FF0000"/>
                  </a:solidFill>
                  <a:latin typeface="Meiryo"/>
                  <a:ea typeface="Meiryo"/>
                  <a:cs typeface="Meiryo"/>
                  <a:sym typeface="Meiryo"/>
                </a:rPr>
                <a:t>（5）</a:t>
              </a:r>
              <a:endParaRPr sz="1000" b="1" i="0" u="none" strike="noStrike" cap="none">
                <a:solidFill>
                  <a:srgbClr val="FF0000"/>
                </a:solidFill>
                <a:latin typeface="Meiryo"/>
                <a:ea typeface="Meiryo"/>
                <a:cs typeface="Meiryo"/>
                <a:sym typeface="Meiryo"/>
              </a:endParaRPr>
            </a:p>
          </p:txBody>
        </p:sp>
        <p:sp>
          <p:nvSpPr>
            <p:cNvPr id="856" name="Google Shape;856;p27"/>
            <p:cNvSpPr txBox="1"/>
            <p:nvPr/>
          </p:nvSpPr>
          <p:spPr>
            <a:xfrm>
              <a:off x="4949750" y="6510125"/>
              <a:ext cx="564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FF0000"/>
                  </a:solidFill>
                  <a:latin typeface="Meiryo"/>
                  <a:ea typeface="Meiryo"/>
                  <a:cs typeface="Meiryo"/>
                  <a:sym typeface="Meiryo"/>
                </a:rPr>
                <a:t>（4）</a:t>
              </a:r>
              <a:endParaRPr sz="1000" b="1" i="0" u="none" strike="noStrike" cap="none">
                <a:solidFill>
                  <a:srgbClr val="FF0000"/>
                </a:solidFill>
                <a:latin typeface="Meiryo"/>
                <a:ea typeface="Meiryo"/>
                <a:cs typeface="Meiryo"/>
                <a:sym typeface="Meiryo"/>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2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64</a:t>
            </a:fld>
            <a:endParaRPr/>
          </a:p>
        </p:txBody>
      </p:sp>
      <p:sp>
        <p:nvSpPr>
          <p:cNvPr id="862" name="Google Shape;862;p28"/>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ラインシフトの作成方法をご案内します。（2/2）</a:t>
            </a:r>
            <a:endParaRPr sz="1300"/>
          </a:p>
        </p:txBody>
      </p:sp>
      <p:sp>
        <p:nvSpPr>
          <p:cNvPr id="863" name="Google Shape;863;p28"/>
          <p:cNvSpPr txBox="1"/>
          <p:nvPr/>
        </p:nvSpPr>
        <p:spPr>
          <a:xfrm>
            <a:off x="277200" y="7910375"/>
            <a:ext cx="6291000" cy="55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設定された人数枠に対して不足がある時間帯は背景が青色、過剰な時間帯は赤色になります。</a:t>
            </a:r>
            <a:endParaRPr sz="1000" b="0" i="0" u="none" strike="noStrike" cap="none">
              <a:solidFill>
                <a:schemeClr val="dk1"/>
              </a:solidFill>
              <a:latin typeface="Meiryo"/>
              <a:ea typeface="Meiryo"/>
              <a:cs typeface="Meiryo"/>
              <a:sym typeface="Meiryo"/>
            </a:endParaRPr>
          </a:p>
        </p:txBody>
      </p:sp>
      <p:sp>
        <p:nvSpPr>
          <p:cNvPr id="864" name="Google Shape;864;p28"/>
          <p:cNvSpPr txBox="1"/>
          <p:nvPr/>
        </p:nvSpPr>
        <p:spPr>
          <a:xfrm>
            <a:off x="277200" y="4464800"/>
            <a:ext cx="6291000" cy="104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・ポジションを割り当てる</a:t>
            </a:r>
            <a:r>
              <a:rPr lang="ja-JP" sz="1000" b="0" i="0" u="none" strike="noStrike" cap="none">
                <a:solidFill>
                  <a:schemeClr val="dk1"/>
                </a:solidFill>
                <a:latin typeface="Meiryo"/>
                <a:ea typeface="Meiryo"/>
                <a:cs typeface="Meiryo"/>
                <a:sym typeface="Meiryo"/>
              </a:rPr>
              <a:t>　</a:t>
            </a:r>
            <a:r>
              <a:rPr lang="ja-JP" sz="1000" b="0" i="0" u="none" strike="noStrike" cap="none">
                <a:solidFill>
                  <a:schemeClr val="dk1"/>
                </a:solidFill>
                <a:highlight>
                  <a:srgbClr val="FFFFFF"/>
                </a:highlight>
                <a:latin typeface="Meiryo"/>
                <a:ea typeface="Meiryo"/>
                <a:cs typeface="Meiryo"/>
                <a:sym typeface="Meiryo"/>
              </a:rPr>
              <a:t>※ポジションの作成方法は次のページをご確認ください。</a:t>
            </a:r>
            <a:endParaRPr sz="1000" b="0" i="0" u="none" strike="noStrike" cap="none">
              <a:solidFill>
                <a:schemeClr val="dk1"/>
              </a:solidFill>
              <a:highlight>
                <a:srgbClr val="FFFFFF"/>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highlight>
                <a:srgbClr val="FFFFFF"/>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ポジションパレットから特定のポジションををクリックし、そのままシフト表上をドラッグして線を引くことで、シフトに対してポジションの情報を付与することができます。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また、作成済のシフトをクリックすると「このシフトを（ポジション名）にしますか？」とダイアログが出ます。変更する場合は【OK】ボタンを押してください。 </a:t>
            </a:r>
            <a:endParaRPr sz="1000" b="0" i="0" u="none" strike="noStrike" cap="none">
              <a:solidFill>
                <a:schemeClr val="dk1"/>
              </a:solidFill>
              <a:latin typeface="Meiryo"/>
              <a:ea typeface="Meiryo"/>
              <a:cs typeface="Meiryo"/>
              <a:sym typeface="Meiryo"/>
            </a:endParaRPr>
          </a:p>
        </p:txBody>
      </p:sp>
      <p:sp>
        <p:nvSpPr>
          <p:cNvPr id="865" name="Google Shape;865;p28"/>
          <p:cNvSpPr txBox="1"/>
          <p:nvPr/>
        </p:nvSpPr>
        <p:spPr>
          <a:xfrm>
            <a:off x="277200" y="1551600"/>
            <a:ext cx="6291000" cy="101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・シフトを作成する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シフト表上でマウスを横にドラッグして線を引くことでシフトを作成します。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既に作成されたシフトを短くしたい場合は、マウスの左クリックをしたまま、延長したい場合は右クリックをしたまま（Macの場合はControlキーを押しながら）ドラッグします。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「保存」ボタンを押すことで、表示されたシフトが確定します。</a:t>
            </a:r>
            <a:endParaRPr sz="1000" b="0" i="0" u="none" strike="noStrike" cap="none">
              <a:solidFill>
                <a:schemeClr val="dk1"/>
              </a:solidFill>
              <a:latin typeface="Meiryo"/>
              <a:ea typeface="Meiryo"/>
              <a:cs typeface="Meiryo"/>
              <a:sym typeface="Meiryo"/>
            </a:endParaRPr>
          </a:p>
        </p:txBody>
      </p:sp>
      <p:pic>
        <p:nvPicPr>
          <p:cNvPr id="866" name="Google Shape;866;p28"/>
          <p:cNvPicPr preferRelativeResize="0"/>
          <p:nvPr/>
        </p:nvPicPr>
        <p:blipFill rotWithShape="1">
          <a:blip r:embed="rId3">
            <a:alphaModFix/>
          </a:blip>
          <a:srcRect/>
          <a:stretch/>
        </p:blipFill>
        <p:spPr>
          <a:xfrm>
            <a:off x="360000" y="2665325"/>
            <a:ext cx="6119999" cy="1536472"/>
          </a:xfrm>
          <a:prstGeom prst="rect">
            <a:avLst/>
          </a:prstGeom>
          <a:noFill/>
          <a:ln w="9525" cap="flat" cmpd="sng">
            <a:solidFill>
              <a:srgbClr val="D8D8D8"/>
            </a:solidFill>
            <a:prstDash val="solid"/>
            <a:round/>
            <a:headEnd type="none" w="sm" len="sm"/>
            <a:tailEnd type="none" w="sm" len="sm"/>
          </a:ln>
        </p:spPr>
      </p:pic>
      <p:pic>
        <p:nvPicPr>
          <p:cNvPr id="867" name="Google Shape;867;p28"/>
          <p:cNvPicPr preferRelativeResize="0"/>
          <p:nvPr/>
        </p:nvPicPr>
        <p:blipFill rotWithShape="1">
          <a:blip r:embed="rId4">
            <a:alphaModFix/>
          </a:blip>
          <a:srcRect/>
          <a:stretch/>
        </p:blipFill>
        <p:spPr>
          <a:xfrm>
            <a:off x="360000" y="5576500"/>
            <a:ext cx="6120001" cy="2266175"/>
          </a:xfrm>
          <a:prstGeom prst="rect">
            <a:avLst/>
          </a:prstGeom>
          <a:noFill/>
          <a:ln w="9525" cap="flat" cmpd="sng">
            <a:solidFill>
              <a:srgbClr val="D9D9D9"/>
            </a:solidFill>
            <a:prstDash val="solid"/>
            <a:round/>
            <a:headEnd type="none" w="sm" len="sm"/>
            <a:tailEnd type="none" w="sm" len="sm"/>
          </a:ln>
        </p:spPr>
      </p:pic>
      <p:sp>
        <p:nvSpPr>
          <p:cNvPr id="868" name="Google Shape;868;p28"/>
          <p:cNvSpPr/>
          <p:nvPr/>
        </p:nvSpPr>
        <p:spPr>
          <a:xfrm>
            <a:off x="3105150" y="3340675"/>
            <a:ext cx="2946300" cy="145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869" name="Google Shape;869;p28"/>
          <p:cNvSpPr/>
          <p:nvPr/>
        </p:nvSpPr>
        <p:spPr>
          <a:xfrm>
            <a:off x="3105150" y="7305325"/>
            <a:ext cx="2787600" cy="145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870" name="Google Shape;870;p28"/>
          <p:cNvSpPr/>
          <p:nvPr/>
        </p:nvSpPr>
        <p:spPr>
          <a:xfrm>
            <a:off x="501650" y="6140675"/>
            <a:ext cx="590700" cy="171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871" name="Google Shape;871;p28"/>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ラインシフトを作成する</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29"/>
          <p:cNvSpPr txBox="1"/>
          <p:nvPr/>
        </p:nvSpPr>
        <p:spPr>
          <a:xfrm>
            <a:off x="360375" y="1550075"/>
            <a:ext cx="6119700" cy="1259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シフト管理→基本設定→「ポジション作成」</a:t>
            </a:r>
            <a:endParaRPr sz="1000" b="1">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ラインシフトで使うポジションを</a:t>
            </a:r>
            <a:r>
              <a:rPr lang="ja-JP" sz="1000">
                <a:solidFill>
                  <a:schemeClr val="dk1"/>
                </a:solidFill>
                <a:latin typeface="Meiryo"/>
                <a:ea typeface="Meiryo"/>
                <a:cs typeface="Meiryo"/>
                <a:sym typeface="Meiryo"/>
              </a:rPr>
              <a:t>作成します</a:t>
            </a:r>
            <a:r>
              <a:rPr lang="ja-JP" sz="1000" b="0" i="0" u="none" strike="noStrike" cap="none">
                <a:solidFill>
                  <a:schemeClr val="dk1"/>
                </a:solidFill>
                <a:latin typeface="Meiryo"/>
                <a:ea typeface="Meiryo"/>
                <a:cs typeface="Meiryo"/>
                <a:sym typeface="Meiryo"/>
              </a:rPr>
              <a:t>。</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ポジションを作成することで、その日のポジションを振り分けた細かいシフトを作成できます。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また、ポジションの色分けをすることでシフトラインも色分けされ、ポジションごとの人数も確認しやすくなります。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ポジション作成</a:t>
            </a:r>
            <a:endParaRPr sz="1000" b="0" i="0" u="none" strike="noStrike" cap="none">
              <a:solidFill>
                <a:schemeClr val="dk1"/>
              </a:solidFill>
              <a:latin typeface="Meiryo"/>
              <a:ea typeface="Meiryo"/>
              <a:cs typeface="Meiryo"/>
              <a:sym typeface="Meiryo"/>
            </a:endParaRPr>
          </a:p>
        </p:txBody>
      </p:sp>
      <p:sp>
        <p:nvSpPr>
          <p:cNvPr id="877" name="Google Shape;877;p2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65</a:t>
            </a:fld>
            <a:endParaRPr/>
          </a:p>
        </p:txBody>
      </p:sp>
      <p:sp>
        <p:nvSpPr>
          <p:cNvPr id="878" name="Google Shape;878;p29"/>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ポジションを作成する・人数枠を設定する</a:t>
            </a:r>
            <a:endParaRPr/>
          </a:p>
        </p:txBody>
      </p:sp>
      <p:sp>
        <p:nvSpPr>
          <p:cNvPr id="879" name="Google Shape;879;p29"/>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rgbClr val="000000"/>
              </a:buClr>
              <a:buSzPts val="2706"/>
              <a:buFont typeface="Arial"/>
              <a:buNone/>
            </a:pPr>
            <a:r>
              <a:rPr lang="ja-JP" sz="1300"/>
              <a:t>ポジションの作成方法をご案内します。</a:t>
            </a:r>
            <a:endParaRPr sz="1300"/>
          </a:p>
        </p:txBody>
      </p:sp>
      <p:grpSp>
        <p:nvGrpSpPr>
          <p:cNvPr id="880" name="Google Shape;880;p29"/>
          <p:cNvGrpSpPr/>
          <p:nvPr/>
        </p:nvGrpSpPr>
        <p:grpSpPr>
          <a:xfrm>
            <a:off x="283500" y="6120062"/>
            <a:ext cx="6291000" cy="1199964"/>
            <a:chOff x="283500" y="6361331"/>
            <a:chExt cx="6291000" cy="1199964"/>
          </a:xfrm>
        </p:grpSpPr>
        <p:pic>
          <p:nvPicPr>
            <p:cNvPr id="881" name="Google Shape;881;p29"/>
            <p:cNvPicPr preferRelativeResize="0"/>
            <p:nvPr/>
          </p:nvPicPr>
          <p:blipFill rotWithShape="1">
            <a:blip r:embed="rId4">
              <a:alphaModFix/>
            </a:blip>
            <a:srcRect/>
            <a:stretch/>
          </p:blipFill>
          <p:spPr>
            <a:xfrm>
              <a:off x="283500" y="6361331"/>
              <a:ext cx="6291000" cy="1199964"/>
            </a:xfrm>
            <a:prstGeom prst="rect">
              <a:avLst/>
            </a:prstGeom>
            <a:noFill/>
            <a:ln w="9525" cap="flat" cmpd="sng">
              <a:solidFill>
                <a:srgbClr val="D9D9D9"/>
              </a:solidFill>
              <a:prstDash val="solid"/>
              <a:round/>
              <a:headEnd type="none" w="sm" len="sm"/>
              <a:tailEnd type="none" w="sm" len="sm"/>
            </a:ln>
          </p:spPr>
        </p:pic>
        <p:sp>
          <p:nvSpPr>
            <p:cNvPr id="882" name="Google Shape;882;p29"/>
            <p:cNvSpPr/>
            <p:nvPr/>
          </p:nvSpPr>
          <p:spPr>
            <a:xfrm>
              <a:off x="5731425" y="6369375"/>
              <a:ext cx="623400" cy="1971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883" name="Google Shape;883;p29"/>
            <p:cNvSpPr/>
            <p:nvPr/>
          </p:nvSpPr>
          <p:spPr>
            <a:xfrm>
              <a:off x="6057600" y="6754088"/>
              <a:ext cx="371100" cy="554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884" name="Google Shape;884;p29"/>
          <p:cNvSpPr txBox="1"/>
          <p:nvPr/>
        </p:nvSpPr>
        <p:spPr>
          <a:xfrm>
            <a:off x="360375" y="7419975"/>
            <a:ext cx="6214200" cy="1018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ポジション名・色はあとから変更できます。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変更後、【保存】ボタンをクリックして変更を保存してください。</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【削除】ボタンで、作成済のポジションを消去できます。</a:t>
            </a:r>
            <a:endParaRPr sz="1000">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複数のポジションを作成した場合、表右端に表示された「ポジション並び替え」をクリックし、</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「ポジション並び替え」画面で、表示順を変更できます。</a:t>
            </a:r>
            <a:endParaRPr sz="1000" b="0" i="0" u="none" strike="noStrike" cap="none">
              <a:solidFill>
                <a:schemeClr val="dk1"/>
              </a:solidFill>
              <a:latin typeface="Meiryo"/>
              <a:ea typeface="Meiryo"/>
              <a:cs typeface="Meiryo"/>
              <a:sym typeface="Meiryo"/>
            </a:endParaRPr>
          </a:p>
        </p:txBody>
      </p:sp>
      <p:pic>
        <p:nvPicPr>
          <p:cNvPr id="885" name="Google Shape;885;p29"/>
          <p:cNvPicPr preferRelativeResize="0"/>
          <p:nvPr/>
        </p:nvPicPr>
        <p:blipFill rotWithShape="1">
          <a:blip r:embed="rId5">
            <a:alphaModFix/>
          </a:blip>
          <a:srcRect/>
          <a:stretch/>
        </p:blipFill>
        <p:spPr>
          <a:xfrm>
            <a:off x="271875" y="3348373"/>
            <a:ext cx="6291000" cy="1396991"/>
          </a:xfrm>
          <a:prstGeom prst="rect">
            <a:avLst/>
          </a:prstGeom>
          <a:noFill/>
          <a:ln w="9525" cap="flat" cmpd="sng">
            <a:solidFill>
              <a:srgbClr val="D9D9D9"/>
            </a:solidFill>
            <a:prstDash val="solid"/>
            <a:round/>
            <a:headEnd type="none" w="sm" len="sm"/>
            <a:tailEnd type="none" w="sm" len="sm"/>
          </a:ln>
        </p:spPr>
      </p:pic>
      <p:sp>
        <p:nvSpPr>
          <p:cNvPr id="886" name="Google Shape;886;p29"/>
          <p:cNvSpPr txBox="1"/>
          <p:nvPr/>
        </p:nvSpPr>
        <p:spPr>
          <a:xfrm>
            <a:off x="360375" y="4845313"/>
            <a:ext cx="6119700" cy="117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JP" sz="1000">
                <a:solidFill>
                  <a:schemeClr val="dk1"/>
                </a:solidFill>
                <a:latin typeface="Meiryo"/>
                <a:ea typeface="Meiryo"/>
                <a:cs typeface="Meiryo"/>
                <a:sym typeface="Meiryo"/>
              </a:rPr>
              <a:t>1.ポジション作成する対象グループを選択します。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0"/>
              </a:spcAft>
              <a:buNone/>
            </a:pPr>
            <a:r>
              <a:rPr lang="ja-JP" sz="1000">
                <a:solidFill>
                  <a:schemeClr val="dk1"/>
                </a:solidFill>
                <a:latin typeface="Meiryo"/>
                <a:ea typeface="Meiryo"/>
                <a:cs typeface="Meiryo"/>
                <a:sym typeface="Meiryo"/>
              </a:rPr>
              <a:t>2.ポジション名、略称、色を入力します。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　※略称は5文字までで設定できます。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　※色「初期値」は、ポジションを使わないシフトラインの色(オレンジ)と同じになります。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500"/>
              </a:spcAft>
              <a:buNone/>
            </a:pPr>
            <a:r>
              <a:rPr lang="ja-JP" sz="1000">
                <a:solidFill>
                  <a:schemeClr val="dk1"/>
                </a:solidFill>
                <a:latin typeface="Meiryo"/>
                <a:ea typeface="Meiryo"/>
                <a:cs typeface="Meiryo"/>
                <a:sym typeface="Meiryo"/>
              </a:rPr>
              <a:t>3.【追加】ボタンで作成したポジションが確定されます。</a:t>
            </a:r>
            <a:endParaRPr/>
          </a:p>
        </p:txBody>
      </p:sp>
      <p:sp>
        <p:nvSpPr>
          <p:cNvPr id="887" name="Google Shape;887;p29"/>
          <p:cNvSpPr txBox="1"/>
          <p:nvPr/>
        </p:nvSpPr>
        <p:spPr>
          <a:xfrm>
            <a:off x="360375" y="2909724"/>
            <a:ext cx="4878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000" b="1">
                <a:solidFill>
                  <a:schemeClr val="dk1"/>
                </a:solidFill>
                <a:latin typeface="Meiryo"/>
                <a:ea typeface="Meiryo"/>
                <a:cs typeface="Meiryo"/>
                <a:sym typeface="Meiryo"/>
              </a:rPr>
              <a:t>・ポジションの作成方法</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31"/>
          <p:cNvPicPr preferRelativeResize="0"/>
          <p:nvPr/>
        </p:nvPicPr>
        <p:blipFill rotWithShape="1">
          <a:blip r:embed="rId3">
            <a:alphaModFix/>
          </a:blip>
          <a:srcRect/>
          <a:stretch/>
        </p:blipFill>
        <p:spPr>
          <a:xfrm>
            <a:off x="790575" y="4153063"/>
            <a:ext cx="2629425" cy="1698197"/>
          </a:xfrm>
          <a:prstGeom prst="rect">
            <a:avLst/>
          </a:prstGeom>
          <a:noFill/>
          <a:ln w="9525" cap="flat" cmpd="sng">
            <a:solidFill>
              <a:srgbClr val="D9D9D9"/>
            </a:solidFill>
            <a:prstDash val="solid"/>
            <a:round/>
            <a:headEnd type="none" w="sm" len="sm"/>
            <a:tailEnd type="none" w="sm" len="sm"/>
          </a:ln>
        </p:spPr>
      </p:pic>
      <p:sp>
        <p:nvSpPr>
          <p:cNvPr id="893" name="Google Shape;893;p3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66</a:t>
            </a:fld>
            <a:endParaRPr/>
          </a:p>
        </p:txBody>
      </p:sp>
      <p:sp>
        <p:nvSpPr>
          <p:cNvPr id="894" name="Google Shape;894;p31"/>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ポジションの人数枠・手当を設定する方法をご案内します。</a:t>
            </a:r>
            <a:endParaRPr sz="1300"/>
          </a:p>
        </p:txBody>
      </p:sp>
      <p:sp>
        <p:nvSpPr>
          <p:cNvPr id="895" name="Google Shape;895;p31"/>
          <p:cNvSpPr txBox="1"/>
          <p:nvPr/>
        </p:nvSpPr>
        <p:spPr>
          <a:xfrm>
            <a:off x="271875" y="3634125"/>
            <a:ext cx="6296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２．各ポジションの時給部分をクリックすると時給を設定できます。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設定した人数枠・手当を反映した概算人件費が計算されます。</a:t>
            </a:r>
            <a:endParaRPr sz="1000" b="0" i="0" u="none" strike="noStrike" cap="none">
              <a:solidFill>
                <a:schemeClr val="dk1"/>
              </a:solidFill>
              <a:latin typeface="Meiryo"/>
              <a:ea typeface="Meiryo"/>
              <a:cs typeface="Meiryo"/>
              <a:sym typeface="Meiryo"/>
            </a:endParaRPr>
          </a:p>
        </p:txBody>
      </p:sp>
      <p:sp>
        <p:nvSpPr>
          <p:cNvPr id="896" name="Google Shape;896;p3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97" name="Google Shape;897;p31"/>
          <p:cNvSpPr txBox="1"/>
          <p:nvPr/>
        </p:nvSpPr>
        <p:spPr>
          <a:xfrm>
            <a:off x="271875" y="1550075"/>
            <a:ext cx="6296400" cy="116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シフト管理→基本設定→「人数枠・手当設定」</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いつ・どこのポジションに何人必要であるか、さらに特定時間帯の時給アップ額についてを、曜日および祝日・祝前日ごとに設定することができます。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※「手当」（時給アップ額）の設定をするには、全権限管理者による以下のオプション設定が必要です。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【ラインシフト】時間帯ごとの手当設定</a:t>
            </a:r>
            <a:endParaRPr sz="1000" b="0" i="0" u="sng"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5"/>
              </a:rPr>
              <a:t>人数枠・手当設定</a:t>
            </a:r>
            <a:r>
              <a:rPr lang="ja-JP" sz="1000" b="0" i="0" u="none" strike="noStrike" cap="none">
                <a:solidFill>
                  <a:schemeClr val="dk1"/>
                </a:solidFill>
                <a:latin typeface="Meiryo"/>
                <a:ea typeface="Meiryo"/>
                <a:cs typeface="Meiryo"/>
                <a:sym typeface="Meiryo"/>
              </a:rPr>
              <a:t>　　</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１．プルダウンで、設定する対象のグループを選択します。</a:t>
            </a:r>
            <a:endParaRPr sz="1000" b="0" i="0" u="none" strike="noStrike" cap="none">
              <a:solidFill>
                <a:schemeClr val="dk1"/>
              </a:solidFill>
              <a:latin typeface="Meiryo"/>
              <a:ea typeface="Meiryo"/>
              <a:cs typeface="Meiryo"/>
              <a:sym typeface="Meiryo"/>
            </a:endParaRPr>
          </a:p>
        </p:txBody>
      </p:sp>
      <p:sp>
        <p:nvSpPr>
          <p:cNvPr id="898" name="Google Shape;898;p31"/>
          <p:cNvSpPr txBox="1"/>
          <p:nvPr/>
        </p:nvSpPr>
        <p:spPr>
          <a:xfrm>
            <a:off x="271875" y="6013125"/>
            <a:ext cx="6296400" cy="6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３．人数・手当を設定する時間帯にラインを引き、人数・手当を入力します。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一週間分を入力し終わったら、【保存】ボタンをクリックします。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※イベント等、特定日だけの増員などが必要な場合は、「ラインシフト」の画面内でも調整できます。</a:t>
            </a:r>
            <a:endParaRPr sz="1000" b="0" i="0" u="none" strike="noStrike" cap="none">
              <a:solidFill>
                <a:schemeClr val="dk1"/>
              </a:solidFill>
              <a:latin typeface="Meiryo"/>
              <a:ea typeface="Meiryo"/>
              <a:cs typeface="Meiryo"/>
              <a:sym typeface="Meiryo"/>
            </a:endParaRPr>
          </a:p>
        </p:txBody>
      </p:sp>
      <p:pic>
        <p:nvPicPr>
          <p:cNvPr id="899" name="Google Shape;899;p31"/>
          <p:cNvPicPr preferRelativeResize="0"/>
          <p:nvPr/>
        </p:nvPicPr>
        <p:blipFill rotWithShape="1">
          <a:blip r:embed="rId6">
            <a:alphaModFix/>
          </a:blip>
          <a:srcRect/>
          <a:stretch/>
        </p:blipFill>
        <p:spPr>
          <a:xfrm>
            <a:off x="2253038" y="3007788"/>
            <a:ext cx="2333919" cy="544800"/>
          </a:xfrm>
          <a:prstGeom prst="rect">
            <a:avLst/>
          </a:prstGeom>
          <a:noFill/>
          <a:ln w="9525" cap="flat" cmpd="sng">
            <a:solidFill>
              <a:srgbClr val="D9D9D9"/>
            </a:solidFill>
            <a:prstDash val="solid"/>
            <a:round/>
            <a:headEnd type="none" w="sm" len="sm"/>
            <a:tailEnd type="none" w="sm" len="sm"/>
          </a:ln>
        </p:spPr>
      </p:pic>
      <p:sp>
        <p:nvSpPr>
          <p:cNvPr id="900" name="Google Shape;900;p31"/>
          <p:cNvSpPr/>
          <p:nvPr/>
        </p:nvSpPr>
        <p:spPr>
          <a:xfrm>
            <a:off x="971550" y="5283175"/>
            <a:ext cx="723900" cy="18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01" name="Google Shape;901;p31"/>
          <p:cNvCxnSpPr>
            <a:stCxn id="900" idx="3"/>
            <a:endCxn id="902" idx="1"/>
          </p:cNvCxnSpPr>
          <p:nvPr/>
        </p:nvCxnSpPr>
        <p:spPr>
          <a:xfrm rot="10800000" flipH="1">
            <a:off x="1695450" y="4592125"/>
            <a:ext cx="1609800" cy="781500"/>
          </a:xfrm>
          <a:prstGeom prst="straightConnector1">
            <a:avLst/>
          </a:prstGeom>
          <a:noFill/>
          <a:ln w="9525" cap="flat" cmpd="sng">
            <a:solidFill>
              <a:srgbClr val="FF0000"/>
            </a:solidFill>
            <a:prstDash val="solid"/>
            <a:round/>
            <a:headEnd type="none" w="sm" len="sm"/>
            <a:tailEnd type="triangle" w="med" len="med"/>
          </a:ln>
        </p:spPr>
      </p:cxnSp>
      <p:pic>
        <p:nvPicPr>
          <p:cNvPr id="903" name="Google Shape;903;p31"/>
          <p:cNvPicPr preferRelativeResize="0"/>
          <p:nvPr/>
        </p:nvPicPr>
        <p:blipFill rotWithShape="1">
          <a:blip r:embed="rId7">
            <a:alphaModFix/>
          </a:blip>
          <a:srcRect/>
          <a:stretch/>
        </p:blipFill>
        <p:spPr>
          <a:xfrm>
            <a:off x="665462" y="6751625"/>
            <a:ext cx="4648588" cy="1698200"/>
          </a:xfrm>
          <a:prstGeom prst="rect">
            <a:avLst/>
          </a:prstGeom>
          <a:noFill/>
          <a:ln w="9525" cap="flat" cmpd="sng">
            <a:solidFill>
              <a:srgbClr val="D8D8D8"/>
            </a:solidFill>
            <a:prstDash val="solid"/>
            <a:round/>
            <a:headEnd type="none" w="sm" len="sm"/>
            <a:tailEnd type="none" w="sm" len="sm"/>
          </a:ln>
        </p:spPr>
      </p:pic>
      <p:pic>
        <p:nvPicPr>
          <p:cNvPr id="904" name="Google Shape;904;p31"/>
          <p:cNvPicPr preferRelativeResize="0"/>
          <p:nvPr/>
        </p:nvPicPr>
        <p:blipFill rotWithShape="1">
          <a:blip r:embed="rId8">
            <a:alphaModFix/>
          </a:blip>
          <a:srcRect/>
          <a:stretch/>
        </p:blipFill>
        <p:spPr>
          <a:xfrm>
            <a:off x="4272362" y="6544845"/>
            <a:ext cx="2090875" cy="828856"/>
          </a:xfrm>
          <a:prstGeom prst="rect">
            <a:avLst/>
          </a:prstGeom>
          <a:noFill/>
          <a:ln w="9525" cap="flat" cmpd="sng">
            <a:solidFill>
              <a:srgbClr val="D9D9D9"/>
            </a:solidFill>
            <a:prstDash val="solid"/>
            <a:round/>
            <a:headEnd type="none" w="sm" len="sm"/>
            <a:tailEnd type="none" w="sm" len="sm"/>
          </a:ln>
        </p:spPr>
      </p:pic>
      <p:pic>
        <p:nvPicPr>
          <p:cNvPr id="905" name="Google Shape;905;p31"/>
          <p:cNvPicPr preferRelativeResize="0"/>
          <p:nvPr/>
        </p:nvPicPr>
        <p:blipFill rotWithShape="1">
          <a:blip r:embed="rId9">
            <a:alphaModFix/>
          </a:blip>
          <a:srcRect/>
          <a:stretch/>
        </p:blipFill>
        <p:spPr>
          <a:xfrm>
            <a:off x="4272350" y="7894250"/>
            <a:ext cx="2090875" cy="922350"/>
          </a:xfrm>
          <a:prstGeom prst="rect">
            <a:avLst/>
          </a:prstGeom>
          <a:noFill/>
          <a:ln w="9525" cap="flat" cmpd="sng">
            <a:solidFill>
              <a:srgbClr val="D8D8D8"/>
            </a:solidFill>
            <a:prstDash val="solid"/>
            <a:round/>
            <a:headEnd type="none" w="sm" len="sm"/>
            <a:tailEnd type="none" w="sm" len="sm"/>
          </a:ln>
        </p:spPr>
      </p:pic>
      <p:cxnSp>
        <p:nvCxnSpPr>
          <p:cNvPr id="906" name="Google Shape;906;p31"/>
          <p:cNvCxnSpPr/>
          <p:nvPr/>
        </p:nvCxnSpPr>
        <p:spPr>
          <a:xfrm rot="10800000" flipH="1">
            <a:off x="3971925" y="6959175"/>
            <a:ext cx="300300" cy="575100"/>
          </a:xfrm>
          <a:prstGeom prst="straightConnector1">
            <a:avLst/>
          </a:prstGeom>
          <a:noFill/>
          <a:ln w="9525" cap="flat" cmpd="sng">
            <a:solidFill>
              <a:srgbClr val="FF0000"/>
            </a:solidFill>
            <a:prstDash val="solid"/>
            <a:round/>
            <a:headEnd type="none" w="sm" len="sm"/>
            <a:tailEnd type="triangle" w="med" len="med"/>
          </a:ln>
        </p:spPr>
      </p:cxnSp>
      <p:cxnSp>
        <p:nvCxnSpPr>
          <p:cNvPr id="907" name="Google Shape;907;p31"/>
          <p:cNvCxnSpPr>
            <a:endCxn id="905" idx="1"/>
          </p:cNvCxnSpPr>
          <p:nvPr/>
        </p:nvCxnSpPr>
        <p:spPr>
          <a:xfrm>
            <a:off x="4010150" y="7877225"/>
            <a:ext cx="262200" cy="478200"/>
          </a:xfrm>
          <a:prstGeom prst="straightConnector1">
            <a:avLst/>
          </a:prstGeom>
          <a:noFill/>
          <a:ln w="9525" cap="flat" cmpd="sng">
            <a:solidFill>
              <a:srgbClr val="FF0000"/>
            </a:solidFill>
            <a:prstDash val="solid"/>
            <a:round/>
            <a:headEnd type="none" w="sm" len="sm"/>
            <a:tailEnd type="triangle" w="med" len="med"/>
          </a:ln>
        </p:spPr>
      </p:cxnSp>
      <p:pic>
        <p:nvPicPr>
          <p:cNvPr id="908" name="Google Shape;908;p31"/>
          <p:cNvPicPr preferRelativeResize="0"/>
          <p:nvPr/>
        </p:nvPicPr>
        <p:blipFill rotWithShape="1">
          <a:blip r:embed="rId10">
            <a:alphaModFix/>
          </a:blip>
          <a:srcRect/>
          <a:stretch/>
        </p:blipFill>
        <p:spPr>
          <a:xfrm>
            <a:off x="5354375" y="4153063"/>
            <a:ext cx="961224" cy="1612875"/>
          </a:xfrm>
          <a:prstGeom prst="rect">
            <a:avLst/>
          </a:prstGeom>
          <a:noFill/>
          <a:ln w="9525" cap="flat" cmpd="sng">
            <a:solidFill>
              <a:srgbClr val="D9D9D9"/>
            </a:solidFill>
            <a:prstDash val="solid"/>
            <a:round/>
            <a:headEnd type="none" w="sm" len="sm"/>
            <a:tailEnd type="none" w="sm" len="sm"/>
          </a:ln>
        </p:spPr>
      </p:pic>
      <p:pic>
        <p:nvPicPr>
          <p:cNvPr id="902" name="Google Shape;902;p31"/>
          <p:cNvPicPr preferRelativeResize="0"/>
          <p:nvPr/>
        </p:nvPicPr>
        <p:blipFill rotWithShape="1">
          <a:blip r:embed="rId11">
            <a:alphaModFix/>
          </a:blip>
          <a:srcRect/>
          <a:stretch/>
        </p:blipFill>
        <p:spPr>
          <a:xfrm>
            <a:off x="3305349" y="4115875"/>
            <a:ext cx="2159394" cy="952575"/>
          </a:xfrm>
          <a:prstGeom prst="rect">
            <a:avLst/>
          </a:prstGeom>
          <a:noFill/>
          <a:ln w="9525" cap="flat" cmpd="sng">
            <a:solidFill>
              <a:srgbClr val="D9D9D9"/>
            </a:solidFill>
            <a:prstDash val="solid"/>
            <a:round/>
            <a:headEnd type="none" w="sm" len="sm"/>
            <a:tailEnd type="none" w="sm" len="sm"/>
          </a:ln>
        </p:spPr>
      </p:pic>
      <p:sp>
        <p:nvSpPr>
          <p:cNvPr id="909" name="Google Shape;909;p3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ポジションを作成する・人数枠を設定する</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33"/>
          <p:cNvPicPr preferRelativeResize="0"/>
          <p:nvPr/>
        </p:nvPicPr>
        <p:blipFill rotWithShape="1">
          <a:blip r:embed="rId3">
            <a:alphaModFix/>
          </a:blip>
          <a:srcRect/>
          <a:stretch/>
        </p:blipFill>
        <p:spPr>
          <a:xfrm>
            <a:off x="778088" y="2895470"/>
            <a:ext cx="5305424" cy="2793800"/>
          </a:xfrm>
          <a:prstGeom prst="rect">
            <a:avLst/>
          </a:prstGeom>
          <a:noFill/>
          <a:ln w="9525" cap="flat" cmpd="sng">
            <a:solidFill>
              <a:srgbClr val="D8D8D8"/>
            </a:solidFill>
            <a:prstDash val="solid"/>
            <a:round/>
            <a:headEnd type="none" w="sm" len="sm"/>
            <a:tailEnd type="none" w="sm" len="sm"/>
          </a:ln>
        </p:spPr>
      </p:pic>
      <p:sp>
        <p:nvSpPr>
          <p:cNvPr id="915" name="Google Shape;915;p3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67</a:t>
            </a:fld>
            <a:endParaRPr/>
          </a:p>
        </p:txBody>
      </p:sp>
      <p:sp>
        <p:nvSpPr>
          <p:cNvPr id="916" name="Google Shape;916;p33"/>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シフトを募集する</a:t>
            </a:r>
            <a:endParaRPr/>
          </a:p>
        </p:txBody>
      </p:sp>
      <p:sp>
        <p:nvSpPr>
          <p:cNvPr id="917" name="Google Shape;917;p33"/>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シフトを募集する方法をご案内します。（1/2）</a:t>
            </a:r>
            <a:endParaRPr sz="1300"/>
          </a:p>
        </p:txBody>
      </p:sp>
      <p:sp>
        <p:nvSpPr>
          <p:cNvPr id="918" name="Google Shape;918;p33"/>
          <p:cNvSpPr txBox="1"/>
          <p:nvPr/>
        </p:nvSpPr>
        <p:spPr>
          <a:xfrm>
            <a:off x="365250" y="5707818"/>
            <a:ext cx="6109500" cy="423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500"/>
              </a:spcAft>
              <a:buClr>
                <a:schemeClr val="dk1"/>
              </a:buClr>
              <a:buSzPts val="1100"/>
              <a:buFont typeface="Arial"/>
              <a:buNone/>
            </a:pPr>
            <a:r>
              <a:rPr lang="ja-JP" sz="1000">
                <a:solidFill>
                  <a:schemeClr val="dk1"/>
                </a:solidFill>
                <a:latin typeface="Meiryo"/>
                <a:ea typeface="Meiryo"/>
                <a:cs typeface="Meiryo"/>
                <a:sym typeface="Meiryo"/>
              </a:rPr>
              <a:t>必要事項を入力し、</a:t>
            </a:r>
            <a:r>
              <a:rPr lang="ja-JP" sz="1000" b="0" i="0" u="none" strike="noStrike" cap="none">
                <a:solidFill>
                  <a:schemeClr val="dk1"/>
                </a:solidFill>
                <a:latin typeface="Meiryo"/>
                <a:ea typeface="Meiryo"/>
                <a:cs typeface="Meiryo"/>
                <a:sym typeface="Meiryo"/>
              </a:rPr>
              <a:t>【登録】ボタンをクリックすると確認画面が表示されます。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確認画面で内容を確認し【作成する】ボタンをクリックするとシフト募集が登録されます。 </a:t>
            </a:r>
            <a:endParaRPr sz="1000" b="0" i="0" u="none" strike="noStrike" cap="none">
              <a:solidFill>
                <a:schemeClr val="dk1"/>
              </a:solidFill>
              <a:latin typeface="Meiryo"/>
              <a:ea typeface="Meiryo"/>
              <a:cs typeface="Meiryo"/>
              <a:sym typeface="Meiryo"/>
            </a:endParaRPr>
          </a:p>
        </p:txBody>
      </p:sp>
      <p:sp>
        <p:nvSpPr>
          <p:cNvPr id="919" name="Google Shape;919;p33"/>
          <p:cNvSpPr txBox="1"/>
          <p:nvPr/>
        </p:nvSpPr>
        <p:spPr>
          <a:xfrm>
            <a:off x="360375" y="1550075"/>
            <a:ext cx="6207900" cy="728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シフト管理→シフト募集→「シフト募集」</a:t>
            </a:r>
            <a:endParaRPr sz="1000" b="1"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スタッフにシフト申請を促すためのお知らせを作成し、メールで通知できます。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シフト募集</a:t>
            </a:r>
            <a:endParaRPr sz="1000" b="0" i="0" u="none" strike="noStrike" cap="none">
              <a:solidFill>
                <a:schemeClr val="dk1"/>
              </a:solidFill>
              <a:latin typeface="Meiryo"/>
              <a:ea typeface="Meiryo"/>
              <a:cs typeface="Meiryo"/>
              <a:sym typeface="Meiryo"/>
            </a:endParaRPr>
          </a:p>
        </p:txBody>
      </p:sp>
      <p:graphicFrame>
        <p:nvGraphicFramePr>
          <p:cNvPr id="920" name="Google Shape;920;p33"/>
          <p:cNvGraphicFramePr/>
          <p:nvPr/>
        </p:nvGraphicFramePr>
        <p:xfrm>
          <a:off x="491813" y="6149665"/>
          <a:ext cx="3000000" cy="3000000"/>
        </p:xfrm>
        <a:graphic>
          <a:graphicData uri="http://schemas.openxmlformats.org/drawingml/2006/table">
            <a:tbl>
              <a:tblPr>
                <a:noFill/>
                <a:tableStyleId>{FC5AC5F7-BD7E-4327-884B-1D2095C8778F}</a:tableStyleId>
              </a:tblPr>
              <a:tblGrid>
                <a:gridCol w="1670500">
                  <a:extLst>
                    <a:ext uri="{9D8B030D-6E8A-4147-A177-3AD203B41FA5}">
                      <a16:colId xmlns:a16="http://schemas.microsoft.com/office/drawing/2014/main" val="20000"/>
                    </a:ext>
                  </a:extLst>
                </a:gridCol>
                <a:gridCol w="4203850">
                  <a:extLst>
                    <a:ext uri="{9D8B030D-6E8A-4147-A177-3AD203B41FA5}">
                      <a16:colId xmlns:a16="http://schemas.microsoft.com/office/drawing/2014/main" val="20001"/>
                    </a:ext>
                  </a:extLst>
                </a:gridCol>
              </a:tblGrid>
              <a:tr h="32172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項　目</a:t>
                      </a:r>
                      <a:endParaRPr sz="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説　明</a:t>
                      </a:r>
                      <a:endParaRPr sz="900" b="1" u="none" strike="noStrike" cap="none"/>
                    </a:p>
                  </a:txBody>
                  <a:tcPr marL="91425" marR="91425" marT="91425" marB="91425"/>
                </a:tc>
                <a:extLst>
                  <a:ext uri="{0D108BD9-81ED-4DB2-BD59-A6C34878D82A}">
                    <a16:rowId xmlns:a16="http://schemas.microsoft.com/office/drawing/2014/main" val="10000"/>
                  </a:ext>
                </a:extLst>
              </a:tr>
              <a:tr h="321725">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シフト募集先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rgbClr val="333333"/>
                          </a:solidFill>
                          <a:highlight>
                            <a:srgbClr val="FFFFFF"/>
                          </a:highlight>
                        </a:rPr>
                        <a:t>シフト募集を行いたいグループを</a:t>
                      </a:r>
                      <a:r>
                        <a:rPr lang="ja-JP" sz="900" u="none" strike="noStrike" cap="none">
                          <a:solidFill>
                            <a:schemeClr val="dk1"/>
                          </a:solidFill>
                          <a:latin typeface="Meiryo"/>
                          <a:ea typeface="Meiryo"/>
                          <a:cs typeface="Meiryo"/>
                          <a:sym typeface="Meiryo"/>
                        </a:rPr>
                        <a:t>指定します。</a:t>
                      </a:r>
                      <a:endParaRPr sz="900" u="none" strike="noStrike" cap="none"/>
                    </a:p>
                  </a:txBody>
                  <a:tcPr marL="91425" marR="91425" marT="91425" marB="91425"/>
                </a:tc>
                <a:extLst>
                  <a:ext uri="{0D108BD9-81ED-4DB2-BD59-A6C34878D82A}">
                    <a16:rowId xmlns:a16="http://schemas.microsoft.com/office/drawing/2014/main" val="10001"/>
                  </a:ext>
                </a:extLst>
              </a:tr>
              <a:tr h="321725">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期間</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スタッフにシフトに入ってほしい期間を指定します。</a:t>
                      </a:r>
                      <a:endParaRPr sz="900" u="none" strike="noStrike" cap="none"/>
                    </a:p>
                  </a:txBody>
                  <a:tcPr marL="91425" marR="91425" marT="91425" marB="91425"/>
                </a:tc>
                <a:extLst>
                  <a:ext uri="{0D108BD9-81ED-4DB2-BD59-A6C34878D82A}">
                    <a16:rowId xmlns:a16="http://schemas.microsoft.com/office/drawing/2014/main" val="10002"/>
                  </a:ext>
                </a:extLst>
              </a:tr>
              <a:tr h="321725">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締切日時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募集シフトの申請をいつまでにしてほしいかを指定します。</a:t>
                      </a:r>
                      <a:endParaRPr sz="900" u="none" strike="noStrike" cap="none"/>
                    </a:p>
                  </a:txBody>
                  <a:tcPr marL="91425" marR="91425" marT="91425" marB="91425"/>
                </a:tc>
                <a:extLst>
                  <a:ext uri="{0D108BD9-81ED-4DB2-BD59-A6C34878D82A}">
                    <a16:rowId xmlns:a16="http://schemas.microsoft.com/office/drawing/2014/main" val="10003"/>
                  </a:ext>
                </a:extLst>
              </a:tr>
              <a:tr h="4596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シフト募集メールを送信する</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（登録直後）</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シフト募集の登録直後に、シフト募集メールを送信する対象範囲を選択します。</a:t>
                      </a:r>
                      <a:endParaRPr sz="900" u="none" strike="noStrike" cap="none"/>
                    </a:p>
                  </a:txBody>
                  <a:tcPr marL="91425" marR="91425" marT="91425" marB="91425"/>
                </a:tc>
                <a:extLst>
                  <a:ext uri="{0D108BD9-81ED-4DB2-BD59-A6C34878D82A}">
                    <a16:rowId xmlns:a16="http://schemas.microsoft.com/office/drawing/2014/main" val="10004"/>
                  </a:ext>
                </a:extLst>
              </a:tr>
              <a:tr h="4596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最終確認メールを送信する</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（締め切り間際）</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締切日時で設定された時間の2時間前に、最終確認のメールを送信するかどうかを選択します。</a:t>
                      </a:r>
                      <a:endParaRPr sz="900" u="none" strike="noStrike" cap="none"/>
                    </a:p>
                  </a:txBody>
                  <a:tcPr marL="91425" marR="91425" marT="91425" marB="91425"/>
                </a:tc>
                <a:extLst>
                  <a:ext uri="{0D108BD9-81ED-4DB2-BD59-A6C34878D82A}">
                    <a16:rowId xmlns:a16="http://schemas.microsoft.com/office/drawing/2014/main" val="10005"/>
                  </a:ext>
                </a:extLst>
              </a:tr>
              <a:tr h="219025">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募集理由（省略可）</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募集の理由や、スタッフに伝えたいことがある場合に記載します。</a:t>
                      </a:r>
                      <a:endParaRPr sz="900" u="none" strike="noStrike" cap="none"/>
                    </a:p>
                  </a:txBody>
                  <a:tcPr marL="91425" marR="91425" marT="91425" marB="91425"/>
                </a:tc>
                <a:extLst>
                  <a:ext uri="{0D108BD9-81ED-4DB2-BD59-A6C34878D82A}">
                    <a16:rowId xmlns:a16="http://schemas.microsoft.com/office/drawing/2014/main" val="10006"/>
                  </a:ext>
                </a:extLst>
              </a:tr>
            </a:tbl>
          </a:graphicData>
        </a:graphic>
      </p:graphicFrame>
      <p:sp>
        <p:nvSpPr>
          <p:cNvPr id="921" name="Google Shape;921;p33"/>
          <p:cNvSpPr txBox="1"/>
          <p:nvPr/>
        </p:nvSpPr>
        <p:spPr>
          <a:xfrm>
            <a:off x="365250" y="2297022"/>
            <a:ext cx="6109500" cy="57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JP" sz="1000" b="1">
                <a:solidFill>
                  <a:schemeClr val="dk1"/>
                </a:solidFill>
                <a:latin typeface="Meiryo"/>
                <a:ea typeface="Meiryo"/>
                <a:cs typeface="Meiryo"/>
                <a:sym typeface="Meiryo"/>
              </a:rPr>
              <a:t>・シフト募集を新規作成する</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500"/>
              </a:spcAft>
              <a:buNone/>
            </a:pPr>
            <a:r>
              <a:rPr lang="ja-JP" sz="1000">
                <a:solidFill>
                  <a:schemeClr val="dk1"/>
                </a:solidFill>
                <a:latin typeface="Meiryo"/>
                <a:ea typeface="Meiryo"/>
                <a:cs typeface="Meiryo"/>
                <a:sym typeface="Meiryo"/>
              </a:rPr>
              <a:t>シフト募集を作成し、期間を決めてスタッフにシフト募集を行います。</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3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68</a:t>
            </a:fld>
            <a:endParaRPr/>
          </a:p>
        </p:txBody>
      </p:sp>
      <p:sp>
        <p:nvSpPr>
          <p:cNvPr id="927" name="Google Shape;927;p34"/>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シフトを募集する</a:t>
            </a:r>
            <a:endParaRPr/>
          </a:p>
        </p:txBody>
      </p:sp>
      <p:sp>
        <p:nvSpPr>
          <p:cNvPr id="928" name="Google Shape;928;p34"/>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シフトを募集する方法をご案内します。（2/2）</a:t>
            </a:r>
            <a:endParaRPr sz="1300"/>
          </a:p>
        </p:txBody>
      </p:sp>
      <p:sp>
        <p:nvSpPr>
          <p:cNvPr id="929" name="Google Shape;929;p34"/>
          <p:cNvSpPr txBox="1"/>
          <p:nvPr/>
        </p:nvSpPr>
        <p:spPr>
          <a:xfrm>
            <a:off x="271875" y="1550075"/>
            <a:ext cx="6296400" cy="70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・登録済みのシフト募集を修正/削除する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「シフト募集」画面下部の「登録済みのシフト募集」欄で、登録を行ったシフト募集を確認できます。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登録済みの締め切り前のシフトについて、【修正】【削除】ボタンから修正や削除ができます。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p:txBody>
      </p:sp>
      <p:pic>
        <p:nvPicPr>
          <p:cNvPr id="930" name="Google Shape;930;p34"/>
          <p:cNvPicPr preferRelativeResize="0"/>
          <p:nvPr/>
        </p:nvPicPr>
        <p:blipFill rotWithShape="1">
          <a:blip r:embed="rId3">
            <a:alphaModFix/>
          </a:blip>
          <a:srcRect/>
          <a:stretch/>
        </p:blipFill>
        <p:spPr>
          <a:xfrm>
            <a:off x="433500" y="2307200"/>
            <a:ext cx="5972999" cy="622675"/>
          </a:xfrm>
          <a:prstGeom prst="rect">
            <a:avLst/>
          </a:prstGeom>
          <a:noFill/>
          <a:ln w="9525" cap="flat" cmpd="sng">
            <a:solidFill>
              <a:srgbClr val="D8D8D8"/>
            </a:solidFill>
            <a:prstDash val="solid"/>
            <a:round/>
            <a:headEnd type="none" w="sm" len="sm"/>
            <a:tailEnd type="none" w="sm" len="sm"/>
          </a:ln>
        </p:spPr>
      </p:pic>
      <p:sp>
        <p:nvSpPr>
          <p:cNvPr id="931" name="Google Shape;931;p34"/>
          <p:cNvSpPr txBox="1"/>
          <p:nvPr/>
        </p:nvSpPr>
        <p:spPr>
          <a:xfrm>
            <a:off x="271875" y="3133725"/>
            <a:ext cx="6296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chemeClr val="dk1"/>
                </a:solidFill>
                <a:latin typeface="Meiryo"/>
                <a:ea typeface="Meiryo"/>
                <a:cs typeface="Meiryo"/>
                <a:sym typeface="Meiryo"/>
              </a:rPr>
              <a:t>「修正画面」</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修正内容を設定し【変更確認】ボタンをクリックすると確認画面に移動します。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確認後【編集する】ボタンをクリックするとシフト募集の修正が確定します。</a:t>
            </a:r>
            <a:endParaRPr sz="1000" b="0" i="0" u="none" strike="noStrike" cap="none">
              <a:solidFill>
                <a:schemeClr val="dk1"/>
              </a:solidFill>
              <a:latin typeface="Meiryo"/>
              <a:ea typeface="Meiryo"/>
              <a:cs typeface="Meiryo"/>
              <a:sym typeface="Meiryo"/>
            </a:endParaRPr>
          </a:p>
        </p:txBody>
      </p:sp>
      <p:sp>
        <p:nvSpPr>
          <p:cNvPr id="932" name="Google Shape;932;p34"/>
          <p:cNvSpPr txBox="1"/>
          <p:nvPr/>
        </p:nvSpPr>
        <p:spPr>
          <a:xfrm>
            <a:off x="271875" y="6391275"/>
            <a:ext cx="6296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chemeClr val="dk1"/>
                </a:solidFill>
                <a:latin typeface="Meiryo"/>
                <a:ea typeface="Meiryo"/>
                <a:cs typeface="Meiryo"/>
                <a:sym typeface="Meiryo"/>
              </a:rPr>
              <a:t>「削除画面」</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内容を確認し【削除する】ボタンをクリックするとシフト募集の削除が確定します。</a:t>
            </a:r>
            <a:endParaRPr sz="1000" b="0" i="0" u="none" strike="noStrike" cap="none">
              <a:solidFill>
                <a:schemeClr val="dk1"/>
              </a:solidFill>
              <a:latin typeface="Meiryo"/>
              <a:ea typeface="Meiryo"/>
              <a:cs typeface="Meiryo"/>
              <a:sym typeface="Meiryo"/>
            </a:endParaRPr>
          </a:p>
        </p:txBody>
      </p:sp>
      <p:pic>
        <p:nvPicPr>
          <p:cNvPr id="933" name="Google Shape;933;p34"/>
          <p:cNvPicPr preferRelativeResize="0"/>
          <p:nvPr/>
        </p:nvPicPr>
        <p:blipFill rotWithShape="1">
          <a:blip r:embed="rId4">
            <a:alphaModFix/>
          </a:blip>
          <a:srcRect/>
          <a:stretch/>
        </p:blipFill>
        <p:spPr>
          <a:xfrm>
            <a:off x="1018938" y="3780225"/>
            <a:ext cx="4802125" cy="2505301"/>
          </a:xfrm>
          <a:prstGeom prst="rect">
            <a:avLst/>
          </a:prstGeom>
          <a:noFill/>
          <a:ln w="9525" cap="flat" cmpd="sng">
            <a:solidFill>
              <a:srgbClr val="D8D8D8"/>
            </a:solidFill>
            <a:prstDash val="solid"/>
            <a:round/>
            <a:headEnd type="none" w="sm" len="sm"/>
            <a:tailEnd type="none" w="sm" len="sm"/>
          </a:ln>
        </p:spPr>
      </p:pic>
      <p:pic>
        <p:nvPicPr>
          <p:cNvPr id="934" name="Google Shape;934;p34"/>
          <p:cNvPicPr preferRelativeResize="0"/>
          <p:nvPr/>
        </p:nvPicPr>
        <p:blipFill rotWithShape="1">
          <a:blip r:embed="rId5">
            <a:alphaModFix/>
          </a:blip>
          <a:srcRect/>
          <a:stretch/>
        </p:blipFill>
        <p:spPr>
          <a:xfrm>
            <a:off x="1018950" y="6883875"/>
            <a:ext cx="4802125" cy="1937954"/>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3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69</a:t>
            </a:fld>
            <a:endParaRPr/>
          </a:p>
        </p:txBody>
      </p:sp>
      <p:sp>
        <p:nvSpPr>
          <p:cNvPr id="940" name="Google Shape;940;p35"/>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シフト申請を承認する</a:t>
            </a:r>
            <a:endParaRPr/>
          </a:p>
        </p:txBody>
      </p:sp>
      <p:sp>
        <p:nvSpPr>
          <p:cNvPr id="941" name="Google Shape;941;p35"/>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シフト申請の承認方法をご案内します。（1/3）</a:t>
            </a:r>
            <a:endParaRPr sz="1300"/>
          </a:p>
        </p:txBody>
      </p:sp>
      <p:sp>
        <p:nvSpPr>
          <p:cNvPr id="942" name="Google Shape;942;p35"/>
          <p:cNvSpPr txBox="1"/>
          <p:nvPr/>
        </p:nvSpPr>
        <p:spPr>
          <a:xfrm>
            <a:off x="271875" y="1550075"/>
            <a:ext cx="6296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シフト管理→シフト作成→「承認」</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スタッフからのシフト申請を表示し、承認を行うことができます。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シフトが承認されることにより、スタッフの出勤簿やパレットシフト・ラインシフトに確定したシフトが反映されます。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シフト作成（承認）</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対象期間やグループ、シフト状況等を選んで【検索】ボタンを押して申請シフトを表示します。</a:t>
            </a:r>
            <a:endParaRPr sz="1000" b="0" i="0" u="none" strike="noStrike" cap="none">
              <a:solidFill>
                <a:schemeClr val="dk1"/>
              </a:solidFill>
              <a:latin typeface="Meiryo"/>
              <a:ea typeface="Meiryo"/>
              <a:cs typeface="Meiryo"/>
              <a:sym typeface="Meiryo"/>
            </a:endParaRPr>
          </a:p>
        </p:txBody>
      </p:sp>
      <p:pic>
        <p:nvPicPr>
          <p:cNvPr id="943" name="Google Shape;943;p35"/>
          <p:cNvPicPr preferRelativeResize="0"/>
          <p:nvPr/>
        </p:nvPicPr>
        <p:blipFill rotWithShape="1">
          <a:blip r:embed="rId4">
            <a:alphaModFix/>
          </a:blip>
          <a:srcRect/>
          <a:stretch/>
        </p:blipFill>
        <p:spPr>
          <a:xfrm>
            <a:off x="1684725" y="2847875"/>
            <a:ext cx="3488549" cy="1625875"/>
          </a:xfrm>
          <a:prstGeom prst="rect">
            <a:avLst/>
          </a:prstGeom>
          <a:noFill/>
          <a:ln w="9525" cap="flat" cmpd="sng">
            <a:solidFill>
              <a:srgbClr val="D9D9D9"/>
            </a:solidFill>
            <a:prstDash val="solid"/>
            <a:round/>
            <a:headEnd type="none" w="sm" len="sm"/>
            <a:tailEnd type="none" w="sm" len="sm"/>
          </a:ln>
        </p:spPr>
      </p:pic>
      <p:sp>
        <p:nvSpPr>
          <p:cNvPr id="944" name="Google Shape;944;p35"/>
          <p:cNvSpPr/>
          <p:nvPr/>
        </p:nvSpPr>
        <p:spPr>
          <a:xfrm>
            <a:off x="1721875" y="4185275"/>
            <a:ext cx="1824600" cy="1278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aphicFrame>
        <p:nvGraphicFramePr>
          <p:cNvPr id="945" name="Google Shape;945;p35"/>
          <p:cNvGraphicFramePr/>
          <p:nvPr/>
        </p:nvGraphicFramePr>
        <p:xfrm>
          <a:off x="943475" y="4544775"/>
          <a:ext cx="3000000" cy="3000000"/>
        </p:xfrm>
        <a:graphic>
          <a:graphicData uri="http://schemas.openxmlformats.org/drawingml/2006/table">
            <a:tbl>
              <a:tblPr>
                <a:noFill/>
                <a:tableStyleId>{FC5AC5F7-BD7E-4327-884B-1D2095C8778F}</a:tableStyleId>
              </a:tblPr>
              <a:tblGrid>
                <a:gridCol w="1000125">
                  <a:extLst>
                    <a:ext uri="{9D8B030D-6E8A-4147-A177-3AD203B41FA5}">
                      <a16:colId xmlns:a16="http://schemas.microsoft.com/office/drawing/2014/main" val="20000"/>
                    </a:ext>
                  </a:extLst>
                </a:gridCol>
                <a:gridCol w="3952875">
                  <a:extLst>
                    <a:ext uri="{9D8B030D-6E8A-4147-A177-3AD203B41FA5}">
                      <a16:colId xmlns:a16="http://schemas.microsoft.com/office/drawing/2014/main" val="20001"/>
                    </a:ext>
                  </a:extLst>
                </a:gridCol>
              </a:tblGrid>
              <a:tr h="32112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highlight>
                            <a:srgbClr val="F3F3F3"/>
                          </a:highlight>
                        </a:rPr>
                        <a:t>シフト状況</a:t>
                      </a:r>
                      <a:endParaRPr sz="900" b="1" u="none" strike="noStrike" cap="none">
                        <a:highlight>
                          <a:srgbClr val="F3F3F3"/>
                        </a:highlight>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highlight>
                            <a:srgbClr val="F3F3F3"/>
                          </a:highlight>
                        </a:rPr>
                        <a:t>表示内容</a:t>
                      </a:r>
                      <a:endParaRPr sz="900" b="1" u="none" strike="noStrike" cap="none">
                        <a:highlight>
                          <a:srgbClr val="F3F3F3"/>
                        </a:highlight>
                      </a:endParaRPr>
                    </a:p>
                  </a:txBody>
                  <a:tcPr marL="91425" marR="91425" marT="91425" marB="91425">
                    <a:solidFill>
                      <a:srgbClr val="F3F3F3"/>
                    </a:solidFill>
                  </a:tcPr>
                </a:tc>
                <a:extLst>
                  <a:ext uri="{0D108BD9-81ED-4DB2-BD59-A6C34878D82A}">
                    <a16:rowId xmlns:a16="http://schemas.microsoft.com/office/drawing/2014/main" val="10000"/>
                  </a:ext>
                </a:extLst>
              </a:tr>
              <a:tr h="3173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申請中</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rPr>
                        <a:t>確認や承認、削除が行われていない申請を表示します。</a:t>
                      </a:r>
                      <a:endParaRPr sz="900" u="none" strike="noStrike" cap="none"/>
                    </a:p>
                  </a:txBody>
                  <a:tcPr marL="91425" marR="91425" marT="91425" marB="91425"/>
                </a:tc>
                <a:extLst>
                  <a:ext uri="{0D108BD9-81ED-4DB2-BD59-A6C34878D82A}">
                    <a16:rowId xmlns:a16="http://schemas.microsoft.com/office/drawing/2014/main" val="10001"/>
                  </a:ext>
                </a:extLst>
              </a:tr>
              <a:tr h="3173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申請確認のみ</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下部の【申請確認のみ】ボタンで確認済みにした申請を表示します。</a:t>
                      </a:r>
                      <a:endParaRPr sz="900" u="none" strike="noStrike" cap="none"/>
                    </a:p>
                  </a:txBody>
                  <a:tcPr marL="91425" marR="91425" marT="91425" marB="91425"/>
                </a:tc>
                <a:extLst>
                  <a:ext uri="{0D108BD9-81ED-4DB2-BD59-A6C34878D82A}">
                    <a16:rowId xmlns:a16="http://schemas.microsoft.com/office/drawing/2014/main" val="10002"/>
                  </a:ext>
                </a:extLst>
              </a:tr>
              <a:tr h="3173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確定済</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すでに確定されているシフトを表示します。</a:t>
                      </a:r>
                      <a:endParaRPr sz="900" u="none" strike="noStrike" cap="none"/>
                    </a:p>
                  </a:txBody>
                  <a:tcPr marL="91425" marR="91425" marT="91425" marB="91425"/>
                </a:tc>
                <a:extLst>
                  <a:ext uri="{0D108BD9-81ED-4DB2-BD59-A6C34878D82A}">
                    <a16:rowId xmlns:a16="http://schemas.microsoft.com/office/drawing/2014/main" val="10003"/>
                  </a:ext>
                </a:extLst>
              </a:tr>
            </a:tbl>
          </a:graphicData>
        </a:graphic>
      </p:graphicFrame>
      <p:pic>
        <p:nvPicPr>
          <p:cNvPr id="946" name="Google Shape;946;p35"/>
          <p:cNvPicPr preferRelativeResize="0"/>
          <p:nvPr/>
        </p:nvPicPr>
        <p:blipFill rotWithShape="1">
          <a:blip r:embed="rId5">
            <a:alphaModFix/>
          </a:blip>
          <a:srcRect/>
          <a:stretch/>
        </p:blipFill>
        <p:spPr>
          <a:xfrm>
            <a:off x="359825" y="5896924"/>
            <a:ext cx="6120299" cy="3089225"/>
          </a:xfrm>
          <a:prstGeom prst="rect">
            <a:avLst/>
          </a:prstGeom>
          <a:noFill/>
          <a:ln w="9525" cap="flat" cmpd="sng">
            <a:solidFill>
              <a:srgbClr val="D9D9D9"/>
            </a:solidFill>
            <a:prstDash val="solid"/>
            <a:round/>
            <a:headEnd type="none" w="sm" len="sm"/>
            <a:tailEnd type="none" w="sm" len="sm"/>
          </a:ln>
        </p:spPr>
      </p:pic>
      <p:sp>
        <p:nvSpPr>
          <p:cNvPr id="947" name="Google Shape;947;p35"/>
          <p:cNvSpPr txBox="1"/>
          <p:nvPr/>
        </p:nvSpPr>
        <p:spPr>
          <a:xfrm>
            <a:off x="359825" y="8545250"/>
            <a:ext cx="6120300" cy="33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7</a:t>
            </a:fld>
            <a:endParaRPr/>
          </a:p>
        </p:txBody>
      </p:sp>
      <p:sp>
        <p:nvSpPr>
          <p:cNvPr id="89" name="Google Shape;89;p15"/>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6" lvl="0" indent="0" algn="l" rtl="0">
              <a:lnSpc>
                <a:spcPct val="90000"/>
              </a:lnSpc>
              <a:spcBef>
                <a:spcPts val="706"/>
              </a:spcBef>
              <a:spcAft>
                <a:spcPts val="0"/>
              </a:spcAft>
              <a:buSzPts val="2300"/>
              <a:buNone/>
            </a:pPr>
            <a:r>
              <a:rPr lang="ja-JP"/>
              <a:t>管理者ページにログインする</a:t>
            </a:r>
            <a:endParaRPr/>
          </a:p>
        </p:txBody>
      </p:sp>
      <p:sp>
        <p:nvSpPr>
          <p:cNvPr id="90" name="Google Shape;90;p15"/>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管理者ページへのログインに必要な情報についてご案内します。</a:t>
            </a:r>
            <a:endParaRPr sz="1300"/>
          </a:p>
        </p:txBody>
      </p:sp>
      <p:sp>
        <p:nvSpPr>
          <p:cNvPr id="91" name="Google Shape;91;p15"/>
          <p:cNvSpPr txBox="1"/>
          <p:nvPr/>
        </p:nvSpPr>
        <p:spPr>
          <a:xfrm>
            <a:off x="360000" y="5620325"/>
            <a:ext cx="6274200" cy="28500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勤怠会社ID</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会社ごとに設定</a:t>
            </a:r>
            <a:r>
              <a:rPr lang="ja-JP" sz="1100">
                <a:solidFill>
                  <a:schemeClr val="dk1"/>
                </a:solidFill>
                <a:latin typeface="Meiryo"/>
                <a:ea typeface="Meiryo"/>
                <a:cs typeface="Meiryo"/>
                <a:sym typeface="Meiryo"/>
              </a:rPr>
              <a:t>された</a:t>
            </a:r>
            <a:r>
              <a:rPr lang="ja-JP" sz="1100" b="0" i="0" u="none" strike="noStrike" cap="none">
                <a:solidFill>
                  <a:schemeClr val="dk1"/>
                </a:solidFill>
                <a:latin typeface="Meiryo"/>
                <a:ea typeface="Meiryo"/>
                <a:cs typeface="Meiryo"/>
                <a:sym typeface="Meiryo"/>
              </a:rPr>
              <a:t>ID</a:t>
            </a:r>
            <a:r>
              <a:rPr lang="ja-JP" sz="1100">
                <a:solidFill>
                  <a:schemeClr val="dk1"/>
                </a:solidFill>
                <a:latin typeface="Meiryo"/>
                <a:ea typeface="Meiryo"/>
                <a:cs typeface="Meiryo"/>
                <a:sym typeface="Meiryo"/>
              </a:rPr>
              <a:t>です</a:t>
            </a:r>
            <a:r>
              <a:rPr lang="ja-JP" sz="1100" b="0" i="0" u="none" strike="noStrike" cap="none">
                <a:solidFill>
                  <a:schemeClr val="dk1"/>
                </a:solidFill>
                <a:latin typeface="Meiryo"/>
                <a:ea typeface="Meiryo"/>
                <a:cs typeface="Meiryo"/>
                <a:sym typeface="Meiryo"/>
              </a:rPr>
              <a:t>。</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グループ管理者登録のお知らせで通知されたメールに記載されているURLをクリックすると</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　　自動的に入力された状態で</a:t>
            </a:r>
            <a:r>
              <a:rPr lang="ja-JP" sz="1100">
                <a:solidFill>
                  <a:schemeClr val="dk1"/>
                </a:solidFill>
                <a:latin typeface="Meiryo"/>
                <a:ea typeface="Meiryo"/>
                <a:cs typeface="Meiryo"/>
                <a:sym typeface="Meiryo"/>
              </a:rPr>
              <a:t>ログイン画面が</a:t>
            </a:r>
            <a:r>
              <a:rPr lang="ja-JP" sz="1100" b="0" i="0" u="none" strike="noStrike" cap="none">
                <a:solidFill>
                  <a:schemeClr val="dk1"/>
                </a:solidFill>
                <a:latin typeface="Meiryo"/>
                <a:ea typeface="Meiryo"/>
                <a:cs typeface="Meiryo"/>
                <a:sym typeface="Meiryo"/>
              </a:rPr>
              <a:t>表示されます。</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グループ管理者ログインID</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グループ管理者ごとに設定されたID</a:t>
            </a:r>
            <a:r>
              <a:rPr lang="ja-JP" sz="1100">
                <a:solidFill>
                  <a:schemeClr val="dk1"/>
                </a:solidFill>
                <a:latin typeface="Meiryo"/>
                <a:ea typeface="Meiryo"/>
                <a:cs typeface="Meiryo"/>
                <a:sym typeface="Meiryo"/>
              </a:rPr>
              <a:t>です</a:t>
            </a:r>
            <a:r>
              <a:rPr lang="ja-JP" sz="1100" b="0" i="0" u="none" strike="noStrike" cap="none">
                <a:solidFill>
                  <a:schemeClr val="dk1"/>
                </a:solidFill>
                <a:latin typeface="Meiryo"/>
                <a:ea typeface="Meiryo"/>
                <a:cs typeface="Meiryo"/>
                <a:sym typeface="Meiryo"/>
              </a:rPr>
              <a:t>。</a:t>
            </a:r>
            <a:r>
              <a:rPr lang="ja-JP" sz="1500" b="0" i="0" u="none" strike="noStrike" cap="none">
                <a:solidFill>
                  <a:srgbClr val="000000"/>
                </a:solidFill>
                <a:latin typeface="Arial"/>
                <a:ea typeface="Arial"/>
                <a:cs typeface="Arial"/>
                <a:sym typeface="Arial"/>
              </a:rPr>
              <a:t/>
            </a:r>
            <a:br>
              <a:rPr lang="ja-JP" sz="15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　　グループ管理者ログインIDは、全権限管理者のアカウントから変更できます。</a:t>
            </a:r>
            <a:r>
              <a:rPr lang="ja-JP" sz="1500" b="0" i="0" u="none" strike="noStrike" cap="none">
                <a:solidFill>
                  <a:srgbClr val="000000"/>
                </a:solidFill>
                <a:latin typeface="Arial"/>
                <a:ea typeface="Arial"/>
                <a:cs typeface="Arial"/>
                <a:sym typeface="Arial"/>
              </a:rPr>
              <a:t/>
            </a:r>
            <a:br>
              <a:rPr lang="ja-JP" sz="15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　　変更したい場合は、全権限管理者にお問い合わせください。</a:t>
            </a:r>
            <a:endParaRPr sz="1100" b="1"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a:t>
            </a:r>
            <a:r>
              <a:rPr lang="ja-JP" sz="1100" b="1" i="0" u="none" strike="noStrike" cap="none">
                <a:solidFill>
                  <a:schemeClr val="dk1"/>
                </a:solidFill>
                <a:latin typeface="Meiryo"/>
                <a:ea typeface="Meiryo"/>
                <a:cs typeface="Meiryo"/>
                <a:sym typeface="Meiryo"/>
              </a:rPr>
              <a:t>パスワード</a:t>
            </a:r>
            <a:endParaRPr sz="1100" b="0" i="0" u="none" strike="noStrike" cap="none">
              <a:solidFill>
                <a:schemeClr val="dk1"/>
              </a:solidFill>
              <a:latin typeface="Meiryo"/>
              <a:ea typeface="Meiryo"/>
              <a:cs typeface="Meiryo"/>
              <a:sym typeface="Meiryo"/>
            </a:endParaRPr>
          </a:p>
          <a:p>
            <a:pPr marL="0" marR="0" lvl="0" indent="0" algn="l" rtl="0">
              <a:lnSpc>
                <a:spcPct val="115000"/>
              </a:lnSpc>
              <a:spcBef>
                <a:spcPts val="100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　　グループ管理者ごとに設定された</a:t>
            </a:r>
            <a:r>
              <a:rPr lang="ja-JP" sz="1100">
                <a:solidFill>
                  <a:schemeClr val="dk1"/>
                </a:solidFill>
                <a:latin typeface="Meiryo"/>
                <a:ea typeface="Meiryo"/>
                <a:cs typeface="Meiryo"/>
                <a:sym typeface="Meiryo"/>
              </a:rPr>
              <a:t>ログイン</a:t>
            </a:r>
            <a:r>
              <a:rPr lang="ja-JP" sz="1100" b="0" i="0" u="none" strike="noStrike" cap="none">
                <a:solidFill>
                  <a:schemeClr val="dk1"/>
                </a:solidFill>
                <a:latin typeface="Meiryo"/>
                <a:ea typeface="Meiryo"/>
                <a:cs typeface="Meiryo"/>
                <a:sym typeface="Meiryo"/>
              </a:rPr>
              <a:t>パスワード</a:t>
            </a:r>
            <a:r>
              <a:rPr lang="ja-JP" sz="1100">
                <a:solidFill>
                  <a:schemeClr val="dk1"/>
                </a:solidFill>
                <a:latin typeface="Meiryo"/>
                <a:ea typeface="Meiryo"/>
                <a:cs typeface="Meiryo"/>
                <a:sym typeface="Meiryo"/>
              </a:rPr>
              <a:t>です</a:t>
            </a:r>
            <a:r>
              <a:rPr lang="ja-JP" sz="1100" b="0" i="0" u="none" strike="noStrike" cap="none">
                <a:solidFill>
                  <a:schemeClr val="dk1"/>
                </a:solidFill>
                <a:latin typeface="Meiryo"/>
                <a:ea typeface="Meiryo"/>
                <a:cs typeface="Meiryo"/>
                <a:sym typeface="Meiryo"/>
              </a:rPr>
              <a:t>。</a:t>
            </a:r>
            <a:r>
              <a:rPr lang="ja-JP" sz="1500" b="0" i="0" u="none" strike="noStrike" cap="none">
                <a:solidFill>
                  <a:srgbClr val="000000"/>
                </a:solidFill>
                <a:latin typeface="Arial"/>
                <a:ea typeface="Arial"/>
                <a:cs typeface="Arial"/>
                <a:sym typeface="Arial"/>
              </a:rPr>
              <a:t/>
            </a:r>
            <a:br>
              <a:rPr lang="ja-JP" sz="1500" b="0" i="0" u="none" strike="noStrike" cap="none">
                <a:solidFill>
                  <a:srgbClr val="000000"/>
                </a:solidFill>
                <a:latin typeface="Arial"/>
                <a:ea typeface="Arial"/>
                <a:cs typeface="Arial"/>
                <a:sym typeface="Arial"/>
              </a:rPr>
            </a:br>
            <a:r>
              <a:rPr lang="ja-JP" sz="1100" b="0" i="0" u="none" strike="noStrike" cap="none">
                <a:solidFill>
                  <a:schemeClr val="dk1"/>
                </a:solidFill>
                <a:latin typeface="Meiryo"/>
                <a:ea typeface="Meiryo"/>
                <a:cs typeface="Meiryo"/>
                <a:sym typeface="Meiryo"/>
              </a:rPr>
              <a:t>　　パスワードをお忘れの場合は、全権限管理者にお問い合わせください。</a:t>
            </a:r>
            <a:endParaRPr sz="1100" b="1" i="0" u="none" strike="noStrike" cap="none">
              <a:solidFill>
                <a:schemeClr val="dk1"/>
              </a:solidFill>
              <a:latin typeface="Meiryo"/>
              <a:ea typeface="Meiryo"/>
              <a:cs typeface="Meiryo"/>
              <a:sym typeface="Meiryo"/>
            </a:endParaRPr>
          </a:p>
        </p:txBody>
      </p:sp>
      <p:pic>
        <p:nvPicPr>
          <p:cNvPr id="92" name="Google Shape;92;p15"/>
          <p:cNvPicPr preferRelativeResize="0"/>
          <p:nvPr/>
        </p:nvPicPr>
        <p:blipFill rotWithShape="1">
          <a:blip r:embed="rId3">
            <a:alphaModFix/>
          </a:blip>
          <a:srcRect/>
          <a:stretch/>
        </p:blipFill>
        <p:spPr>
          <a:xfrm>
            <a:off x="2051612" y="1546919"/>
            <a:ext cx="2754777" cy="391893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3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70</a:t>
            </a:fld>
            <a:endParaRPr/>
          </a:p>
        </p:txBody>
      </p:sp>
      <p:sp>
        <p:nvSpPr>
          <p:cNvPr id="953" name="Google Shape;953;p3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06"/>
              </a:spcBef>
              <a:spcAft>
                <a:spcPts val="0"/>
              </a:spcAft>
              <a:buSzPts val="2706"/>
              <a:buNone/>
            </a:pPr>
            <a:r>
              <a:rPr lang="ja-JP" sz="1300"/>
              <a:t> シフト申請の承認方法をご案内します。（2/3）</a:t>
            </a:r>
            <a:endParaRPr sz="1300"/>
          </a:p>
        </p:txBody>
      </p:sp>
      <p:sp>
        <p:nvSpPr>
          <p:cNvPr id="954" name="Google Shape;954;p36"/>
          <p:cNvSpPr txBox="1"/>
          <p:nvPr/>
        </p:nvSpPr>
        <p:spPr>
          <a:xfrm>
            <a:off x="377700" y="8058150"/>
            <a:ext cx="6102600" cy="9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※「非公開メモ」「公開メモ」は、全権限管理者の設定によって表示されていないことがあります。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a:t>
            </a:r>
            <a:r>
              <a:rPr lang="ja-JP" sz="1000" b="0" i="0" u="sng" strike="noStrike" cap="none">
                <a:solidFill>
                  <a:schemeClr val="hlink"/>
                </a:solidFill>
                <a:latin typeface="Meiryo"/>
                <a:ea typeface="Meiryo"/>
                <a:cs typeface="Meiryo"/>
                <a:sym typeface="Meiryo"/>
                <a:hlinkClick r:id="rId3"/>
              </a:rPr>
              <a:t>スタッフに非公開のメモを作成する（非公開メモ機能 ： スタッフ・グループ日付別）</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a:t>
            </a:r>
            <a:r>
              <a:rPr lang="ja-JP" sz="1000" b="0" i="0" u="sng" strike="noStrike" cap="none">
                <a:solidFill>
                  <a:schemeClr val="hlink"/>
                </a:solidFill>
                <a:latin typeface="Meiryo"/>
                <a:ea typeface="Meiryo"/>
                <a:cs typeface="Meiryo"/>
                <a:sym typeface="Meiryo"/>
                <a:hlinkClick r:id="rId4"/>
              </a:rPr>
              <a:t>シフト募集時にスタッフにメモを公開する（公開メモ機能）</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p:txBody>
      </p:sp>
      <p:sp>
        <p:nvSpPr>
          <p:cNvPr id="955" name="Google Shape;955;p36"/>
          <p:cNvSpPr txBox="1"/>
          <p:nvPr/>
        </p:nvSpPr>
        <p:spPr>
          <a:xfrm>
            <a:off x="360000" y="1551600"/>
            <a:ext cx="6120000" cy="26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シフト申請の検索結果の見方をご説明します。</a:t>
            </a:r>
            <a:endParaRPr sz="1000" b="0" i="0" u="none" strike="noStrike" cap="none">
              <a:solidFill>
                <a:schemeClr val="dk1"/>
              </a:solidFill>
              <a:latin typeface="Meiryo"/>
              <a:ea typeface="Meiryo"/>
              <a:cs typeface="Meiryo"/>
              <a:sym typeface="Meiryo"/>
            </a:endParaRPr>
          </a:p>
        </p:txBody>
      </p:sp>
      <p:graphicFrame>
        <p:nvGraphicFramePr>
          <p:cNvPr id="956" name="Google Shape;956;p36"/>
          <p:cNvGraphicFramePr/>
          <p:nvPr/>
        </p:nvGraphicFramePr>
        <p:xfrm>
          <a:off x="532150" y="4093295"/>
          <a:ext cx="3000000" cy="3000000"/>
        </p:xfrm>
        <a:graphic>
          <a:graphicData uri="http://schemas.openxmlformats.org/drawingml/2006/table">
            <a:tbl>
              <a:tblPr>
                <a:noFill/>
                <a:tableStyleId>{FC5AC5F7-BD7E-4327-884B-1D2095C8778F}</a:tableStyleId>
              </a:tblPr>
              <a:tblGrid>
                <a:gridCol w="421975">
                  <a:extLst>
                    <a:ext uri="{9D8B030D-6E8A-4147-A177-3AD203B41FA5}">
                      <a16:colId xmlns:a16="http://schemas.microsoft.com/office/drawing/2014/main" val="20000"/>
                    </a:ext>
                  </a:extLst>
                </a:gridCol>
                <a:gridCol w="1693200">
                  <a:extLst>
                    <a:ext uri="{9D8B030D-6E8A-4147-A177-3AD203B41FA5}">
                      <a16:colId xmlns:a16="http://schemas.microsoft.com/office/drawing/2014/main" val="20001"/>
                    </a:ext>
                  </a:extLst>
                </a:gridCol>
                <a:gridCol w="3660500">
                  <a:extLst>
                    <a:ext uri="{9D8B030D-6E8A-4147-A177-3AD203B41FA5}">
                      <a16:colId xmlns:a16="http://schemas.microsoft.com/office/drawing/2014/main" val="20002"/>
                    </a:ext>
                  </a:extLst>
                </a:gridCol>
              </a:tblGrid>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項　目</a:t>
                      </a:r>
                      <a:endParaRPr sz="9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説　明</a:t>
                      </a:r>
                      <a:endParaRPr sz="900" b="1"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solidFill>
                          <a:schemeClr val="dk1"/>
                        </a:solidFill>
                      </a:endParaRPr>
                    </a:p>
                  </a:txBody>
                  <a:tcPr marL="91425" marR="91425" marT="91425" marB="91425">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rPr>
                        <a:t>申請対象日</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シフトを申請する日</a:t>
                      </a:r>
                      <a:endParaRPr sz="900" u="none" strike="noStrike" cap="none"/>
                    </a:p>
                  </a:txBody>
                  <a:tcPr marL="91425" marR="91425" marT="91425" marB="91425"/>
                </a:tc>
                <a:extLst>
                  <a:ext uri="{0D108BD9-81ED-4DB2-BD59-A6C34878D82A}">
                    <a16:rowId xmlns:a16="http://schemas.microsoft.com/office/drawing/2014/main" val="10001"/>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申</a:t>
                      </a: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申請提出日時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申請を行った日時</a:t>
                      </a:r>
                      <a:endParaRPr sz="900" u="none" strike="noStrike" cap="none"/>
                    </a:p>
                  </a:txBody>
                  <a:tcPr marL="91425" marR="91425" marT="91425" marB="91425"/>
                </a:tc>
                <a:extLst>
                  <a:ext uri="{0D108BD9-81ED-4DB2-BD59-A6C34878D82A}">
                    <a16:rowId xmlns:a16="http://schemas.microsoft.com/office/drawing/2014/main" val="10002"/>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請</a:t>
                      </a:r>
                      <a:endParaRPr sz="9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a:t>
                      </a:r>
                      <a:endParaRPr sz="900" u="none" strike="noStrike" cap="none"/>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申請を行ったスタッフの名前</a:t>
                      </a:r>
                      <a:endParaRPr sz="900" u="none" strike="noStrike" cap="none"/>
                    </a:p>
                  </a:txBody>
                  <a:tcPr marL="91425" marR="91425" marT="91425" marB="91425"/>
                </a:tc>
                <a:extLst>
                  <a:ext uri="{0D108BD9-81ED-4DB2-BD59-A6C34878D82A}">
                    <a16:rowId xmlns:a16="http://schemas.microsoft.com/office/drawing/2014/main" val="10003"/>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内</a:t>
                      </a: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申請シフト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申請したシフト内容</a:t>
                      </a:r>
                      <a:endParaRPr sz="900" u="none" strike="noStrike" cap="none"/>
                    </a:p>
                  </a:txBody>
                  <a:tcPr marL="91425" marR="91425" marT="91425" marB="91425"/>
                </a:tc>
                <a:extLst>
                  <a:ext uri="{0D108BD9-81ED-4DB2-BD59-A6C34878D82A}">
                    <a16:rowId xmlns:a16="http://schemas.microsoft.com/office/drawing/2014/main" val="10004"/>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容</a:t>
                      </a: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現在の確定シフト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現在すでに確定しているシフト内容</a:t>
                      </a:r>
                      <a:endParaRPr sz="900" u="none" strike="noStrike" cap="none"/>
                    </a:p>
                  </a:txBody>
                  <a:tcPr marL="91425" marR="91425" marT="91425" marB="91425"/>
                </a:tc>
                <a:extLst>
                  <a:ext uri="{0D108BD9-81ED-4DB2-BD59-A6C34878D82A}">
                    <a16:rowId xmlns:a16="http://schemas.microsoft.com/office/drawing/2014/main" val="10005"/>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スタッフからの備考</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スタッフが申請の際に入力した備考内容</a:t>
                      </a:r>
                      <a:endParaRPr sz="900" u="none" strike="noStrike" cap="none"/>
                    </a:p>
                  </a:txBody>
                  <a:tcPr marL="91425" marR="91425" marT="91425" marB="91425"/>
                </a:tc>
                <a:extLst>
                  <a:ext uri="{0D108BD9-81ED-4DB2-BD59-A6C34878D82A}">
                    <a16:rowId xmlns:a16="http://schemas.microsoft.com/office/drawing/2014/main" val="10006"/>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グループ</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どの打刻場所で勤務するか</a:t>
                      </a:r>
                      <a:endParaRPr sz="900" u="none" strike="noStrike" cap="none"/>
                    </a:p>
                  </a:txBody>
                  <a:tcPr marL="91425" marR="91425" marT="91425" marB="91425"/>
                </a:tc>
                <a:extLst>
                  <a:ext uri="{0D108BD9-81ED-4DB2-BD59-A6C34878D82A}">
                    <a16:rowId xmlns:a16="http://schemas.microsoft.com/office/drawing/2014/main" val="10007"/>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調</a:t>
                      </a: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シフト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申請されたシフトを変更して保存することができます。</a:t>
                      </a:r>
                      <a:endParaRPr sz="900" u="none" strike="noStrike" cap="none"/>
                    </a:p>
                  </a:txBody>
                  <a:tcPr marL="91425" marR="91425" marT="91425" marB="91425"/>
                </a:tc>
                <a:extLst>
                  <a:ext uri="{0D108BD9-81ED-4DB2-BD59-A6C34878D82A}">
                    <a16:rowId xmlns:a16="http://schemas.microsoft.com/office/drawing/2014/main" val="10008"/>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休日区分</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公休もしくは法定休を設定できます。</a:t>
                      </a:r>
                      <a:endParaRPr sz="900" u="none" strike="noStrike" cap="none"/>
                    </a:p>
                  </a:txBody>
                  <a:tcPr marL="91425" marR="91425" marT="91425" marB="91425"/>
                </a:tc>
                <a:extLst>
                  <a:ext uri="{0D108BD9-81ED-4DB2-BD59-A6C34878D82A}">
                    <a16:rowId xmlns:a16="http://schemas.microsoft.com/office/drawing/2014/main" val="10009"/>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整</a:t>
                      </a: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非公開メモ</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スタッフに公開したくないメモを残すメモ欄</a:t>
                      </a:r>
                      <a:endParaRPr sz="900" u="none" strike="noStrike" cap="none"/>
                    </a:p>
                  </a:txBody>
                  <a:tcPr marL="91425" marR="91425" marT="91425" marB="91425"/>
                </a:tc>
                <a:extLst>
                  <a:ext uri="{0D108BD9-81ED-4DB2-BD59-A6C34878D82A}">
                    <a16:rowId xmlns:a16="http://schemas.microsoft.com/office/drawing/2014/main" val="10010"/>
                  </a:ext>
                </a:extLst>
              </a:tr>
              <a:tr h="315650">
                <a:tc>
                  <a:txBody>
                    <a:bodyPr/>
                    <a:lstStyle/>
                    <a:p>
                      <a:pPr marL="0" marR="0" lvl="0" indent="0" algn="ctr"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lnT w="9525" cap="flat" cmpd="sng">
                      <a:solidFill>
                        <a:srgbClr val="9E9E9E">
                          <a:alpha val="0"/>
                        </a:srgbClr>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公開メモ</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スタッフにも公開したいメモを残すメモ欄</a:t>
                      </a:r>
                      <a:endParaRPr sz="900" u="none" strike="noStrike" cap="none"/>
                    </a:p>
                  </a:txBody>
                  <a:tcPr marL="91425" marR="91425" marT="91425" marB="91425"/>
                </a:tc>
                <a:extLst>
                  <a:ext uri="{0D108BD9-81ED-4DB2-BD59-A6C34878D82A}">
                    <a16:rowId xmlns:a16="http://schemas.microsoft.com/office/drawing/2014/main" val="10011"/>
                  </a:ext>
                </a:extLst>
              </a:tr>
            </a:tbl>
          </a:graphicData>
        </a:graphic>
      </p:graphicFrame>
      <p:pic>
        <p:nvPicPr>
          <p:cNvPr id="957" name="Google Shape;957;p36"/>
          <p:cNvPicPr preferRelativeResize="0"/>
          <p:nvPr/>
        </p:nvPicPr>
        <p:blipFill rotWithShape="1">
          <a:blip r:embed="rId5">
            <a:alphaModFix/>
          </a:blip>
          <a:srcRect/>
          <a:stretch/>
        </p:blipFill>
        <p:spPr>
          <a:xfrm>
            <a:off x="412375" y="1800425"/>
            <a:ext cx="6015224" cy="1966888"/>
          </a:xfrm>
          <a:prstGeom prst="rect">
            <a:avLst/>
          </a:prstGeom>
          <a:noFill/>
          <a:ln w="9525" cap="flat" cmpd="sng">
            <a:solidFill>
              <a:srgbClr val="D9D9D9"/>
            </a:solidFill>
            <a:prstDash val="solid"/>
            <a:round/>
            <a:headEnd type="none" w="sm" len="sm"/>
            <a:tailEnd type="none" w="sm" len="sm"/>
          </a:ln>
        </p:spPr>
      </p:pic>
      <p:sp>
        <p:nvSpPr>
          <p:cNvPr id="958" name="Google Shape;958;p36"/>
          <p:cNvSpPr txBox="1"/>
          <p:nvPr/>
        </p:nvSpPr>
        <p:spPr>
          <a:xfrm>
            <a:off x="271788" y="3830188"/>
            <a:ext cx="6296400" cy="26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【申請データダウンロード】ボタンで、検索条件の申請をCSVデータとしてダウンロードできます。</a:t>
            </a:r>
            <a:endParaRPr sz="1000" b="0" i="0" u="none" strike="noStrike" cap="none">
              <a:solidFill>
                <a:schemeClr val="dk1"/>
              </a:solidFill>
              <a:latin typeface="Meiryo"/>
              <a:ea typeface="Meiryo"/>
              <a:cs typeface="Meiryo"/>
              <a:sym typeface="Meiryo"/>
            </a:endParaRPr>
          </a:p>
        </p:txBody>
      </p:sp>
      <p:sp>
        <p:nvSpPr>
          <p:cNvPr id="959" name="Google Shape;959;p3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シフト申請を承認する</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37"/>
          <p:cNvPicPr preferRelativeResize="0"/>
          <p:nvPr/>
        </p:nvPicPr>
        <p:blipFill rotWithShape="1">
          <a:blip r:embed="rId3">
            <a:alphaModFix/>
          </a:blip>
          <a:srcRect/>
          <a:stretch/>
        </p:blipFill>
        <p:spPr>
          <a:xfrm>
            <a:off x="271875" y="2487499"/>
            <a:ext cx="6296400" cy="2853348"/>
          </a:xfrm>
          <a:prstGeom prst="rect">
            <a:avLst/>
          </a:prstGeom>
          <a:noFill/>
          <a:ln w="9525" cap="flat" cmpd="sng">
            <a:solidFill>
              <a:srgbClr val="D9D9D9"/>
            </a:solidFill>
            <a:prstDash val="solid"/>
            <a:round/>
            <a:headEnd type="none" w="sm" len="sm"/>
            <a:tailEnd type="none" w="sm" len="sm"/>
          </a:ln>
        </p:spPr>
      </p:pic>
      <p:sp>
        <p:nvSpPr>
          <p:cNvPr id="965" name="Google Shape;965;p37"/>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71</a:t>
            </a:fld>
            <a:endParaRPr/>
          </a:p>
        </p:txBody>
      </p:sp>
      <p:sp>
        <p:nvSpPr>
          <p:cNvPr id="966" name="Google Shape;966;p37"/>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シフト申請の承認方法をご案内します。（3/3）</a:t>
            </a:r>
            <a:endParaRPr sz="1300"/>
          </a:p>
        </p:txBody>
      </p:sp>
      <p:sp>
        <p:nvSpPr>
          <p:cNvPr id="967" name="Google Shape;967;p37"/>
          <p:cNvSpPr txBox="1"/>
          <p:nvPr/>
        </p:nvSpPr>
        <p:spPr>
          <a:xfrm>
            <a:off x="271875" y="1550075"/>
            <a:ext cx="6296400" cy="79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申請処理の方法をご説明します。</a:t>
            </a:r>
            <a:endParaRPr sz="1000" b="0" i="0" u="none" strike="noStrike" cap="none">
              <a:solidFill>
                <a:schemeClr val="dk1"/>
              </a:solidFill>
              <a:highlight>
                <a:srgbClr val="FFFFFF"/>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まず、処理したい申請にチェックを入れておきます。</a:t>
            </a:r>
            <a:endParaRPr sz="1000" b="0" i="0" u="none" strike="noStrike" cap="none">
              <a:solidFill>
                <a:schemeClr val="dk1"/>
              </a:solidFill>
              <a:highlight>
                <a:srgbClr val="FFFFFF"/>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ヘッダーまたはフッターのチェックボックスにチェックを入れると、ページ内に表示されている全ての</a:t>
            </a:r>
            <a:endParaRPr sz="1000" b="0" i="0" u="none" strike="noStrike" cap="none">
              <a:solidFill>
                <a:schemeClr val="dk1"/>
              </a:solidFill>
              <a:highlight>
                <a:srgbClr val="FFFFFF"/>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highlight>
                  <a:srgbClr val="FFFFFF"/>
                </a:highlight>
                <a:latin typeface="Meiryo"/>
                <a:ea typeface="Meiryo"/>
                <a:cs typeface="Meiryo"/>
                <a:sym typeface="Meiryo"/>
              </a:rPr>
              <a:t>申請にチェックが入ります。</a:t>
            </a:r>
            <a:endParaRPr sz="1000" b="0" i="0" u="none" strike="noStrike" cap="none">
              <a:solidFill>
                <a:schemeClr val="dk1"/>
              </a:solidFill>
              <a:latin typeface="Meiryo"/>
              <a:ea typeface="Meiryo"/>
              <a:cs typeface="Meiryo"/>
              <a:sym typeface="Meiryo"/>
            </a:endParaRPr>
          </a:p>
        </p:txBody>
      </p:sp>
      <p:sp>
        <p:nvSpPr>
          <p:cNvPr id="968" name="Google Shape;968;p37"/>
          <p:cNvSpPr/>
          <p:nvPr/>
        </p:nvSpPr>
        <p:spPr>
          <a:xfrm>
            <a:off x="377625" y="3686550"/>
            <a:ext cx="129900" cy="139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969" name="Google Shape;969;p37"/>
          <p:cNvGraphicFramePr/>
          <p:nvPr/>
        </p:nvGraphicFramePr>
        <p:xfrm>
          <a:off x="359588" y="5506175"/>
          <a:ext cx="3000000" cy="3000000"/>
        </p:xfrm>
        <a:graphic>
          <a:graphicData uri="http://schemas.openxmlformats.org/drawingml/2006/table">
            <a:tbl>
              <a:tblPr>
                <a:noFill/>
                <a:tableStyleId>{FC5AC5F7-BD7E-4327-884B-1D2095C8778F}</a:tableStyleId>
              </a:tblPr>
              <a:tblGrid>
                <a:gridCol w="1593550">
                  <a:extLst>
                    <a:ext uri="{9D8B030D-6E8A-4147-A177-3AD203B41FA5}">
                      <a16:colId xmlns:a16="http://schemas.microsoft.com/office/drawing/2014/main" val="20000"/>
                    </a:ext>
                  </a:extLst>
                </a:gridCol>
                <a:gridCol w="4527250">
                  <a:extLst>
                    <a:ext uri="{9D8B030D-6E8A-4147-A177-3AD203B41FA5}">
                      <a16:colId xmlns:a16="http://schemas.microsoft.com/office/drawing/2014/main" val="20001"/>
                    </a:ext>
                  </a:extLst>
                </a:gridCol>
              </a:tblGrid>
              <a:tr h="2581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highlight>
                            <a:srgbClr val="F3F3F3"/>
                          </a:highlight>
                        </a:rPr>
                        <a:t>申請処理に関わるボタン</a:t>
                      </a:r>
                      <a:endParaRPr sz="900" u="none" strike="noStrike" cap="none">
                        <a:highlight>
                          <a:srgbClr val="F3F3F3"/>
                        </a:highlight>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highlight>
                            <a:srgbClr val="F3F3F3"/>
                          </a:highlight>
                        </a:rPr>
                        <a:t>説　明</a:t>
                      </a:r>
                      <a:endParaRPr sz="900" u="none" strike="noStrike" cap="none">
                        <a:highlight>
                          <a:srgbClr val="F3F3F3"/>
                        </a:highlight>
                      </a:endParaRPr>
                    </a:p>
                  </a:txBody>
                  <a:tcPr marL="91425" marR="91425" marT="91425" marB="91425">
                    <a:solidFill>
                      <a:srgbClr val="F3F3F3"/>
                    </a:solidFill>
                  </a:tcPr>
                </a:tc>
                <a:extLst>
                  <a:ext uri="{0D108BD9-81ED-4DB2-BD59-A6C34878D82A}">
                    <a16:rowId xmlns:a16="http://schemas.microsoft.com/office/drawing/2014/main" val="10000"/>
                  </a:ext>
                </a:extLst>
              </a:tr>
              <a:tr h="5771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シフト変更通知を送る</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チェックを入れてからシフトを確定することで、</a:t>
                      </a:r>
                      <a:br>
                        <a:rPr lang="ja-JP" sz="900" u="none" strike="noStrike" cap="none">
                          <a:solidFill>
                            <a:schemeClr val="dk1"/>
                          </a:solidFill>
                          <a:latin typeface="Meiryo"/>
                          <a:ea typeface="Meiryo"/>
                          <a:cs typeface="Meiryo"/>
                          <a:sym typeface="Meiryo"/>
                        </a:rPr>
                      </a:br>
                      <a:r>
                        <a:rPr lang="ja-JP" sz="900" u="none" strike="noStrike" cap="none">
                          <a:solidFill>
                            <a:schemeClr val="dk1"/>
                          </a:solidFill>
                          <a:latin typeface="Meiryo"/>
                          <a:ea typeface="Meiryo"/>
                          <a:cs typeface="Meiryo"/>
                          <a:sym typeface="Meiryo"/>
                        </a:rPr>
                        <a:t>シフトが変更や確定されたことを、スタッフにメールで通知します。</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チェックを入れない場合は、メール通知はされません。</a:t>
                      </a:r>
                      <a:endParaRPr sz="900" u="none" strike="noStrike" cap="none"/>
                    </a:p>
                  </a:txBody>
                  <a:tcPr marL="91425" marR="91425" marT="91425" marB="91425"/>
                </a:tc>
                <a:extLst>
                  <a:ext uri="{0D108BD9-81ED-4DB2-BD59-A6C34878D82A}">
                    <a16:rowId xmlns:a16="http://schemas.microsoft.com/office/drawing/2014/main" val="10001"/>
                  </a:ext>
                </a:extLst>
              </a:tr>
              <a:tr h="2581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チェックした行を確定</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チェックを入れている申請シフトを、確定シフトとして保存します。</a:t>
                      </a:r>
                      <a:endParaRPr sz="900" u="none" strike="noStrike" cap="none"/>
                    </a:p>
                  </a:txBody>
                  <a:tcPr marL="91425" marR="91425" marT="91425" marB="91425"/>
                </a:tc>
                <a:extLst>
                  <a:ext uri="{0D108BD9-81ED-4DB2-BD59-A6C34878D82A}">
                    <a16:rowId xmlns:a16="http://schemas.microsoft.com/office/drawing/2014/main" val="10002"/>
                  </a:ext>
                </a:extLst>
              </a:tr>
              <a:tr h="7543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申請確認のみ</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highlight>
                            <a:schemeClr val="lt1"/>
                          </a:highlight>
                          <a:latin typeface="Meiryo"/>
                          <a:ea typeface="Meiryo"/>
                          <a:cs typeface="Meiryo"/>
                          <a:sym typeface="Meiryo"/>
                        </a:rPr>
                        <a:t>チェックを入れている申請シフトを、申請確認のみのシフトとして保存します。</a:t>
                      </a:r>
                      <a:endParaRPr sz="900" u="none" strike="noStrike" cap="none">
                        <a:solidFill>
                          <a:schemeClr val="dk1"/>
                        </a:solidFill>
                        <a:highlight>
                          <a:schemeClr val="lt1"/>
                        </a:highlight>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確定ではない為、出勤簿等には反映されません。</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highlight>
                            <a:schemeClr val="lt1"/>
                          </a:highlight>
                          <a:latin typeface="Meiryo"/>
                          <a:ea typeface="Meiryo"/>
                          <a:cs typeface="Meiryo"/>
                          <a:sym typeface="Meiryo"/>
                        </a:rPr>
                        <a:t>申請確認のみのシフトは、トップページの「未承認のシフト申請」の件数から除かれます。</a:t>
                      </a:r>
                      <a:endParaRPr sz="900" u="none" strike="noStrike" cap="none"/>
                    </a:p>
                  </a:txBody>
                  <a:tcPr marL="91425" marR="91425" marT="91425" marB="91425"/>
                </a:tc>
                <a:extLst>
                  <a:ext uri="{0D108BD9-81ED-4DB2-BD59-A6C34878D82A}">
                    <a16:rowId xmlns:a16="http://schemas.microsoft.com/office/drawing/2014/main" val="10003"/>
                  </a:ext>
                </a:extLst>
              </a:tr>
              <a:tr h="4010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申請削除</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highlight>
                            <a:schemeClr val="lt1"/>
                          </a:highlight>
                          <a:latin typeface="Meiryo"/>
                          <a:ea typeface="Meiryo"/>
                          <a:cs typeface="Meiryo"/>
                          <a:sym typeface="Meiryo"/>
                        </a:rPr>
                        <a:t>チェックを入れている申請シフトを削除します。</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latin typeface="Meiryo"/>
                          <a:ea typeface="Meiryo"/>
                          <a:cs typeface="Meiryo"/>
                          <a:sym typeface="Meiryo"/>
                        </a:rPr>
                        <a:t>削除されるのは申請シフト欄の内容のみです。確定シフトは削除されません。</a:t>
                      </a:r>
                      <a:endParaRPr sz="900" u="none" strike="noStrike" cap="none"/>
                    </a:p>
                  </a:txBody>
                  <a:tcPr marL="91425" marR="91425" marT="91425" marB="91425"/>
                </a:tc>
                <a:extLst>
                  <a:ext uri="{0D108BD9-81ED-4DB2-BD59-A6C34878D82A}">
                    <a16:rowId xmlns:a16="http://schemas.microsoft.com/office/drawing/2014/main" val="10004"/>
                  </a:ext>
                </a:extLst>
              </a:tr>
            </a:tbl>
          </a:graphicData>
        </a:graphic>
      </p:graphicFrame>
      <p:sp>
        <p:nvSpPr>
          <p:cNvPr id="970" name="Google Shape;970;p37"/>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シフト申請を承認する</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43"/>
          <p:cNvPicPr preferRelativeResize="0"/>
          <p:nvPr/>
        </p:nvPicPr>
        <p:blipFill rotWithShape="1">
          <a:blip r:embed="rId3">
            <a:alphaModFix/>
          </a:blip>
          <a:srcRect/>
          <a:stretch/>
        </p:blipFill>
        <p:spPr>
          <a:xfrm>
            <a:off x="271875" y="6312650"/>
            <a:ext cx="6296251" cy="2592096"/>
          </a:xfrm>
          <a:prstGeom prst="rect">
            <a:avLst/>
          </a:prstGeom>
          <a:noFill/>
          <a:ln w="9525" cap="flat" cmpd="sng">
            <a:solidFill>
              <a:srgbClr val="D8D8D8"/>
            </a:solidFill>
            <a:prstDash val="solid"/>
            <a:round/>
            <a:headEnd type="none" w="sm" len="sm"/>
            <a:tailEnd type="none" w="sm" len="sm"/>
          </a:ln>
        </p:spPr>
      </p:pic>
      <p:sp>
        <p:nvSpPr>
          <p:cNvPr id="976" name="Google Shape;976;p43"/>
          <p:cNvSpPr txBox="1"/>
          <p:nvPr/>
        </p:nvSpPr>
        <p:spPr>
          <a:xfrm>
            <a:off x="276450" y="1550071"/>
            <a:ext cx="6241200" cy="126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シフト管理→シフト予定表→「シフト予定表」</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作成したシフトを様々な形式で表示し、確認や印刷ができます。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※無料プランのお客様はご利用いただけませんので、ブラウザ側の印刷機能をご利用ください。</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シフト予定表</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表示したいシフト予定の対象を指定し、「表示」 をクリックすると指定した条件で絞り込まれて表示されます。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「表示内容を印刷」をクリックすると、印刷用のフォーマットを表示します。</a:t>
            </a:r>
            <a:endParaRPr sz="1000" b="0" i="0" u="none" strike="noStrike" cap="none">
              <a:solidFill>
                <a:schemeClr val="dk1"/>
              </a:solidFill>
              <a:latin typeface="Meiryo"/>
              <a:ea typeface="Meiryo"/>
              <a:cs typeface="Meiryo"/>
              <a:sym typeface="Meiryo"/>
            </a:endParaRPr>
          </a:p>
        </p:txBody>
      </p:sp>
      <p:pic>
        <p:nvPicPr>
          <p:cNvPr id="977" name="Google Shape;977;p43"/>
          <p:cNvPicPr preferRelativeResize="0"/>
          <p:nvPr/>
        </p:nvPicPr>
        <p:blipFill rotWithShape="1">
          <a:blip r:embed="rId5">
            <a:alphaModFix/>
          </a:blip>
          <a:srcRect/>
          <a:stretch/>
        </p:blipFill>
        <p:spPr>
          <a:xfrm>
            <a:off x="271870" y="5770025"/>
            <a:ext cx="4332661" cy="487475"/>
          </a:xfrm>
          <a:prstGeom prst="rect">
            <a:avLst/>
          </a:prstGeom>
          <a:noFill/>
          <a:ln w="9525" cap="flat" cmpd="sng">
            <a:solidFill>
              <a:srgbClr val="D8D8D8"/>
            </a:solidFill>
            <a:prstDash val="solid"/>
            <a:round/>
            <a:headEnd type="none" w="sm" len="sm"/>
            <a:tailEnd type="none" w="sm" len="sm"/>
          </a:ln>
        </p:spPr>
      </p:pic>
      <p:sp>
        <p:nvSpPr>
          <p:cNvPr id="978" name="Google Shape;978;p4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72</a:t>
            </a:fld>
            <a:endParaRPr/>
          </a:p>
        </p:txBody>
      </p:sp>
      <p:sp>
        <p:nvSpPr>
          <p:cNvPr id="979" name="Google Shape;979;p43"/>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シフトの予定表を確認する</a:t>
            </a:r>
            <a:endParaRPr/>
          </a:p>
        </p:txBody>
      </p:sp>
      <p:sp>
        <p:nvSpPr>
          <p:cNvPr id="980" name="Google Shape;980;p43"/>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シフト予定表の確認方法をご案内します。（1/3）</a:t>
            </a:r>
            <a:endParaRPr sz="1300"/>
          </a:p>
        </p:txBody>
      </p:sp>
      <p:pic>
        <p:nvPicPr>
          <p:cNvPr id="981" name="Google Shape;981;p43"/>
          <p:cNvPicPr preferRelativeResize="0"/>
          <p:nvPr/>
        </p:nvPicPr>
        <p:blipFill rotWithShape="1">
          <a:blip r:embed="rId6">
            <a:alphaModFix/>
          </a:blip>
          <a:srcRect/>
          <a:stretch/>
        </p:blipFill>
        <p:spPr>
          <a:xfrm>
            <a:off x="271875" y="3119425"/>
            <a:ext cx="6296250" cy="1644707"/>
          </a:xfrm>
          <a:prstGeom prst="rect">
            <a:avLst/>
          </a:prstGeom>
          <a:noFill/>
          <a:ln w="9525" cap="flat" cmpd="sng">
            <a:solidFill>
              <a:srgbClr val="D8D8D8"/>
            </a:solidFill>
            <a:prstDash val="solid"/>
            <a:round/>
            <a:headEnd type="none" w="sm" len="sm"/>
            <a:tailEnd type="none" w="sm" len="sm"/>
          </a:ln>
        </p:spPr>
      </p:pic>
      <p:sp>
        <p:nvSpPr>
          <p:cNvPr id="982" name="Google Shape;982;p43"/>
          <p:cNvSpPr txBox="1"/>
          <p:nvPr/>
        </p:nvSpPr>
        <p:spPr>
          <a:xfrm>
            <a:off x="277200" y="4902875"/>
            <a:ext cx="6296400" cy="7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100" b="0" i="0" u="none" strike="noStrike" cap="none">
                <a:solidFill>
                  <a:schemeClr val="dk1"/>
                </a:solidFill>
                <a:latin typeface="Meiryo"/>
                <a:ea typeface="Meiryo"/>
                <a:cs typeface="Meiryo"/>
                <a:sym typeface="Meiryo"/>
              </a:rPr>
              <a:t>【表示タイプの詳細】</a:t>
            </a:r>
            <a:endParaRPr sz="11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・月表示</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月指定、もしくは期間指定（最大31日間）でシフトを表示します。</a:t>
            </a: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4"/>
          <p:cNvSpPr txBox="1"/>
          <p:nvPr/>
        </p:nvSpPr>
        <p:spPr>
          <a:xfrm>
            <a:off x="276450" y="5638800"/>
            <a:ext cx="6241200" cy="66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・日表示</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選択した特定の1日のシフトを表示します。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シフトパターンが当てはめられている場合はシフトパターンの色で表示されます。</a:t>
            </a:r>
            <a:endParaRPr sz="1000" b="0" i="0" u="none" strike="noStrike" cap="none">
              <a:solidFill>
                <a:schemeClr val="dk1"/>
              </a:solidFill>
              <a:latin typeface="Meiryo"/>
              <a:ea typeface="Meiryo"/>
              <a:cs typeface="Meiryo"/>
              <a:sym typeface="Meiryo"/>
            </a:endParaRPr>
          </a:p>
        </p:txBody>
      </p:sp>
      <p:pic>
        <p:nvPicPr>
          <p:cNvPr id="988" name="Google Shape;988;p44"/>
          <p:cNvPicPr preferRelativeResize="0"/>
          <p:nvPr/>
        </p:nvPicPr>
        <p:blipFill rotWithShape="1">
          <a:blip r:embed="rId3">
            <a:alphaModFix/>
          </a:blip>
          <a:srcRect/>
          <a:stretch/>
        </p:blipFill>
        <p:spPr>
          <a:xfrm>
            <a:off x="271875" y="3290275"/>
            <a:ext cx="6296252" cy="2198667"/>
          </a:xfrm>
          <a:prstGeom prst="rect">
            <a:avLst/>
          </a:prstGeom>
          <a:noFill/>
          <a:ln w="9525" cap="flat" cmpd="sng">
            <a:solidFill>
              <a:srgbClr val="D8D8D8"/>
            </a:solidFill>
            <a:prstDash val="solid"/>
            <a:round/>
            <a:headEnd type="none" w="sm" len="sm"/>
            <a:tailEnd type="none" w="sm" len="sm"/>
          </a:ln>
        </p:spPr>
      </p:pic>
      <p:sp>
        <p:nvSpPr>
          <p:cNvPr id="989" name="Google Shape;989;p4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73</a:t>
            </a:fld>
            <a:endParaRPr/>
          </a:p>
        </p:txBody>
      </p:sp>
      <p:sp>
        <p:nvSpPr>
          <p:cNvPr id="990" name="Google Shape;990;p4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シフト予定表の確認方法をご案内します。（2/3）</a:t>
            </a:r>
            <a:endParaRPr sz="1300"/>
          </a:p>
        </p:txBody>
      </p:sp>
      <p:pic>
        <p:nvPicPr>
          <p:cNvPr id="991" name="Google Shape;991;p44"/>
          <p:cNvPicPr preferRelativeResize="0"/>
          <p:nvPr/>
        </p:nvPicPr>
        <p:blipFill rotWithShape="1">
          <a:blip r:embed="rId4">
            <a:alphaModFix/>
          </a:blip>
          <a:srcRect/>
          <a:stretch/>
        </p:blipFill>
        <p:spPr>
          <a:xfrm>
            <a:off x="277190" y="2740513"/>
            <a:ext cx="4081935" cy="487475"/>
          </a:xfrm>
          <a:prstGeom prst="rect">
            <a:avLst/>
          </a:prstGeom>
          <a:noFill/>
          <a:ln w="9525" cap="flat" cmpd="sng">
            <a:solidFill>
              <a:srgbClr val="D8D8D8"/>
            </a:solidFill>
            <a:prstDash val="solid"/>
            <a:round/>
            <a:headEnd type="none" w="sm" len="sm"/>
            <a:tailEnd type="none" w="sm" len="sm"/>
          </a:ln>
        </p:spPr>
      </p:pic>
      <p:pic>
        <p:nvPicPr>
          <p:cNvPr id="992" name="Google Shape;992;p44"/>
          <p:cNvPicPr preferRelativeResize="0"/>
          <p:nvPr/>
        </p:nvPicPr>
        <p:blipFill rotWithShape="1">
          <a:blip r:embed="rId5">
            <a:alphaModFix/>
          </a:blip>
          <a:srcRect/>
          <a:stretch/>
        </p:blipFill>
        <p:spPr>
          <a:xfrm>
            <a:off x="271875" y="6894421"/>
            <a:ext cx="6296251" cy="1979079"/>
          </a:xfrm>
          <a:prstGeom prst="rect">
            <a:avLst/>
          </a:prstGeom>
          <a:noFill/>
          <a:ln w="9525" cap="flat" cmpd="sng">
            <a:solidFill>
              <a:srgbClr val="D8D8D8"/>
            </a:solidFill>
            <a:prstDash val="solid"/>
            <a:round/>
            <a:headEnd type="none" w="sm" len="sm"/>
            <a:tailEnd type="none" w="sm" len="sm"/>
          </a:ln>
        </p:spPr>
      </p:pic>
      <p:pic>
        <p:nvPicPr>
          <p:cNvPr id="993" name="Google Shape;993;p44"/>
          <p:cNvPicPr preferRelativeResize="0"/>
          <p:nvPr/>
        </p:nvPicPr>
        <p:blipFill rotWithShape="1">
          <a:blip r:embed="rId6">
            <a:alphaModFix/>
          </a:blip>
          <a:srcRect/>
          <a:stretch/>
        </p:blipFill>
        <p:spPr>
          <a:xfrm>
            <a:off x="276450" y="6429575"/>
            <a:ext cx="2527688" cy="393188"/>
          </a:xfrm>
          <a:prstGeom prst="rect">
            <a:avLst/>
          </a:prstGeom>
          <a:noFill/>
          <a:ln w="9525" cap="flat" cmpd="sng">
            <a:solidFill>
              <a:srgbClr val="D8D8D8"/>
            </a:solidFill>
            <a:prstDash val="solid"/>
            <a:round/>
            <a:headEnd type="none" w="sm" len="sm"/>
            <a:tailEnd type="none" w="sm" len="sm"/>
          </a:ln>
        </p:spPr>
      </p:pic>
      <p:sp>
        <p:nvSpPr>
          <p:cNvPr id="994" name="Google Shape;994;p44"/>
          <p:cNvSpPr txBox="1"/>
          <p:nvPr/>
        </p:nvSpPr>
        <p:spPr>
          <a:xfrm>
            <a:off x="276450" y="1550075"/>
            <a:ext cx="6241200" cy="103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・週表示</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333333"/>
                </a:solidFill>
                <a:highlight>
                  <a:srgbClr val="FFFFFF"/>
                </a:highlight>
                <a:latin typeface="Arial"/>
                <a:ea typeface="Arial"/>
                <a:cs typeface="Arial"/>
                <a:sym typeface="Arial"/>
              </a:rPr>
              <a:t>最大31日間を期間指定し、シフトを1週間分ずつ表示します。</a:t>
            </a:r>
            <a:endParaRPr sz="1000" b="0" i="0" u="none" strike="noStrike" cap="none">
              <a:solidFill>
                <a:srgbClr val="333333"/>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333333"/>
                </a:solidFill>
                <a:highlight>
                  <a:srgbClr val="FFFFFF"/>
                </a:highlight>
                <a:latin typeface="Arial"/>
                <a:ea typeface="Arial"/>
                <a:cs typeface="Arial"/>
                <a:sym typeface="Arial"/>
              </a:rPr>
              <a:t>選択した起点曜日を週の始まりとして表示するので、指定範囲外のシフトも画面に表示されることがあります。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「時刻指定」シフトが割り当てられている日は、勤務場所（グループ）を合わせて確認することができます。</a:t>
            </a:r>
            <a:endParaRPr sz="1000" b="0" i="0" u="none" strike="noStrike" cap="none">
              <a:solidFill>
                <a:schemeClr val="dk1"/>
              </a:solidFill>
              <a:latin typeface="Meiryo"/>
              <a:ea typeface="Meiryo"/>
              <a:cs typeface="Meiryo"/>
              <a:sym typeface="Meiryo"/>
            </a:endParaRPr>
          </a:p>
        </p:txBody>
      </p:sp>
      <p:sp>
        <p:nvSpPr>
          <p:cNvPr id="995" name="Google Shape;995;p4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シフトの予定表を確認する</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4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74</a:t>
            </a:fld>
            <a:endParaRPr/>
          </a:p>
        </p:txBody>
      </p:sp>
      <p:sp>
        <p:nvSpPr>
          <p:cNvPr id="1001" name="Google Shape;1001;p4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シフト予定表の確認方法をご案内します。（3/3）</a:t>
            </a:r>
            <a:endParaRPr sz="1300"/>
          </a:p>
        </p:txBody>
      </p:sp>
      <p:sp>
        <p:nvSpPr>
          <p:cNvPr id="1002" name="Google Shape;1002;p45"/>
          <p:cNvSpPr txBox="1"/>
          <p:nvPr/>
        </p:nvSpPr>
        <p:spPr>
          <a:xfrm>
            <a:off x="276450" y="5818573"/>
            <a:ext cx="6241200" cy="6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・スタッフ表示</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選択した特定のスタッフ1名のシフトを、月指定もしくは期間指定（最大31日間）で表示します。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残業申請や休暇申請の有無も合わせて表示されます。</a:t>
            </a:r>
            <a:endParaRPr sz="1000" b="0" i="0" u="none" strike="noStrike" cap="none">
              <a:solidFill>
                <a:schemeClr val="dk1"/>
              </a:solidFill>
              <a:latin typeface="Meiryo"/>
              <a:ea typeface="Meiryo"/>
              <a:cs typeface="Meiryo"/>
              <a:sym typeface="Meiryo"/>
            </a:endParaRPr>
          </a:p>
        </p:txBody>
      </p:sp>
      <p:pic>
        <p:nvPicPr>
          <p:cNvPr id="1003" name="Google Shape;1003;p45"/>
          <p:cNvPicPr preferRelativeResize="0"/>
          <p:nvPr/>
        </p:nvPicPr>
        <p:blipFill rotWithShape="1">
          <a:blip r:embed="rId3">
            <a:alphaModFix/>
          </a:blip>
          <a:srcRect/>
          <a:stretch/>
        </p:blipFill>
        <p:spPr>
          <a:xfrm>
            <a:off x="276448" y="2705074"/>
            <a:ext cx="2875800" cy="1575050"/>
          </a:xfrm>
          <a:prstGeom prst="rect">
            <a:avLst/>
          </a:prstGeom>
          <a:noFill/>
          <a:ln w="9525" cap="flat" cmpd="sng">
            <a:solidFill>
              <a:srgbClr val="D8D8D8"/>
            </a:solidFill>
            <a:prstDash val="solid"/>
            <a:round/>
            <a:headEnd type="none" w="sm" len="sm"/>
            <a:tailEnd type="none" w="sm" len="sm"/>
          </a:ln>
        </p:spPr>
      </p:pic>
      <p:pic>
        <p:nvPicPr>
          <p:cNvPr id="1004" name="Google Shape;1004;p45"/>
          <p:cNvPicPr preferRelativeResize="0"/>
          <p:nvPr/>
        </p:nvPicPr>
        <p:blipFill rotWithShape="1">
          <a:blip r:embed="rId4">
            <a:alphaModFix/>
          </a:blip>
          <a:srcRect/>
          <a:stretch/>
        </p:blipFill>
        <p:spPr>
          <a:xfrm>
            <a:off x="276450" y="4345150"/>
            <a:ext cx="6291676" cy="1199220"/>
          </a:xfrm>
          <a:prstGeom prst="rect">
            <a:avLst/>
          </a:prstGeom>
          <a:noFill/>
          <a:ln w="9525" cap="flat" cmpd="sng">
            <a:solidFill>
              <a:srgbClr val="D8D8D8"/>
            </a:solidFill>
            <a:prstDash val="solid"/>
            <a:round/>
            <a:headEnd type="none" w="sm" len="sm"/>
            <a:tailEnd type="none" w="sm" len="sm"/>
          </a:ln>
        </p:spPr>
      </p:pic>
      <p:pic>
        <p:nvPicPr>
          <p:cNvPr id="1005" name="Google Shape;1005;p45"/>
          <p:cNvPicPr preferRelativeResize="0"/>
          <p:nvPr/>
        </p:nvPicPr>
        <p:blipFill rotWithShape="1">
          <a:blip r:embed="rId5">
            <a:alphaModFix/>
          </a:blip>
          <a:srcRect/>
          <a:stretch/>
        </p:blipFill>
        <p:spPr>
          <a:xfrm>
            <a:off x="276437" y="6537275"/>
            <a:ext cx="6172833" cy="622675"/>
          </a:xfrm>
          <a:prstGeom prst="rect">
            <a:avLst/>
          </a:prstGeom>
          <a:noFill/>
          <a:ln w="9525" cap="flat" cmpd="sng">
            <a:solidFill>
              <a:srgbClr val="D8D8D8"/>
            </a:solidFill>
            <a:prstDash val="solid"/>
            <a:round/>
            <a:headEnd type="none" w="sm" len="sm"/>
            <a:tailEnd type="none" w="sm" len="sm"/>
          </a:ln>
        </p:spPr>
      </p:pic>
      <p:pic>
        <p:nvPicPr>
          <p:cNvPr id="1006" name="Google Shape;1006;p45"/>
          <p:cNvPicPr preferRelativeResize="0"/>
          <p:nvPr/>
        </p:nvPicPr>
        <p:blipFill rotWithShape="1">
          <a:blip r:embed="rId6">
            <a:alphaModFix/>
          </a:blip>
          <a:srcRect/>
          <a:stretch/>
        </p:blipFill>
        <p:spPr>
          <a:xfrm>
            <a:off x="276450" y="7255850"/>
            <a:ext cx="6291674" cy="1476000"/>
          </a:xfrm>
          <a:prstGeom prst="rect">
            <a:avLst/>
          </a:prstGeom>
          <a:noFill/>
          <a:ln w="9525" cap="flat" cmpd="sng">
            <a:solidFill>
              <a:srgbClr val="D8D8D8"/>
            </a:solidFill>
            <a:prstDash val="solid"/>
            <a:round/>
            <a:headEnd type="none" w="sm" len="sm"/>
            <a:tailEnd type="none" w="sm" len="sm"/>
          </a:ln>
        </p:spPr>
      </p:pic>
      <p:sp>
        <p:nvSpPr>
          <p:cNvPr id="1007" name="Google Shape;1007;p45"/>
          <p:cNvSpPr txBox="1"/>
          <p:nvPr/>
        </p:nvSpPr>
        <p:spPr>
          <a:xfrm>
            <a:off x="276450" y="1550075"/>
            <a:ext cx="6241200" cy="115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・ライン表示（日表示・週表示）</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選択した特定の1日もしくは期間指定した最大7日間について、</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ラインシフトのようにシフト時間がラインで表示されます。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シフトパターンやポジションが割り当てられている場合は、ライン内に表示されます。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また、スタッフ並び順の選択と、勤務場所を指定した絞り込みが可能です。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※週表示の場合、日表示と同じ内容のシフト表が1画面に7つ表示されます。</a:t>
            </a:r>
            <a:endParaRPr sz="1000" b="0" i="0" u="none" strike="noStrike" cap="none">
              <a:solidFill>
                <a:schemeClr val="dk1"/>
              </a:solidFill>
              <a:latin typeface="Meiryo"/>
              <a:ea typeface="Meiryo"/>
              <a:cs typeface="Meiryo"/>
              <a:sym typeface="Meiryo"/>
            </a:endParaRPr>
          </a:p>
        </p:txBody>
      </p:sp>
      <p:sp>
        <p:nvSpPr>
          <p:cNvPr id="1008" name="Google Shape;1008;p4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シフトの予定表を確認する</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75</a:t>
            </a:fld>
            <a:endParaRPr/>
          </a:p>
        </p:txBody>
      </p:sp>
      <p:sp>
        <p:nvSpPr>
          <p:cNvPr id="1014" name="Google Shape;1014;p46"/>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rmAutofit/>
          </a:bodyPr>
          <a:lstStyle/>
          <a:p>
            <a:pPr marL="70595" lvl="0" indent="0" algn="l" rtl="0">
              <a:lnSpc>
                <a:spcPct val="90000"/>
              </a:lnSpc>
              <a:spcBef>
                <a:spcPts val="706"/>
              </a:spcBef>
              <a:spcAft>
                <a:spcPts val="0"/>
              </a:spcAft>
              <a:buSzPts val="2300"/>
              <a:buNone/>
            </a:pPr>
            <a:r>
              <a:rPr lang="ja-JP"/>
              <a:t>シフトをスタッフに公開する</a:t>
            </a:r>
            <a:endParaRPr/>
          </a:p>
        </p:txBody>
      </p:sp>
      <p:sp>
        <p:nvSpPr>
          <p:cNvPr id="1015" name="Google Shape;1015;p46"/>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706"/>
              <a:buNone/>
            </a:pPr>
            <a:r>
              <a:rPr lang="ja-JP" sz="1300"/>
              <a:t>シフトの公開設定をご案内します。</a:t>
            </a:r>
            <a:endParaRPr sz="1300"/>
          </a:p>
        </p:txBody>
      </p:sp>
      <p:sp>
        <p:nvSpPr>
          <p:cNvPr id="1016" name="Google Shape;1016;p46"/>
          <p:cNvSpPr txBox="1"/>
          <p:nvPr/>
        </p:nvSpPr>
        <p:spPr>
          <a:xfrm>
            <a:off x="374475" y="5116413"/>
            <a:ext cx="6105600" cy="10827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・シフトを公開する</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設定を行いたい「指定月」と「所属グループ」を選択します。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「確定シフトの表示範囲」で、シフトを公開する範囲を指定できます。</a:t>
            </a:r>
            <a:endParaRPr sz="1000" b="0" i="0" u="none" strike="noStrike" cap="none">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公開したい日にチェックを入れ、画面下部【公開】ボタンをクリックすると確定シフトがスタッフマイページで公開され、スタッフがシフトを確認できるようになります。</a:t>
            </a:r>
            <a:endParaRPr sz="1000">
              <a:solidFill>
                <a:schemeClr val="dk1"/>
              </a:solidFill>
              <a:latin typeface="Meiryo"/>
              <a:ea typeface="Meiryo"/>
              <a:cs typeface="Meiryo"/>
              <a:sym typeface="Meiryo"/>
            </a:endParaRPr>
          </a:p>
        </p:txBody>
      </p:sp>
      <p:sp>
        <p:nvSpPr>
          <p:cNvPr id="1017" name="Google Shape;1017;p46"/>
          <p:cNvSpPr txBox="1"/>
          <p:nvPr/>
        </p:nvSpPr>
        <p:spPr>
          <a:xfrm>
            <a:off x="360375" y="1550075"/>
            <a:ext cx="6194400" cy="1500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JP" sz="1000" b="1" i="0" u="none" strike="noStrike" cap="none">
                <a:solidFill>
                  <a:schemeClr val="dk1"/>
                </a:solidFill>
                <a:latin typeface="Meiryo"/>
                <a:ea typeface="Meiryo"/>
                <a:cs typeface="Meiryo"/>
                <a:sym typeface="Meiryo"/>
              </a:rPr>
              <a:t>シフト管理→シフト作成→「公開設定」</a:t>
            </a:r>
            <a:endParaRPr sz="1000" b="1"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作成したシフトをスタッフのマイページに公開するか否かを設定できます。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所属グループ・日付ごとに設定することが可能です。</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u="sng">
                <a:solidFill>
                  <a:schemeClr val="hlink"/>
                </a:solidFill>
                <a:latin typeface="Meiryo"/>
                <a:ea typeface="Meiryo"/>
                <a:cs typeface="Meiryo"/>
                <a:sym typeface="Meiryo"/>
                <a:hlinkClick r:id="rId3"/>
              </a:rPr>
              <a:t>公開設定</a:t>
            </a:r>
            <a:endParaRPr sz="1000" b="0" i="0" u="none" strike="noStrike" cap="none">
              <a:solidFill>
                <a:schemeClr val="dk1"/>
              </a:solidFill>
              <a:latin typeface="Meiryo"/>
              <a:ea typeface="Meiryo"/>
              <a:cs typeface="Meiryo"/>
              <a:sym typeface="Meiryo"/>
            </a:endParaRPr>
          </a:p>
          <a:p>
            <a:pPr marL="0" marR="0" lvl="0" indent="0" algn="l" rtl="0">
              <a:lnSpc>
                <a:spcPct val="115000"/>
              </a:lnSpc>
              <a:spcBef>
                <a:spcPts val="500"/>
              </a:spcBef>
              <a:spcAft>
                <a:spcPts val="50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公開されたシフトは、モバイルマイページでは「確定シフト」、ＰＣマイページでは「シフト申請」から確認できます。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公開前のシフトはスタッフマイページ上で「調整中」と表示されます。</a:t>
            </a:r>
            <a:endParaRPr sz="1000" b="0" i="0" u="none" strike="noStrike" cap="none">
              <a:solidFill>
                <a:schemeClr val="dk1"/>
              </a:solidFill>
              <a:latin typeface="Meiryo"/>
              <a:ea typeface="Meiryo"/>
              <a:cs typeface="Meiryo"/>
              <a:sym typeface="Meiryo"/>
            </a:endParaRPr>
          </a:p>
        </p:txBody>
      </p:sp>
      <p:pic>
        <p:nvPicPr>
          <p:cNvPr id="1018" name="Google Shape;1018;p46"/>
          <p:cNvPicPr preferRelativeResize="0"/>
          <p:nvPr/>
        </p:nvPicPr>
        <p:blipFill rotWithShape="1">
          <a:blip r:embed="rId4">
            <a:alphaModFix/>
          </a:blip>
          <a:srcRect/>
          <a:stretch/>
        </p:blipFill>
        <p:spPr>
          <a:xfrm>
            <a:off x="541162" y="3118643"/>
            <a:ext cx="5775676" cy="1929802"/>
          </a:xfrm>
          <a:prstGeom prst="rect">
            <a:avLst/>
          </a:prstGeom>
          <a:noFill/>
          <a:ln w="9525" cap="flat" cmpd="sng">
            <a:solidFill>
              <a:srgbClr val="D9D9D9"/>
            </a:solidFill>
            <a:prstDash val="solid"/>
            <a:round/>
            <a:headEnd type="none" w="sm" len="sm"/>
            <a:tailEnd type="none" w="sm" len="sm"/>
          </a:ln>
        </p:spPr>
      </p:pic>
      <p:graphicFrame>
        <p:nvGraphicFramePr>
          <p:cNvPr id="1019" name="Google Shape;1019;p46"/>
          <p:cNvGraphicFramePr/>
          <p:nvPr/>
        </p:nvGraphicFramePr>
        <p:xfrm>
          <a:off x="408075" y="6267082"/>
          <a:ext cx="3000000" cy="3000000"/>
        </p:xfrm>
        <a:graphic>
          <a:graphicData uri="http://schemas.openxmlformats.org/drawingml/2006/table">
            <a:tbl>
              <a:tblPr>
                <a:noFill/>
                <a:tableStyleId>{FC5AC5F7-BD7E-4327-884B-1D2095C8778F}</a:tableStyleId>
              </a:tblPr>
              <a:tblGrid>
                <a:gridCol w="1255200">
                  <a:extLst>
                    <a:ext uri="{9D8B030D-6E8A-4147-A177-3AD203B41FA5}">
                      <a16:colId xmlns:a16="http://schemas.microsoft.com/office/drawing/2014/main" val="20000"/>
                    </a:ext>
                  </a:extLst>
                </a:gridCol>
                <a:gridCol w="4816050">
                  <a:extLst>
                    <a:ext uri="{9D8B030D-6E8A-4147-A177-3AD203B41FA5}">
                      <a16:colId xmlns:a16="http://schemas.microsoft.com/office/drawing/2014/main" val="20001"/>
                    </a:ext>
                  </a:extLst>
                </a:gridCol>
              </a:tblGrid>
              <a:tr h="234275">
                <a:tc>
                  <a:txBody>
                    <a:bodyPr/>
                    <a:lstStyle/>
                    <a:p>
                      <a:pPr marL="0" marR="0" lvl="0" indent="0" algn="ctr" rtl="0">
                        <a:lnSpc>
                          <a:spcPct val="100000"/>
                        </a:lnSpc>
                        <a:spcBef>
                          <a:spcPts val="0"/>
                        </a:spcBef>
                        <a:spcAft>
                          <a:spcPts val="0"/>
                        </a:spcAft>
                        <a:buClr>
                          <a:srgbClr val="000000"/>
                        </a:buClr>
                        <a:buSzPts val="900"/>
                        <a:buFont typeface="Arial"/>
                        <a:buNone/>
                      </a:pPr>
                      <a:r>
                        <a:rPr lang="ja-JP" sz="1000" b="1">
                          <a:solidFill>
                            <a:srgbClr val="333333"/>
                          </a:solidFill>
                        </a:rPr>
                        <a:t>公開範囲</a:t>
                      </a:r>
                      <a:endParaRPr sz="10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00" b="1" u="none" strike="noStrike" cap="none">
                          <a:solidFill>
                            <a:srgbClr val="333333"/>
                          </a:solidFill>
                        </a:rPr>
                        <a:t>説　明</a:t>
                      </a:r>
                      <a:endParaRPr sz="1000" b="1"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57125">
                <a:tc>
                  <a:txBody>
                    <a:bodyPr/>
                    <a:lstStyle/>
                    <a:p>
                      <a:pPr marL="0" marR="0" lvl="0" indent="0" algn="l" rtl="0">
                        <a:lnSpc>
                          <a:spcPct val="100000"/>
                        </a:lnSpc>
                        <a:spcBef>
                          <a:spcPts val="0"/>
                        </a:spcBef>
                        <a:spcAft>
                          <a:spcPts val="0"/>
                        </a:spcAft>
                        <a:buClr>
                          <a:schemeClr val="dk1"/>
                        </a:buClr>
                        <a:buSzPts val="1100"/>
                        <a:buFont typeface="Arial"/>
                        <a:buNone/>
                      </a:pPr>
                      <a:r>
                        <a:rPr lang="ja-JP" sz="1000" u="none" strike="noStrike" cap="none">
                          <a:solidFill>
                            <a:schemeClr val="dk1"/>
                          </a:solidFill>
                          <a:latin typeface="Meiryo"/>
                          <a:ea typeface="Meiryo"/>
                          <a:cs typeface="Meiryo"/>
                          <a:sym typeface="Meiryo"/>
                        </a:rPr>
                        <a:t>本人のみ</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1000" u="none" strike="noStrike" cap="none">
                          <a:solidFill>
                            <a:srgbClr val="333333"/>
                          </a:solidFill>
                          <a:highlight>
                            <a:srgbClr val="FFFFFF"/>
                          </a:highlight>
                        </a:rPr>
                        <a:t>スタッフは自身のシフトのみ確認できます。</a:t>
                      </a:r>
                      <a:endParaRPr sz="1000" u="none" strike="noStrike" cap="none"/>
                    </a:p>
                  </a:txBody>
                  <a:tcPr marL="91425" marR="91425" marT="91425" marB="91425"/>
                </a:tc>
                <a:extLst>
                  <a:ext uri="{0D108BD9-81ED-4DB2-BD59-A6C34878D82A}">
                    <a16:rowId xmlns:a16="http://schemas.microsoft.com/office/drawing/2014/main" val="10001"/>
                  </a:ext>
                </a:extLst>
              </a:tr>
              <a:tr h="598125">
                <a:tc>
                  <a:txBody>
                    <a:bodyPr/>
                    <a:lstStyle/>
                    <a:p>
                      <a:pPr marL="0" marR="0" lvl="0" indent="0" algn="l" rtl="0">
                        <a:lnSpc>
                          <a:spcPct val="100000"/>
                        </a:lnSpc>
                        <a:spcBef>
                          <a:spcPts val="0"/>
                        </a:spcBef>
                        <a:spcAft>
                          <a:spcPts val="0"/>
                        </a:spcAft>
                        <a:buClr>
                          <a:schemeClr val="dk1"/>
                        </a:buClr>
                        <a:buSzPts val="1100"/>
                        <a:buFont typeface="Arial"/>
                        <a:buNone/>
                      </a:pPr>
                      <a:r>
                        <a:rPr lang="ja-JP" sz="1000" u="none" strike="noStrike" cap="none">
                          <a:solidFill>
                            <a:schemeClr val="dk1"/>
                          </a:solidFill>
                          <a:latin typeface="Meiryo"/>
                          <a:ea typeface="Meiryo"/>
                          <a:cs typeface="Meiryo"/>
                          <a:sym typeface="Meiryo"/>
                        </a:rPr>
                        <a:t>グループ全体</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1000" u="none" strike="noStrike" cap="none">
                          <a:solidFill>
                            <a:srgbClr val="333333"/>
                          </a:solidFill>
                          <a:highlight>
                            <a:srgbClr val="FFFFFF"/>
                          </a:highlight>
                        </a:rPr>
                        <a:t>該当グループをメイングループ・サブグループに設定しているすべてのスタッフに対してシフトを公開します。</a:t>
                      </a:r>
                      <a:endParaRPr sz="1000" u="none" strike="noStrike" cap="none">
                        <a:solidFill>
                          <a:srgbClr val="333333"/>
                        </a:solidFill>
                        <a:highlight>
                          <a:srgbClr val="FFFFFF"/>
                        </a:highlight>
                      </a:endParaRPr>
                    </a:p>
                    <a:p>
                      <a:pPr marL="0" marR="0" lvl="0" indent="0" algn="l" rtl="0">
                        <a:lnSpc>
                          <a:spcPct val="100000"/>
                        </a:lnSpc>
                        <a:spcBef>
                          <a:spcPts val="0"/>
                        </a:spcBef>
                        <a:spcAft>
                          <a:spcPts val="0"/>
                        </a:spcAft>
                        <a:buClr>
                          <a:srgbClr val="000000"/>
                        </a:buClr>
                        <a:buSzPts val="900"/>
                        <a:buFont typeface="Arial"/>
                        <a:buNone/>
                      </a:pPr>
                      <a:r>
                        <a:rPr lang="ja-JP" sz="1000" u="none" strike="noStrike" cap="none">
                          <a:solidFill>
                            <a:srgbClr val="333333"/>
                          </a:solidFill>
                          <a:highlight>
                            <a:srgbClr val="FFFFFF"/>
                          </a:highlight>
                        </a:rPr>
                        <a:t>ただし、公開されるのは該当グループをメイングループにしているスタッフのシフトのみです。サブグループにしているスタッフのシフトは公開されません。</a:t>
                      </a:r>
                      <a:endParaRPr sz="1000" u="none" strike="noStrike" cap="none"/>
                    </a:p>
                  </a:txBody>
                  <a:tcPr marL="91425" marR="91425" marT="91425" marB="91425"/>
                </a:tc>
                <a:extLst>
                  <a:ext uri="{0D108BD9-81ED-4DB2-BD59-A6C34878D82A}">
                    <a16:rowId xmlns:a16="http://schemas.microsoft.com/office/drawing/2014/main" val="10002"/>
                  </a:ext>
                </a:extLst>
              </a:tr>
            </a:tbl>
          </a:graphicData>
        </a:graphic>
      </p:graphicFrame>
      <p:sp>
        <p:nvSpPr>
          <p:cNvPr id="1020" name="Google Shape;1020;p46"/>
          <p:cNvSpPr txBox="1"/>
          <p:nvPr/>
        </p:nvSpPr>
        <p:spPr>
          <a:xfrm>
            <a:off x="374475" y="7797975"/>
            <a:ext cx="61056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None/>
            </a:pPr>
            <a:r>
              <a:rPr lang="ja-JP" sz="1000">
                <a:solidFill>
                  <a:schemeClr val="dk1"/>
                </a:solidFill>
                <a:latin typeface="Meiryo"/>
                <a:ea typeface="Meiryo"/>
                <a:cs typeface="Meiryo"/>
                <a:sym typeface="Meiryo"/>
              </a:rPr>
              <a:t>［関連ヘルプ］</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a:t>
            </a:r>
            <a:r>
              <a:rPr lang="ja-JP" sz="1000" u="sng">
                <a:solidFill>
                  <a:schemeClr val="hlink"/>
                </a:solidFill>
                <a:latin typeface="Meiryo"/>
                <a:ea typeface="Meiryo"/>
                <a:cs typeface="Meiryo"/>
                <a:sym typeface="Meiryo"/>
                <a:hlinkClick r:id="rId5"/>
              </a:rPr>
              <a:t>【PCマイページ】確定シフトを確認する</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a:t>
            </a:r>
            <a:r>
              <a:rPr lang="ja-JP" sz="1000" u="sng">
                <a:solidFill>
                  <a:schemeClr val="hlink"/>
                </a:solidFill>
                <a:latin typeface="Meiryo"/>
                <a:ea typeface="Meiryo"/>
                <a:cs typeface="Meiryo"/>
                <a:sym typeface="Meiryo"/>
                <a:hlinkClick r:id="rId6"/>
              </a:rPr>
              <a:t>【モバイルマイページ】確定シフトを確認する</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pic>
        <p:nvPicPr>
          <p:cNvPr id="1025" name="Google Shape;1025;p3"/>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1026" name="Google Shape;1026;p3"/>
          <p:cNvPicPr preferRelativeResize="0"/>
          <p:nvPr/>
        </p:nvPicPr>
        <p:blipFill rotWithShape="1">
          <a:blip r:embed="rId4">
            <a:alphaModFix/>
          </a:blip>
          <a:srcRect/>
          <a:stretch/>
        </p:blipFill>
        <p:spPr>
          <a:xfrm>
            <a:off x="2963315" y="7626110"/>
            <a:ext cx="897429" cy="898787"/>
          </a:xfrm>
          <a:prstGeom prst="rect">
            <a:avLst/>
          </a:prstGeom>
          <a:noFill/>
          <a:ln>
            <a:noFill/>
          </a:ln>
        </p:spPr>
      </p:pic>
      <p:sp>
        <p:nvSpPr>
          <p:cNvPr id="1027" name="Google Shape;1027;p3"/>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休暇情報を管理する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48"/>
          <p:cNvPicPr preferRelativeResize="0"/>
          <p:nvPr/>
        </p:nvPicPr>
        <p:blipFill rotWithShape="1">
          <a:blip r:embed="rId3">
            <a:alphaModFix/>
          </a:blip>
          <a:srcRect/>
          <a:stretch/>
        </p:blipFill>
        <p:spPr>
          <a:xfrm>
            <a:off x="277200" y="2206475"/>
            <a:ext cx="6307201" cy="1257249"/>
          </a:xfrm>
          <a:prstGeom prst="rect">
            <a:avLst/>
          </a:prstGeom>
          <a:noFill/>
          <a:ln>
            <a:noFill/>
          </a:ln>
        </p:spPr>
      </p:pic>
      <p:sp>
        <p:nvSpPr>
          <p:cNvPr id="1033" name="Google Shape;1033;p48"/>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77</a:t>
            </a:fld>
            <a:endParaRPr/>
          </a:p>
        </p:txBody>
      </p:sp>
      <p:sp>
        <p:nvSpPr>
          <p:cNvPr id="1034" name="Google Shape;1034;p48"/>
          <p:cNvSpPr txBox="1">
            <a:spLocks noGrp="1"/>
          </p:cNvSpPr>
          <p:nvPr>
            <p:ph type="body" idx="1"/>
          </p:nvPr>
        </p:nvSpPr>
        <p:spPr>
          <a:xfrm>
            <a:off x="169282" y="239068"/>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スタッフの休暇を使用する</a:t>
            </a:r>
            <a:endParaRPr/>
          </a:p>
        </p:txBody>
      </p:sp>
      <p:sp>
        <p:nvSpPr>
          <p:cNvPr id="1035" name="Google Shape;1035;p48"/>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06"/>
              </a:spcBef>
              <a:spcAft>
                <a:spcPts val="0"/>
              </a:spcAft>
              <a:buSzPts val="2300"/>
              <a:buNone/>
            </a:pPr>
            <a:r>
              <a:rPr lang="ja-JP" sz="1300"/>
              <a:t>スタッフと日付を指定して休暇を割り当てる方法をご案内します。</a:t>
            </a:r>
            <a:endParaRPr sz="1300"/>
          </a:p>
        </p:txBody>
      </p:sp>
      <p:sp>
        <p:nvSpPr>
          <p:cNvPr id="1036" name="Google Shape;1036;p48"/>
          <p:cNvSpPr txBox="1"/>
          <p:nvPr/>
        </p:nvSpPr>
        <p:spPr>
          <a:xfrm>
            <a:off x="277200" y="1551600"/>
            <a:ext cx="6241200" cy="56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4"/>
              </a:rPr>
              <a:t>休暇使用</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「休暇・申請管理」にカーソルを合わせ「休暇使用」をクリックします。</a:t>
            </a:r>
            <a:endParaRPr sz="1000" b="0" i="0" u="none" strike="noStrike" cap="none">
              <a:solidFill>
                <a:srgbClr val="000000"/>
              </a:solidFill>
              <a:latin typeface="Meiryo"/>
              <a:ea typeface="Meiryo"/>
              <a:cs typeface="Meiryo"/>
              <a:sym typeface="Meiryo"/>
            </a:endParaRPr>
          </a:p>
        </p:txBody>
      </p:sp>
      <p:sp>
        <p:nvSpPr>
          <p:cNvPr id="1037" name="Google Shape;1037;p48"/>
          <p:cNvSpPr txBox="1"/>
          <p:nvPr/>
        </p:nvSpPr>
        <p:spPr>
          <a:xfrm>
            <a:off x="308395" y="4190809"/>
            <a:ext cx="62412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rgbClr val="000000"/>
              </a:solidFill>
              <a:latin typeface="Meiryo"/>
              <a:ea typeface="Meiryo"/>
              <a:cs typeface="Meiryo"/>
              <a:sym typeface="Meiryo"/>
            </a:endParaRPr>
          </a:p>
        </p:txBody>
      </p:sp>
      <p:sp>
        <p:nvSpPr>
          <p:cNvPr id="1038" name="Google Shape;1038;p48"/>
          <p:cNvSpPr txBox="1"/>
          <p:nvPr/>
        </p:nvSpPr>
        <p:spPr>
          <a:xfrm>
            <a:off x="277200" y="3561171"/>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休暇を使用させたいスタッフ、休暇日、休暇名、休暇理由（任意）を入力し、【使用】ボタンをクリックすると休暇の割り当てが完了します。</a:t>
            </a:r>
            <a:endParaRPr sz="1000" b="0" i="0" u="none" strike="noStrike" cap="none">
              <a:solidFill>
                <a:srgbClr val="000000"/>
              </a:solidFill>
              <a:latin typeface="Meiryo"/>
              <a:ea typeface="Meiryo"/>
              <a:cs typeface="Meiryo"/>
              <a:sym typeface="Meiryo"/>
            </a:endParaRPr>
          </a:p>
        </p:txBody>
      </p:sp>
      <p:sp>
        <p:nvSpPr>
          <p:cNvPr id="1039" name="Google Shape;1039;p48"/>
          <p:cNvSpPr/>
          <p:nvPr/>
        </p:nvSpPr>
        <p:spPr>
          <a:xfrm>
            <a:off x="3485775" y="2248150"/>
            <a:ext cx="942900" cy="142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
        <p:nvSpPr>
          <p:cNvPr id="1040" name="Google Shape;1040;p48"/>
          <p:cNvSpPr/>
          <p:nvPr/>
        </p:nvSpPr>
        <p:spPr>
          <a:xfrm>
            <a:off x="1556175" y="2780450"/>
            <a:ext cx="501300" cy="142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pic>
        <p:nvPicPr>
          <p:cNvPr id="1041" name="Google Shape;1041;p48"/>
          <p:cNvPicPr preferRelativeResize="0"/>
          <p:nvPr/>
        </p:nvPicPr>
        <p:blipFill rotWithShape="1">
          <a:blip r:embed="rId5">
            <a:alphaModFix/>
          </a:blip>
          <a:srcRect/>
          <a:stretch/>
        </p:blipFill>
        <p:spPr>
          <a:xfrm>
            <a:off x="830000" y="4008300"/>
            <a:ext cx="5198000" cy="1631001"/>
          </a:xfrm>
          <a:prstGeom prst="rect">
            <a:avLst/>
          </a:prstGeom>
          <a:noFill/>
          <a:ln w="9525" cap="flat" cmpd="sng">
            <a:solidFill>
              <a:srgbClr val="D8D8D8"/>
            </a:solidFill>
            <a:prstDash val="solid"/>
            <a:round/>
            <a:headEnd type="none" w="sm" len="sm"/>
            <a:tailEnd type="none" w="sm" len="sm"/>
          </a:ln>
        </p:spPr>
      </p:pic>
      <p:pic>
        <p:nvPicPr>
          <p:cNvPr id="1042" name="Google Shape;1042;p48"/>
          <p:cNvPicPr preferRelativeResize="0"/>
          <p:nvPr/>
        </p:nvPicPr>
        <p:blipFill rotWithShape="1">
          <a:blip r:embed="rId6">
            <a:alphaModFix/>
          </a:blip>
          <a:srcRect/>
          <a:stretch/>
        </p:blipFill>
        <p:spPr>
          <a:xfrm>
            <a:off x="830001" y="6122300"/>
            <a:ext cx="5197999" cy="2737600"/>
          </a:xfrm>
          <a:prstGeom prst="rect">
            <a:avLst/>
          </a:prstGeom>
          <a:noFill/>
          <a:ln w="9525" cap="flat" cmpd="sng">
            <a:solidFill>
              <a:srgbClr val="D8D8D8"/>
            </a:solidFill>
            <a:prstDash val="solid"/>
            <a:round/>
            <a:headEnd type="none" w="sm" len="sm"/>
            <a:tailEnd type="none" w="sm" len="sm"/>
          </a:ln>
        </p:spPr>
      </p:pic>
      <p:sp>
        <p:nvSpPr>
          <p:cNvPr id="1043" name="Google Shape;1043;p48"/>
          <p:cNvSpPr txBox="1"/>
          <p:nvPr/>
        </p:nvSpPr>
        <p:spPr>
          <a:xfrm>
            <a:off x="277200" y="5714796"/>
            <a:ext cx="6241200" cy="36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rgbClr val="000000"/>
                </a:solidFill>
                <a:latin typeface="Meiryo"/>
                <a:ea typeface="Meiryo"/>
                <a:cs typeface="Meiryo"/>
                <a:sym typeface="Meiryo"/>
              </a:rPr>
              <a:t>「休暇使用」で休暇の割り当てを行うと、以下のように「承認」された状態の休暇申請データが作成されます。</a:t>
            </a: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78</a:t>
            </a:fld>
            <a:endParaRPr/>
          </a:p>
        </p:txBody>
      </p:sp>
      <p:sp>
        <p:nvSpPr>
          <p:cNvPr id="1049" name="Google Shape;1049;p4"/>
          <p:cNvSpPr txBox="1">
            <a:spLocks noGrp="1"/>
          </p:cNvSpPr>
          <p:nvPr>
            <p:ph type="body" idx="1"/>
          </p:nvPr>
        </p:nvSpPr>
        <p:spPr>
          <a:xfrm>
            <a:off x="169282" y="217943"/>
            <a:ext cx="5775661" cy="622684"/>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休暇残日数の付与・消化の履歴を確認する</a:t>
            </a:r>
            <a:endParaRPr/>
          </a:p>
        </p:txBody>
      </p:sp>
      <p:sp>
        <p:nvSpPr>
          <p:cNvPr id="1050" name="Google Shape;1050;p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休暇情報の確認方法をご案内します。（1/2）</a:t>
            </a:r>
            <a:endParaRPr sz="1300"/>
          </a:p>
        </p:txBody>
      </p:sp>
      <p:sp>
        <p:nvSpPr>
          <p:cNvPr id="1051" name="Google Shape;1051;p4"/>
          <p:cNvSpPr txBox="1"/>
          <p:nvPr/>
        </p:nvSpPr>
        <p:spPr>
          <a:xfrm>
            <a:off x="320050" y="1551600"/>
            <a:ext cx="6198300" cy="48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休暇履歴閲覧・編集</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「休暇・申請管理」にカーソルを合わせ、「休暇履歴閲覧・編集」をクリックします。</a:t>
            </a:r>
            <a:endParaRPr sz="1000" b="0" i="0" u="none" strike="noStrike" cap="none">
              <a:solidFill>
                <a:schemeClr val="dk1"/>
              </a:solidFill>
              <a:latin typeface="Meiryo"/>
              <a:ea typeface="Meiryo"/>
              <a:cs typeface="Meiryo"/>
              <a:sym typeface="Meiryo"/>
            </a:endParaRPr>
          </a:p>
        </p:txBody>
      </p:sp>
      <p:sp>
        <p:nvSpPr>
          <p:cNvPr id="1052" name="Google Shape;1052;p4"/>
          <p:cNvSpPr txBox="1"/>
          <p:nvPr/>
        </p:nvSpPr>
        <p:spPr>
          <a:xfrm>
            <a:off x="265875" y="3326550"/>
            <a:ext cx="6307200" cy="23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確認したい対象の条件を指定し、【表示】ボタンをクリックします。</a:t>
            </a:r>
            <a:endParaRPr sz="1000" b="0" i="0" u="none" strike="noStrike" cap="none">
              <a:solidFill>
                <a:schemeClr val="dk1"/>
              </a:solidFill>
              <a:latin typeface="Meiryo"/>
              <a:ea typeface="Meiryo"/>
              <a:cs typeface="Meiryo"/>
              <a:sym typeface="Meiryo"/>
            </a:endParaRPr>
          </a:p>
        </p:txBody>
      </p:sp>
      <p:sp>
        <p:nvSpPr>
          <p:cNvPr id="1053" name="Google Shape;1053;p4"/>
          <p:cNvSpPr txBox="1"/>
          <p:nvPr/>
        </p:nvSpPr>
        <p:spPr>
          <a:xfrm>
            <a:off x="277200" y="4827600"/>
            <a:ext cx="6307200" cy="23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指定した条件の休暇履歴が表示されます。</a:t>
            </a:r>
            <a:endParaRPr sz="1000" b="0" i="0" u="none" strike="noStrike" cap="none">
              <a:solidFill>
                <a:schemeClr val="dk1"/>
              </a:solidFill>
              <a:latin typeface="Meiryo"/>
              <a:ea typeface="Meiryo"/>
              <a:cs typeface="Meiryo"/>
              <a:sym typeface="Meiryo"/>
            </a:endParaRPr>
          </a:p>
        </p:txBody>
      </p:sp>
      <p:pic>
        <p:nvPicPr>
          <p:cNvPr id="1054" name="Google Shape;1054;p4"/>
          <p:cNvPicPr preferRelativeResize="0"/>
          <p:nvPr/>
        </p:nvPicPr>
        <p:blipFill rotWithShape="1">
          <a:blip r:embed="rId4">
            <a:alphaModFix/>
          </a:blip>
          <a:srcRect/>
          <a:stretch/>
        </p:blipFill>
        <p:spPr>
          <a:xfrm>
            <a:off x="1983553" y="3561275"/>
            <a:ext cx="2890898" cy="1246688"/>
          </a:xfrm>
          <a:prstGeom prst="rect">
            <a:avLst/>
          </a:prstGeom>
          <a:noFill/>
          <a:ln w="9525" cap="flat" cmpd="sng">
            <a:solidFill>
              <a:srgbClr val="D8D8D8"/>
            </a:solidFill>
            <a:prstDash val="solid"/>
            <a:round/>
            <a:headEnd type="none" w="sm" len="sm"/>
            <a:tailEnd type="none" w="sm" len="sm"/>
          </a:ln>
        </p:spPr>
      </p:pic>
      <p:pic>
        <p:nvPicPr>
          <p:cNvPr id="1055" name="Google Shape;1055;p4"/>
          <p:cNvPicPr preferRelativeResize="0"/>
          <p:nvPr/>
        </p:nvPicPr>
        <p:blipFill rotWithShape="1">
          <a:blip r:embed="rId5">
            <a:alphaModFix/>
          </a:blip>
          <a:srcRect/>
          <a:stretch/>
        </p:blipFill>
        <p:spPr>
          <a:xfrm>
            <a:off x="635756" y="5104337"/>
            <a:ext cx="5567446" cy="1108712"/>
          </a:xfrm>
          <a:prstGeom prst="rect">
            <a:avLst/>
          </a:prstGeom>
          <a:noFill/>
          <a:ln w="9525" cap="flat" cmpd="sng">
            <a:solidFill>
              <a:srgbClr val="D9D9D9"/>
            </a:solidFill>
            <a:prstDash val="solid"/>
            <a:round/>
            <a:headEnd type="none" w="sm" len="sm"/>
            <a:tailEnd type="none" w="sm" len="sm"/>
          </a:ln>
        </p:spPr>
      </p:pic>
      <p:graphicFrame>
        <p:nvGraphicFramePr>
          <p:cNvPr id="1056" name="Google Shape;1056;p4"/>
          <p:cNvGraphicFramePr/>
          <p:nvPr/>
        </p:nvGraphicFramePr>
        <p:xfrm>
          <a:off x="331625" y="6252475"/>
          <a:ext cx="3000000" cy="3000000"/>
        </p:xfrm>
        <a:graphic>
          <a:graphicData uri="http://schemas.openxmlformats.org/drawingml/2006/table">
            <a:tbl>
              <a:tblPr>
                <a:noFill/>
                <a:tableStyleId>{FC5AC5F7-BD7E-4327-884B-1D2095C8778F}</a:tableStyleId>
              </a:tblPr>
              <a:tblGrid>
                <a:gridCol w="1521625">
                  <a:extLst>
                    <a:ext uri="{9D8B030D-6E8A-4147-A177-3AD203B41FA5}">
                      <a16:colId xmlns:a16="http://schemas.microsoft.com/office/drawing/2014/main" val="20000"/>
                    </a:ext>
                  </a:extLst>
                </a:gridCol>
                <a:gridCol w="4676725">
                  <a:extLst>
                    <a:ext uri="{9D8B030D-6E8A-4147-A177-3AD203B41FA5}">
                      <a16:colId xmlns:a16="http://schemas.microsoft.com/office/drawing/2014/main" val="20001"/>
                    </a:ext>
                  </a:extLst>
                </a:gridCol>
              </a:tblGrid>
              <a:tr h="2887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項　目</a:t>
                      </a:r>
                      <a:endParaRPr sz="9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28872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【一括削除機能】ボタン</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有休・特別休暇を対象に、付与した日数を一括で削除できます。</a:t>
                      </a:r>
                      <a:endParaRPr sz="800" u="none" strike="noStrike" cap="none"/>
                    </a:p>
                  </a:txBody>
                  <a:tcPr marL="91425" marR="91425" marT="91425" marB="91425"/>
                </a:tc>
                <a:extLst>
                  <a:ext uri="{0D108BD9-81ED-4DB2-BD59-A6C34878D82A}">
                    <a16:rowId xmlns:a16="http://schemas.microsoft.com/office/drawing/2014/main" val="10001"/>
                  </a:ext>
                </a:extLst>
              </a:tr>
              <a:tr h="412450">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使用可能開始日</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付与した日数の使用可能開始日（有効期限開始日）が表示されます。</a:t>
                      </a:r>
                      <a:endParaRPr sz="800" u="none" strike="noStrike" cap="none"/>
                    </a:p>
                    <a:p>
                      <a:pPr marL="0" marR="0" lvl="0" indent="0" algn="l" rtl="0">
                        <a:lnSpc>
                          <a:spcPct val="100000"/>
                        </a:lnSpc>
                        <a:spcBef>
                          <a:spcPts val="0"/>
                        </a:spcBef>
                        <a:spcAft>
                          <a:spcPts val="0"/>
                        </a:spcAft>
                        <a:buClr>
                          <a:srgbClr val="000000"/>
                        </a:buClr>
                        <a:buSzPts val="800"/>
                        <a:buFont typeface="Arial"/>
                        <a:buNone/>
                      </a:pPr>
                      <a:r>
                        <a:rPr lang="ja-JP" sz="800" u="none" strike="noStrike" cap="none"/>
                        <a:t>休暇を取得した場合は、休暇日が表示されます。</a:t>
                      </a:r>
                      <a:endParaRPr sz="800" u="none" strike="noStrike" cap="none"/>
                    </a:p>
                  </a:txBody>
                  <a:tcPr marL="91425" marR="91425" marT="91425" marB="91425"/>
                </a:tc>
                <a:extLst>
                  <a:ext uri="{0D108BD9-81ED-4DB2-BD59-A6C34878D82A}">
                    <a16:rowId xmlns:a16="http://schemas.microsoft.com/office/drawing/2014/main" val="10002"/>
                  </a:ext>
                </a:extLst>
              </a:tr>
              <a:tr h="28872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タイプ</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休暇タイプ名が表示されます。</a:t>
                      </a:r>
                      <a:endParaRPr sz="800" u="none" strike="noStrike" cap="none"/>
                    </a:p>
                  </a:txBody>
                  <a:tcPr marL="91425" marR="91425" marT="91425" marB="91425"/>
                </a:tc>
                <a:extLst>
                  <a:ext uri="{0D108BD9-81ED-4DB2-BD59-A6C34878D82A}">
                    <a16:rowId xmlns:a16="http://schemas.microsoft.com/office/drawing/2014/main" val="10003"/>
                  </a:ext>
                </a:extLst>
              </a:tr>
              <a:tr h="28872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日数</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付与した日数（＋表記）、取得した消化日数（－表記）が表示されます。</a:t>
                      </a:r>
                      <a:endParaRPr sz="800" u="none" strike="noStrike" cap="none"/>
                    </a:p>
                  </a:txBody>
                  <a:tcPr marL="91425" marR="91425" marT="91425" marB="91425"/>
                </a:tc>
                <a:extLst>
                  <a:ext uri="{0D108BD9-81ED-4DB2-BD59-A6C34878D82A}">
                    <a16:rowId xmlns:a16="http://schemas.microsoft.com/office/drawing/2014/main" val="10004"/>
                  </a:ext>
                </a:extLst>
              </a:tr>
              <a:tr h="28872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使用期限</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付与した日数の使用期限日（有効期限最終日）が表示されます。</a:t>
                      </a:r>
                      <a:endParaRPr sz="800" u="none" strike="noStrike" cap="none"/>
                    </a:p>
                  </a:txBody>
                  <a:tcPr marL="91425" marR="91425" marT="91425" marB="91425"/>
                </a:tc>
                <a:extLst>
                  <a:ext uri="{0D108BD9-81ED-4DB2-BD59-A6C34878D82A}">
                    <a16:rowId xmlns:a16="http://schemas.microsoft.com/office/drawing/2014/main" val="10005"/>
                  </a:ext>
                </a:extLst>
              </a:tr>
              <a:tr h="431450">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振休代休自動付与日</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振休・代休が自動付与された日が表示されます。</a:t>
                      </a:r>
                      <a:endParaRPr sz="800" u="none" strike="noStrike" cap="none"/>
                    </a:p>
                    <a:p>
                      <a:pPr marL="0" marR="0" lvl="0" indent="0" algn="l" rtl="0">
                        <a:lnSpc>
                          <a:spcPct val="100000"/>
                        </a:lnSpc>
                        <a:spcBef>
                          <a:spcPts val="0"/>
                        </a:spcBef>
                        <a:spcAft>
                          <a:spcPts val="0"/>
                        </a:spcAft>
                        <a:buClr>
                          <a:srgbClr val="000000"/>
                        </a:buClr>
                        <a:buSzPts val="800"/>
                        <a:buFont typeface="Arial"/>
                        <a:buNone/>
                      </a:pPr>
                      <a:r>
                        <a:rPr lang="ja-JP" sz="800" u="none" strike="noStrike" cap="none"/>
                        <a:t>※オプション設定で振休代休の自動付与機能を設定している場合のみ表示されます。</a:t>
                      </a:r>
                      <a:endParaRPr sz="800" u="none" strike="noStrike" cap="none"/>
                    </a:p>
                  </a:txBody>
                  <a:tcPr marL="91425" marR="91425" marT="91425" marB="91425"/>
                </a:tc>
                <a:extLst>
                  <a:ext uri="{0D108BD9-81ED-4DB2-BD59-A6C34878D82A}">
                    <a16:rowId xmlns:a16="http://schemas.microsoft.com/office/drawing/2014/main" val="10006"/>
                  </a:ext>
                </a:extLst>
              </a:tr>
              <a:tr h="288725">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【編集】ボタン</a:t>
                      </a:r>
                      <a:endParaRPr sz="8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800"/>
                        <a:buFont typeface="Arial"/>
                        <a:buNone/>
                      </a:pPr>
                      <a:r>
                        <a:rPr lang="ja-JP" sz="800" u="none" strike="noStrike" cap="none"/>
                        <a:t>休暇履歴画面に移動し、履歴内容の編集ができます。</a:t>
                      </a:r>
                      <a:endParaRPr sz="800" u="none" strike="noStrike" cap="none"/>
                    </a:p>
                  </a:txBody>
                  <a:tcPr marL="91425" marR="91425" marT="91425" marB="91425"/>
                </a:tc>
                <a:extLst>
                  <a:ext uri="{0D108BD9-81ED-4DB2-BD59-A6C34878D82A}">
                    <a16:rowId xmlns:a16="http://schemas.microsoft.com/office/drawing/2014/main" val="10007"/>
                  </a:ext>
                </a:extLst>
              </a:tr>
            </a:tbl>
          </a:graphicData>
        </a:graphic>
      </p:graphicFrame>
      <p:pic>
        <p:nvPicPr>
          <p:cNvPr id="1057" name="Google Shape;1057;p4"/>
          <p:cNvPicPr preferRelativeResize="0"/>
          <p:nvPr/>
        </p:nvPicPr>
        <p:blipFill rotWithShape="1">
          <a:blip r:embed="rId6">
            <a:alphaModFix/>
          </a:blip>
          <a:srcRect/>
          <a:stretch/>
        </p:blipFill>
        <p:spPr>
          <a:xfrm>
            <a:off x="270000" y="2077975"/>
            <a:ext cx="6314399" cy="1150177"/>
          </a:xfrm>
          <a:prstGeom prst="rect">
            <a:avLst/>
          </a:prstGeom>
          <a:noFill/>
          <a:ln>
            <a:noFill/>
          </a:ln>
        </p:spPr>
      </p:pic>
      <p:sp>
        <p:nvSpPr>
          <p:cNvPr id="1058" name="Google Shape;1058;p4"/>
          <p:cNvSpPr/>
          <p:nvPr/>
        </p:nvSpPr>
        <p:spPr>
          <a:xfrm>
            <a:off x="3542925" y="2109775"/>
            <a:ext cx="942900" cy="1635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
        <p:nvSpPr>
          <p:cNvPr id="1059" name="Google Shape;1059;p4"/>
          <p:cNvSpPr/>
          <p:nvPr/>
        </p:nvSpPr>
        <p:spPr>
          <a:xfrm>
            <a:off x="320050" y="2801300"/>
            <a:ext cx="708600" cy="110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79</a:t>
            </a:fld>
            <a:endParaRPr/>
          </a:p>
        </p:txBody>
      </p:sp>
      <p:sp>
        <p:nvSpPr>
          <p:cNvPr id="1065" name="Google Shape;1065;p5"/>
          <p:cNvSpPr txBox="1">
            <a:spLocks noGrp="1"/>
          </p:cNvSpPr>
          <p:nvPr>
            <p:ph type="body" idx="2"/>
          </p:nvPr>
        </p:nvSpPr>
        <p:spPr>
          <a:xfrm>
            <a:off x="408085" y="917654"/>
            <a:ext cx="5775661" cy="398589"/>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休暇情報の確認方法をご案内します。（2/2）</a:t>
            </a:r>
            <a:endParaRPr/>
          </a:p>
          <a:p>
            <a:pPr marL="70596" lvl="0" indent="0" algn="l" rtl="0">
              <a:lnSpc>
                <a:spcPct val="90000"/>
              </a:lnSpc>
              <a:spcBef>
                <a:spcPts val="706"/>
              </a:spcBef>
              <a:spcAft>
                <a:spcPts val="0"/>
              </a:spcAft>
              <a:buSzPts val="2300"/>
              <a:buNone/>
            </a:pPr>
            <a:endParaRPr sz="1300"/>
          </a:p>
        </p:txBody>
      </p:sp>
      <p:sp>
        <p:nvSpPr>
          <p:cNvPr id="1066" name="Google Shape;1066;p5"/>
          <p:cNvSpPr txBox="1"/>
          <p:nvPr/>
        </p:nvSpPr>
        <p:spPr>
          <a:xfrm>
            <a:off x="277125" y="1551600"/>
            <a:ext cx="6307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休暇履歴閲覧・編集画面に表示された休暇を編集することができます。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該当休暇の右端【編集】ボタンをクリックします。</a:t>
            </a:r>
            <a:endParaRPr sz="1000" b="0" i="0" u="none" strike="noStrike" cap="none">
              <a:solidFill>
                <a:schemeClr val="dk1"/>
              </a:solidFill>
              <a:latin typeface="Meiryo"/>
              <a:ea typeface="Meiryo"/>
              <a:cs typeface="Meiryo"/>
              <a:sym typeface="Meiryo"/>
            </a:endParaRPr>
          </a:p>
        </p:txBody>
      </p:sp>
      <p:sp>
        <p:nvSpPr>
          <p:cNvPr id="1067" name="Google Shape;1067;p5"/>
          <p:cNvSpPr txBox="1"/>
          <p:nvPr/>
        </p:nvSpPr>
        <p:spPr>
          <a:xfrm>
            <a:off x="277125" y="2999400"/>
            <a:ext cx="6307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（１）付与した休暇の【編集】ボタンをクリックすると「休暇履歴」の画面に移動します。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付与した休暇の休暇タイプ・付与日数・使用期限日を編集または削除することができます。</a:t>
            </a:r>
            <a:endParaRPr sz="1000" b="0" i="0" u="none" strike="noStrike" cap="none">
              <a:solidFill>
                <a:schemeClr val="dk1"/>
              </a:solidFill>
              <a:latin typeface="Meiryo"/>
              <a:ea typeface="Meiryo"/>
              <a:cs typeface="Meiryo"/>
              <a:sym typeface="Meiryo"/>
            </a:endParaRPr>
          </a:p>
        </p:txBody>
      </p:sp>
      <p:sp>
        <p:nvSpPr>
          <p:cNvPr id="1068" name="Google Shape;1068;p5"/>
          <p:cNvSpPr txBox="1"/>
          <p:nvPr/>
        </p:nvSpPr>
        <p:spPr>
          <a:xfrm>
            <a:off x="277125" y="6352200"/>
            <a:ext cx="6307200" cy="44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（２）取得した休暇の【編集】ボタンをクリックすると「休暇履歴詳細」の画面に移動します。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　　　画面に表示されている休暇を削除することができます。</a:t>
            </a:r>
            <a:endParaRPr sz="1000" b="0" i="0" u="none" strike="noStrike" cap="none">
              <a:solidFill>
                <a:schemeClr val="dk1"/>
              </a:solidFill>
              <a:latin typeface="Meiryo"/>
              <a:ea typeface="Meiryo"/>
              <a:cs typeface="Meiryo"/>
              <a:sym typeface="Meiryo"/>
            </a:endParaRPr>
          </a:p>
        </p:txBody>
      </p:sp>
      <p:pic>
        <p:nvPicPr>
          <p:cNvPr id="1069" name="Google Shape;1069;p5"/>
          <p:cNvPicPr preferRelativeResize="0"/>
          <p:nvPr/>
        </p:nvPicPr>
        <p:blipFill rotWithShape="1">
          <a:blip r:embed="rId3">
            <a:alphaModFix/>
          </a:blip>
          <a:srcRect/>
          <a:stretch/>
        </p:blipFill>
        <p:spPr>
          <a:xfrm>
            <a:off x="270000" y="1950300"/>
            <a:ext cx="6307201" cy="905516"/>
          </a:xfrm>
          <a:prstGeom prst="rect">
            <a:avLst/>
          </a:prstGeom>
          <a:noFill/>
          <a:ln w="9525" cap="flat" cmpd="sng">
            <a:solidFill>
              <a:srgbClr val="D9D9D9"/>
            </a:solidFill>
            <a:prstDash val="solid"/>
            <a:round/>
            <a:headEnd type="none" w="sm" len="sm"/>
            <a:tailEnd type="none" w="sm" len="sm"/>
          </a:ln>
        </p:spPr>
      </p:pic>
      <p:sp>
        <p:nvSpPr>
          <p:cNvPr id="1070" name="Google Shape;1070;p5"/>
          <p:cNvSpPr/>
          <p:nvPr/>
        </p:nvSpPr>
        <p:spPr>
          <a:xfrm>
            <a:off x="6242175" y="2266950"/>
            <a:ext cx="253800" cy="146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5"/>
          <p:cNvSpPr/>
          <p:nvPr/>
        </p:nvSpPr>
        <p:spPr>
          <a:xfrm>
            <a:off x="6242050" y="2444750"/>
            <a:ext cx="253800" cy="342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5"/>
          <p:cNvSpPr txBox="1"/>
          <p:nvPr/>
        </p:nvSpPr>
        <p:spPr>
          <a:xfrm>
            <a:off x="5899150" y="2266850"/>
            <a:ext cx="482700" cy="146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1" i="0" u="none" strike="noStrike" cap="none">
                <a:solidFill>
                  <a:srgbClr val="FF0000"/>
                </a:solidFill>
                <a:latin typeface="Calibri"/>
                <a:ea typeface="Calibri"/>
                <a:cs typeface="Calibri"/>
                <a:sym typeface="Calibri"/>
              </a:rPr>
              <a:t>（1）</a:t>
            </a:r>
            <a:endParaRPr sz="900" b="1" i="0" u="none" strike="noStrike" cap="none">
              <a:solidFill>
                <a:srgbClr val="FF0000"/>
              </a:solidFill>
              <a:latin typeface="Calibri"/>
              <a:ea typeface="Calibri"/>
              <a:cs typeface="Calibri"/>
              <a:sym typeface="Calibri"/>
            </a:endParaRPr>
          </a:p>
        </p:txBody>
      </p:sp>
      <p:sp>
        <p:nvSpPr>
          <p:cNvPr id="1073" name="Google Shape;1073;p5"/>
          <p:cNvSpPr txBox="1"/>
          <p:nvPr/>
        </p:nvSpPr>
        <p:spPr>
          <a:xfrm>
            <a:off x="5899150" y="2501900"/>
            <a:ext cx="482700" cy="24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1" i="0" u="none" strike="noStrike" cap="none">
                <a:solidFill>
                  <a:srgbClr val="FF0000"/>
                </a:solidFill>
                <a:latin typeface="Calibri"/>
                <a:ea typeface="Calibri"/>
                <a:cs typeface="Calibri"/>
                <a:sym typeface="Calibri"/>
              </a:rPr>
              <a:t>（2）</a:t>
            </a:r>
            <a:endParaRPr sz="900" b="1" i="0" u="none" strike="noStrike" cap="none">
              <a:solidFill>
                <a:srgbClr val="FF0000"/>
              </a:solidFill>
              <a:latin typeface="Calibri"/>
              <a:ea typeface="Calibri"/>
              <a:cs typeface="Calibri"/>
              <a:sym typeface="Calibri"/>
            </a:endParaRPr>
          </a:p>
        </p:txBody>
      </p:sp>
      <p:pic>
        <p:nvPicPr>
          <p:cNvPr id="1074" name="Google Shape;1074;p5"/>
          <p:cNvPicPr preferRelativeResize="0"/>
          <p:nvPr/>
        </p:nvPicPr>
        <p:blipFill rotWithShape="1">
          <a:blip r:embed="rId4">
            <a:alphaModFix/>
          </a:blip>
          <a:srcRect/>
          <a:stretch/>
        </p:blipFill>
        <p:spPr>
          <a:xfrm>
            <a:off x="270000" y="3387974"/>
            <a:ext cx="6307202" cy="1600980"/>
          </a:xfrm>
          <a:prstGeom prst="rect">
            <a:avLst/>
          </a:prstGeom>
          <a:noFill/>
          <a:ln w="9525" cap="flat" cmpd="sng">
            <a:solidFill>
              <a:srgbClr val="D8D8D8"/>
            </a:solidFill>
            <a:prstDash val="solid"/>
            <a:round/>
            <a:headEnd type="none" w="sm" len="sm"/>
            <a:tailEnd type="none" w="sm" len="sm"/>
          </a:ln>
        </p:spPr>
      </p:pic>
      <p:sp>
        <p:nvSpPr>
          <p:cNvPr id="1075" name="Google Shape;1075;p5"/>
          <p:cNvSpPr txBox="1"/>
          <p:nvPr/>
        </p:nvSpPr>
        <p:spPr>
          <a:xfrm>
            <a:off x="277125" y="4980600"/>
            <a:ext cx="6307200" cy="11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付与した休暇の休暇タイプ、付与日数、使用期限日を編集できます。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【削除】ボタンをクリックすると、削除確認画面に移動します。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問題なければ再度【削除】ボタンをクリックして削除を実行してください。</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【上記内容を変更する】ボタンをクリックすると保存確認画面に移動します。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問題なければ【変更】ボタンをクリックして保存を実行してください。</a:t>
            </a:r>
            <a:endParaRPr sz="1000" b="0" i="0" u="none" strike="noStrike" cap="none">
              <a:solidFill>
                <a:schemeClr val="dk1"/>
              </a:solidFill>
              <a:latin typeface="Meiryo"/>
              <a:ea typeface="Meiryo"/>
              <a:cs typeface="Meiryo"/>
              <a:sym typeface="Meiryo"/>
            </a:endParaRPr>
          </a:p>
        </p:txBody>
      </p:sp>
      <p:pic>
        <p:nvPicPr>
          <p:cNvPr id="1076" name="Google Shape;1076;p5"/>
          <p:cNvPicPr preferRelativeResize="0"/>
          <p:nvPr/>
        </p:nvPicPr>
        <p:blipFill rotWithShape="1">
          <a:blip r:embed="rId5">
            <a:alphaModFix/>
          </a:blip>
          <a:srcRect/>
          <a:stretch/>
        </p:blipFill>
        <p:spPr>
          <a:xfrm>
            <a:off x="277125" y="6720925"/>
            <a:ext cx="6307202" cy="1741735"/>
          </a:xfrm>
          <a:prstGeom prst="rect">
            <a:avLst/>
          </a:prstGeom>
          <a:noFill/>
          <a:ln w="9525" cap="flat" cmpd="sng">
            <a:solidFill>
              <a:srgbClr val="D9D9D9"/>
            </a:solidFill>
            <a:prstDash val="solid"/>
            <a:round/>
            <a:headEnd type="none" w="sm" len="sm"/>
            <a:tailEnd type="none" w="sm" len="sm"/>
          </a:ln>
        </p:spPr>
      </p:pic>
      <p:sp>
        <p:nvSpPr>
          <p:cNvPr id="1077" name="Google Shape;1077;p5"/>
          <p:cNvSpPr txBox="1"/>
          <p:nvPr/>
        </p:nvSpPr>
        <p:spPr>
          <a:xfrm>
            <a:off x="277125" y="8485800"/>
            <a:ext cx="6307200" cy="44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【削除】ボタンで表示している履歴を削除できます。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取得した履歴を削除すると、休暇申請も削除されます。</a:t>
            </a:r>
            <a:endParaRPr sz="1000" b="0" i="0" u="none" strike="noStrike" cap="none">
              <a:solidFill>
                <a:schemeClr val="dk1"/>
              </a:solidFill>
              <a:latin typeface="Meiryo"/>
              <a:ea typeface="Meiryo"/>
              <a:cs typeface="Meiryo"/>
              <a:sym typeface="Meiryo"/>
            </a:endParaRPr>
          </a:p>
        </p:txBody>
      </p:sp>
      <p:sp>
        <p:nvSpPr>
          <p:cNvPr id="1078" name="Google Shape;1078;p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休暇残日数の付与・消化の履歴を確認する</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8</a:t>
            </a:fld>
            <a:endParaRPr/>
          </a:p>
        </p:txBody>
      </p:sp>
      <p:sp>
        <p:nvSpPr>
          <p:cNvPr id="98" name="Google Shape;98;p1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管理者ページにログインする</a:t>
            </a:r>
            <a:endParaRPr/>
          </a:p>
        </p:txBody>
      </p:sp>
      <p:sp>
        <p:nvSpPr>
          <p:cNvPr id="99" name="Google Shape;99;p1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管理者ページにログイン後、パスワードの変更が可能です。</a:t>
            </a:r>
            <a:endParaRPr/>
          </a:p>
          <a:p>
            <a:pPr marL="70595" lvl="0" indent="0" algn="l" rtl="0">
              <a:lnSpc>
                <a:spcPct val="90000"/>
              </a:lnSpc>
              <a:spcBef>
                <a:spcPts val="706"/>
              </a:spcBef>
              <a:spcAft>
                <a:spcPts val="0"/>
              </a:spcAft>
              <a:buSzPts val="2300"/>
              <a:buNone/>
            </a:pPr>
            <a:endParaRPr sz="1300"/>
          </a:p>
        </p:txBody>
      </p:sp>
      <p:grpSp>
        <p:nvGrpSpPr>
          <p:cNvPr id="100" name="Google Shape;100;p16"/>
          <p:cNvGrpSpPr/>
          <p:nvPr/>
        </p:nvGrpSpPr>
        <p:grpSpPr>
          <a:xfrm>
            <a:off x="1795463" y="2217004"/>
            <a:ext cx="3267075" cy="1276350"/>
            <a:chOff x="1795463" y="2217004"/>
            <a:chExt cx="3267075" cy="1276350"/>
          </a:xfrm>
        </p:grpSpPr>
        <p:pic>
          <p:nvPicPr>
            <p:cNvPr id="101" name="Google Shape;101;p16"/>
            <p:cNvPicPr preferRelativeResize="0"/>
            <p:nvPr/>
          </p:nvPicPr>
          <p:blipFill rotWithShape="1">
            <a:blip r:embed="rId3">
              <a:alphaModFix/>
            </a:blip>
            <a:srcRect/>
            <a:stretch/>
          </p:blipFill>
          <p:spPr>
            <a:xfrm>
              <a:off x="1795463" y="2217004"/>
              <a:ext cx="3267075" cy="1276350"/>
            </a:xfrm>
            <a:prstGeom prst="rect">
              <a:avLst/>
            </a:prstGeom>
            <a:noFill/>
            <a:ln w="9525" cap="flat" cmpd="sng">
              <a:solidFill>
                <a:srgbClr val="D9D9D9"/>
              </a:solidFill>
              <a:prstDash val="solid"/>
              <a:round/>
              <a:headEnd type="none" w="sm" len="sm"/>
              <a:tailEnd type="none" w="sm" len="sm"/>
            </a:ln>
          </p:spPr>
        </p:pic>
        <p:sp>
          <p:nvSpPr>
            <p:cNvPr id="102" name="Google Shape;102;p16"/>
            <p:cNvSpPr/>
            <p:nvPr/>
          </p:nvSpPr>
          <p:spPr>
            <a:xfrm>
              <a:off x="3831775" y="2649250"/>
              <a:ext cx="1206900" cy="1791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103" name="Google Shape;103;p16"/>
          <p:cNvSpPr txBox="1"/>
          <p:nvPr/>
        </p:nvSpPr>
        <p:spPr>
          <a:xfrm>
            <a:off x="348075" y="3825375"/>
            <a:ext cx="6296400" cy="45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【管理者アカウント情報の変更】画面で、パスワード等の変更が可能です。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変更を行った場合は【確認画面へ】をクリックして保存します。</a:t>
            </a:r>
            <a:endParaRPr sz="1100" b="0" i="0" u="none" strike="noStrike" cap="none">
              <a:solidFill>
                <a:schemeClr val="dk1"/>
              </a:solidFill>
              <a:latin typeface="Meiryo"/>
              <a:ea typeface="Meiryo"/>
              <a:cs typeface="Meiryo"/>
              <a:sym typeface="Meiryo"/>
            </a:endParaRPr>
          </a:p>
        </p:txBody>
      </p:sp>
      <p:sp>
        <p:nvSpPr>
          <p:cNvPr id="104" name="Google Shape;104;p16"/>
          <p:cNvSpPr txBox="1"/>
          <p:nvPr/>
        </p:nvSpPr>
        <p:spPr>
          <a:xfrm>
            <a:off x="348075" y="1550075"/>
            <a:ext cx="6296400" cy="456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1000"/>
              </a:spcAft>
              <a:buClr>
                <a:srgbClr val="000000"/>
              </a:buClr>
              <a:buSzPts val="1000"/>
              <a:buFont typeface="Arial"/>
              <a:buNone/>
            </a:pPr>
            <a:r>
              <a:rPr lang="ja-JP" sz="1100" b="0" i="0" u="none" strike="noStrike" cap="none">
                <a:solidFill>
                  <a:schemeClr val="dk1"/>
                </a:solidFill>
                <a:latin typeface="Meiryo"/>
                <a:ea typeface="Meiryo"/>
                <a:cs typeface="Meiryo"/>
                <a:sym typeface="Meiryo"/>
              </a:rPr>
              <a:t>管理者画面にログイン後、画面右上にある自身の名前にカーソルを合わせます。</a:t>
            </a:r>
            <a:br>
              <a:rPr lang="ja-JP" sz="1100" b="0" i="0" u="none" strike="noStrike" cap="none">
                <a:solidFill>
                  <a:schemeClr val="dk1"/>
                </a:solidFill>
                <a:latin typeface="Meiryo"/>
                <a:ea typeface="Meiryo"/>
                <a:cs typeface="Meiryo"/>
                <a:sym typeface="Meiryo"/>
              </a:rPr>
            </a:br>
            <a:r>
              <a:rPr lang="ja-JP" sz="1100" b="0" i="0" u="none" strike="noStrike" cap="none">
                <a:solidFill>
                  <a:schemeClr val="dk1"/>
                </a:solidFill>
                <a:latin typeface="Meiryo"/>
                <a:ea typeface="Meiryo"/>
                <a:cs typeface="Meiryo"/>
                <a:sym typeface="Meiryo"/>
              </a:rPr>
              <a:t>「アカウント情報の変更」をクリックします。</a:t>
            </a:r>
            <a:endParaRPr sz="1100" b="0" i="0" u="none" strike="noStrike" cap="none">
              <a:solidFill>
                <a:schemeClr val="dk1"/>
              </a:solidFill>
              <a:latin typeface="Meiryo"/>
              <a:ea typeface="Meiryo"/>
              <a:cs typeface="Meiryo"/>
              <a:sym typeface="Meiryo"/>
            </a:endParaRPr>
          </a:p>
        </p:txBody>
      </p:sp>
      <p:pic>
        <p:nvPicPr>
          <p:cNvPr id="105" name="Google Shape;105;p16"/>
          <p:cNvPicPr preferRelativeResize="0"/>
          <p:nvPr/>
        </p:nvPicPr>
        <p:blipFill rotWithShape="1">
          <a:blip r:embed="rId4">
            <a:alphaModFix/>
          </a:blip>
          <a:srcRect/>
          <a:stretch/>
        </p:blipFill>
        <p:spPr>
          <a:xfrm>
            <a:off x="826075" y="4516149"/>
            <a:ext cx="5187849" cy="3455711"/>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49"/>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スタッフの有休取得状況を管理します。（1/6）</a:t>
            </a:r>
            <a:endParaRPr sz="1300"/>
          </a:p>
        </p:txBody>
      </p:sp>
      <p:sp>
        <p:nvSpPr>
          <p:cNvPr id="1085" name="Google Shape;1085;p4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80</a:t>
            </a:fld>
            <a:endParaRPr/>
          </a:p>
        </p:txBody>
      </p:sp>
      <p:sp>
        <p:nvSpPr>
          <p:cNvPr id="1086" name="Google Shape;1086;p4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sp>
        <p:nvSpPr>
          <p:cNvPr id="1087" name="Google Shape;1087;p49"/>
          <p:cNvSpPr txBox="1"/>
          <p:nvPr/>
        </p:nvSpPr>
        <p:spPr>
          <a:xfrm>
            <a:off x="360375" y="1472075"/>
            <a:ext cx="6241200" cy="173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7F7F7F"/>
              </a:buClr>
              <a:buSzPts val="1050"/>
              <a:buFont typeface="Calibri"/>
              <a:buNone/>
            </a:pPr>
            <a:r>
              <a:rPr lang="ja-JP" sz="1000">
                <a:solidFill>
                  <a:schemeClr val="dk1"/>
                </a:solidFill>
                <a:latin typeface="Meiryo"/>
                <a:ea typeface="Meiryo"/>
                <a:cs typeface="Meiryo"/>
                <a:sym typeface="Meiryo"/>
              </a:rPr>
              <a:t>「有給取得管理」は、</a:t>
            </a:r>
            <a:r>
              <a:rPr lang="ja-JP" sz="1000" b="0" i="0" u="none" strike="noStrike" cap="none">
                <a:solidFill>
                  <a:schemeClr val="dk1"/>
                </a:solidFill>
                <a:latin typeface="Meiryo"/>
                <a:ea typeface="Meiryo"/>
                <a:cs typeface="Meiryo"/>
                <a:sym typeface="Meiryo"/>
              </a:rPr>
              <a:t>スタッフの有休の取得状況を確認</a:t>
            </a:r>
            <a:r>
              <a:rPr lang="ja-JP" sz="1000">
                <a:solidFill>
                  <a:schemeClr val="dk1"/>
                </a:solidFill>
                <a:latin typeface="Meiryo"/>
                <a:ea typeface="Meiryo"/>
                <a:cs typeface="Meiryo"/>
                <a:sym typeface="Meiryo"/>
              </a:rPr>
              <a:t>する機能です。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スタッフに有休を付与することで自動的に年次有給休暇管理簿（年休管理簿）が作成されます。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また、取得義務のある年5日の有休を取得していないスタッフに対してアラートメールを送信可能です。</a:t>
            </a:r>
            <a:endParaRPr sz="1000">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有休取得管理</a:t>
            </a:r>
            <a:endParaRPr sz="1000" b="0" i="0" u="none" strike="noStrike" cap="none">
              <a:solidFill>
                <a:schemeClr val="dk1"/>
              </a:solidFill>
              <a:latin typeface="Meiryo"/>
              <a:ea typeface="Meiryo"/>
              <a:cs typeface="Meiryo"/>
              <a:sym typeface="Meiryo"/>
            </a:endParaRPr>
          </a:p>
          <a:p>
            <a:pPr marL="0" marR="0" lvl="0" indent="0" algn="l" rtl="0">
              <a:lnSpc>
                <a:spcPct val="120000"/>
              </a:lnSpc>
              <a:spcBef>
                <a:spcPts val="500"/>
              </a:spcBef>
              <a:spcAft>
                <a:spcPts val="0"/>
              </a:spcAft>
              <a:buClr>
                <a:srgbClr val="7F7F7F"/>
              </a:buClr>
              <a:buSzPts val="1050"/>
              <a:buFont typeface="Calibri"/>
              <a:buNone/>
            </a:pPr>
            <a:r>
              <a:rPr lang="ja-JP" sz="1000" b="0" i="0" u="none" strike="noStrike" cap="none">
                <a:solidFill>
                  <a:srgbClr val="FF0000"/>
                </a:solidFill>
                <a:latin typeface="Meiryo"/>
                <a:ea typeface="Meiryo"/>
                <a:cs typeface="Meiryo"/>
                <a:sym typeface="Meiryo"/>
              </a:rPr>
              <a:t>※</a:t>
            </a:r>
            <a:r>
              <a:rPr lang="ja-JP" sz="1000" b="0" i="0" u="none" strike="noStrike" cap="none">
                <a:solidFill>
                  <a:srgbClr val="FF0000"/>
                </a:solidFill>
                <a:latin typeface="Arial"/>
                <a:ea typeface="Arial"/>
                <a:cs typeface="Arial"/>
                <a:sym typeface="Arial"/>
              </a:rPr>
              <a:t>有休取得管理のデータ生成は2019年4月1日以降可能となります。</a:t>
            </a:r>
            <a:r>
              <a:rPr lang="ja-JP" sz="1000">
                <a:solidFill>
                  <a:srgbClr val="FF0000"/>
                </a:solidFill>
              </a:rPr>
              <a:t/>
            </a:r>
            <a:br>
              <a:rPr lang="ja-JP" sz="1000">
                <a:solidFill>
                  <a:srgbClr val="FF0000"/>
                </a:solidFill>
              </a:rPr>
            </a:br>
            <a:r>
              <a:rPr lang="ja-JP" sz="1000" b="0" i="0" u="none" strike="noStrike" cap="none">
                <a:solidFill>
                  <a:srgbClr val="FF0000"/>
                </a:solidFill>
                <a:latin typeface="Arial"/>
                <a:ea typeface="Arial"/>
                <a:cs typeface="Arial"/>
                <a:sym typeface="Arial"/>
              </a:rPr>
              <a:t>　2019年4月1日以降に有休が付与されたスタッフ</a:t>
            </a:r>
            <a:r>
              <a:rPr lang="ja-JP" sz="1000">
                <a:solidFill>
                  <a:srgbClr val="FF0000"/>
                </a:solidFill>
              </a:rPr>
              <a:t>を</a:t>
            </a:r>
            <a:r>
              <a:rPr lang="ja-JP" sz="1000" b="0" i="0" u="none" strike="noStrike" cap="none">
                <a:solidFill>
                  <a:srgbClr val="FF0000"/>
                </a:solidFill>
                <a:latin typeface="Arial"/>
                <a:ea typeface="Arial"/>
                <a:cs typeface="Arial"/>
                <a:sym typeface="Arial"/>
              </a:rPr>
              <a:t>表示</a:t>
            </a:r>
            <a:r>
              <a:rPr lang="ja-JP" sz="1000">
                <a:solidFill>
                  <a:srgbClr val="FF0000"/>
                </a:solidFill>
              </a:rPr>
              <a:t>し</a:t>
            </a:r>
            <a:r>
              <a:rPr lang="ja-JP" sz="1000" b="0" i="0" u="none" strike="noStrike" cap="none">
                <a:solidFill>
                  <a:srgbClr val="FF0000"/>
                </a:solidFill>
                <a:latin typeface="Arial"/>
                <a:ea typeface="Arial"/>
                <a:cs typeface="Arial"/>
                <a:sym typeface="Arial"/>
              </a:rPr>
              <a:t>ます。</a:t>
            </a:r>
            <a:endParaRPr sz="1000">
              <a:solidFill>
                <a:schemeClr val="dk1"/>
              </a:solidFill>
            </a:endParaRPr>
          </a:p>
          <a:p>
            <a:pPr marL="0" marR="0" lvl="0" indent="0" algn="l" rtl="0">
              <a:lnSpc>
                <a:spcPct val="120000"/>
              </a:lnSpc>
              <a:spcBef>
                <a:spcPts val="500"/>
              </a:spcBef>
              <a:spcAft>
                <a:spcPts val="500"/>
              </a:spcAft>
              <a:buClr>
                <a:srgbClr val="7F7F7F"/>
              </a:buClr>
              <a:buSzPts val="1050"/>
              <a:buFont typeface="Calibri"/>
              <a:buNone/>
            </a:pPr>
            <a:r>
              <a:rPr lang="ja-JP" sz="1000" b="0" i="0" u="none" strike="noStrike" cap="none">
                <a:solidFill>
                  <a:srgbClr val="FF0000"/>
                </a:solidFill>
                <a:latin typeface="Arial"/>
                <a:ea typeface="Arial"/>
                <a:cs typeface="Arial"/>
                <a:sym typeface="Arial"/>
              </a:rPr>
              <a:t>※現時点で使用可能な休暇について反映されます。</a:t>
            </a:r>
            <a:r>
              <a:rPr lang="ja-JP" sz="1000">
                <a:solidFill>
                  <a:srgbClr val="FF0000"/>
                </a:solidFill>
              </a:rPr>
              <a:t/>
            </a:r>
            <a:br>
              <a:rPr lang="ja-JP" sz="1000">
                <a:solidFill>
                  <a:srgbClr val="FF0000"/>
                </a:solidFill>
              </a:rPr>
            </a:br>
            <a:r>
              <a:rPr lang="ja-JP" sz="1000" b="0" i="0" u="none" strike="noStrike" cap="none">
                <a:solidFill>
                  <a:srgbClr val="FF0000"/>
                </a:solidFill>
                <a:latin typeface="Arial"/>
                <a:ea typeface="Arial"/>
                <a:cs typeface="Arial"/>
                <a:sym typeface="Arial"/>
              </a:rPr>
              <a:t>　未来に使用可能となる休暇</a:t>
            </a:r>
            <a:r>
              <a:rPr lang="ja-JP" sz="1000">
                <a:solidFill>
                  <a:srgbClr val="FF0000"/>
                </a:solidFill>
              </a:rPr>
              <a:t>は</a:t>
            </a:r>
            <a:r>
              <a:rPr lang="ja-JP" sz="1000" b="0" i="0" u="none" strike="noStrike" cap="none">
                <a:solidFill>
                  <a:srgbClr val="FF0000"/>
                </a:solidFill>
                <a:latin typeface="Arial"/>
                <a:ea typeface="Arial"/>
                <a:cs typeface="Arial"/>
                <a:sym typeface="Arial"/>
              </a:rPr>
              <a:t>使用可能日を迎えるまで本画面には表示されません。</a:t>
            </a:r>
            <a:endParaRPr sz="1000" b="0" i="0" u="none" strike="noStrike" cap="none">
              <a:solidFill>
                <a:srgbClr val="000000"/>
              </a:solidFill>
              <a:latin typeface="Meiryo"/>
              <a:ea typeface="Meiryo"/>
              <a:cs typeface="Meiryo"/>
              <a:sym typeface="Meiryo"/>
            </a:endParaRPr>
          </a:p>
        </p:txBody>
      </p:sp>
      <p:sp>
        <p:nvSpPr>
          <p:cNvPr id="1088" name="Google Shape;1088;p49"/>
          <p:cNvSpPr txBox="1"/>
          <p:nvPr/>
        </p:nvSpPr>
        <p:spPr>
          <a:xfrm>
            <a:off x="360375" y="5656317"/>
            <a:ext cx="6082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a:latin typeface="Meiryo"/>
                <a:ea typeface="Meiryo"/>
                <a:cs typeface="Meiryo"/>
                <a:sym typeface="Meiryo"/>
              </a:rPr>
              <a:t>検索条件を指定し、</a:t>
            </a:r>
            <a:r>
              <a:rPr lang="ja-JP" sz="1000" b="0" i="0" u="none" strike="noStrike" cap="none">
                <a:solidFill>
                  <a:srgbClr val="000000"/>
                </a:solidFill>
                <a:latin typeface="Meiryo"/>
                <a:ea typeface="Meiryo"/>
                <a:cs typeface="Meiryo"/>
                <a:sym typeface="Meiryo"/>
              </a:rPr>
              <a:t>【表示】ボタンをクリックし</a:t>
            </a:r>
            <a:r>
              <a:rPr lang="ja-JP" sz="1000">
                <a:latin typeface="Meiryo"/>
                <a:ea typeface="Meiryo"/>
                <a:cs typeface="Meiryo"/>
                <a:sym typeface="Meiryo"/>
              </a:rPr>
              <a:t>てください</a:t>
            </a:r>
            <a:r>
              <a:rPr lang="ja-JP" sz="1000" b="0" i="0" u="none" strike="noStrike" cap="none">
                <a:solidFill>
                  <a:srgbClr val="000000"/>
                </a:solidFill>
                <a:latin typeface="Meiryo"/>
                <a:ea typeface="Meiryo"/>
                <a:cs typeface="Meiryo"/>
                <a:sym typeface="Meiryo"/>
              </a:rPr>
              <a:t>。</a:t>
            </a:r>
            <a:r>
              <a:rPr lang="ja-JP" sz="1000">
                <a:latin typeface="Meiryo"/>
                <a:ea typeface="Meiryo"/>
                <a:cs typeface="Meiryo"/>
                <a:sym typeface="Meiryo"/>
              </a:rPr>
              <a:t>条件にあてはまるデータを表示します。</a:t>
            </a:r>
            <a:endParaRPr sz="1000" b="0" i="0" u="none" strike="noStrike" cap="none">
              <a:solidFill>
                <a:srgbClr val="000000"/>
              </a:solidFill>
              <a:latin typeface="Meiryo"/>
              <a:ea typeface="Meiryo"/>
              <a:cs typeface="Meiryo"/>
              <a:sym typeface="Meiryo"/>
            </a:endParaRPr>
          </a:p>
        </p:txBody>
      </p:sp>
      <p:graphicFrame>
        <p:nvGraphicFramePr>
          <p:cNvPr id="1089" name="Google Shape;1089;p49"/>
          <p:cNvGraphicFramePr/>
          <p:nvPr/>
        </p:nvGraphicFramePr>
        <p:xfrm>
          <a:off x="337225" y="5967450"/>
          <a:ext cx="3000000" cy="3000000"/>
        </p:xfrm>
        <a:graphic>
          <a:graphicData uri="http://schemas.openxmlformats.org/drawingml/2006/table">
            <a:tbl>
              <a:tblPr>
                <a:noFill/>
                <a:tableStyleId>{FC5AC5F7-BD7E-4327-884B-1D2095C8778F}</a:tableStyleId>
              </a:tblPr>
              <a:tblGrid>
                <a:gridCol w="1884475">
                  <a:extLst>
                    <a:ext uri="{9D8B030D-6E8A-4147-A177-3AD203B41FA5}">
                      <a16:colId xmlns:a16="http://schemas.microsoft.com/office/drawing/2014/main" val="20000"/>
                    </a:ext>
                  </a:extLst>
                </a:gridCol>
                <a:gridCol w="4299075">
                  <a:extLst>
                    <a:ext uri="{9D8B030D-6E8A-4147-A177-3AD203B41FA5}">
                      <a16:colId xmlns:a16="http://schemas.microsoft.com/office/drawing/2014/main" val="20001"/>
                    </a:ext>
                  </a:extLst>
                </a:gridCol>
              </a:tblGrid>
              <a:tr h="321550">
                <a:tc>
                  <a:txBody>
                    <a:bodyPr/>
                    <a:lstStyle/>
                    <a:p>
                      <a:pPr marL="0" marR="0" lvl="0" indent="0" algn="ctr" rtl="0">
                        <a:lnSpc>
                          <a:spcPct val="100000"/>
                        </a:lnSpc>
                        <a:spcBef>
                          <a:spcPts val="0"/>
                        </a:spcBef>
                        <a:spcAft>
                          <a:spcPts val="0"/>
                        </a:spcAft>
                        <a:buClr>
                          <a:srgbClr val="000000"/>
                        </a:buClr>
                        <a:buSzPts val="900"/>
                        <a:buFont typeface="Arial"/>
                        <a:buNone/>
                      </a:pPr>
                      <a:r>
                        <a:rPr lang="ja-JP" sz="1000" b="1"/>
                        <a:t>検索条件</a:t>
                      </a:r>
                      <a:endParaRPr sz="1000" b="1" u="none" strike="noStrike" cap="none"/>
                    </a:p>
                  </a:txBody>
                  <a:tcPr marL="91425" marR="91425" marT="91425" marB="91425" anchor="ctr">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00" b="1" u="none" strike="noStrike" cap="none"/>
                        <a:t>説明</a:t>
                      </a:r>
                      <a:endParaRPr sz="1000" b="1"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321550">
                <a:tc>
                  <a:txBody>
                    <a:bodyPr/>
                    <a:lstStyle/>
                    <a:p>
                      <a:pPr marL="0" marR="0" lvl="0" indent="0" algn="l" rtl="0">
                        <a:lnSpc>
                          <a:spcPct val="100000"/>
                        </a:lnSpc>
                        <a:spcBef>
                          <a:spcPts val="0"/>
                        </a:spcBef>
                        <a:spcAft>
                          <a:spcPts val="0"/>
                        </a:spcAft>
                        <a:buClr>
                          <a:srgbClr val="000000"/>
                        </a:buClr>
                        <a:buSzPts val="900"/>
                        <a:buFont typeface="Arial"/>
                        <a:buNone/>
                      </a:pPr>
                      <a:r>
                        <a:rPr lang="ja-JP" sz="1000"/>
                        <a:t>所属グループ～スタッフ名</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1000" u="none" strike="noStrike" cap="none"/>
                        <a:t>所属グループ、スタッフ種別、スタッフ名</a:t>
                      </a:r>
                      <a:r>
                        <a:rPr lang="ja-JP" sz="1000"/>
                        <a:t>でスタッフを絞り込みます。</a:t>
                      </a:r>
                      <a:endParaRPr sz="1000" u="none" strike="noStrike" cap="none"/>
                    </a:p>
                  </a:txBody>
                  <a:tcPr marL="91425" marR="91425" marT="91425" marB="91425"/>
                </a:tc>
                <a:extLst>
                  <a:ext uri="{0D108BD9-81ED-4DB2-BD59-A6C34878D82A}">
                    <a16:rowId xmlns:a16="http://schemas.microsoft.com/office/drawing/2014/main" val="10001"/>
                  </a:ext>
                </a:extLst>
              </a:tr>
              <a:tr h="321550">
                <a:tc>
                  <a:txBody>
                    <a:bodyPr/>
                    <a:lstStyle/>
                    <a:p>
                      <a:pPr marL="0" marR="0" lvl="0" indent="0" algn="l" rtl="0">
                        <a:lnSpc>
                          <a:spcPct val="100000"/>
                        </a:lnSpc>
                        <a:spcBef>
                          <a:spcPts val="0"/>
                        </a:spcBef>
                        <a:spcAft>
                          <a:spcPts val="0"/>
                        </a:spcAft>
                        <a:buNone/>
                      </a:pPr>
                      <a:r>
                        <a:rPr lang="ja-JP" sz="1000"/>
                        <a:t>タグ</a:t>
                      </a:r>
                      <a:endParaRPr sz="1000"/>
                    </a:p>
                  </a:txBody>
                  <a:tcPr marL="91425" marR="91425" marT="91425" marB="91425"/>
                </a:tc>
                <a:tc>
                  <a:txBody>
                    <a:bodyPr/>
                    <a:lstStyle/>
                    <a:p>
                      <a:pPr marL="0" marR="0" lvl="0" indent="0" algn="l" rtl="0">
                        <a:lnSpc>
                          <a:spcPct val="100000"/>
                        </a:lnSpc>
                        <a:spcBef>
                          <a:spcPts val="0"/>
                        </a:spcBef>
                        <a:spcAft>
                          <a:spcPts val="0"/>
                        </a:spcAft>
                        <a:buNone/>
                      </a:pPr>
                      <a:r>
                        <a:rPr lang="ja-JP" sz="1000"/>
                        <a:t>スタッフ詳細で設定したタグで絞り込みます。</a:t>
                      </a:r>
                      <a:endParaRPr sz="1000" u="none" strike="noStrike" cap="none"/>
                    </a:p>
                  </a:txBody>
                  <a:tcPr marL="91425" marR="91425" marT="91425" marB="91425"/>
                </a:tc>
                <a:extLst>
                  <a:ext uri="{0D108BD9-81ED-4DB2-BD59-A6C34878D82A}">
                    <a16:rowId xmlns:a16="http://schemas.microsoft.com/office/drawing/2014/main" val="10002"/>
                  </a:ext>
                </a:extLst>
              </a:tr>
              <a:tr h="321550">
                <a:tc>
                  <a:txBody>
                    <a:bodyPr/>
                    <a:lstStyle/>
                    <a:p>
                      <a:pPr marL="0" marR="0" lvl="0" indent="0" algn="l" rtl="0">
                        <a:lnSpc>
                          <a:spcPct val="100000"/>
                        </a:lnSpc>
                        <a:spcBef>
                          <a:spcPts val="0"/>
                        </a:spcBef>
                        <a:spcAft>
                          <a:spcPts val="0"/>
                        </a:spcAft>
                        <a:buNone/>
                      </a:pPr>
                      <a:r>
                        <a:rPr lang="ja-JP" sz="1000"/>
                        <a:t>在職・退職</a:t>
                      </a:r>
                      <a:endParaRPr sz="1000"/>
                    </a:p>
                  </a:txBody>
                  <a:tcPr marL="91425" marR="91425" marT="91425" marB="91425"/>
                </a:tc>
                <a:tc>
                  <a:txBody>
                    <a:bodyPr/>
                    <a:lstStyle/>
                    <a:p>
                      <a:pPr marL="0" marR="0" lvl="0" indent="0" algn="l" rtl="0">
                        <a:lnSpc>
                          <a:spcPct val="100000"/>
                        </a:lnSpc>
                        <a:spcBef>
                          <a:spcPts val="0"/>
                        </a:spcBef>
                        <a:spcAft>
                          <a:spcPts val="0"/>
                        </a:spcAft>
                        <a:buNone/>
                      </a:pPr>
                      <a:r>
                        <a:rPr lang="ja-JP" sz="1000"/>
                        <a:t>スタッフの在籍状況で絞り込みます。</a:t>
                      </a:r>
                      <a:endParaRPr sz="1000"/>
                    </a:p>
                  </a:txBody>
                  <a:tcPr marL="91425" marR="91425" marT="91425" marB="91425"/>
                </a:tc>
                <a:extLst>
                  <a:ext uri="{0D108BD9-81ED-4DB2-BD59-A6C34878D82A}">
                    <a16:rowId xmlns:a16="http://schemas.microsoft.com/office/drawing/2014/main" val="10003"/>
                  </a:ext>
                </a:extLst>
              </a:tr>
              <a:tr h="760050">
                <a:tc>
                  <a:txBody>
                    <a:bodyPr/>
                    <a:lstStyle/>
                    <a:p>
                      <a:pPr marL="0" marR="0" lvl="0" indent="0" algn="l" rtl="0">
                        <a:lnSpc>
                          <a:spcPct val="100000"/>
                        </a:lnSpc>
                        <a:spcBef>
                          <a:spcPts val="0"/>
                        </a:spcBef>
                        <a:spcAft>
                          <a:spcPts val="0"/>
                        </a:spcAft>
                        <a:buClr>
                          <a:srgbClr val="000000"/>
                        </a:buClr>
                        <a:buSzPts val="900"/>
                        <a:buFont typeface="Arial"/>
                        <a:buNone/>
                      </a:pPr>
                      <a:r>
                        <a:rPr lang="ja-JP" sz="1000" u="none" strike="noStrike" cap="none"/>
                        <a:t>期間</a:t>
                      </a:r>
                      <a:endParaRPr sz="1000" u="none" strike="noStrike" cap="none"/>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ja-JP" sz="1000"/>
                        <a:t>指定した期間内に「基準日」もしくは「要取得期限」が存在するデータを表示します。</a:t>
                      </a:r>
                      <a:endParaRPr sz="1000"/>
                    </a:p>
                    <a:p>
                      <a:pPr marL="0" lvl="0" indent="0" algn="l" rtl="0">
                        <a:spcBef>
                          <a:spcPts val="0"/>
                        </a:spcBef>
                        <a:spcAft>
                          <a:spcPts val="0"/>
                        </a:spcAft>
                        <a:buClr>
                          <a:schemeClr val="dk1"/>
                        </a:buClr>
                        <a:buSzPts val="1100"/>
                        <a:buFont typeface="Arial"/>
                        <a:buNone/>
                      </a:pPr>
                      <a:r>
                        <a:rPr lang="ja-JP" sz="1000"/>
                        <a:t>・基準日：有休が付与された日(使用可能開始日）</a:t>
                      </a:r>
                      <a:br>
                        <a:rPr lang="ja-JP" sz="1000"/>
                      </a:br>
                      <a:r>
                        <a:rPr lang="ja-JP" sz="1000"/>
                        <a:t>・要取得期限：有休取得義務の期限日</a:t>
                      </a:r>
                      <a:endParaRPr sz="1000"/>
                    </a:p>
                  </a:txBody>
                  <a:tcPr marL="91425" marR="91425" marT="91425" marB="91425"/>
                </a:tc>
                <a:extLst>
                  <a:ext uri="{0D108BD9-81ED-4DB2-BD59-A6C34878D82A}">
                    <a16:rowId xmlns:a16="http://schemas.microsoft.com/office/drawing/2014/main" val="10004"/>
                  </a:ext>
                </a:extLst>
              </a:tr>
              <a:tr h="613875">
                <a:tc>
                  <a:txBody>
                    <a:bodyPr/>
                    <a:lstStyle/>
                    <a:p>
                      <a:pPr marL="0" marR="0" lvl="0" indent="0" algn="l" rtl="0">
                        <a:lnSpc>
                          <a:spcPct val="100000"/>
                        </a:lnSpc>
                        <a:spcBef>
                          <a:spcPts val="0"/>
                        </a:spcBef>
                        <a:spcAft>
                          <a:spcPts val="0"/>
                        </a:spcAft>
                        <a:buClr>
                          <a:srgbClr val="000000"/>
                        </a:buClr>
                        <a:buSzPts val="900"/>
                        <a:buFont typeface="Arial"/>
                        <a:buNone/>
                      </a:pPr>
                      <a:r>
                        <a:rPr lang="ja-JP" sz="1000" u="none" strike="noStrike" cap="none"/>
                        <a:t>要取得状況</a:t>
                      </a:r>
                      <a:endParaRPr sz="10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1000"/>
                        <a:t>取得義務のある年5日の有休の取得状況で絞り込みます。</a:t>
                      </a:r>
                      <a:endParaRPr sz="1000" u="none" strike="noStrike" cap="none"/>
                    </a:p>
                    <a:p>
                      <a:pPr marL="0" marR="0" lvl="0" indent="0" algn="l" rtl="0">
                        <a:lnSpc>
                          <a:spcPct val="100000"/>
                        </a:lnSpc>
                        <a:spcBef>
                          <a:spcPts val="0"/>
                        </a:spcBef>
                        <a:spcAft>
                          <a:spcPts val="0"/>
                        </a:spcAft>
                        <a:buClr>
                          <a:srgbClr val="000000"/>
                        </a:buClr>
                        <a:buSzPts val="900"/>
                        <a:buFont typeface="Arial"/>
                        <a:buNone/>
                      </a:pPr>
                      <a:r>
                        <a:rPr lang="ja-JP" sz="1000"/>
                        <a:t>【</a:t>
                      </a:r>
                      <a:r>
                        <a:rPr lang="ja-JP" sz="1000" u="none" strike="noStrike" cap="none"/>
                        <a:t>要取得残数あり</a:t>
                      </a:r>
                      <a:r>
                        <a:rPr lang="ja-JP" sz="1000"/>
                        <a:t>・</a:t>
                      </a:r>
                      <a:r>
                        <a:rPr lang="ja-JP" sz="1000" u="none" strike="noStrike" cap="none"/>
                        <a:t>要取得残数あり（完了予定あり）</a:t>
                      </a:r>
                      <a:r>
                        <a:rPr lang="ja-JP" sz="1000"/>
                        <a:t>・</a:t>
                      </a:r>
                      <a:r>
                        <a:rPr lang="ja-JP" sz="1000" u="none" strike="noStrike" cap="none"/>
                        <a:t>要取得残数なし</a:t>
                      </a:r>
                      <a:r>
                        <a:rPr lang="ja-JP" sz="1000"/>
                        <a:t>・要取得対象外】</a:t>
                      </a:r>
                      <a:endParaRPr sz="1000" u="none" strike="noStrike" cap="none"/>
                    </a:p>
                  </a:txBody>
                  <a:tcPr marL="91425" marR="91425" marT="91425" marB="91425"/>
                </a:tc>
                <a:extLst>
                  <a:ext uri="{0D108BD9-81ED-4DB2-BD59-A6C34878D82A}">
                    <a16:rowId xmlns:a16="http://schemas.microsoft.com/office/drawing/2014/main" val="10005"/>
                  </a:ext>
                </a:extLst>
              </a:tr>
            </a:tbl>
          </a:graphicData>
        </a:graphic>
      </p:graphicFrame>
      <p:pic>
        <p:nvPicPr>
          <p:cNvPr id="1090" name="Google Shape;1090;p49"/>
          <p:cNvPicPr preferRelativeResize="0"/>
          <p:nvPr/>
        </p:nvPicPr>
        <p:blipFill>
          <a:blip r:embed="rId4">
            <a:alphaModFix/>
          </a:blip>
          <a:stretch>
            <a:fillRect/>
          </a:stretch>
        </p:blipFill>
        <p:spPr>
          <a:xfrm>
            <a:off x="915013" y="3268508"/>
            <a:ext cx="5027974" cy="23229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0"/>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81</a:t>
            </a:fld>
            <a:endParaRPr/>
          </a:p>
        </p:txBody>
      </p:sp>
      <p:sp>
        <p:nvSpPr>
          <p:cNvPr id="1097" name="Google Shape;1097;p50"/>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スタッフの有休取得状況を管理します。（2/6）</a:t>
            </a:r>
            <a:endParaRPr sz="1300"/>
          </a:p>
        </p:txBody>
      </p:sp>
      <p:graphicFrame>
        <p:nvGraphicFramePr>
          <p:cNvPr id="1098" name="Google Shape;1098;p50"/>
          <p:cNvGraphicFramePr/>
          <p:nvPr/>
        </p:nvGraphicFramePr>
        <p:xfrm>
          <a:off x="348775" y="3924300"/>
          <a:ext cx="3000000" cy="3000000"/>
        </p:xfrm>
        <a:graphic>
          <a:graphicData uri="http://schemas.openxmlformats.org/drawingml/2006/table">
            <a:tbl>
              <a:tblPr>
                <a:noFill/>
                <a:tableStyleId>{FC5AC5F7-BD7E-4327-884B-1D2095C8778F}</a:tableStyleId>
              </a:tblPr>
              <a:tblGrid>
                <a:gridCol w="1741425">
                  <a:extLst>
                    <a:ext uri="{9D8B030D-6E8A-4147-A177-3AD203B41FA5}">
                      <a16:colId xmlns:a16="http://schemas.microsoft.com/office/drawing/2014/main" val="20000"/>
                    </a:ext>
                  </a:extLst>
                </a:gridCol>
                <a:gridCol w="4419025">
                  <a:extLst>
                    <a:ext uri="{9D8B030D-6E8A-4147-A177-3AD203B41FA5}">
                      <a16:colId xmlns:a16="http://schemas.microsoft.com/office/drawing/2014/main" val="20001"/>
                    </a:ext>
                  </a:extLst>
                </a:gridCol>
              </a:tblGrid>
              <a:tr h="238125">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項　目</a:t>
                      </a:r>
                      <a:endParaRPr sz="1000" u="none" strike="noStrike" cap="none"/>
                    </a:p>
                  </a:txBody>
                  <a:tcPr marL="91425" marR="91425" marT="91425" marB="91425" anchor="ctr">
                    <a:solidFill>
                      <a:srgbClr val="F3F3F3"/>
                    </a:solidFill>
                  </a:tcPr>
                </a:tc>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説　明</a:t>
                      </a:r>
                      <a:endParaRPr sz="1000"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266700">
                <a:tc>
                  <a:txBody>
                    <a:bodyPr/>
                    <a:lstStyle/>
                    <a:p>
                      <a:pPr marL="0" marR="0" lvl="0" indent="0" algn="l" rtl="0">
                        <a:lnSpc>
                          <a:spcPct val="115000"/>
                        </a:lnSpc>
                        <a:spcBef>
                          <a:spcPts val="0"/>
                        </a:spcBef>
                        <a:spcAft>
                          <a:spcPts val="500"/>
                        </a:spcAft>
                        <a:buClr>
                          <a:srgbClr val="000000"/>
                        </a:buClr>
                        <a:buSzPts val="900"/>
                        <a:buFont typeface="Arial"/>
                        <a:buNone/>
                      </a:pPr>
                      <a:r>
                        <a:rPr lang="ja-JP" sz="1000"/>
                        <a:t>スタッフコード～スタッフ種別</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a:t>検索実行時点でのスタッフ情報を表示します。</a:t>
                      </a:r>
                      <a:endParaRPr sz="1000" u="none" strike="noStrike" cap="none"/>
                    </a:p>
                  </a:txBody>
                  <a:tcPr marL="91425" marR="91425" marT="91425" marB="91425"/>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500"/>
                        </a:spcAft>
                        <a:buClr>
                          <a:srgbClr val="000000"/>
                        </a:buClr>
                        <a:buSzPts val="900"/>
                        <a:buFont typeface="Arial"/>
                        <a:buNone/>
                      </a:pPr>
                      <a:r>
                        <a:rPr lang="ja-JP" sz="1000"/>
                        <a:t>基準日までの有休残数</a:t>
                      </a:r>
                      <a:endParaRPr sz="1000" u="none" strike="noStrike" cap="none"/>
                    </a:p>
                  </a:txBody>
                  <a:tcPr marL="91425" marR="91425" marT="91425" marB="91425"/>
                </a:tc>
                <a:tc>
                  <a:txBody>
                    <a:bodyPr/>
                    <a:lstStyle/>
                    <a:p>
                      <a:pPr marL="0" marR="0" lvl="0" indent="0" algn="l" rtl="0">
                        <a:lnSpc>
                          <a:spcPct val="115000"/>
                        </a:lnSpc>
                        <a:spcBef>
                          <a:spcPts val="0"/>
                        </a:spcBef>
                        <a:spcAft>
                          <a:spcPts val="500"/>
                        </a:spcAft>
                        <a:buClr>
                          <a:srgbClr val="000000"/>
                        </a:buClr>
                        <a:buSzPts val="900"/>
                        <a:buFont typeface="Arial"/>
                        <a:buNone/>
                      </a:pPr>
                      <a:r>
                        <a:rPr lang="ja-JP" sz="1000"/>
                        <a:t>基準日時点での有休残日数（繰り越した有休日数）を表示します。</a:t>
                      </a:r>
                      <a:endParaRPr sz="1000" u="none" strike="noStrike" cap="none"/>
                    </a:p>
                  </a:txBody>
                  <a:tcPr marL="91425" marR="91425" marT="91425" marB="91425"/>
                </a:tc>
                <a:extLst>
                  <a:ext uri="{0D108BD9-81ED-4DB2-BD59-A6C34878D82A}">
                    <a16:rowId xmlns:a16="http://schemas.microsoft.com/office/drawing/2014/main" val="10002"/>
                  </a:ext>
                </a:extLst>
              </a:tr>
              <a:tr h="0">
                <a:tc rowSpan="2">
                  <a:txBody>
                    <a:bodyPr/>
                    <a:lstStyle/>
                    <a:p>
                      <a:pPr marL="0" lvl="0" indent="0" algn="l" rtl="0">
                        <a:lnSpc>
                          <a:spcPct val="115000"/>
                        </a:lnSpc>
                        <a:spcBef>
                          <a:spcPts val="0"/>
                        </a:spcBef>
                        <a:spcAft>
                          <a:spcPts val="500"/>
                        </a:spcAft>
                        <a:buNone/>
                      </a:pPr>
                      <a:r>
                        <a:rPr lang="ja-JP" sz="1000"/>
                        <a:t>基準日</a:t>
                      </a:r>
                      <a:endParaRPr sz="1000"/>
                    </a:p>
                  </a:txBody>
                  <a:tcPr marL="91425" marR="91425" marT="91425" marB="91425"/>
                </a:tc>
                <a:tc>
                  <a:txBody>
                    <a:bodyPr/>
                    <a:lstStyle/>
                    <a:p>
                      <a:pPr marL="0" lvl="0" indent="0" algn="l" rtl="0">
                        <a:lnSpc>
                          <a:spcPct val="115000"/>
                        </a:lnSpc>
                        <a:spcBef>
                          <a:spcPts val="0"/>
                        </a:spcBef>
                        <a:spcAft>
                          <a:spcPts val="500"/>
                        </a:spcAft>
                        <a:buNone/>
                      </a:pPr>
                      <a:r>
                        <a:rPr lang="ja-JP" sz="1000"/>
                        <a:t>年間の有休付与日数が10日未満の場合、最も早い付与日（使用可能開始日）が基準日になります。</a:t>
                      </a:r>
                      <a:br>
                        <a:rPr lang="ja-JP" sz="1000"/>
                      </a:br>
                      <a:r>
                        <a:rPr lang="ja-JP" sz="1000"/>
                        <a:t>年間10日以上の場合は、付与日数の合計が10日に達した日が基準日となります。</a:t>
                      </a:r>
                      <a:endParaRPr sz="1000"/>
                    </a:p>
                  </a:txBody>
                  <a:tcPr marL="91425" marR="91425" marT="91425" marB="91425"/>
                </a:tc>
                <a:extLst>
                  <a:ext uri="{0D108BD9-81ED-4DB2-BD59-A6C34878D82A}">
                    <a16:rowId xmlns:a16="http://schemas.microsoft.com/office/drawing/2014/main" val="10003"/>
                  </a:ext>
                </a:extLst>
              </a:tr>
              <a:tr h="0">
                <a:tc vMerge="1">
                  <a:txBody>
                    <a:bodyPr/>
                    <a:lstStyle/>
                    <a:p>
                      <a:endParaRPr lang="ja-JP"/>
                    </a:p>
                  </a:txBody>
                  <a:tcPr/>
                </a:tc>
                <a:tc>
                  <a:txBody>
                    <a:bodyPr/>
                    <a:lstStyle/>
                    <a:p>
                      <a:pPr marL="0" lvl="0" indent="0" algn="l" rtl="0">
                        <a:lnSpc>
                          <a:spcPct val="115000"/>
                        </a:lnSpc>
                        <a:spcBef>
                          <a:spcPts val="0"/>
                        </a:spcBef>
                        <a:spcAft>
                          <a:spcPts val="0"/>
                        </a:spcAft>
                        <a:buNone/>
                      </a:pPr>
                      <a:r>
                        <a:rPr lang="ja-JP" sz="1000"/>
                        <a:t>以下の条件のどちらかを満たした場合、基準日はふたつ表示されます。</a:t>
                      </a:r>
                      <a:endParaRPr sz="1000"/>
                    </a:p>
                    <a:p>
                      <a:pPr marL="0" lvl="0" indent="0" algn="l" rtl="0">
                        <a:lnSpc>
                          <a:spcPct val="115000"/>
                        </a:lnSpc>
                        <a:spcBef>
                          <a:spcPts val="500"/>
                        </a:spcBef>
                        <a:spcAft>
                          <a:spcPts val="0"/>
                        </a:spcAft>
                        <a:buNone/>
                      </a:pPr>
                      <a:r>
                        <a:rPr lang="ja-JP" sz="1000"/>
                        <a:t>・</a:t>
                      </a:r>
                      <a:r>
                        <a:rPr lang="ja-JP" sz="1000">
                          <a:solidFill>
                            <a:schemeClr val="dk1"/>
                          </a:solidFill>
                        </a:rPr>
                        <a:t>ダブルトラックが発生している。</a:t>
                      </a:r>
                      <a:endParaRPr sz="1000"/>
                    </a:p>
                    <a:p>
                      <a:pPr marL="0" lvl="0" indent="0" algn="l" rtl="0">
                        <a:lnSpc>
                          <a:spcPct val="115000"/>
                        </a:lnSpc>
                        <a:spcBef>
                          <a:spcPts val="500"/>
                        </a:spcBef>
                        <a:spcAft>
                          <a:spcPts val="500"/>
                        </a:spcAft>
                        <a:buNone/>
                      </a:pPr>
                      <a:r>
                        <a:rPr lang="ja-JP" sz="1000"/>
                        <a:t>・年間の有休付与日数が合計10日未満かつ、複数回に分けて付与した。</a:t>
                      </a:r>
                      <a:br>
                        <a:rPr lang="ja-JP" sz="1000"/>
                      </a:br>
                      <a:r>
                        <a:rPr lang="ja-JP" sz="1000"/>
                        <a:t>　最初と最後の付与日が基準日になります。 </a:t>
                      </a:r>
                      <a:endParaRPr sz="1000"/>
                    </a:p>
                  </a:txBody>
                  <a:tcPr marL="91425" marR="91425" marT="91425" marB="91425"/>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500"/>
                        </a:spcAft>
                        <a:buClr>
                          <a:srgbClr val="000000"/>
                        </a:buClr>
                        <a:buSzPts val="900"/>
                        <a:buFont typeface="Arial"/>
                        <a:buNone/>
                      </a:pPr>
                      <a:r>
                        <a:rPr lang="ja-JP" sz="1000"/>
                        <a:t>付与累計</a:t>
                      </a:r>
                      <a:endParaRPr sz="1000" u="none" strike="noStrike" cap="none"/>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ja-JP" sz="1000"/>
                        <a:t>基準日以降に付与された日数の累計を表示します。</a:t>
                      </a:r>
                      <a:br>
                        <a:rPr lang="ja-JP" sz="1000"/>
                      </a:br>
                      <a:r>
                        <a:rPr lang="ja-JP" sz="1000"/>
                        <a:t>また、1年以内に前倒し付与された日数が10日未満の場合は、その日数も含みます。</a:t>
                      </a:r>
                      <a:endParaRPr sz="1000"/>
                    </a:p>
                    <a:p>
                      <a:pPr marL="0" lvl="0" indent="0" algn="l" rtl="0">
                        <a:lnSpc>
                          <a:spcPct val="115000"/>
                        </a:lnSpc>
                        <a:spcBef>
                          <a:spcPts val="500"/>
                        </a:spcBef>
                        <a:spcAft>
                          <a:spcPts val="500"/>
                        </a:spcAft>
                        <a:buClr>
                          <a:schemeClr val="dk1"/>
                        </a:buClr>
                        <a:buSzPts val="1100"/>
                        <a:buFont typeface="Arial"/>
                        <a:buNone/>
                      </a:pPr>
                      <a:r>
                        <a:rPr lang="ja-JP" sz="1000"/>
                        <a:t>ただし、作成基準にしたがって年休管理簿が複数に分割された場合、新たに作成された年休管理簿の付与日数は含まれません。</a:t>
                      </a:r>
                      <a:endParaRPr sz="1000"/>
                    </a:p>
                  </a:txBody>
                  <a:tcPr marL="91425" marR="91425" marT="91425" marB="91425"/>
                </a:tc>
                <a:extLst>
                  <a:ext uri="{0D108BD9-81ED-4DB2-BD59-A6C34878D82A}">
                    <a16:rowId xmlns:a16="http://schemas.microsoft.com/office/drawing/2014/main" val="10005"/>
                  </a:ext>
                </a:extLst>
              </a:tr>
            </a:tbl>
          </a:graphicData>
        </a:graphic>
      </p:graphicFrame>
      <p:sp>
        <p:nvSpPr>
          <p:cNvPr id="1099" name="Google Shape;1099;p50"/>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sp>
        <p:nvSpPr>
          <p:cNvPr id="1100" name="Google Shape;1100;p50"/>
          <p:cNvSpPr txBox="1"/>
          <p:nvPr/>
        </p:nvSpPr>
        <p:spPr>
          <a:xfrm>
            <a:off x="348750" y="2781325"/>
            <a:ext cx="6160500" cy="1018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検索条件に</a:t>
            </a:r>
            <a:r>
              <a:rPr lang="ja-JP" sz="1000">
                <a:latin typeface="Meiryo"/>
                <a:ea typeface="Meiryo"/>
                <a:cs typeface="Meiryo"/>
                <a:sym typeface="Meiryo"/>
              </a:rPr>
              <a:t>あてはまるデータを一覧で表示します。</a:t>
            </a:r>
            <a:br>
              <a:rPr lang="ja-JP" sz="1000">
                <a:latin typeface="Meiryo"/>
                <a:ea typeface="Meiryo"/>
                <a:cs typeface="Meiryo"/>
                <a:sym typeface="Meiryo"/>
              </a:rPr>
            </a:br>
            <a:r>
              <a:rPr lang="ja-JP" sz="1000">
                <a:latin typeface="Meiryo"/>
                <a:ea typeface="Meiryo"/>
                <a:cs typeface="Meiryo"/>
                <a:sym typeface="Meiryo"/>
              </a:rPr>
              <a:t>「年休管理簿」欄のアイコンをクリックすることで、年次有給休暇管理簿を表示できます。</a:t>
            </a:r>
            <a:endParaRPr sz="1000">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a:solidFill>
                  <a:schemeClr val="dk1"/>
                </a:solidFill>
                <a:latin typeface="Meiryo"/>
                <a:ea typeface="Meiryo"/>
                <a:cs typeface="Meiryo"/>
                <a:sym typeface="Meiryo"/>
              </a:rPr>
              <a:t>［関連ヘルプ］</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a:t>
            </a:r>
            <a:r>
              <a:rPr lang="ja-JP" sz="1000" u="sng">
                <a:solidFill>
                  <a:schemeClr val="hlink"/>
                </a:solidFill>
                <a:latin typeface="Meiryo"/>
                <a:ea typeface="Meiryo"/>
                <a:cs typeface="Meiryo"/>
                <a:sym typeface="Meiryo"/>
                <a:hlinkClick r:id="rId3"/>
              </a:rPr>
              <a:t>ダブルトラックについて</a:t>
            </a:r>
            <a:r>
              <a:rPr lang="ja-JP" sz="1100">
                <a:solidFill>
                  <a:schemeClr val="dk1"/>
                </a:solidFill>
                <a:latin typeface="Meiryo"/>
                <a:ea typeface="Meiryo"/>
                <a:cs typeface="Meiryo"/>
                <a:sym typeface="Meiryo"/>
              </a:rPr>
              <a:t/>
            </a:r>
            <a:br>
              <a:rPr lang="ja-JP" sz="11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a:t>
            </a:r>
            <a:r>
              <a:rPr lang="ja-JP" sz="1000" u="sng">
                <a:solidFill>
                  <a:schemeClr val="hlink"/>
                </a:solidFill>
                <a:latin typeface="Meiryo"/>
                <a:ea typeface="Meiryo"/>
                <a:cs typeface="Meiryo"/>
                <a:sym typeface="Meiryo"/>
                <a:hlinkClick r:id="rId4"/>
              </a:rPr>
              <a:t>年次有給休暇管理簿（年休管理簿）</a:t>
            </a:r>
            <a:endParaRPr sz="1000">
              <a:latin typeface="Meiryo"/>
              <a:ea typeface="Meiryo"/>
              <a:cs typeface="Meiryo"/>
              <a:sym typeface="Meiryo"/>
            </a:endParaRPr>
          </a:p>
        </p:txBody>
      </p:sp>
      <p:pic>
        <p:nvPicPr>
          <p:cNvPr id="1101" name="Google Shape;1101;p50"/>
          <p:cNvPicPr preferRelativeResize="0"/>
          <p:nvPr/>
        </p:nvPicPr>
        <p:blipFill>
          <a:blip r:embed="rId5">
            <a:alphaModFix/>
          </a:blip>
          <a:stretch>
            <a:fillRect/>
          </a:stretch>
        </p:blipFill>
        <p:spPr>
          <a:xfrm>
            <a:off x="382350" y="1579025"/>
            <a:ext cx="6093300" cy="10778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30bf780762c_0_3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82</a:t>
            </a:fld>
            <a:endParaRPr/>
          </a:p>
        </p:txBody>
      </p:sp>
      <p:sp>
        <p:nvSpPr>
          <p:cNvPr id="1108" name="Google Shape;1108;g30bf780762c_0_34"/>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スタッフの有休取得状況を管理します。（3/6）</a:t>
            </a:r>
            <a:endParaRPr sz="1300"/>
          </a:p>
        </p:txBody>
      </p:sp>
      <p:graphicFrame>
        <p:nvGraphicFramePr>
          <p:cNvPr id="1109" name="Google Shape;1109;g30bf780762c_0_34"/>
          <p:cNvGraphicFramePr/>
          <p:nvPr/>
        </p:nvGraphicFramePr>
        <p:xfrm>
          <a:off x="310988" y="1562100"/>
          <a:ext cx="3000000" cy="3000000"/>
        </p:xfrm>
        <a:graphic>
          <a:graphicData uri="http://schemas.openxmlformats.org/drawingml/2006/table">
            <a:tbl>
              <a:tblPr>
                <a:noFill/>
                <a:tableStyleId>{FC5AC5F7-BD7E-4327-884B-1D2095C8778F}</a:tableStyleId>
              </a:tblPr>
              <a:tblGrid>
                <a:gridCol w="1303825">
                  <a:extLst>
                    <a:ext uri="{9D8B030D-6E8A-4147-A177-3AD203B41FA5}">
                      <a16:colId xmlns:a16="http://schemas.microsoft.com/office/drawing/2014/main" val="20000"/>
                    </a:ext>
                  </a:extLst>
                </a:gridCol>
                <a:gridCol w="4932200">
                  <a:extLst>
                    <a:ext uri="{9D8B030D-6E8A-4147-A177-3AD203B41FA5}">
                      <a16:colId xmlns:a16="http://schemas.microsoft.com/office/drawing/2014/main" val="20001"/>
                    </a:ext>
                  </a:extLst>
                </a:gridCol>
              </a:tblGrid>
              <a:tr h="0">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項　目</a:t>
                      </a:r>
                      <a:endParaRPr sz="1000" u="none" strike="noStrike" cap="none"/>
                    </a:p>
                  </a:txBody>
                  <a:tcPr marL="91425" marR="91425" marT="91425" marB="91425" anchor="ctr">
                    <a:solidFill>
                      <a:srgbClr val="F3F3F3"/>
                    </a:solidFill>
                  </a:tcPr>
                </a:tc>
                <a:tc>
                  <a:txBody>
                    <a:bodyPr/>
                    <a:lstStyle/>
                    <a:p>
                      <a:pPr marL="0" marR="0" lvl="0" indent="0" algn="ctr" rtl="0">
                        <a:lnSpc>
                          <a:spcPct val="115000"/>
                        </a:lnSpc>
                        <a:spcBef>
                          <a:spcPts val="0"/>
                        </a:spcBef>
                        <a:spcAft>
                          <a:spcPts val="500"/>
                        </a:spcAft>
                        <a:buClr>
                          <a:srgbClr val="000000"/>
                        </a:buClr>
                        <a:buSzPts val="900"/>
                        <a:buFont typeface="Arial"/>
                        <a:buNone/>
                      </a:pPr>
                      <a:r>
                        <a:rPr lang="ja-JP" sz="1000" u="none" strike="noStrike" cap="none"/>
                        <a:t>説　明</a:t>
                      </a:r>
                      <a:endParaRPr sz="1000" u="none" strike="noStrike" cap="none"/>
                    </a:p>
                  </a:txBody>
                  <a:tcPr marL="91425" marR="91425" marT="91425" marB="91425" anchor="ctr">
                    <a:solidFill>
                      <a:srgbClr val="F3F3F3"/>
                    </a:solidFill>
                  </a:tcPr>
                </a:tc>
                <a:extLst>
                  <a:ext uri="{0D108BD9-81ED-4DB2-BD59-A6C34878D82A}">
                    <a16:rowId xmlns:a16="http://schemas.microsoft.com/office/drawing/2014/main" val="10000"/>
                  </a:ext>
                </a:extLst>
              </a:tr>
              <a:tr h="0">
                <a:tc>
                  <a:txBody>
                    <a:bodyPr/>
                    <a:lstStyle/>
                    <a:p>
                      <a:pPr marL="0" marR="0" lvl="0" indent="0" algn="l" rtl="0">
                        <a:lnSpc>
                          <a:spcPct val="115000"/>
                        </a:lnSpc>
                        <a:spcBef>
                          <a:spcPts val="0"/>
                        </a:spcBef>
                        <a:spcAft>
                          <a:spcPts val="500"/>
                        </a:spcAft>
                        <a:buNone/>
                      </a:pPr>
                      <a:r>
                        <a:rPr lang="ja-JP" sz="1000"/>
                        <a:t>取得累計</a:t>
                      </a:r>
                      <a:endParaRPr sz="1000"/>
                    </a:p>
                  </a:txBody>
                  <a:tcPr marL="91425" marR="91425" marT="91425" marB="91425"/>
                </a:tc>
                <a:tc>
                  <a:txBody>
                    <a:bodyPr/>
                    <a:lstStyle/>
                    <a:p>
                      <a:pPr marL="0" lvl="0" indent="0" algn="l" rtl="0">
                        <a:lnSpc>
                          <a:spcPct val="115000"/>
                        </a:lnSpc>
                        <a:spcBef>
                          <a:spcPts val="0"/>
                        </a:spcBef>
                        <a:spcAft>
                          <a:spcPts val="0"/>
                        </a:spcAft>
                        <a:buNone/>
                      </a:pPr>
                      <a:r>
                        <a:rPr lang="ja-JP" sz="1000"/>
                        <a:t>基準日以降に有休を取得した日数を表示します。</a:t>
                      </a:r>
                      <a:br>
                        <a:rPr lang="ja-JP" sz="1000"/>
                      </a:br>
                      <a:r>
                        <a:rPr lang="ja-JP" sz="1000"/>
                        <a:t>ただし、最後の有休付与から1年以上新たな付与が無い状態で有休を取得した場合、当該休暇については年休管理簿に表示されず、「取得累計」にもカウントされません。</a:t>
                      </a:r>
                      <a:endParaRPr sz="1000"/>
                    </a:p>
                    <a:p>
                      <a:pPr marL="0" lvl="0" indent="0" algn="l" rtl="0">
                        <a:lnSpc>
                          <a:spcPct val="115000"/>
                        </a:lnSpc>
                        <a:spcBef>
                          <a:spcPts val="500"/>
                        </a:spcBef>
                        <a:spcAft>
                          <a:spcPts val="0"/>
                        </a:spcAft>
                        <a:buNone/>
                      </a:pPr>
                      <a:r>
                        <a:rPr lang="ja-JP" sz="1000"/>
                        <a:t>※ 未来日付で取得予定の日数については、休暇日以降に表示されます。</a:t>
                      </a:r>
                      <a:endParaRPr sz="1000"/>
                    </a:p>
                    <a:p>
                      <a:pPr marL="0" lvl="0" indent="0" algn="l" rtl="0">
                        <a:lnSpc>
                          <a:spcPct val="115000"/>
                        </a:lnSpc>
                        <a:spcBef>
                          <a:spcPts val="500"/>
                        </a:spcBef>
                        <a:spcAft>
                          <a:spcPts val="0"/>
                        </a:spcAft>
                        <a:buNone/>
                      </a:pPr>
                      <a:r>
                        <a:rPr lang="ja-JP" sz="1000"/>
                        <a:t>※ 前倒し付与がある場合は、前倒しの付与日～基準日の期間に取得した有休日数も含みます。</a:t>
                      </a:r>
                      <a:endParaRPr sz="1000"/>
                    </a:p>
                    <a:p>
                      <a:pPr marL="0" lvl="0" indent="0" algn="l" rtl="0">
                        <a:lnSpc>
                          <a:spcPct val="115000"/>
                        </a:lnSpc>
                        <a:spcBef>
                          <a:spcPts val="500"/>
                        </a:spcBef>
                        <a:spcAft>
                          <a:spcPts val="500"/>
                        </a:spcAft>
                        <a:buNone/>
                      </a:pPr>
                      <a:r>
                        <a:rPr lang="ja-JP" sz="1000"/>
                        <a:t>※ 「取得済み日数」の対象外となる日数も、取得累計には含まれます。</a:t>
                      </a:r>
                      <a:endParaRPr sz="1000"/>
                    </a:p>
                  </a:txBody>
                  <a:tcPr marL="91425" marR="91425" marT="91425" marB="91425"/>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500"/>
                        </a:spcAft>
                        <a:buNone/>
                      </a:pPr>
                      <a:r>
                        <a:rPr lang="ja-JP" sz="1000"/>
                        <a:t>有休残数</a:t>
                      </a:r>
                      <a:endParaRPr sz="1000"/>
                    </a:p>
                  </a:txBody>
                  <a:tcPr marL="91425" marR="91425" marT="91425" marB="91425"/>
                </a:tc>
                <a:tc>
                  <a:txBody>
                    <a:bodyPr/>
                    <a:lstStyle/>
                    <a:p>
                      <a:pPr marL="0" lvl="0" indent="0" algn="l" rtl="0">
                        <a:lnSpc>
                          <a:spcPct val="115000"/>
                        </a:lnSpc>
                        <a:spcBef>
                          <a:spcPts val="0"/>
                        </a:spcBef>
                        <a:spcAft>
                          <a:spcPts val="0"/>
                        </a:spcAft>
                        <a:buNone/>
                      </a:pPr>
                      <a:r>
                        <a:rPr lang="ja-JP" sz="1000"/>
                        <a:t>基準日以降の有休の残日数を表示します。年休管理簿の集計期間終了時に消滅する日数も含みます。</a:t>
                      </a:r>
                      <a:endParaRPr sz="1000"/>
                    </a:p>
                    <a:p>
                      <a:pPr marL="0" lvl="0" indent="0" algn="l" rtl="0">
                        <a:lnSpc>
                          <a:spcPct val="115000"/>
                        </a:lnSpc>
                        <a:spcBef>
                          <a:spcPts val="500"/>
                        </a:spcBef>
                        <a:spcAft>
                          <a:spcPts val="0"/>
                        </a:spcAft>
                        <a:buNone/>
                      </a:pPr>
                      <a:r>
                        <a:rPr lang="ja-JP" sz="1000"/>
                        <a:t>計算式：（基準日までの有休残数＋付与累計）－取得累計=有休残数</a:t>
                      </a:r>
                      <a:endParaRPr sz="1000"/>
                    </a:p>
                    <a:p>
                      <a:pPr marL="0" lvl="0" indent="0" algn="l" rtl="0">
                        <a:lnSpc>
                          <a:spcPct val="115000"/>
                        </a:lnSpc>
                        <a:spcBef>
                          <a:spcPts val="500"/>
                        </a:spcBef>
                        <a:spcAft>
                          <a:spcPts val="500"/>
                        </a:spcAft>
                        <a:buNone/>
                      </a:pPr>
                      <a:r>
                        <a:rPr lang="ja-JP" sz="1000"/>
                        <a:t>※ 未来日付で取得予定の日数については、休暇日以降に差し引かれます。</a:t>
                      </a:r>
                      <a:endParaRPr sz="1000"/>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15000"/>
                        </a:lnSpc>
                        <a:spcBef>
                          <a:spcPts val="0"/>
                        </a:spcBef>
                        <a:spcAft>
                          <a:spcPts val="500"/>
                        </a:spcAft>
                        <a:buNone/>
                      </a:pPr>
                      <a:r>
                        <a:rPr lang="ja-JP" sz="1000"/>
                        <a:t>要取得期限</a:t>
                      </a:r>
                      <a:endParaRPr sz="1000"/>
                    </a:p>
                  </a:txBody>
                  <a:tcPr marL="91425" marR="91425" marT="91425" marB="91425"/>
                </a:tc>
                <a:tc>
                  <a:txBody>
                    <a:bodyPr/>
                    <a:lstStyle/>
                    <a:p>
                      <a:pPr marL="0" lvl="0" indent="0" algn="l" rtl="0">
                        <a:lnSpc>
                          <a:spcPct val="115000"/>
                        </a:lnSpc>
                        <a:spcBef>
                          <a:spcPts val="0"/>
                        </a:spcBef>
                        <a:spcAft>
                          <a:spcPts val="500"/>
                        </a:spcAft>
                        <a:buNone/>
                      </a:pPr>
                      <a:r>
                        <a:rPr lang="ja-JP" sz="1000"/>
                        <a:t>要取得日数を取得すべき期限の最終日です。</a:t>
                      </a:r>
                      <a:br>
                        <a:rPr lang="ja-JP" sz="1000"/>
                      </a:br>
                      <a:r>
                        <a:rPr lang="ja-JP" sz="1000"/>
                        <a:t>基本的には基準日の1年後ですが、ダブルトラックが発生する場合は変化します。</a:t>
                      </a:r>
                      <a:endParaRPr sz="1000"/>
                    </a:p>
                  </a:txBody>
                  <a:tcPr marL="91425" marR="91425" marT="91425" marB="91425"/>
                </a:tc>
                <a:extLst>
                  <a:ext uri="{0D108BD9-81ED-4DB2-BD59-A6C34878D82A}">
                    <a16:rowId xmlns:a16="http://schemas.microsoft.com/office/drawing/2014/main" val="10003"/>
                  </a:ext>
                </a:extLst>
              </a:tr>
              <a:tr h="0">
                <a:tc>
                  <a:txBody>
                    <a:bodyPr/>
                    <a:lstStyle/>
                    <a:p>
                      <a:pPr marL="0" marR="0" lvl="0" indent="0" algn="l" rtl="0">
                        <a:lnSpc>
                          <a:spcPct val="115000"/>
                        </a:lnSpc>
                        <a:spcBef>
                          <a:spcPts val="0"/>
                        </a:spcBef>
                        <a:spcAft>
                          <a:spcPts val="500"/>
                        </a:spcAft>
                        <a:buNone/>
                      </a:pPr>
                      <a:r>
                        <a:rPr lang="ja-JP" sz="1000"/>
                        <a:t>要取得日数</a:t>
                      </a:r>
                      <a:endParaRPr sz="1000"/>
                    </a:p>
                  </a:txBody>
                  <a:tcPr marL="91425" marR="91425" marT="91425" marB="91425"/>
                </a:tc>
                <a:tc>
                  <a:txBody>
                    <a:bodyPr/>
                    <a:lstStyle/>
                    <a:p>
                      <a:pPr marL="0" lvl="0" indent="0" algn="l" rtl="0">
                        <a:lnSpc>
                          <a:spcPct val="115000"/>
                        </a:lnSpc>
                        <a:spcBef>
                          <a:spcPts val="0"/>
                        </a:spcBef>
                        <a:spcAft>
                          <a:spcPts val="0"/>
                        </a:spcAft>
                        <a:buNone/>
                      </a:pPr>
                      <a:r>
                        <a:rPr lang="ja-JP" sz="1000"/>
                        <a:t>基準日から取得期限日までに取得するべき有休の日数です。</a:t>
                      </a:r>
                      <a:br>
                        <a:rPr lang="ja-JP" sz="1000"/>
                      </a:br>
                      <a:r>
                        <a:rPr lang="ja-JP" sz="1000"/>
                        <a:t>原則5日となります。</a:t>
                      </a:r>
                      <a:br>
                        <a:rPr lang="ja-JP" sz="1000"/>
                      </a:br>
                      <a:r>
                        <a:rPr lang="ja-JP" sz="1000"/>
                        <a:t>ダブルトラックが発生する場合は以下の計算式で算出し、0.5刻みで切り上げます。</a:t>
                      </a:r>
                      <a:endParaRPr sz="1000"/>
                    </a:p>
                    <a:p>
                      <a:pPr marL="0" lvl="0" indent="0" algn="l" rtl="0">
                        <a:lnSpc>
                          <a:spcPct val="115000"/>
                        </a:lnSpc>
                        <a:spcBef>
                          <a:spcPts val="500"/>
                        </a:spcBef>
                        <a:spcAft>
                          <a:spcPts val="500"/>
                        </a:spcAft>
                        <a:buNone/>
                      </a:pPr>
                      <a:r>
                        <a:rPr lang="ja-JP" sz="1000"/>
                        <a:t>計算式：（基準日～要取得期限の月数）÷12×5=要取得日数</a:t>
                      </a:r>
                      <a:endParaRPr sz="1000"/>
                    </a:p>
                  </a:txBody>
                  <a:tcPr marL="91425" marR="91425" marT="91425" marB="91425"/>
                </a:tc>
                <a:extLst>
                  <a:ext uri="{0D108BD9-81ED-4DB2-BD59-A6C34878D82A}">
                    <a16:rowId xmlns:a16="http://schemas.microsoft.com/office/drawing/2014/main" val="10004"/>
                  </a:ext>
                </a:extLst>
              </a:tr>
              <a:tr h="0">
                <a:tc>
                  <a:txBody>
                    <a:bodyPr/>
                    <a:lstStyle/>
                    <a:p>
                      <a:pPr marL="0" marR="0" lvl="0" indent="0" algn="l" rtl="0">
                        <a:lnSpc>
                          <a:spcPct val="115000"/>
                        </a:lnSpc>
                        <a:spcBef>
                          <a:spcPts val="0"/>
                        </a:spcBef>
                        <a:spcAft>
                          <a:spcPts val="500"/>
                        </a:spcAft>
                        <a:buNone/>
                      </a:pPr>
                      <a:r>
                        <a:rPr lang="ja-JP" sz="1000"/>
                        <a:t>取得済み日数</a:t>
                      </a:r>
                      <a:endParaRPr sz="1000"/>
                    </a:p>
                  </a:txBody>
                  <a:tcPr marL="91425" marR="91425" marT="91425" marB="91425"/>
                </a:tc>
                <a:tc>
                  <a:txBody>
                    <a:bodyPr/>
                    <a:lstStyle/>
                    <a:p>
                      <a:pPr marL="0" lvl="0" indent="0" algn="l" rtl="0">
                        <a:lnSpc>
                          <a:spcPct val="115000"/>
                        </a:lnSpc>
                        <a:spcBef>
                          <a:spcPts val="0"/>
                        </a:spcBef>
                        <a:spcAft>
                          <a:spcPts val="0"/>
                        </a:spcAft>
                        <a:buNone/>
                      </a:pPr>
                      <a:r>
                        <a:rPr lang="ja-JP" sz="1000"/>
                        <a:t>要取得日数のうち、すでに取得済みの有休日数を表示します。</a:t>
                      </a:r>
                      <a:br>
                        <a:rPr lang="ja-JP" sz="1000"/>
                      </a:br>
                      <a:r>
                        <a:rPr lang="ja-JP" sz="1000"/>
                        <a:t>ただし、取得済みとして集計されるのは消化量が「全休（1日）」「0.5日」のときのみです。</a:t>
                      </a:r>
                      <a:endParaRPr sz="1000"/>
                    </a:p>
                    <a:p>
                      <a:pPr marL="0" lvl="0" indent="0" algn="l" rtl="0">
                        <a:lnSpc>
                          <a:spcPct val="115000"/>
                        </a:lnSpc>
                        <a:spcBef>
                          <a:spcPts val="500"/>
                        </a:spcBef>
                        <a:spcAft>
                          <a:spcPts val="500"/>
                        </a:spcAft>
                        <a:buNone/>
                      </a:pPr>
                      <a:r>
                        <a:rPr lang="ja-JP" sz="1000" b="1"/>
                        <a:t>対象外となる消化量</a:t>
                      </a:r>
                      <a:r>
                        <a:rPr lang="ja-JP" sz="1000"/>
                        <a:t/>
                      </a:r>
                      <a:br>
                        <a:rPr lang="ja-JP" sz="1000"/>
                      </a:br>
                      <a:r>
                        <a:rPr lang="ja-JP" sz="1000"/>
                        <a:t>・0.1～0.4、0.6～0.9日</a:t>
                      </a:r>
                      <a:br>
                        <a:rPr lang="ja-JP" sz="1000"/>
                      </a:br>
                      <a:r>
                        <a:rPr lang="ja-JP" sz="1000"/>
                        <a:t>・時間休（時間休で0.5日分の休暇を取得しても対象外）</a:t>
                      </a:r>
                      <a:endParaRPr sz="1000"/>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115000"/>
                        </a:lnSpc>
                        <a:spcBef>
                          <a:spcPts val="0"/>
                        </a:spcBef>
                        <a:spcAft>
                          <a:spcPts val="500"/>
                        </a:spcAft>
                        <a:buNone/>
                      </a:pPr>
                      <a:r>
                        <a:rPr lang="ja-JP" sz="1000"/>
                        <a:t>取得予定日数</a:t>
                      </a:r>
                      <a:endParaRPr sz="1000"/>
                    </a:p>
                  </a:txBody>
                  <a:tcPr marL="91425" marR="91425" marT="91425" marB="91425"/>
                </a:tc>
                <a:tc>
                  <a:txBody>
                    <a:bodyPr/>
                    <a:lstStyle/>
                    <a:p>
                      <a:pPr marL="0" lvl="0" indent="0" algn="l" rtl="0">
                        <a:lnSpc>
                          <a:spcPct val="115000"/>
                        </a:lnSpc>
                        <a:spcBef>
                          <a:spcPts val="0"/>
                        </a:spcBef>
                        <a:spcAft>
                          <a:spcPts val="500"/>
                        </a:spcAft>
                        <a:buNone/>
                      </a:pPr>
                      <a:r>
                        <a:rPr lang="ja-JP" sz="1000"/>
                        <a:t>基準日から取得期限日までに取得予定（申請承認済みかつ休暇日が未来日）の有休日数です。</a:t>
                      </a:r>
                      <a:endParaRPr sz="1000"/>
                    </a:p>
                  </a:txBody>
                  <a:tcPr marL="91425" marR="91425" marT="91425" marB="91425"/>
                </a:tc>
                <a:extLst>
                  <a:ext uri="{0D108BD9-81ED-4DB2-BD59-A6C34878D82A}">
                    <a16:rowId xmlns:a16="http://schemas.microsoft.com/office/drawing/2014/main" val="10006"/>
                  </a:ext>
                </a:extLst>
              </a:tr>
              <a:tr h="0">
                <a:tc>
                  <a:txBody>
                    <a:bodyPr/>
                    <a:lstStyle/>
                    <a:p>
                      <a:pPr marL="0" marR="0" lvl="0" indent="0" algn="l" rtl="0">
                        <a:lnSpc>
                          <a:spcPct val="115000"/>
                        </a:lnSpc>
                        <a:spcBef>
                          <a:spcPts val="0"/>
                        </a:spcBef>
                        <a:spcAft>
                          <a:spcPts val="500"/>
                        </a:spcAft>
                        <a:buNone/>
                      </a:pPr>
                      <a:r>
                        <a:rPr lang="ja-JP" sz="1000"/>
                        <a:t>要取得日数残</a:t>
                      </a:r>
                      <a:endParaRPr sz="1000"/>
                    </a:p>
                  </a:txBody>
                  <a:tcPr marL="91425" marR="91425" marT="91425" marB="91425"/>
                </a:tc>
                <a:tc>
                  <a:txBody>
                    <a:bodyPr/>
                    <a:lstStyle/>
                    <a:p>
                      <a:pPr marL="0" lvl="0" indent="0" algn="l" rtl="0">
                        <a:lnSpc>
                          <a:spcPct val="115000"/>
                        </a:lnSpc>
                        <a:spcBef>
                          <a:spcPts val="0"/>
                        </a:spcBef>
                        <a:spcAft>
                          <a:spcPts val="500"/>
                        </a:spcAft>
                        <a:buNone/>
                      </a:pPr>
                      <a:r>
                        <a:rPr lang="ja-JP" sz="1000"/>
                        <a:t>要取得日数のうち、まだ取得されていない日数を表示します。</a:t>
                      </a:r>
                      <a:endParaRPr sz="1000"/>
                    </a:p>
                  </a:txBody>
                  <a:tcPr marL="91425" marR="91425" marT="91425" marB="91425"/>
                </a:tc>
                <a:extLst>
                  <a:ext uri="{0D108BD9-81ED-4DB2-BD59-A6C34878D82A}">
                    <a16:rowId xmlns:a16="http://schemas.microsoft.com/office/drawing/2014/main" val="10007"/>
                  </a:ext>
                </a:extLst>
              </a:tr>
              <a:tr h="0">
                <a:tc>
                  <a:txBody>
                    <a:bodyPr/>
                    <a:lstStyle/>
                    <a:p>
                      <a:pPr marL="0" marR="0" lvl="0" indent="0" algn="l" rtl="0">
                        <a:lnSpc>
                          <a:spcPct val="115000"/>
                        </a:lnSpc>
                        <a:spcBef>
                          <a:spcPts val="0"/>
                        </a:spcBef>
                        <a:spcAft>
                          <a:spcPts val="500"/>
                        </a:spcAft>
                        <a:buNone/>
                      </a:pPr>
                      <a:r>
                        <a:rPr lang="ja-JP" sz="1000" u="sng">
                          <a:solidFill>
                            <a:schemeClr val="hlink"/>
                          </a:solidFill>
                          <a:hlinkClick r:id="rId3"/>
                        </a:rPr>
                        <a:t>年休管理簿</a:t>
                      </a:r>
                      <a:endParaRPr sz="1000"/>
                    </a:p>
                  </a:txBody>
                  <a:tcPr marL="91425" marR="91425" marT="91425" marB="91425"/>
                </a:tc>
                <a:tc>
                  <a:txBody>
                    <a:bodyPr/>
                    <a:lstStyle/>
                    <a:p>
                      <a:pPr marL="0" lvl="0" indent="0" algn="l" rtl="0">
                        <a:lnSpc>
                          <a:spcPct val="115000"/>
                        </a:lnSpc>
                        <a:spcBef>
                          <a:spcPts val="0"/>
                        </a:spcBef>
                        <a:spcAft>
                          <a:spcPts val="500"/>
                        </a:spcAft>
                        <a:buNone/>
                      </a:pPr>
                      <a:r>
                        <a:rPr lang="ja-JP" sz="1000"/>
                        <a:t>アイコンをクリックすると、年休管理簿を表示します。</a:t>
                      </a:r>
                      <a:endParaRPr sz="1000"/>
                    </a:p>
                  </a:txBody>
                  <a:tcPr marL="91425" marR="91425" marT="91425" marB="91425"/>
                </a:tc>
                <a:extLst>
                  <a:ext uri="{0D108BD9-81ED-4DB2-BD59-A6C34878D82A}">
                    <a16:rowId xmlns:a16="http://schemas.microsoft.com/office/drawing/2014/main" val="10008"/>
                  </a:ext>
                </a:extLst>
              </a:tr>
            </a:tbl>
          </a:graphicData>
        </a:graphic>
      </p:graphicFrame>
      <p:sp>
        <p:nvSpPr>
          <p:cNvPr id="1110" name="Google Shape;1110;g30bf780762c_0_3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5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83</a:t>
            </a:fld>
            <a:endParaRPr/>
          </a:p>
        </p:txBody>
      </p:sp>
      <p:sp>
        <p:nvSpPr>
          <p:cNvPr id="1117" name="Google Shape;1117;p51"/>
          <p:cNvSpPr txBox="1"/>
          <p:nvPr/>
        </p:nvSpPr>
        <p:spPr>
          <a:xfrm>
            <a:off x="277200" y="1551600"/>
            <a:ext cx="63072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該当のスタッフに対し、有休取得推奨メールの配信や、年休管理簿（年次有給休暇管理簿）の一括ダウンロードなどを行うことができます。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・有休取得</a:t>
            </a:r>
            <a:r>
              <a:rPr lang="ja-JP" sz="1000" b="1" i="0" u="none" strike="noStrike" cap="none">
                <a:solidFill>
                  <a:schemeClr val="dk1"/>
                </a:solidFill>
                <a:latin typeface="Meiryo"/>
                <a:ea typeface="Meiryo"/>
                <a:cs typeface="Meiryo"/>
                <a:sym typeface="Meiryo"/>
              </a:rPr>
              <a:t>勧奨メールを配信する</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スタッフを選択して、有休取得勧奨メールを配信できます。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表示されたスタッフ名の左にあるチェックボックスにチェックを入れ、【選択した従業員に有休取得勧奨メールを配信】ボタンをクリックします。</a:t>
            </a:r>
            <a:endParaRPr sz="1000" b="0" i="0" u="none" strike="noStrike" cap="none">
              <a:solidFill>
                <a:schemeClr val="dk1"/>
              </a:solidFill>
              <a:latin typeface="Meiryo"/>
              <a:ea typeface="Meiryo"/>
              <a:cs typeface="Meiryo"/>
              <a:sym typeface="Meiryo"/>
            </a:endParaRPr>
          </a:p>
        </p:txBody>
      </p:sp>
      <p:sp>
        <p:nvSpPr>
          <p:cNvPr id="1118" name="Google Shape;1118;p51"/>
          <p:cNvSpPr txBox="1"/>
          <p:nvPr/>
        </p:nvSpPr>
        <p:spPr>
          <a:xfrm>
            <a:off x="277200" y="4920492"/>
            <a:ext cx="6241200" cy="26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選択したスタッフへ、下記内容のメールが送信されます。</a:t>
            </a:r>
            <a:endParaRPr sz="1000" b="0" i="0" u="none" strike="noStrike" cap="none">
              <a:solidFill>
                <a:srgbClr val="000000"/>
              </a:solidFill>
              <a:latin typeface="Meiryo"/>
              <a:ea typeface="Meiryo"/>
              <a:cs typeface="Meiryo"/>
              <a:sym typeface="Meiryo"/>
            </a:endParaRPr>
          </a:p>
        </p:txBody>
      </p:sp>
      <p:sp>
        <p:nvSpPr>
          <p:cNvPr id="1119" name="Google Shape;1119;p51"/>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スタッフの有休取得状況を管理します。（4/6）</a:t>
            </a:r>
            <a:endParaRPr sz="1300"/>
          </a:p>
        </p:txBody>
      </p:sp>
      <p:pic>
        <p:nvPicPr>
          <p:cNvPr id="1120" name="Google Shape;1120;p51"/>
          <p:cNvPicPr preferRelativeResize="0"/>
          <p:nvPr/>
        </p:nvPicPr>
        <p:blipFill rotWithShape="1">
          <a:blip r:embed="rId3">
            <a:alphaModFix/>
          </a:blip>
          <a:srcRect/>
          <a:stretch/>
        </p:blipFill>
        <p:spPr>
          <a:xfrm>
            <a:off x="1203875" y="5216875"/>
            <a:ext cx="4439450" cy="3513787"/>
          </a:xfrm>
          <a:prstGeom prst="rect">
            <a:avLst/>
          </a:prstGeom>
          <a:noFill/>
          <a:ln w="9525" cap="flat" cmpd="sng">
            <a:solidFill>
              <a:srgbClr val="D8D8D8"/>
            </a:solidFill>
            <a:prstDash val="solid"/>
            <a:round/>
            <a:headEnd type="none" w="sm" len="sm"/>
            <a:tailEnd type="none" w="sm" len="sm"/>
          </a:ln>
        </p:spPr>
      </p:pic>
      <p:sp>
        <p:nvSpPr>
          <p:cNvPr id="1121" name="Google Shape;1121;p5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pic>
        <p:nvPicPr>
          <p:cNvPr id="1122" name="Google Shape;1122;p51"/>
          <p:cNvPicPr preferRelativeResize="0"/>
          <p:nvPr/>
        </p:nvPicPr>
        <p:blipFill>
          <a:blip r:embed="rId4">
            <a:alphaModFix/>
          </a:blip>
          <a:stretch>
            <a:fillRect/>
          </a:stretch>
        </p:blipFill>
        <p:spPr>
          <a:xfrm>
            <a:off x="777478" y="3062383"/>
            <a:ext cx="5303043" cy="1824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5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84</a:t>
            </a:fld>
            <a:endParaRPr/>
          </a:p>
        </p:txBody>
      </p:sp>
      <p:sp>
        <p:nvSpPr>
          <p:cNvPr id="1129" name="Google Shape;1129;p52"/>
          <p:cNvSpPr txBox="1"/>
          <p:nvPr/>
        </p:nvSpPr>
        <p:spPr>
          <a:xfrm>
            <a:off x="277200" y="1551600"/>
            <a:ext cx="62412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a:t>
            </a:r>
            <a:r>
              <a:rPr lang="ja-JP" sz="1000" b="1">
                <a:latin typeface="Meiryo"/>
                <a:ea typeface="Meiryo"/>
                <a:cs typeface="Meiryo"/>
                <a:sym typeface="Meiryo"/>
              </a:rPr>
              <a:t>有休取得自動アラート通知設定</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「要取得日数残」がある状態で取得期日が近づいたスタッフへ、自動</a:t>
            </a:r>
            <a:r>
              <a:rPr lang="ja-JP" sz="1000">
                <a:solidFill>
                  <a:schemeClr val="dk1"/>
                </a:solidFill>
                <a:latin typeface="Meiryo"/>
                <a:ea typeface="Meiryo"/>
                <a:cs typeface="Meiryo"/>
                <a:sym typeface="Meiryo"/>
              </a:rPr>
              <a:t>で通知メール</a:t>
            </a:r>
            <a:r>
              <a:rPr lang="ja-JP" sz="1000" b="0" i="0" u="none" strike="noStrike" cap="none">
                <a:solidFill>
                  <a:schemeClr val="dk1"/>
                </a:solidFill>
                <a:latin typeface="Meiryo"/>
                <a:ea typeface="Meiryo"/>
                <a:cs typeface="Meiryo"/>
                <a:sym typeface="Meiryo"/>
              </a:rPr>
              <a:t>を</a:t>
            </a:r>
            <a:r>
              <a:rPr lang="ja-JP" sz="1000">
                <a:solidFill>
                  <a:schemeClr val="dk1"/>
                </a:solidFill>
                <a:latin typeface="Meiryo"/>
                <a:ea typeface="Meiryo"/>
                <a:cs typeface="Meiryo"/>
                <a:sym typeface="Meiryo"/>
              </a:rPr>
              <a:t>送信できま</a:t>
            </a:r>
            <a:r>
              <a:rPr lang="ja-JP" sz="1000" b="0" i="0" u="none" strike="noStrike" cap="none">
                <a:solidFill>
                  <a:schemeClr val="dk1"/>
                </a:solidFill>
                <a:latin typeface="Meiryo"/>
                <a:ea typeface="Meiryo"/>
                <a:cs typeface="Meiryo"/>
                <a:sym typeface="Meiryo"/>
              </a:rPr>
              <a:t>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設定すると、スタッフへのメール通知の他、トップ画面のアラート一覧</a:t>
            </a:r>
            <a:r>
              <a:rPr lang="ja-JP" sz="1000">
                <a:solidFill>
                  <a:schemeClr val="dk1"/>
                </a:solidFill>
                <a:latin typeface="Meiryo"/>
                <a:ea typeface="Meiryo"/>
                <a:cs typeface="Meiryo"/>
                <a:sym typeface="Meiryo"/>
              </a:rPr>
              <a:t>にも件数が表示されます</a:t>
            </a:r>
            <a:r>
              <a:rPr lang="ja-JP" sz="1000" b="0" i="0" u="none" strike="noStrike" cap="none">
                <a:solidFill>
                  <a:schemeClr val="dk1"/>
                </a:solidFill>
                <a:latin typeface="Meiryo"/>
                <a:ea typeface="Meiryo"/>
                <a:cs typeface="Meiryo"/>
                <a:sym typeface="Meiryo"/>
              </a:rPr>
              <a:t>。</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【有休取得自動アラート通知設定】ボタンをクリックします。</a:t>
            </a:r>
            <a:endParaRPr sz="1000" b="0" i="0" u="none" strike="noStrike" cap="none">
              <a:solidFill>
                <a:schemeClr val="dk1"/>
              </a:solidFill>
              <a:latin typeface="Meiryo"/>
              <a:ea typeface="Meiryo"/>
              <a:cs typeface="Meiryo"/>
              <a:sym typeface="Meiryo"/>
            </a:endParaRPr>
          </a:p>
        </p:txBody>
      </p:sp>
      <p:grpSp>
        <p:nvGrpSpPr>
          <p:cNvPr id="1130" name="Google Shape;1130;p52"/>
          <p:cNvGrpSpPr/>
          <p:nvPr/>
        </p:nvGrpSpPr>
        <p:grpSpPr>
          <a:xfrm>
            <a:off x="651175" y="2646909"/>
            <a:ext cx="5555650" cy="1832846"/>
            <a:chOff x="651175" y="2585878"/>
            <a:chExt cx="5555650" cy="1832846"/>
          </a:xfrm>
        </p:grpSpPr>
        <p:pic>
          <p:nvPicPr>
            <p:cNvPr id="1131" name="Google Shape;1131;p52"/>
            <p:cNvPicPr preferRelativeResize="0"/>
            <p:nvPr/>
          </p:nvPicPr>
          <p:blipFill rotWithShape="1">
            <a:blip r:embed="rId3">
              <a:alphaModFix/>
            </a:blip>
            <a:srcRect/>
            <a:stretch/>
          </p:blipFill>
          <p:spPr>
            <a:xfrm>
              <a:off x="651175" y="2585878"/>
              <a:ext cx="5555650" cy="1832846"/>
            </a:xfrm>
            <a:prstGeom prst="rect">
              <a:avLst/>
            </a:prstGeom>
            <a:noFill/>
            <a:ln w="9525" cap="flat" cmpd="sng">
              <a:solidFill>
                <a:srgbClr val="D8D8D8"/>
              </a:solidFill>
              <a:prstDash val="solid"/>
              <a:round/>
              <a:headEnd type="none" w="sm" len="sm"/>
              <a:tailEnd type="none" w="sm" len="sm"/>
            </a:ln>
          </p:spPr>
        </p:pic>
        <p:sp>
          <p:nvSpPr>
            <p:cNvPr id="1132" name="Google Shape;1132;p52"/>
            <p:cNvSpPr/>
            <p:nvPr/>
          </p:nvSpPr>
          <p:spPr>
            <a:xfrm>
              <a:off x="4425950" y="2616200"/>
              <a:ext cx="849000" cy="1461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grpSp>
      <p:sp>
        <p:nvSpPr>
          <p:cNvPr id="1133" name="Google Shape;1133;p52"/>
          <p:cNvSpPr txBox="1"/>
          <p:nvPr/>
        </p:nvSpPr>
        <p:spPr>
          <a:xfrm>
            <a:off x="277200" y="4559265"/>
            <a:ext cx="6241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有休取得アラート通知設定画面に移動します。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a:t>
            </a:r>
            <a:r>
              <a:rPr lang="ja-JP" sz="1000">
                <a:latin typeface="Meiryo"/>
                <a:ea typeface="Meiryo"/>
                <a:cs typeface="Meiryo"/>
                <a:sym typeface="Meiryo"/>
              </a:rPr>
              <a:t>有休取得自動アラート通知</a:t>
            </a:r>
            <a:r>
              <a:rPr lang="ja-JP" sz="1000" b="0" i="0" u="none" strike="noStrike" cap="none">
                <a:solidFill>
                  <a:srgbClr val="000000"/>
                </a:solidFill>
                <a:latin typeface="Meiryo"/>
                <a:ea typeface="Meiryo"/>
                <a:cs typeface="Meiryo"/>
                <a:sym typeface="Meiryo"/>
              </a:rPr>
              <a:t>機能を使用する」をクリックし</a:t>
            </a:r>
            <a:r>
              <a:rPr lang="ja-JP" sz="1000">
                <a:latin typeface="Meiryo"/>
                <a:ea typeface="Meiryo"/>
                <a:cs typeface="Meiryo"/>
                <a:sym typeface="Meiryo"/>
              </a:rPr>
              <a:t>てください。</a:t>
            </a:r>
            <a:br>
              <a:rPr lang="ja-JP" sz="1000">
                <a:latin typeface="Meiryo"/>
                <a:ea typeface="Meiryo"/>
                <a:cs typeface="Meiryo"/>
                <a:sym typeface="Meiryo"/>
              </a:rPr>
            </a:br>
            <a:r>
              <a:rPr lang="ja-JP" sz="1000">
                <a:latin typeface="Meiryo"/>
                <a:ea typeface="Meiryo"/>
                <a:cs typeface="Meiryo"/>
                <a:sym typeface="Meiryo"/>
              </a:rPr>
              <a:t>取得期限の何日前からアラート通知を開始するかと、通知先を選択し、「保存する」をクリックします。</a:t>
            </a:r>
            <a:endParaRPr sz="1000" b="0" i="0" u="none" strike="noStrike" cap="none">
              <a:solidFill>
                <a:srgbClr val="000000"/>
              </a:solidFill>
              <a:latin typeface="Meiryo"/>
              <a:ea typeface="Meiryo"/>
              <a:cs typeface="Meiryo"/>
              <a:sym typeface="Meiryo"/>
            </a:endParaRPr>
          </a:p>
        </p:txBody>
      </p:sp>
      <p:sp>
        <p:nvSpPr>
          <p:cNvPr id="1134" name="Google Shape;1134;p52"/>
          <p:cNvSpPr txBox="1"/>
          <p:nvPr/>
        </p:nvSpPr>
        <p:spPr>
          <a:xfrm>
            <a:off x="277200" y="7117450"/>
            <a:ext cx="6307200" cy="71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FF0000"/>
                </a:solidFill>
                <a:latin typeface="Meiryo"/>
                <a:ea typeface="Meiryo"/>
                <a:cs typeface="Meiryo"/>
                <a:sym typeface="Meiryo"/>
              </a:rPr>
              <a:t>※アラート通知条件</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FF0000"/>
                </a:solidFill>
                <a:latin typeface="Meiryo"/>
                <a:ea typeface="Meiryo"/>
                <a:cs typeface="Meiryo"/>
                <a:sym typeface="Meiryo"/>
              </a:rPr>
              <a:t>　「要取得日数残」の日数分の休暇申請が承認されるまで、通知メールが届きます。</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FF0000"/>
                </a:solidFill>
                <a:latin typeface="Meiryo"/>
                <a:ea typeface="Meiryo"/>
                <a:cs typeface="Meiryo"/>
                <a:sym typeface="Meiryo"/>
              </a:rPr>
              <a:t>　通知時刻の変更や、個別に通知を止めることはできません。</a:t>
            </a:r>
            <a:endParaRPr sz="1000" b="0" i="0" u="none" strike="noStrike" cap="none">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rgbClr val="FF0000"/>
                </a:solidFill>
                <a:latin typeface="Meiryo"/>
                <a:ea typeface="Meiryo"/>
                <a:cs typeface="Meiryo"/>
                <a:sym typeface="Meiryo"/>
              </a:rPr>
              <a:t>　退職者であっても、「要取得日数残」の日数分の休暇申請が承認されていない場合は通知されます。</a:t>
            </a:r>
            <a:endParaRPr sz="1000" b="0" i="0" u="none" strike="noStrike" cap="none">
              <a:solidFill>
                <a:srgbClr val="FF0000"/>
              </a:solidFill>
              <a:latin typeface="Meiryo"/>
              <a:ea typeface="Meiryo"/>
              <a:cs typeface="Meiryo"/>
              <a:sym typeface="Meiryo"/>
            </a:endParaRPr>
          </a:p>
        </p:txBody>
      </p:sp>
      <p:sp>
        <p:nvSpPr>
          <p:cNvPr id="1135" name="Google Shape;1135;p52"/>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スタッフの有休取得状況を管理します。（5/6）</a:t>
            </a:r>
            <a:endParaRPr sz="1300"/>
          </a:p>
        </p:txBody>
      </p:sp>
      <p:sp>
        <p:nvSpPr>
          <p:cNvPr id="1136" name="Google Shape;1136;p52"/>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pic>
        <p:nvPicPr>
          <p:cNvPr id="1137" name="Google Shape;1137;p52"/>
          <p:cNvPicPr preferRelativeResize="0"/>
          <p:nvPr/>
        </p:nvPicPr>
        <p:blipFill>
          <a:blip r:embed="rId4">
            <a:alphaModFix/>
          </a:blip>
          <a:stretch>
            <a:fillRect/>
          </a:stretch>
        </p:blipFill>
        <p:spPr>
          <a:xfrm>
            <a:off x="806193" y="5192874"/>
            <a:ext cx="5245615" cy="184506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5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85</a:t>
            </a:fld>
            <a:endParaRPr/>
          </a:p>
        </p:txBody>
      </p:sp>
      <p:sp>
        <p:nvSpPr>
          <p:cNvPr id="1144" name="Google Shape;1144;p53"/>
          <p:cNvSpPr txBox="1"/>
          <p:nvPr/>
        </p:nvSpPr>
        <p:spPr>
          <a:xfrm>
            <a:off x="360375" y="1551600"/>
            <a:ext cx="6158100" cy="841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b="1" i="0" u="none" strike="noStrike" cap="none">
                <a:solidFill>
                  <a:srgbClr val="000000"/>
                </a:solidFill>
                <a:latin typeface="Meiryo"/>
                <a:ea typeface="Meiryo"/>
                <a:cs typeface="Meiryo"/>
                <a:sym typeface="Meiryo"/>
              </a:rPr>
              <a:t>・年次有給休暇管理簿を一括ダウンロードする</a:t>
            </a:r>
            <a:endParaRPr sz="1000" b="1" i="0" u="none" strike="noStrike" cap="none">
              <a:solidFill>
                <a:srgbClr val="000000"/>
              </a:solidFill>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年次有給休暇管理簿</a:t>
            </a:r>
            <a:r>
              <a:rPr lang="ja-JP" sz="1000">
                <a:solidFill>
                  <a:schemeClr val="dk1"/>
                </a:solidFill>
                <a:latin typeface="Meiryo"/>
                <a:ea typeface="Meiryo"/>
                <a:cs typeface="Meiryo"/>
                <a:sym typeface="Meiryo"/>
              </a:rPr>
              <a:t>は一括</a:t>
            </a:r>
            <a:r>
              <a:rPr lang="ja-JP" sz="1000" b="0" i="0" u="none" strike="noStrike" cap="none">
                <a:solidFill>
                  <a:schemeClr val="dk1"/>
                </a:solidFill>
                <a:latin typeface="Meiryo"/>
                <a:ea typeface="Meiryo"/>
                <a:cs typeface="Meiryo"/>
                <a:sym typeface="Meiryo"/>
              </a:rPr>
              <a:t>ダウンロードができます。</a:t>
            </a:r>
            <a:r>
              <a:rPr lang="ja-JP" sz="1000">
                <a:solidFill>
                  <a:schemeClr val="dk1"/>
                </a:solidFill>
                <a:latin typeface="Meiryo"/>
                <a:ea typeface="Meiryo"/>
                <a:cs typeface="Meiryo"/>
                <a:sym typeface="Meiryo"/>
              </a:rPr>
              <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スタッフ名の左にあるチェックボックスにチェックを入れ、【年次有給管理簿一括ダウンロード】</a:t>
            </a:r>
            <a:r>
              <a:rPr lang="ja-JP" sz="1000">
                <a:solidFill>
                  <a:schemeClr val="dk1"/>
                </a:solidFill>
                <a:latin typeface="Meiryo"/>
                <a:ea typeface="Meiryo"/>
                <a:cs typeface="Meiryo"/>
                <a:sym typeface="Meiryo"/>
              </a:rPr>
              <a:t>を</a:t>
            </a:r>
            <a:br>
              <a:rPr lang="ja-JP" sz="1000">
                <a:solidFill>
                  <a:schemeClr val="dk1"/>
                </a:solidFill>
                <a:latin typeface="Meiryo"/>
                <a:ea typeface="Meiryo"/>
                <a:cs typeface="Meiryo"/>
                <a:sym typeface="Meiryo"/>
              </a:rPr>
            </a:br>
            <a:r>
              <a:rPr lang="ja-JP" sz="1000" b="0" i="0" u="none" strike="noStrike" cap="none">
                <a:solidFill>
                  <a:schemeClr val="dk1"/>
                </a:solidFill>
                <a:latin typeface="Meiryo"/>
                <a:ea typeface="Meiryo"/>
                <a:cs typeface="Meiryo"/>
                <a:sym typeface="Meiryo"/>
              </a:rPr>
              <a:t>クリックします。</a:t>
            </a:r>
            <a:endParaRPr sz="1000" b="0" i="0" u="none" strike="noStrike" cap="none">
              <a:solidFill>
                <a:schemeClr val="dk1"/>
              </a:solidFill>
              <a:latin typeface="Meiryo"/>
              <a:ea typeface="Meiryo"/>
              <a:cs typeface="Meiryo"/>
              <a:sym typeface="Meiryo"/>
            </a:endParaRPr>
          </a:p>
        </p:txBody>
      </p:sp>
      <p:sp>
        <p:nvSpPr>
          <p:cNvPr id="1145" name="Google Shape;1145;p53"/>
          <p:cNvSpPr txBox="1"/>
          <p:nvPr/>
        </p:nvSpPr>
        <p:spPr>
          <a:xfrm>
            <a:off x="360375" y="4679075"/>
            <a:ext cx="6119700" cy="6645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ja-JP" sz="1000">
                <a:latin typeface="Meiryo"/>
                <a:ea typeface="Meiryo"/>
                <a:cs typeface="Meiryo"/>
                <a:sym typeface="Meiryo"/>
              </a:rPr>
              <a:t>ダイアログで確認のメッセージが表示されるので、問題なければ「OK」をクリックして</a:t>
            </a:r>
            <a:br>
              <a:rPr lang="ja-JP" sz="1000">
                <a:latin typeface="Meiryo"/>
                <a:ea typeface="Meiryo"/>
                <a:cs typeface="Meiryo"/>
                <a:sym typeface="Meiryo"/>
              </a:rPr>
            </a:br>
            <a:r>
              <a:rPr lang="ja-JP" sz="1000">
                <a:latin typeface="Meiryo"/>
                <a:ea typeface="Meiryo"/>
                <a:cs typeface="Meiryo"/>
                <a:sym typeface="Meiryo"/>
              </a:rPr>
              <a:t>ダウンロードを実行してください。</a:t>
            </a:r>
            <a:endParaRPr sz="1000">
              <a:latin typeface="Meiryo"/>
              <a:ea typeface="Meiryo"/>
              <a:cs typeface="Meiryo"/>
              <a:sym typeface="Meiryo"/>
            </a:endParaRPr>
          </a:p>
          <a:p>
            <a:pPr marL="0" marR="0" lvl="0" indent="0" algn="l" rtl="0">
              <a:lnSpc>
                <a:spcPct val="115000"/>
              </a:lnSpc>
              <a:spcBef>
                <a:spcPts val="500"/>
              </a:spcBef>
              <a:spcAft>
                <a:spcPts val="500"/>
              </a:spcAft>
              <a:buClr>
                <a:srgbClr val="000000"/>
              </a:buClr>
              <a:buSzPts val="1000"/>
              <a:buFont typeface="Arial"/>
              <a:buNone/>
            </a:pPr>
            <a:r>
              <a:rPr lang="ja-JP" sz="1000">
                <a:latin typeface="Meiryo"/>
                <a:ea typeface="Meiryo"/>
                <a:cs typeface="Meiryo"/>
                <a:sym typeface="Meiryo"/>
              </a:rPr>
              <a:t>ファイルの形式はPDFです。圧縮した状態（ZIP）でダウンロードするため、解凍してご利用ください。</a:t>
            </a:r>
            <a:endParaRPr sz="1000">
              <a:latin typeface="Meiryo"/>
              <a:ea typeface="Meiryo"/>
              <a:cs typeface="Meiryo"/>
              <a:sym typeface="Meiryo"/>
            </a:endParaRPr>
          </a:p>
        </p:txBody>
      </p:sp>
      <p:sp>
        <p:nvSpPr>
          <p:cNvPr id="1146" name="Google Shape;1146;p53"/>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70595" lvl="0" indent="0" algn="l" rtl="0">
              <a:lnSpc>
                <a:spcPct val="90000"/>
              </a:lnSpc>
              <a:spcBef>
                <a:spcPts val="706"/>
              </a:spcBef>
              <a:spcAft>
                <a:spcPts val="0"/>
              </a:spcAft>
              <a:buSzPts val="2300"/>
              <a:buNone/>
            </a:pPr>
            <a:r>
              <a:rPr lang="ja-JP" sz="1300"/>
              <a:t>スタッフの有休取得状況を管理します。（6/6）</a:t>
            </a:r>
            <a:endParaRPr sz="1300"/>
          </a:p>
        </p:txBody>
      </p:sp>
      <p:sp>
        <p:nvSpPr>
          <p:cNvPr id="1147" name="Google Shape;1147;p5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pic>
        <p:nvPicPr>
          <p:cNvPr id="1148" name="Google Shape;1148;p53"/>
          <p:cNvPicPr preferRelativeResize="0"/>
          <p:nvPr/>
        </p:nvPicPr>
        <p:blipFill>
          <a:blip r:embed="rId3">
            <a:alphaModFix/>
          </a:blip>
          <a:stretch>
            <a:fillRect/>
          </a:stretch>
        </p:blipFill>
        <p:spPr>
          <a:xfrm>
            <a:off x="413363" y="2500549"/>
            <a:ext cx="6031275" cy="20710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e8fca9df00_1_1"/>
          <p:cNvSpPr txBox="1"/>
          <p:nvPr/>
        </p:nvSpPr>
        <p:spPr>
          <a:xfrm>
            <a:off x="361375" y="1551600"/>
            <a:ext cx="6156900" cy="423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000"/>
              <a:buFont typeface="Arial"/>
              <a:buNone/>
            </a:pPr>
            <a:r>
              <a:rPr lang="ja-JP" sz="1000" b="0" i="0" u="none" strike="noStrike" cap="none">
                <a:solidFill>
                  <a:schemeClr val="dk1"/>
                </a:solidFill>
                <a:highlight>
                  <a:srgbClr val="FFFFFF"/>
                </a:highlight>
                <a:latin typeface="Meiryo"/>
                <a:ea typeface="Meiryo"/>
                <a:cs typeface="Meiryo"/>
                <a:sym typeface="Meiryo"/>
              </a:rPr>
              <a:t>年次有給休暇管理簿</a:t>
            </a:r>
            <a:r>
              <a:rPr lang="ja-JP" sz="1000" b="0" i="0" u="none" strike="noStrike" cap="none">
                <a:solidFill>
                  <a:srgbClr val="000000"/>
                </a:solidFill>
                <a:latin typeface="Meiryo"/>
                <a:ea typeface="Meiryo"/>
                <a:cs typeface="Meiryo"/>
                <a:sym typeface="Meiryo"/>
              </a:rPr>
              <a:t>の見方をご説明します。</a:t>
            </a:r>
            <a:endParaRPr sz="1000" b="0" i="0" u="none" strike="noStrike" cap="none">
              <a:solidFill>
                <a:srgbClr val="000000"/>
              </a:solidFill>
              <a:latin typeface="Meiryo"/>
              <a:ea typeface="Meiryo"/>
              <a:cs typeface="Meiryo"/>
              <a:sym typeface="Meiryo"/>
            </a:endParaRPr>
          </a:p>
          <a:p>
            <a:pPr marL="0" marR="0" lvl="0" indent="0" algn="l" rtl="0">
              <a:lnSpc>
                <a:spcPct val="115000"/>
              </a:lnSpc>
              <a:spcBef>
                <a:spcPts val="0"/>
              </a:spcBef>
              <a:spcAft>
                <a:spcPts val="0"/>
              </a:spcAft>
              <a:buClr>
                <a:schemeClr val="dk1"/>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年次有給休暇管理簿（年休管理簿）</a:t>
            </a:r>
            <a:endParaRPr sz="1000" b="0" i="0" u="none" strike="noStrike" cap="none">
              <a:solidFill>
                <a:srgbClr val="000000"/>
              </a:solidFill>
              <a:latin typeface="Meiryo"/>
              <a:ea typeface="Meiryo"/>
              <a:cs typeface="Meiryo"/>
              <a:sym typeface="Meiryo"/>
            </a:endParaRPr>
          </a:p>
        </p:txBody>
      </p:sp>
      <p:sp>
        <p:nvSpPr>
          <p:cNvPr id="1155" name="Google Shape;1155;ge8fca9df00_1_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86</a:t>
            </a:fld>
            <a:endParaRPr/>
          </a:p>
        </p:txBody>
      </p:sp>
      <p:sp>
        <p:nvSpPr>
          <p:cNvPr id="1156" name="Google Shape;1156;ge8fca9df00_1_1"/>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06"/>
              </a:spcBef>
              <a:spcAft>
                <a:spcPts val="0"/>
              </a:spcAft>
              <a:buSzPts val="2300"/>
              <a:buNone/>
            </a:pPr>
            <a:r>
              <a:rPr lang="ja-JP" sz="1300">
                <a:highlight>
                  <a:srgbClr val="FFFFFF"/>
                </a:highlight>
              </a:rPr>
              <a:t>年次有給休暇管理簿</a:t>
            </a:r>
            <a:r>
              <a:rPr lang="ja-JP" sz="1300"/>
              <a:t>を確認します。（1/2）</a:t>
            </a:r>
            <a:endParaRPr sz="1300"/>
          </a:p>
        </p:txBody>
      </p:sp>
      <p:sp>
        <p:nvSpPr>
          <p:cNvPr id="1157" name="Google Shape;1157;ge8fca9df00_1_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pic>
        <p:nvPicPr>
          <p:cNvPr id="1158" name="Google Shape;1158;ge8fca9df00_1_1"/>
          <p:cNvPicPr preferRelativeResize="0"/>
          <p:nvPr/>
        </p:nvPicPr>
        <p:blipFill>
          <a:blip r:embed="rId4">
            <a:alphaModFix/>
          </a:blip>
          <a:stretch>
            <a:fillRect/>
          </a:stretch>
        </p:blipFill>
        <p:spPr>
          <a:xfrm>
            <a:off x="697496" y="2000851"/>
            <a:ext cx="5463009" cy="2783188"/>
          </a:xfrm>
          <a:prstGeom prst="rect">
            <a:avLst/>
          </a:prstGeom>
          <a:noFill/>
          <a:ln>
            <a:noFill/>
          </a:ln>
        </p:spPr>
      </p:pic>
      <p:sp>
        <p:nvSpPr>
          <p:cNvPr id="1159" name="Google Shape;1159;ge8fca9df00_1_1"/>
          <p:cNvSpPr txBox="1"/>
          <p:nvPr/>
        </p:nvSpPr>
        <p:spPr>
          <a:xfrm>
            <a:off x="361375" y="4810974"/>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100" b="1">
                <a:solidFill>
                  <a:srgbClr val="333333"/>
                </a:solidFill>
              </a:rPr>
              <a:t>スタッフ情報</a:t>
            </a:r>
            <a:endParaRPr sz="1100" b="1"/>
          </a:p>
        </p:txBody>
      </p:sp>
      <p:sp>
        <p:nvSpPr>
          <p:cNvPr id="1160" name="Google Shape;1160;ge8fca9df00_1_1"/>
          <p:cNvSpPr txBox="1"/>
          <p:nvPr/>
        </p:nvSpPr>
        <p:spPr>
          <a:xfrm>
            <a:off x="361375" y="5530309"/>
            <a:ext cx="6118800" cy="6645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メイングループ名、スタッフ種別、スタッフコード、姓名を表示します。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表示されるスタッフ情報のうち、所属グループ・スタッフ種別は基準日時点での情報です。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スタッフコード・姓名は、情報を変更した時点で年休管理簿に変更が反映されます（過去分含む）。</a:t>
            </a:r>
            <a:endParaRPr sz="1000">
              <a:solidFill>
                <a:schemeClr val="dk1"/>
              </a:solidFill>
              <a:latin typeface="Meiryo"/>
              <a:ea typeface="Meiryo"/>
              <a:cs typeface="Meiryo"/>
              <a:sym typeface="Meiryo"/>
            </a:endParaRPr>
          </a:p>
        </p:txBody>
      </p:sp>
      <p:pic>
        <p:nvPicPr>
          <p:cNvPr id="1161" name="Google Shape;1161;ge8fca9df00_1_1"/>
          <p:cNvPicPr preferRelativeResize="0"/>
          <p:nvPr/>
        </p:nvPicPr>
        <p:blipFill>
          <a:blip r:embed="rId5">
            <a:alphaModFix/>
          </a:blip>
          <a:stretch>
            <a:fillRect/>
          </a:stretch>
        </p:blipFill>
        <p:spPr>
          <a:xfrm>
            <a:off x="350550" y="5191910"/>
            <a:ext cx="6156900" cy="311463"/>
          </a:xfrm>
          <a:prstGeom prst="rect">
            <a:avLst/>
          </a:prstGeom>
          <a:noFill/>
          <a:ln>
            <a:noFill/>
          </a:ln>
        </p:spPr>
      </p:pic>
      <p:sp>
        <p:nvSpPr>
          <p:cNvPr id="1162" name="Google Shape;1162;ge8fca9df00_1_1"/>
          <p:cNvSpPr txBox="1"/>
          <p:nvPr/>
        </p:nvSpPr>
        <p:spPr>
          <a:xfrm>
            <a:off x="361375" y="6221744"/>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100" b="1">
                <a:solidFill>
                  <a:srgbClr val="333333"/>
                </a:solidFill>
              </a:rPr>
              <a:t>基本情報</a:t>
            </a:r>
            <a:endParaRPr sz="1100" b="1"/>
          </a:p>
        </p:txBody>
      </p:sp>
      <p:sp>
        <p:nvSpPr>
          <p:cNvPr id="1163" name="Google Shape;1163;ge8fca9df00_1_1"/>
          <p:cNvSpPr txBox="1"/>
          <p:nvPr/>
        </p:nvSpPr>
        <p:spPr>
          <a:xfrm>
            <a:off x="361375" y="7346356"/>
            <a:ext cx="6118800" cy="423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500"/>
              </a:spcAft>
              <a:buClr>
                <a:schemeClr val="dk1"/>
              </a:buClr>
              <a:buSzPts val="1100"/>
              <a:buFont typeface="Arial"/>
              <a:buNone/>
            </a:pPr>
            <a:r>
              <a:rPr lang="ja-JP" sz="1000">
                <a:solidFill>
                  <a:schemeClr val="dk1"/>
                </a:solidFill>
                <a:latin typeface="Meiryo"/>
                <a:ea typeface="Meiryo"/>
                <a:cs typeface="Meiryo"/>
                <a:sym typeface="Meiryo"/>
              </a:rPr>
              <a:t>表示される基本情報は基準日時点での情報です。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その後、スタッフ詳細で情報を入力・編集したとしても、年休管理簿上には反映されません。</a:t>
            </a:r>
            <a:endParaRPr sz="1000">
              <a:solidFill>
                <a:schemeClr val="dk1"/>
              </a:solidFill>
              <a:latin typeface="Meiryo"/>
              <a:ea typeface="Meiryo"/>
              <a:cs typeface="Meiryo"/>
              <a:sym typeface="Meiryo"/>
            </a:endParaRPr>
          </a:p>
        </p:txBody>
      </p:sp>
      <p:pic>
        <p:nvPicPr>
          <p:cNvPr id="1164" name="Google Shape;1164;ge8fca9df00_1_1"/>
          <p:cNvPicPr preferRelativeResize="0"/>
          <p:nvPr/>
        </p:nvPicPr>
        <p:blipFill>
          <a:blip r:embed="rId6">
            <a:alphaModFix/>
          </a:blip>
          <a:stretch>
            <a:fillRect/>
          </a:stretch>
        </p:blipFill>
        <p:spPr>
          <a:xfrm>
            <a:off x="369600" y="6602680"/>
            <a:ext cx="6118800" cy="71674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g30e25b9a281_0_32"/>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87</a:t>
            </a:fld>
            <a:endParaRPr/>
          </a:p>
        </p:txBody>
      </p:sp>
      <p:sp>
        <p:nvSpPr>
          <p:cNvPr id="1171" name="Google Shape;1171;g30e25b9a281_0_32"/>
          <p:cNvSpPr txBox="1">
            <a:spLocks noGrp="1"/>
          </p:cNvSpPr>
          <p:nvPr>
            <p:ph type="body" idx="2"/>
          </p:nvPr>
        </p:nvSpPr>
        <p:spPr>
          <a:xfrm>
            <a:off x="408085" y="917654"/>
            <a:ext cx="5775600" cy="364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706"/>
              </a:spcBef>
              <a:spcAft>
                <a:spcPts val="0"/>
              </a:spcAft>
              <a:buSzPts val="2300"/>
              <a:buNone/>
            </a:pPr>
            <a:r>
              <a:rPr lang="ja-JP" sz="1300">
                <a:highlight>
                  <a:srgbClr val="FFFFFF"/>
                </a:highlight>
              </a:rPr>
              <a:t>年次有給休暇管理簿</a:t>
            </a:r>
            <a:r>
              <a:rPr lang="ja-JP" sz="1300"/>
              <a:t>を確認します。（2/2）</a:t>
            </a:r>
            <a:endParaRPr sz="1300"/>
          </a:p>
        </p:txBody>
      </p:sp>
      <p:sp>
        <p:nvSpPr>
          <p:cNvPr id="1172" name="Google Shape;1172;g30e25b9a281_0_32"/>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年次有給休暇の取得状況を確認する</a:t>
            </a:r>
            <a:endParaRPr/>
          </a:p>
        </p:txBody>
      </p:sp>
      <p:sp>
        <p:nvSpPr>
          <p:cNvPr id="1173" name="Google Shape;1173;g30e25b9a281_0_32"/>
          <p:cNvSpPr txBox="1"/>
          <p:nvPr/>
        </p:nvSpPr>
        <p:spPr>
          <a:xfrm>
            <a:off x="361375" y="3084962"/>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100" b="1">
                <a:solidFill>
                  <a:srgbClr val="333333"/>
                </a:solidFill>
              </a:rPr>
              <a:t>付与／取得詳細</a:t>
            </a:r>
            <a:endParaRPr sz="1100" b="1"/>
          </a:p>
        </p:txBody>
      </p:sp>
      <p:sp>
        <p:nvSpPr>
          <p:cNvPr id="1174" name="Google Shape;1174;g30e25b9a281_0_32"/>
          <p:cNvSpPr txBox="1"/>
          <p:nvPr/>
        </p:nvSpPr>
        <p:spPr>
          <a:xfrm>
            <a:off x="361375" y="4633162"/>
            <a:ext cx="6118800" cy="1323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ja-JP" sz="1000">
                <a:solidFill>
                  <a:schemeClr val="dk1"/>
                </a:solidFill>
                <a:latin typeface="Meiryo"/>
                <a:ea typeface="Meiryo"/>
                <a:cs typeface="Meiryo"/>
                <a:sym typeface="Meiryo"/>
              </a:rPr>
              <a:t>有休の付与・使用の履歴を表示します。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0"/>
              </a:spcAft>
              <a:buClr>
                <a:schemeClr val="dk1"/>
              </a:buClr>
              <a:buSzPts val="1100"/>
              <a:buFont typeface="Arial"/>
              <a:buNone/>
            </a:pPr>
            <a:r>
              <a:rPr lang="ja-JP" sz="1000">
                <a:solidFill>
                  <a:schemeClr val="dk1"/>
                </a:solidFill>
                <a:latin typeface="Meiryo"/>
                <a:ea typeface="Meiryo"/>
                <a:cs typeface="Meiryo"/>
                <a:sym typeface="Meiryo"/>
              </a:rPr>
              <a:t>年5日取得義務対象者の場合、要取得日数として集計される有休は要取得対象欄に「＊」を表示します。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要取得対象となるのは、消化量「全休（1日）」「0.5日」のときのみです。</a:t>
            </a:r>
            <a:endParaRPr sz="1000">
              <a:solidFill>
                <a:schemeClr val="dk1"/>
              </a:solidFill>
              <a:latin typeface="Meiryo"/>
              <a:ea typeface="Meiryo"/>
              <a:cs typeface="Meiryo"/>
              <a:sym typeface="Meiryo"/>
            </a:endParaRPr>
          </a:p>
          <a:p>
            <a:pPr marL="0" lvl="0" indent="0" algn="l" rtl="0">
              <a:lnSpc>
                <a:spcPct val="115000"/>
              </a:lnSpc>
              <a:spcBef>
                <a:spcPts val="500"/>
              </a:spcBef>
              <a:spcAft>
                <a:spcPts val="0"/>
              </a:spcAft>
              <a:buClr>
                <a:schemeClr val="dk1"/>
              </a:buClr>
              <a:buSzPts val="1100"/>
              <a:buFont typeface="Arial"/>
              <a:buNone/>
            </a:pPr>
            <a:r>
              <a:rPr lang="ja-JP" sz="1000" b="1">
                <a:solidFill>
                  <a:schemeClr val="dk1"/>
                </a:solidFill>
                <a:latin typeface="Meiryo"/>
                <a:ea typeface="Meiryo"/>
                <a:cs typeface="Meiryo"/>
                <a:sym typeface="Meiryo"/>
              </a:rPr>
              <a:t>対象外となる消化量</a:t>
            </a:r>
            <a:endParaRPr sz="1000" b="1">
              <a:solidFill>
                <a:schemeClr val="dk1"/>
              </a:solidFill>
              <a:latin typeface="Meiryo"/>
              <a:ea typeface="Meiryo"/>
              <a:cs typeface="Meiryo"/>
              <a:sym typeface="Meiryo"/>
            </a:endParaRPr>
          </a:p>
          <a:p>
            <a:pPr marL="0" lvl="0" indent="0" algn="l" rtl="0">
              <a:lnSpc>
                <a:spcPct val="115000"/>
              </a:lnSpc>
              <a:spcBef>
                <a:spcPts val="500"/>
              </a:spcBef>
              <a:spcAft>
                <a:spcPts val="500"/>
              </a:spcAft>
              <a:buClr>
                <a:schemeClr val="dk1"/>
              </a:buClr>
              <a:buSzPts val="1100"/>
              <a:buFont typeface="Arial"/>
              <a:buNone/>
            </a:pPr>
            <a:r>
              <a:rPr lang="ja-JP" sz="1000">
                <a:solidFill>
                  <a:schemeClr val="dk1"/>
                </a:solidFill>
                <a:latin typeface="Meiryo"/>
                <a:ea typeface="Meiryo"/>
                <a:cs typeface="Meiryo"/>
                <a:sym typeface="Meiryo"/>
              </a:rPr>
              <a:t>・0.1～0.4、0.6～0.9日</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・時間休（時間休で0.5日分の休暇を取得しても対象外）</a:t>
            </a:r>
            <a:endParaRPr sz="1000">
              <a:solidFill>
                <a:schemeClr val="dk1"/>
              </a:solidFill>
              <a:latin typeface="Meiryo"/>
              <a:ea typeface="Meiryo"/>
              <a:cs typeface="Meiryo"/>
              <a:sym typeface="Meiryo"/>
            </a:endParaRPr>
          </a:p>
        </p:txBody>
      </p:sp>
      <p:pic>
        <p:nvPicPr>
          <p:cNvPr id="1175" name="Google Shape;1175;g30e25b9a281_0_32"/>
          <p:cNvPicPr preferRelativeResize="0"/>
          <p:nvPr/>
        </p:nvPicPr>
        <p:blipFill>
          <a:blip r:embed="rId3">
            <a:alphaModFix/>
          </a:blip>
          <a:stretch>
            <a:fillRect/>
          </a:stretch>
        </p:blipFill>
        <p:spPr>
          <a:xfrm>
            <a:off x="369600" y="3413494"/>
            <a:ext cx="6118800" cy="1168937"/>
          </a:xfrm>
          <a:prstGeom prst="rect">
            <a:avLst/>
          </a:prstGeom>
          <a:noFill/>
          <a:ln>
            <a:noFill/>
          </a:ln>
        </p:spPr>
      </p:pic>
      <p:sp>
        <p:nvSpPr>
          <p:cNvPr id="1176" name="Google Shape;1176;g30e25b9a281_0_32"/>
          <p:cNvSpPr txBox="1"/>
          <p:nvPr/>
        </p:nvSpPr>
        <p:spPr>
          <a:xfrm>
            <a:off x="361375" y="154720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100" b="1">
                <a:solidFill>
                  <a:srgbClr val="333333"/>
                </a:solidFill>
              </a:rPr>
              <a:t>年5日要取得状況</a:t>
            </a:r>
            <a:endParaRPr sz="1100" b="1"/>
          </a:p>
        </p:txBody>
      </p:sp>
      <p:sp>
        <p:nvSpPr>
          <p:cNvPr id="1177" name="Google Shape;1177;g30e25b9a281_0_32"/>
          <p:cNvSpPr txBox="1"/>
          <p:nvPr/>
        </p:nvSpPr>
        <p:spPr>
          <a:xfrm>
            <a:off x="361375" y="2350750"/>
            <a:ext cx="6118800" cy="600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500"/>
              </a:spcAft>
              <a:buClr>
                <a:schemeClr val="dk1"/>
              </a:buClr>
              <a:buSzPts val="1100"/>
              <a:buFont typeface="Arial"/>
              <a:buNone/>
            </a:pPr>
            <a:r>
              <a:rPr lang="ja-JP" sz="1000">
                <a:solidFill>
                  <a:schemeClr val="dk1"/>
                </a:solidFill>
                <a:latin typeface="Meiryo"/>
                <a:ea typeface="Meiryo"/>
                <a:cs typeface="Meiryo"/>
                <a:sym typeface="Meiryo"/>
              </a:rPr>
              <a:t>ジョブカン勤怠管理では、年間10日以上の有休を付与されたスタッフを「年5日取得義務の対象者」と</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判断します。</a:t>
            </a:r>
            <a:br>
              <a:rPr lang="ja-JP" sz="1000">
                <a:solidFill>
                  <a:schemeClr val="dk1"/>
                </a:solidFill>
                <a:latin typeface="Meiryo"/>
                <a:ea typeface="Meiryo"/>
                <a:cs typeface="Meiryo"/>
                <a:sym typeface="Meiryo"/>
              </a:rPr>
            </a:br>
            <a:r>
              <a:rPr lang="ja-JP" sz="1000">
                <a:solidFill>
                  <a:schemeClr val="dk1"/>
                </a:solidFill>
                <a:latin typeface="Meiryo"/>
                <a:ea typeface="Meiryo"/>
                <a:cs typeface="Meiryo"/>
                <a:sym typeface="Meiryo"/>
              </a:rPr>
              <a:t>年5日取得義務の対象となる場合、各項目の数値が表示されます。</a:t>
            </a:r>
            <a:endParaRPr sz="1000">
              <a:solidFill>
                <a:schemeClr val="dk1"/>
              </a:solidFill>
              <a:latin typeface="Meiryo"/>
              <a:ea typeface="Meiryo"/>
              <a:cs typeface="Meiryo"/>
              <a:sym typeface="Meiryo"/>
            </a:endParaRPr>
          </a:p>
        </p:txBody>
      </p:sp>
      <p:pic>
        <p:nvPicPr>
          <p:cNvPr id="1178" name="Google Shape;1178;g30e25b9a281_0_32"/>
          <p:cNvPicPr preferRelativeResize="0"/>
          <p:nvPr/>
        </p:nvPicPr>
        <p:blipFill>
          <a:blip r:embed="rId4">
            <a:alphaModFix/>
          </a:blip>
          <a:stretch>
            <a:fillRect/>
          </a:stretch>
        </p:blipFill>
        <p:spPr>
          <a:xfrm>
            <a:off x="437768" y="1914325"/>
            <a:ext cx="5982464" cy="4233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54"/>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88</a:t>
            </a:fld>
            <a:endParaRPr/>
          </a:p>
        </p:txBody>
      </p:sp>
      <p:sp>
        <p:nvSpPr>
          <p:cNvPr id="1185" name="Google Shape;1185;p54"/>
          <p:cNvSpPr txBox="1"/>
          <p:nvPr/>
        </p:nvSpPr>
        <p:spPr>
          <a:xfrm>
            <a:off x="395400" y="1551600"/>
            <a:ext cx="61230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スタッフの休暇取得状況を月度単位で確認することができます。</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休暇取得状況一覧</a:t>
            </a: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「休暇・申請管理」にカーソルを合わせ「休暇取得状況一覧」をクリックします。</a:t>
            </a:r>
            <a:endParaRPr sz="1000" b="0" i="0" u="none" strike="noStrike" cap="none">
              <a:solidFill>
                <a:schemeClr val="dk1"/>
              </a:solidFill>
              <a:latin typeface="Arial"/>
              <a:ea typeface="Arial"/>
              <a:cs typeface="Arial"/>
              <a:sym typeface="Arial"/>
            </a:endParaRPr>
          </a:p>
        </p:txBody>
      </p:sp>
      <p:pic>
        <p:nvPicPr>
          <p:cNvPr id="1186" name="Google Shape;1186;p54"/>
          <p:cNvPicPr preferRelativeResize="0"/>
          <p:nvPr/>
        </p:nvPicPr>
        <p:blipFill rotWithShape="1">
          <a:blip r:embed="rId4">
            <a:alphaModFix/>
          </a:blip>
          <a:srcRect/>
          <a:stretch/>
        </p:blipFill>
        <p:spPr>
          <a:xfrm>
            <a:off x="541625" y="4121693"/>
            <a:ext cx="5642049" cy="2586908"/>
          </a:xfrm>
          <a:prstGeom prst="rect">
            <a:avLst/>
          </a:prstGeom>
          <a:noFill/>
          <a:ln w="9525" cap="flat" cmpd="sng">
            <a:solidFill>
              <a:srgbClr val="D8D8D8"/>
            </a:solidFill>
            <a:prstDash val="solid"/>
            <a:round/>
            <a:headEnd type="none" w="sm" len="sm"/>
            <a:tailEnd type="none" w="sm" len="sm"/>
          </a:ln>
        </p:spPr>
      </p:pic>
      <p:sp>
        <p:nvSpPr>
          <p:cNvPr id="1187" name="Google Shape;1187;p54"/>
          <p:cNvSpPr txBox="1"/>
          <p:nvPr/>
        </p:nvSpPr>
        <p:spPr>
          <a:xfrm>
            <a:off x="360375" y="3728200"/>
            <a:ext cx="6123000" cy="25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指定月（期間）と対象を選択し、【表示】ボタンをクリックします。</a:t>
            </a:r>
            <a:endParaRPr sz="1000" b="0" i="0" u="none" strike="noStrike" cap="none">
              <a:solidFill>
                <a:schemeClr val="dk1"/>
              </a:solidFill>
              <a:latin typeface="Arial"/>
              <a:ea typeface="Arial"/>
              <a:cs typeface="Arial"/>
              <a:sym typeface="Arial"/>
            </a:endParaRPr>
          </a:p>
        </p:txBody>
      </p:sp>
      <p:sp>
        <p:nvSpPr>
          <p:cNvPr id="1188" name="Google Shape;1188;p54"/>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スタッフの休暇取得状況を確認します。（1/3）</a:t>
            </a:r>
            <a:endParaRPr sz="1300"/>
          </a:p>
        </p:txBody>
      </p:sp>
      <p:sp>
        <p:nvSpPr>
          <p:cNvPr id="1189" name="Google Shape;1189;p54"/>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その他の休暇の取得状況を確認する</a:t>
            </a:r>
            <a:endParaRPr/>
          </a:p>
        </p:txBody>
      </p:sp>
      <p:pic>
        <p:nvPicPr>
          <p:cNvPr id="1190" name="Google Shape;1190;p54"/>
          <p:cNvPicPr preferRelativeResize="0"/>
          <p:nvPr/>
        </p:nvPicPr>
        <p:blipFill rotWithShape="1">
          <a:blip r:embed="rId5">
            <a:alphaModFix/>
          </a:blip>
          <a:srcRect/>
          <a:stretch/>
        </p:blipFill>
        <p:spPr>
          <a:xfrm>
            <a:off x="271775" y="2447400"/>
            <a:ext cx="6314450" cy="1143314"/>
          </a:xfrm>
          <a:prstGeom prst="rect">
            <a:avLst/>
          </a:prstGeom>
          <a:noFill/>
          <a:ln w="9525" cap="flat" cmpd="sng">
            <a:solidFill>
              <a:srgbClr val="D9D9D9"/>
            </a:solidFill>
            <a:prstDash val="solid"/>
            <a:round/>
            <a:headEnd type="none" w="sm" len="sm"/>
            <a:tailEnd type="none" w="sm" len="sm"/>
          </a:ln>
        </p:spPr>
      </p:pic>
      <p:sp>
        <p:nvSpPr>
          <p:cNvPr id="1191" name="Google Shape;1191;p54"/>
          <p:cNvSpPr/>
          <p:nvPr/>
        </p:nvSpPr>
        <p:spPr>
          <a:xfrm>
            <a:off x="3528925" y="2474075"/>
            <a:ext cx="1017600" cy="1797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192" name="Google Shape;1192;p54"/>
          <p:cNvSpPr/>
          <p:nvPr/>
        </p:nvSpPr>
        <p:spPr>
          <a:xfrm>
            <a:off x="1606550" y="3293850"/>
            <a:ext cx="635100" cy="1428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55"/>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89</a:t>
            </a:fld>
            <a:endParaRPr/>
          </a:p>
        </p:txBody>
      </p:sp>
      <p:pic>
        <p:nvPicPr>
          <p:cNvPr id="1199" name="Google Shape;1199;p55"/>
          <p:cNvPicPr preferRelativeResize="0"/>
          <p:nvPr/>
        </p:nvPicPr>
        <p:blipFill rotWithShape="1">
          <a:blip r:embed="rId3">
            <a:alphaModFix/>
          </a:blip>
          <a:srcRect/>
          <a:stretch/>
        </p:blipFill>
        <p:spPr>
          <a:xfrm>
            <a:off x="605625" y="1950305"/>
            <a:ext cx="5642050" cy="3741471"/>
          </a:xfrm>
          <a:prstGeom prst="rect">
            <a:avLst/>
          </a:prstGeom>
          <a:noFill/>
          <a:ln w="9525" cap="flat" cmpd="sng">
            <a:solidFill>
              <a:srgbClr val="D8D8D8"/>
            </a:solidFill>
            <a:prstDash val="solid"/>
            <a:round/>
            <a:headEnd type="none" w="sm" len="sm"/>
            <a:tailEnd type="none" w="sm" len="sm"/>
          </a:ln>
        </p:spPr>
      </p:pic>
      <p:sp>
        <p:nvSpPr>
          <p:cNvPr id="1200" name="Google Shape;1200;p55"/>
          <p:cNvSpPr txBox="1"/>
          <p:nvPr/>
        </p:nvSpPr>
        <p:spPr>
          <a:xfrm>
            <a:off x="277200" y="1551600"/>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表示ボタンをクリックすると、スタッフの休暇取得状況がカレンダー表示されます。</a:t>
            </a:r>
            <a:endParaRPr sz="1000" b="0" i="0" u="none" strike="noStrike" cap="none">
              <a:solidFill>
                <a:schemeClr val="dk1"/>
              </a:solidFill>
              <a:latin typeface="Arial"/>
              <a:ea typeface="Arial"/>
              <a:cs typeface="Arial"/>
              <a:sym typeface="Arial"/>
            </a:endParaRPr>
          </a:p>
        </p:txBody>
      </p:sp>
      <p:sp>
        <p:nvSpPr>
          <p:cNvPr id="1201" name="Google Shape;1201;p55"/>
          <p:cNvSpPr txBox="1"/>
          <p:nvPr/>
        </p:nvSpPr>
        <p:spPr>
          <a:xfrm>
            <a:off x="277200" y="5880850"/>
            <a:ext cx="6307200" cy="179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休暇取得状況一覧の表示形式は以下のとおりです。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・休暇タイプ毎に5種類（有休・振休・代休・特別休暇・組み合わせ休暇）の色表示がされます。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・対象日に休暇を取得しているスタッフ名、取得人数、休暇タイプが表示されます。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※日の休暇取得者が多い場合はスクロールでの表示となります。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・スタッフをクリックすると、対象スタッフの休暇取得状況（スタッフ別）を表示します。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02" name="Google Shape;1202;p55"/>
          <p:cNvSpPr/>
          <p:nvPr/>
        </p:nvSpPr>
        <p:spPr>
          <a:xfrm>
            <a:off x="4305300" y="1936150"/>
            <a:ext cx="1935600" cy="1974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03" name="Google Shape;1203;p55"/>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スタッフの休暇取得状況を確認します。（2/3）</a:t>
            </a:r>
            <a:endParaRPr sz="1300"/>
          </a:p>
        </p:txBody>
      </p:sp>
      <p:sp>
        <p:nvSpPr>
          <p:cNvPr id="1204" name="Google Shape;1204;p55"/>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その他の休暇の取得状況を確認する</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7"/>
          <p:cNvPicPr preferRelativeResize="0"/>
          <p:nvPr/>
        </p:nvPicPr>
        <p:blipFill rotWithShape="1">
          <a:blip r:embed="rId3">
            <a:alphaModFix/>
          </a:blip>
          <a:srcRect/>
          <a:stretch/>
        </p:blipFill>
        <p:spPr>
          <a:xfrm>
            <a:off x="488257" y="1"/>
            <a:ext cx="5888274" cy="9143999"/>
          </a:xfrm>
          <a:prstGeom prst="rect">
            <a:avLst/>
          </a:prstGeom>
          <a:noFill/>
          <a:ln>
            <a:noFill/>
          </a:ln>
        </p:spPr>
      </p:pic>
      <p:pic>
        <p:nvPicPr>
          <p:cNvPr id="111" name="Google Shape;111;p17"/>
          <p:cNvPicPr preferRelativeResize="0"/>
          <p:nvPr/>
        </p:nvPicPr>
        <p:blipFill rotWithShape="1">
          <a:blip r:embed="rId4">
            <a:alphaModFix/>
          </a:blip>
          <a:srcRect/>
          <a:stretch/>
        </p:blipFill>
        <p:spPr>
          <a:xfrm>
            <a:off x="2963315" y="7626110"/>
            <a:ext cx="897429" cy="898787"/>
          </a:xfrm>
          <a:prstGeom prst="rect">
            <a:avLst/>
          </a:prstGeom>
          <a:noFill/>
          <a:ln>
            <a:noFill/>
          </a:ln>
        </p:spPr>
      </p:pic>
      <p:sp>
        <p:nvSpPr>
          <p:cNvPr id="112" name="Google Shape;112;p17"/>
          <p:cNvSpPr txBox="1"/>
          <p:nvPr/>
        </p:nvSpPr>
        <p:spPr>
          <a:xfrm>
            <a:off x="640318" y="3937283"/>
            <a:ext cx="5577365" cy="321771"/>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トップページを確認する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56"/>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57"/>
              <a:buNone/>
            </a:pPr>
            <a:fld id="{00000000-1234-1234-1234-123412341234}" type="slidenum">
              <a:rPr lang="en-US" altLang="ja-JP"/>
              <a:t>90</a:t>
            </a:fld>
            <a:endParaRPr/>
          </a:p>
        </p:txBody>
      </p:sp>
      <p:sp>
        <p:nvSpPr>
          <p:cNvPr id="1211" name="Google Shape;1211;p56"/>
          <p:cNvSpPr txBox="1"/>
          <p:nvPr/>
        </p:nvSpPr>
        <p:spPr>
          <a:xfrm>
            <a:off x="277200" y="1551600"/>
            <a:ext cx="6241200" cy="7247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スタッフ別の休暇取得状況を確認します。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年度単位のカレンダー上に対象スタッフの休暇情報を表示し確認できます。 </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指定月のカレンダーに表示されたスタッフ名をクリックします。</a:t>
            </a:r>
            <a:endParaRPr sz="1000" b="0" i="0" u="none" strike="noStrike" cap="none">
              <a:solidFill>
                <a:schemeClr val="dk1"/>
              </a:solidFill>
              <a:latin typeface="Meiryo"/>
              <a:ea typeface="Meiryo"/>
              <a:cs typeface="Meiryo"/>
              <a:sym typeface="Meiryo"/>
            </a:endParaRPr>
          </a:p>
        </p:txBody>
      </p:sp>
      <p:pic>
        <p:nvPicPr>
          <p:cNvPr id="1212" name="Google Shape;1212;p56"/>
          <p:cNvPicPr preferRelativeResize="0"/>
          <p:nvPr/>
        </p:nvPicPr>
        <p:blipFill rotWithShape="1">
          <a:blip r:embed="rId3">
            <a:alphaModFix/>
          </a:blip>
          <a:srcRect t="61180"/>
          <a:stretch/>
        </p:blipFill>
        <p:spPr>
          <a:xfrm>
            <a:off x="541625" y="2285600"/>
            <a:ext cx="5642050" cy="1452400"/>
          </a:xfrm>
          <a:prstGeom prst="rect">
            <a:avLst/>
          </a:prstGeom>
          <a:noFill/>
          <a:ln w="9525" cap="flat" cmpd="sng">
            <a:solidFill>
              <a:srgbClr val="D8D8D8"/>
            </a:solidFill>
            <a:prstDash val="solid"/>
            <a:round/>
            <a:headEnd type="none" w="sm" len="sm"/>
            <a:tailEnd type="none" w="sm" len="sm"/>
          </a:ln>
        </p:spPr>
      </p:pic>
      <p:sp>
        <p:nvSpPr>
          <p:cNvPr id="1213" name="Google Shape;1213;p56"/>
          <p:cNvSpPr/>
          <p:nvPr/>
        </p:nvSpPr>
        <p:spPr>
          <a:xfrm>
            <a:off x="2171700" y="2583850"/>
            <a:ext cx="771600" cy="1866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1214" name="Google Shape;1214;p56"/>
          <p:cNvPicPr preferRelativeResize="0"/>
          <p:nvPr/>
        </p:nvPicPr>
        <p:blipFill rotWithShape="1">
          <a:blip r:embed="rId4">
            <a:alphaModFix/>
          </a:blip>
          <a:srcRect/>
          <a:stretch/>
        </p:blipFill>
        <p:spPr>
          <a:xfrm>
            <a:off x="541625" y="4660874"/>
            <a:ext cx="5642048" cy="3768751"/>
          </a:xfrm>
          <a:prstGeom prst="rect">
            <a:avLst/>
          </a:prstGeom>
          <a:noFill/>
          <a:ln w="9525" cap="flat" cmpd="sng">
            <a:solidFill>
              <a:srgbClr val="D8D8D8"/>
            </a:solidFill>
            <a:prstDash val="solid"/>
            <a:round/>
            <a:headEnd type="none" w="sm" len="sm"/>
            <a:tailEnd type="none" w="sm" len="sm"/>
          </a:ln>
        </p:spPr>
      </p:pic>
      <p:sp>
        <p:nvSpPr>
          <p:cNvPr id="1215" name="Google Shape;1215;p56"/>
          <p:cNvSpPr txBox="1"/>
          <p:nvPr/>
        </p:nvSpPr>
        <p:spPr>
          <a:xfrm>
            <a:off x="277200" y="4052038"/>
            <a:ext cx="6241200" cy="64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対象スタッフの年度別の休暇取得状況を確認できます。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※「公休」「法休」は、表示年度にメイングループの設定が存在する場合、メイングループのものが</a:t>
            </a:r>
            <a:endParaRPr sz="10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適用され、存在しない場合は上位グループの設定が表示されます。</a:t>
            </a:r>
            <a:endParaRPr sz="1000" b="0" i="0" u="none" strike="noStrike" cap="none">
              <a:solidFill>
                <a:schemeClr val="dk1"/>
              </a:solidFill>
              <a:latin typeface="Meiryo"/>
              <a:ea typeface="Meiryo"/>
              <a:cs typeface="Meiryo"/>
              <a:sym typeface="Meiryo"/>
            </a:endParaRPr>
          </a:p>
        </p:txBody>
      </p:sp>
      <p:sp>
        <p:nvSpPr>
          <p:cNvPr id="1216" name="Google Shape;1216;p56"/>
          <p:cNvSpPr/>
          <p:nvPr/>
        </p:nvSpPr>
        <p:spPr>
          <a:xfrm>
            <a:off x="3829950" y="7127275"/>
            <a:ext cx="386400" cy="15630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17" name="Google Shape;1217;p56"/>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スタッフの休暇取得状況を確認します。（3/3）</a:t>
            </a:r>
            <a:endParaRPr sz="1300"/>
          </a:p>
        </p:txBody>
      </p:sp>
      <p:sp>
        <p:nvSpPr>
          <p:cNvPr id="1218" name="Google Shape;1218;p56"/>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その他の休暇の取得状況を確認する</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pic>
        <p:nvPicPr>
          <p:cNvPr id="1223" name="Google Shape;1223;g29d41bb8955_0_96"/>
          <p:cNvPicPr preferRelativeResize="0"/>
          <p:nvPr/>
        </p:nvPicPr>
        <p:blipFill rotWithShape="1">
          <a:blip r:embed="rId3">
            <a:alphaModFix/>
          </a:blip>
          <a:srcRect/>
          <a:stretch/>
        </p:blipFill>
        <p:spPr>
          <a:xfrm>
            <a:off x="488257" y="1"/>
            <a:ext cx="5888275" cy="9144000"/>
          </a:xfrm>
          <a:prstGeom prst="rect">
            <a:avLst/>
          </a:prstGeom>
          <a:noFill/>
          <a:ln>
            <a:noFill/>
          </a:ln>
        </p:spPr>
      </p:pic>
      <p:pic>
        <p:nvPicPr>
          <p:cNvPr id="1224" name="Google Shape;1224;g29d41bb8955_0_96"/>
          <p:cNvPicPr preferRelativeResize="0"/>
          <p:nvPr/>
        </p:nvPicPr>
        <p:blipFill rotWithShape="1">
          <a:blip r:embed="rId4">
            <a:alphaModFix/>
          </a:blip>
          <a:srcRect/>
          <a:stretch/>
        </p:blipFill>
        <p:spPr>
          <a:xfrm>
            <a:off x="2963315" y="7626110"/>
            <a:ext cx="897428" cy="898786"/>
          </a:xfrm>
          <a:prstGeom prst="rect">
            <a:avLst/>
          </a:prstGeom>
          <a:noFill/>
          <a:ln>
            <a:noFill/>
          </a:ln>
        </p:spPr>
      </p:pic>
      <p:sp>
        <p:nvSpPr>
          <p:cNvPr id="1225" name="Google Shape;1225;g29d41bb8955_0_96"/>
          <p:cNvSpPr txBox="1"/>
          <p:nvPr/>
        </p:nvSpPr>
        <p:spPr>
          <a:xfrm>
            <a:off x="640318" y="3937283"/>
            <a:ext cx="5577300" cy="321900"/>
          </a:xfrm>
          <a:prstGeom prst="rect">
            <a:avLst/>
          </a:prstGeom>
          <a:noFill/>
          <a:ln>
            <a:noFill/>
          </a:ln>
        </p:spPr>
        <p:txBody>
          <a:bodyPr spcFirstLastPara="1" wrap="square" lIns="78175" tIns="39075" rIns="78175" bIns="39075" anchor="ctr" anchorCtr="0">
            <a:noAutofit/>
          </a:bodyPr>
          <a:lstStyle/>
          <a:p>
            <a:pPr marL="0" marR="0" lvl="0" indent="0" algn="ctr" rtl="0">
              <a:lnSpc>
                <a:spcPct val="90000"/>
              </a:lnSpc>
              <a:spcBef>
                <a:spcPts val="0"/>
              </a:spcBef>
              <a:spcAft>
                <a:spcPts val="0"/>
              </a:spcAft>
              <a:buClr>
                <a:srgbClr val="000000"/>
              </a:buClr>
              <a:buSzPts val="3079"/>
              <a:buFont typeface="Arial"/>
              <a:buNone/>
            </a:pPr>
            <a:r>
              <a:rPr lang="ja-JP" sz="3079" b="0" i="0" u="none" strike="noStrike" cap="none">
                <a:solidFill>
                  <a:schemeClr val="lt1"/>
                </a:solidFill>
                <a:latin typeface="Meiryo"/>
                <a:ea typeface="Meiryo"/>
                <a:cs typeface="Meiryo"/>
                <a:sym typeface="Meiryo"/>
              </a:rPr>
              <a:t>申請を承認する</a:t>
            </a:r>
            <a:endParaRPr sz="3079" b="0" i="0" u="none" strike="noStrike" cap="none">
              <a:solidFill>
                <a:srgbClr val="000000"/>
              </a:solidFill>
              <a:latin typeface="Meiryo"/>
              <a:ea typeface="Meiryo"/>
              <a:cs typeface="Meiryo"/>
              <a:sym typeface="Meiryo"/>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g29d41bb8955_0_103"/>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92</a:t>
            </a:fld>
            <a:endParaRPr/>
          </a:p>
        </p:txBody>
      </p:sp>
      <p:sp>
        <p:nvSpPr>
          <p:cNvPr id="1231" name="Google Shape;1231;g29d41bb8955_0_103"/>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打刻修正申請</a:t>
            </a:r>
            <a:endParaRPr/>
          </a:p>
        </p:txBody>
      </p:sp>
      <p:sp>
        <p:nvSpPr>
          <p:cNvPr id="1232" name="Google Shape;1232;g29d41bb8955_0_103"/>
          <p:cNvSpPr txBox="1">
            <a:spLocks noGrp="1"/>
          </p:cNvSpPr>
          <p:nvPr>
            <p:ph type="body" idx="2"/>
          </p:nvPr>
        </p:nvSpPr>
        <p:spPr>
          <a:xfrm>
            <a:off x="406800"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打刻修正申請の承認方法をご案内します。（1/2）</a:t>
            </a:r>
            <a:endParaRPr sz="1300"/>
          </a:p>
        </p:txBody>
      </p:sp>
      <p:sp>
        <p:nvSpPr>
          <p:cNvPr id="1233" name="Google Shape;1233;g29d41bb8955_0_103"/>
          <p:cNvSpPr txBox="1"/>
          <p:nvPr/>
        </p:nvSpPr>
        <p:spPr>
          <a:xfrm>
            <a:off x="277200" y="1551600"/>
            <a:ext cx="6318000" cy="112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打刻修正申請では、申請を行ったスタッフが所属するグループの管理者（管理者がいない場合は全権管理者）が、承認者となります。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また、承認者が複数いる場合には、そのうち誰かひとりでも承認すれば確定されます。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申請の種類と承認方法について</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4"/>
              </a:rPr>
              <a:t>打刻修正申請を承認する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34" name="Google Shape;1234;g29d41bb8955_0_103"/>
          <p:cNvSpPr txBox="1"/>
          <p:nvPr/>
        </p:nvSpPr>
        <p:spPr>
          <a:xfrm>
            <a:off x="277200" y="6595175"/>
            <a:ext cx="6318000" cy="67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該当の申請のチェックボックスにチェックを入れ、【一括承認】【一括却下】ボタンで承認・却下をします。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または、右側の【詳細】ボタンをクリックし、出入詳細画面から打刻ごとに承認・却下ができます。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出入詳細画面での操作については次のページでご案内します。</a:t>
            </a:r>
            <a:endParaRPr sz="1000" b="0" i="0" u="none" strike="noStrike" cap="none">
              <a:solidFill>
                <a:schemeClr val="dk1"/>
              </a:solidFill>
              <a:latin typeface="Meiryo"/>
              <a:ea typeface="Meiryo"/>
              <a:cs typeface="Meiryo"/>
              <a:sym typeface="Meiryo"/>
            </a:endParaRPr>
          </a:p>
        </p:txBody>
      </p:sp>
      <p:pic>
        <p:nvPicPr>
          <p:cNvPr id="1235" name="Google Shape;1235;g29d41bb8955_0_103"/>
          <p:cNvPicPr preferRelativeResize="0"/>
          <p:nvPr/>
        </p:nvPicPr>
        <p:blipFill rotWithShape="1">
          <a:blip r:embed="rId5">
            <a:alphaModFix/>
          </a:blip>
          <a:srcRect/>
          <a:stretch/>
        </p:blipFill>
        <p:spPr>
          <a:xfrm>
            <a:off x="893001" y="3190488"/>
            <a:ext cx="5071999" cy="1633090"/>
          </a:xfrm>
          <a:prstGeom prst="rect">
            <a:avLst/>
          </a:prstGeom>
          <a:noFill/>
          <a:ln w="9525" cap="flat" cmpd="sng">
            <a:solidFill>
              <a:srgbClr val="D8D8D8"/>
            </a:solidFill>
            <a:prstDash val="solid"/>
            <a:round/>
            <a:headEnd type="none" w="sm" len="sm"/>
            <a:tailEnd type="none" w="sm" len="sm"/>
          </a:ln>
        </p:spPr>
      </p:pic>
      <p:pic>
        <p:nvPicPr>
          <p:cNvPr id="1236" name="Google Shape;1236;g29d41bb8955_0_103"/>
          <p:cNvPicPr preferRelativeResize="0"/>
          <p:nvPr/>
        </p:nvPicPr>
        <p:blipFill rotWithShape="1">
          <a:blip r:embed="rId6">
            <a:alphaModFix/>
          </a:blip>
          <a:srcRect/>
          <a:stretch/>
        </p:blipFill>
        <p:spPr>
          <a:xfrm>
            <a:off x="270000" y="7413375"/>
            <a:ext cx="6318001" cy="1145889"/>
          </a:xfrm>
          <a:prstGeom prst="rect">
            <a:avLst/>
          </a:prstGeom>
          <a:noFill/>
          <a:ln w="9525" cap="flat" cmpd="sng">
            <a:solidFill>
              <a:srgbClr val="D8D8D8"/>
            </a:solidFill>
            <a:prstDash val="solid"/>
            <a:round/>
            <a:headEnd type="none" w="sm" len="sm"/>
            <a:tailEnd type="none" w="sm" len="sm"/>
          </a:ln>
        </p:spPr>
      </p:pic>
      <p:sp>
        <p:nvSpPr>
          <p:cNvPr id="1237" name="Google Shape;1237;g29d41bb8955_0_103"/>
          <p:cNvSpPr/>
          <p:nvPr/>
        </p:nvSpPr>
        <p:spPr>
          <a:xfrm>
            <a:off x="5032050" y="3701100"/>
            <a:ext cx="749700" cy="191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g29d41bb8955_0_103"/>
          <p:cNvSpPr/>
          <p:nvPr/>
        </p:nvSpPr>
        <p:spPr>
          <a:xfrm>
            <a:off x="375050" y="7773675"/>
            <a:ext cx="164700" cy="163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g29d41bb8955_0_103"/>
          <p:cNvSpPr/>
          <p:nvPr/>
        </p:nvSpPr>
        <p:spPr>
          <a:xfrm>
            <a:off x="6129350" y="7733625"/>
            <a:ext cx="398700" cy="243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g29d41bb8955_0_103"/>
          <p:cNvSpPr/>
          <p:nvPr/>
        </p:nvSpPr>
        <p:spPr>
          <a:xfrm>
            <a:off x="2917425" y="8344075"/>
            <a:ext cx="1007100" cy="191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g29d41bb8955_0_103"/>
          <p:cNvSpPr txBox="1"/>
          <p:nvPr/>
        </p:nvSpPr>
        <p:spPr>
          <a:xfrm>
            <a:off x="277200" y="2731800"/>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トップページの未承認一覧「未承認打刻」の件数をクリックすると、「未承認打刻一覧」に移動します。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「未承認打刻一覧」は、出勤管理→承認 からも入ることができます。</a:t>
            </a:r>
            <a:endParaRPr sz="1000" b="0" i="0" u="none" strike="noStrike" cap="none">
              <a:solidFill>
                <a:schemeClr val="dk1"/>
              </a:solidFill>
              <a:latin typeface="Meiryo"/>
              <a:ea typeface="Meiryo"/>
              <a:cs typeface="Meiryo"/>
              <a:sym typeface="Meiryo"/>
            </a:endParaRPr>
          </a:p>
        </p:txBody>
      </p:sp>
      <p:pic>
        <p:nvPicPr>
          <p:cNvPr id="1242" name="Google Shape;1242;g29d41bb8955_0_103"/>
          <p:cNvPicPr preferRelativeResize="0"/>
          <p:nvPr/>
        </p:nvPicPr>
        <p:blipFill rotWithShape="1">
          <a:blip r:embed="rId7">
            <a:alphaModFix/>
          </a:blip>
          <a:srcRect/>
          <a:stretch/>
        </p:blipFill>
        <p:spPr>
          <a:xfrm>
            <a:off x="277200" y="4918138"/>
            <a:ext cx="6317999" cy="1333869"/>
          </a:xfrm>
          <a:prstGeom prst="rect">
            <a:avLst/>
          </a:prstGeom>
          <a:noFill/>
          <a:ln>
            <a:noFill/>
          </a:ln>
        </p:spPr>
      </p:pic>
      <p:sp>
        <p:nvSpPr>
          <p:cNvPr id="1243" name="Google Shape;1243;g29d41bb8955_0_103"/>
          <p:cNvSpPr/>
          <p:nvPr/>
        </p:nvSpPr>
        <p:spPr>
          <a:xfrm>
            <a:off x="375050" y="4959475"/>
            <a:ext cx="831600" cy="163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g29d41bb8955_0_103"/>
          <p:cNvSpPr/>
          <p:nvPr/>
        </p:nvSpPr>
        <p:spPr>
          <a:xfrm>
            <a:off x="2834100" y="5475575"/>
            <a:ext cx="709200" cy="163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g29d41bb8955_0_12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93</a:t>
            </a:fld>
            <a:endParaRPr/>
          </a:p>
        </p:txBody>
      </p:sp>
      <p:sp>
        <p:nvSpPr>
          <p:cNvPr id="1250" name="Google Shape;1250;g29d41bb8955_0_121"/>
          <p:cNvSpPr txBox="1">
            <a:spLocks noGrp="1"/>
          </p:cNvSpPr>
          <p:nvPr>
            <p:ph type="body" idx="2"/>
          </p:nvPr>
        </p:nvSpPr>
        <p:spPr>
          <a:xfrm>
            <a:off x="408085" y="917654"/>
            <a:ext cx="57756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打刻修正申請の承認方法をご案内します。（2/2）</a:t>
            </a:r>
            <a:endParaRPr sz="1300"/>
          </a:p>
        </p:txBody>
      </p:sp>
      <p:sp>
        <p:nvSpPr>
          <p:cNvPr id="1251" name="Google Shape;1251;g29d41bb8955_0_121"/>
          <p:cNvSpPr txBox="1"/>
          <p:nvPr/>
        </p:nvSpPr>
        <p:spPr>
          <a:xfrm>
            <a:off x="277200" y="1551600"/>
            <a:ext cx="62412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出入詳細画面についてご案内します。</a:t>
            </a:r>
            <a:endParaRPr sz="1000" b="0" i="0" u="none" strike="noStrike" cap="none">
              <a:solidFill>
                <a:schemeClr val="dk1"/>
              </a:solidFill>
              <a:latin typeface="Meiryo"/>
              <a:ea typeface="Meiryo"/>
              <a:cs typeface="Meiryo"/>
              <a:sym typeface="Meiryo"/>
            </a:endParaRPr>
          </a:p>
        </p:txBody>
      </p:sp>
      <p:pic>
        <p:nvPicPr>
          <p:cNvPr id="1252" name="Google Shape;1252;g29d41bb8955_0_121"/>
          <p:cNvPicPr preferRelativeResize="0"/>
          <p:nvPr/>
        </p:nvPicPr>
        <p:blipFill rotWithShape="1">
          <a:blip r:embed="rId3">
            <a:alphaModFix/>
          </a:blip>
          <a:srcRect/>
          <a:stretch/>
        </p:blipFill>
        <p:spPr>
          <a:xfrm>
            <a:off x="277200" y="1860275"/>
            <a:ext cx="6317999" cy="2111007"/>
          </a:xfrm>
          <a:prstGeom prst="rect">
            <a:avLst/>
          </a:prstGeom>
          <a:noFill/>
          <a:ln w="9525" cap="flat" cmpd="sng">
            <a:solidFill>
              <a:srgbClr val="D9D9D9"/>
            </a:solidFill>
            <a:prstDash val="solid"/>
            <a:round/>
            <a:headEnd type="none" w="sm" len="sm"/>
            <a:tailEnd type="none" w="sm" len="sm"/>
          </a:ln>
        </p:spPr>
      </p:pic>
      <p:graphicFrame>
        <p:nvGraphicFramePr>
          <p:cNvPr id="1253" name="Google Shape;1253;g29d41bb8955_0_121"/>
          <p:cNvGraphicFramePr/>
          <p:nvPr/>
        </p:nvGraphicFramePr>
        <p:xfrm>
          <a:off x="508375" y="4183400"/>
          <a:ext cx="3000000" cy="3000000"/>
        </p:xfrm>
        <a:graphic>
          <a:graphicData uri="http://schemas.openxmlformats.org/drawingml/2006/table">
            <a:tbl>
              <a:tblPr>
                <a:noFill/>
                <a:tableStyleId>{FC5AC5F7-BD7E-4327-884B-1D2095C8778F}</a:tableStyleId>
              </a:tblPr>
              <a:tblGrid>
                <a:gridCol w="1027725">
                  <a:extLst>
                    <a:ext uri="{9D8B030D-6E8A-4147-A177-3AD203B41FA5}">
                      <a16:colId xmlns:a16="http://schemas.microsoft.com/office/drawing/2014/main" val="20000"/>
                    </a:ext>
                  </a:extLst>
                </a:gridCol>
                <a:gridCol w="4975525">
                  <a:extLst>
                    <a:ext uri="{9D8B030D-6E8A-4147-A177-3AD203B41FA5}">
                      <a16:colId xmlns:a16="http://schemas.microsoft.com/office/drawing/2014/main" val="20001"/>
                    </a:ext>
                  </a:extLst>
                </a:gridCol>
              </a:tblGrid>
              <a:tr h="311550">
                <a:tc>
                  <a:txBody>
                    <a:bodyPr/>
                    <a:lstStyle/>
                    <a:p>
                      <a:pPr marL="0" marR="0" lvl="0" indent="0" algn="ctr" rtl="0">
                        <a:lnSpc>
                          <a:spcPct val="100000"/>
                        </a:lnSpc>
                        <a:spcBef>
                          <a:spcPts val="0"/>
                        </a:spcBef>
                        <a:spcAft>
                          <a:spcPts val="0"/>
                        </a:spcAft>
                        <a:buClr>
                          <a:schemeClr val="dk1"/>
                        </a:buClr>
                        <a:buSzPts val="1100"/>
                        <a:buFont typeface="Arial"/>
                        <a:buNone/>
                      </a:pPr>
                      <a:r>
                        <a:rPr lang="ja-JP" sz="900" u="none" strike="noStrike" cap="none">
                          <a:solidFill>
                            <a:schemeClr val="dk1"/>
                          </a:solidFill>
                        </a:rPr>
                        <a:t>項　目</a:t>
                      </a:r>
                      <a:endParaRPr sz="900" u="none" strike="noStrike" cap="none">
                        <a:solidFill>
                          <a:schemeClr val="dk1"/>
                        </a:solidFill>
                      </a:endParaRPr>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115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承認</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該当行の打刻申請を承認します。</a:t>
                      </a:r>
                      <a:endParaRPr sz="900" u="none" strike="noStrike" cap="none"/>
                    </a:p>
                  </a:txBody>
                  <a:tcPr marL="91425" marR="91425" marT="91425" marB="91425"/>
                </a:tc>
                <a:extLst>
                  <a:ext uri="{0D108BD9-81ED-4DB2-BD59-A6C34878D82A}">
                    <a16:rowId xmlns:a16="http://schemas.microsoft.com/office/drawing/2014/main" val="10001"/>
                  </a:ext>
                </a:extLst>
              </a:tr>
              <a:tr h="3115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却下</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000"/>
                        <a:buFont typeface="Arial"/>
                        <a:buNone/>
                      </a:pPr>
                      <a:r>
                        <a:rPr lang="ja-JP" sz="900" u="none" strike="noStrike" cap="none">
                          <a:solidFill>
                            <a:schemeClr val="dk1"/>
                          </a:solidFill>
                          <a:latin typeface="Meiryo"/>
                          <a:ea typeface="Meiryo"/>
                          <a:cs typeface="Meiryo"/>
                          <a:sym typeface="Meiryo"/>
                        </a:rPr>
                        <a:t>該当行の打刻申請を却下します。</a:t>
                      </a:r>
                      <a:endParaRPr sz="900" u="none" strike="noStrike" cap="none"/>
                    </a:p>
                  </a:txBody>
                  <a:tcPr marL="91425" marR="91425" marT="91425" marB="91425"/>
                </a:tc>
                <a:extLst>
                  <a:ext uri="{0D108BD9-81ED-4DB2-BD59-A6C34878D82A}">
                    <a16:rowId xmlns:a16="http://schemas.microsoft.com/office/drawing/2014/main" val="10002"/>
                  </a:ext>
                </a:extLst>
              </a:tr>
              <a:tr h="845725">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削除依頼</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000"/>
                        <a:buFont typeface="Arial"/>
                        <a:buNone/>
                      </a:pPr>
                      <a:r>
                        <a:rPr lang="ja-JP" sz="900" u="none" strike="noStrike" cap="none">
                          <a:solidFill>
                            <a:schemeClr val="dk1"/>
                          </a:solidFill>
                          <a:latin typeface="Meiryo"/>
                          <a:ea typeface="Meiryo"/>
                          <a:cs typeface="Meiryo"/>
                          <a:sym typeface="Meiryo"/>
                        </a:rPr>
                        <a:t>該当行の打刻に対し、削除の依頼が申請されています。</a:t>
                      </a:r>
                      <a:endParaRPr sz="900" u="none" strike="noStrike" cap="none">
                        <a:solidFill>
                          <a:schemeClr val="dk1"/>
                        </a:solidFill>
                      </a:endParaRPr>
                    </a:p>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latin typeface="Meiryo"/>
                          <a:ea typeface="Meiryo"/>
                          <a:cs typeface="Meiryo"/>
                          <a:sym typeface="Meiryo"/>
                        </a:rPr>
                        <a:t>削除を承認すると、時刻に横棒が入り、削除した履歴が残ります。</a:t>
                      </a: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900" u="none" strike="noStrike" cap="none">
                        <a:solidFill>
                          <a:schemeClr val="dk1"/>
                        </a:solidFill>
                        <a:latin typeface="Meiryo"/>
                        <a:ea typeface="Meiryo"/>
                        <a:cs typeface="Meiryo"/>
                        <a:sym typeface="Meiryo"/>
                      </a:endParaRPr>
                    </a:p>
                  </a:txBody>
                  <a:tcPr marL="91425" marR="91425" marT="91425" marB="91425"/>
                </a:tc>
                <a:extLst>
                  <a:ext uri="{0D108BD9-81ED-4DB2-BD59-A6C34878D82A}">
                    <a16:rowId xmlns:a16="http://schemas.microsoft.com/office/drawing/2014/main" val="10003"/>
                  </a:ext>
                </a:extLst>
              </a:tr>
              <a:tr h="3115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全て承認</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画面に表示されている全ての打刻申請を承認します。</a:t>
                      </a:r>
                      <a:endParaRPr sz="900" u="none" strike="noStrike" cap="none"/>
                    </a:p>
                  </a:txBody>
                  <a:tcPr marL="91425" marR="91425" marT="91425" marB="91425"/>
                </a:tc>
                <a:extLst>
                  <a:ext uri="{0D108BD9-81ED-4DB2-BD59-A6C34878D82A}">
                    <a16:rowId xmlns:a16="http://schemas.microsoft.com/office/drawing/2014/main" val="10004"/>
                  </a:ext>
                </a:extLst>
              </a:tr>
              <a:tr h="5786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chemeClr val="dk1"/>
                          </a:solidFill>
                        </a:rPr>
                        <a:t>打刻を修正する</a:t>
                      </a:r>
                      <a:endParaRPr sz="9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打刻区分・打刻場所をプルダウンで変更後にクリックすると、情報が更新されます。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また、管理者が直接入力または出退勤編集を行ったデータを無効とし、</a:t>
                      </a:r>
                      <a:r>
                        <a:rPr lang="ja-JP" sz="900" u="none" strike="noStrike" cap="none">
                          <a:solidFill>
                            <a:schemeClr val="dk1"/>
                          </a:solidFill>
                        </a:rPr>
                        <a:t>実際の打刻通りに出退勤時刻が修正</a:t>
                      </a:r>
                      <a:r>
                        <a:rPr lang="ja-JP" sz="900" u="none" strike="noStrike" cap="none"/>
                        <a:t>されます。同時に打刻まるめ設定・自動休憩設定が再度有効になります。</a:t>
                      </a:r>
                      <a:endParaRPr sz="900" u="none" strike="noStrike" cap="none"/>
                    </a:p>
                  </a:txBody>
                  <a:tcPr marL="91425" marR="91425" marT="91425" marB="91425"/>
                </a:tc>
                <a:extLst>
                  <a:ext uri="{0D108BD9-81ED-4DB2-BD59-A6C34878D82A}">
                    <a16:rowId xmlns:a16="http://schemas.microsoft.com/office/drawing/2014/main" val="10005"/>
                  </a:ext>
                </a:extLst>
              </a:tr>
            </a:tbl>
          </a:graphicData>
        </a:graphic>
      </p:graphicFrame>
      <p:pic>
        <p:nvPicPr>
          <p:cNvPr id="1254" name="Google Shape;1254;g29d41bb8955_0_121"/>
          <p:cNvPicPr preferRelativeResize="0"/>
          <p:nvPr/>
        </p:nvPicPr>
        <p:blipFill rotWithShape="1">
          <a:blip r:embed="rId4">
            <a:alphaModFix/>
          </a:blip>
          <a:srcRect/>
          <a:stretch/>
        </p:blipFill>
        <p:spPr>
          <a:xfrm>
            <a:off x="1723725" y="5594638"/>
            <a:ext cx="3372900" cy="311450"/>
          </a:xfrm>
          <a:prstGeom prst="rect">
            <a:avLst/>
          </a:prstGeom>
          <a:noFill/>
          <a:ln w="9525" cap="flat" cmpd="sng">
            <a:solidFill>
              <a:srgbClr val="D9D9D9"/>
            </a:solidFill>
            <a:prstDash val="solid"/>
            <a:round/>
            <a:headEnd type="none" w="sm" len="sm"/>
            <a:tailEnd type="none" w="sm" len="sm"/>
          </a:ln>
        </p:spPr>
      </p:pic>
      <p:sp>
        <p:nvSpPr>
          <p:cNvPr id="1255" name="Google Shape;1255;g29d41bb8955_0_12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a:t>打刻修正申請</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29d41bb8955_0_131"/>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94</a:t>
            </a:fld>
            <a:endParaRPr/>
          </a:p>
        </p:txBody>
      </p:sp>
      <p:sp>
        <p:nvSpPr>
          <p:cNvPr id="1262" name="Google Shape;1262;g29d41bb8955_0_131"/>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
        <p:nvSpPr>
          <p:cNvPr id="1263" name="Google Shape;1263;g29d41bb8955_0_131"/>
          <p:cNvSpPr txBox="1">
            <a:spLocks noGrp="1"/>
          </p:cNvSpPr>
          <p:nvPr>
            <p:ph type="body" idx="2"/>
          </p:nvPr>
        </p:nvSpPr>
        <p:spPr>
          <a:xfrm>
            <a:off x="270075" y="917650"/>
            <a:ext cx="63108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sz="1200"/>
              <a:t>休暇申請・休日出勤申請・残業申請・選択備考申請の承認方法をご案内します。（1/5）</a:t>
            </a:r>
            <a:endParaRPr sz="1200"/>
          </a:p>
        </p:txBody>
      </p:sp>
      <p:sp>
        <p:nvSpPr>
          <p:cNvPr id="1264" name="Google Shape;1264;g29d41bb8955_0_131"/>
          <p:cNvSpPr txBox="1"/>
          <p:nvPr/>
        </p:nvSpPr>
        <p:spPr>
          <a:xfrm>
            <a:off x="277200" y="1551600"/>
            <a:ext cx="6310800" cy="165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休暇申請・休日出勤申請・残業申請・選択備考申請では、承認設定で作成した承認フローに設定された管理者が承認者となります。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承認設定は、対象となる所属グループ/スタッフ種別を指定して設定できます。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［関連ヘルプ］・</a:t>
            </a:r>
            <a:r>
              <a:rPr lang="ja-JP" sz="1000" b="0" i="0" u="sng" strike="noStrike" cap="none">
                <a:solidFill>
                  <a:schemeClr val="hlink"/>
                </a:solidFill>
                <a:latin typeface="Meiryo"/>
                <a:ea typeface="Meiryo"/>
                <a:cs typeface="Meiryo"/>
                <a:sym typeface="Meiryo"/>
                <a:hlinkClick r:id="rId3"/>
              </a:rPr>
              <a:t>申請の種類と承認方法について</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4"/>
              </a:rPr>
              <a:t>承認設定</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5"/>
              </a:rPr>
              <a:t>休暇申請を承認する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6"/>
              </a:rPr>
              <a:t>休日出勤申請を承認する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7"/>
              </a:rPr>
              <a:t>残業申請を承認する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r>
              <a:rPr lang="ja-JP" sz="1000" b="0" i="0" u="sng" strike="noStrike" cap="none">
                <a:solidFill>
                  <a:schemeClr val="hlink"/>
                </a:solidFill>
                <a:latin typeface="Meiryo"/>
                <a:ea typeface="Meiryo"/>
                <a:cs typeface="Meiryo"/>
                <a:sym typeface="Meiryo"/>
                <a:hlinkClick r:id="rId8"/>
              </a:rPr>
              <a:t>選択備考申請を承認する</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　　　</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p:txBody>
      </p:sp>
      <p:sp>
        <p:nvSpPr>
          <p:cNvPr id="1265" name="Google Shape;1265;g29d41bb8955_0_131"/>
          <p:cNvSpPr txBox="1"/>
          <p:nvPr/>
        </p:nvSpPr>
        <p:spPr>
          <a:xfrm>
            <a:off x="277200" y="3456600"/>
            <a:ext cx="63108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トップページの未承認一覧の該当の申請の件数をクリックすると、それぞれ「休暇申請一覧」「休日出勤申請一覧」「残業申請一覧」「選択備考申請一覧」に移動します。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Meiryo"/>
              <a:ea typeface="Meiryo"/>
              <a:cs typeface="Meiryo"/>
              <a:sym typeface="Meiryo"/>
            </a:endParaRPr>
          </a:p>
        </p:txBody>
      </p:sp>
      <p:pic>
        <p:nvPicPr>
          <p:cNvPr id="1266" name="Google Shape;1266;g29d41bb8955_0_131"/>
          <p:cNvPicPr preferRelativeResize="0"/>
          <p:nvPr/>
        </p:nvPicPr>
        <p:blipFill rotWithShape="1">
          <a:blip r:embed="rId9">
            <a:alphaModFix/>
          </a:blip>
          <a:srcRect/>
          <a:stretch/>
        </p:blipFill>
        <p:spPr>
          <a:xfrm>
            <a:off x="270000" y="6967350"/>
            <a:ext cx="6310800" cy="1257967"/>
          </a:xfrm>
          <a:prstGeom prst="rect">
            <a:avLst/>
          </a:prstGeom>
          <a:noFill/>
          <a:ln>
            <a:noFill/>
          </a:ln>
        </p:spPr>
      </p:pic>
      <p:sp>
        <p:nvSpPr>
          <p:cNvPr id="1267" name="Google Shape;1267;g29d41bb8955_0_131"/>
          <p:cNvSpPr/>
          <p:nvPr/>
        </p:nvSpPr>
        <p:spPr>
          <a:xfrm>
            <a:off x="3470275" y="6966650"/>
            <a:ext cx="996900" cy="19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g29d41bb8955_0_131"/>
          <p:cNvSpPr/>
          <p:nvPr/>
        </p:nvSpPr>
        <p:spPr>
          <a:xfrm>
            <a:off x="2962350" y="7498375"/>
            <a:ext cx="695400" cy="622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g29d41bb8955_0_131"/>
          <p:cNvSpPr txBox="1"/>
          <p:nvPr/>
        </p:nvSpPr>
        <p:spPr>
          <a:xfrm>
            <a:off x="270000" y="6570425"/>
            <a:ext cx="6310800" cy="39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「休暇申請一覧」［休日出勤申請一覧」［残業申請一覧」「選択備考申請一覧」は、</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000"/>
              <a:buFont typeface="Arial"/>
              <a:buNone/>
            </a:pPr>
            <a:r>
              <a:rPr lang="ja-JP" sz="1000" b="0" i="0" u="none" strike="noStrike" cap="none">
                <a:solidFill>
                  <a:schemeClr val="dk1"/>
                </a:solidFill>
                <a:latin typeface="Meiryo"/>
                <a:ea typeface="Meiryo"/>
                <a:cs typeface="Meiryo"/>
                <a:sym typeface="Meiryo"/>
              </a:rPr>
              <a:t>休暇・申請管理→申請一覧 からも入ることができます。</a:t>
            </a:r>
            <a:endParaRPr sz="1000" b="0" i="0" u="none" strike="noStrike" cap="none">
              <a:solidFill>
                <a:schemeClr val="dk1"/>
              </a:solidFill>
              <a:latin typeface="Meiryo"/>
              <a:ea typeface="Meiryo"/>
              <a:cs typeface="Meiryo"/>
              <a:sym typeface="Meiryo"/>
            </a:endParaRPr>
          </a:p>
        </p:txBody>
      </p:sp>
      <p:pic>
        <p:nvPicPr>
          <p:cNvPr id="1270" name="Google Shape;1270;g29d41bb8955_0_131"/>
          <p:cNvPicPr preferRelativeResize="0"/>
          <p:nvPr/>
        </p:nvPicPr>
        <p:blipFill rotWithShape="1">
          <a:blip r:embed="rId10">
            <a:alphaModFix/>
          </a:blip>
          <a:srcRect/>
          <a:stretch/>
        </p:blipFill>
        <p:spPr>
          <a:xfrm>
            <a:off x="888087" y="3934537"/>
            <a:ext cx="5089020" cy="2404262"/>
          </a:xfrm>
          <a:prstGeom prst="rect">
            <a:avLst/>
          </a:prstGeom>
          <a:noFill/>
          <a:ln w="9525" cap="flat" cmpd="sng">
            <a:solidFill>
              <a:srgbClr val="D9D9D9"/>
            </a:solidFill>
            <a:prstDash val="solid"/>
            <a:round/>
            <a:headEnd type="none" w="sm" len="sm"/>
            <a:tailEnd type="none" w="sm" len="sm"/>
          </a:ln>
        </p:spPr>
      </p:pic>
      <p:sp>
        <p:nvSpPr>
          <p:cNvPr id="1271" name="Google Shape;1271;g29d41bb8955_0_131"/>
          <p:cNvSpPr/>
          <p:nvPr/>
        </p:nvSpPr>
        <p:spPr>
          <a:xfrm>
            <a:off x="990600" y="5159775"/>
            <a:ext cx="4838700" cy="157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g29d41bb8955_0_131"/>
          <p:cNvSpPr/>
          <p:nvPr/>
        </p:nvSpPr>
        <p:spPr>
          <a:xfrm>
            <a:off x="990600" y="5388375"/>
            <a:ext cx="4838700" cy="157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g29d41bb8955_0_131"/>
          <p:cNvSpPr/>
          <p:nvPr/>
        </p:nvSpPr>
        <p:spPr>
          <a:xfrm>
            <a:off x="990600" y="5616975"/>
            <a:ext cx="4838700" cy="157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g29d41bb8955_0_131"/>
          <p:cNvSpPr/>
          <p:nvPr/>
        </p:nvSpPr>
        <p:spPr>
          <a:xfrm>
            <a:off x="990600" y="6074175"/>
            <a:ext cx="4838700" cy="157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29d41bb8955_0_14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95</a:t>
            </a:fld>
            <a:endParaRPr/>
          </a:p>
        </p:txBody>
      </p:sp>
      <p:sp>
        <p:nvSpPr>
          <p:cNvPr id="1280" name="Google Shape;1280;g29d41bb8955_0_149"/>
          <p:cNvSpPr txBox="1">
            <a:spLocks noGrp="1"/>
          </p:cNvSpPr>
          <p:nvPr>
            <p:ph type="body" idx="2"/>
          </p:nvPr>
        </p:nvSpPr>
        <p:spPr>
          <a:xfrm>
            <a:off x="278050" y="917650"/>
            <a:ext cx="63108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200"/>
              <a:t>休暇申請・休日出勤申請・残業申請・選択備考申請の承認方法をご案内します。（2/5）</a:t>
            </a:r>
            <a:endParaRPr sz="1200"/>
          </a:p>
        </p:txBody>
      </p:sp>
      <p:sp>
        <p:nvSpPr>
          <p:cNvPr id="1281" name="Google Shape;1281;g29d41bb8955_0_149"/>
          <p:cNvSpPr txBox="1"/>
          <p:nvPr/>
        </p:nvSpPr>
        <p:spPr>
          <a:xfrm>
            <a:off x="270000" y="1543975"/>
            <a:ext cx="6310800" cy="9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各申請一覧画面より、該当の申請にチェックをつけ、【承認】ボタンで承認作業を行います。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（選択備考申請の場合はボタンが【チェックしたものを一括承認】となります。）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休暇申請・休日出勤申請・残業申請については、【詳細】ボタンより詳細画面に移動し、申請内容を確認して承認作業を行うことも可能です。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また、休暇申請・休日出勤申請・残業申請の【ダウンロード】ボタンからは画面に表示されている申請データをCSV形式でダウンロードできます。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p:txBody>
      </p:sp>
      <p:graphicFrame>
        <p:nvGraphicFramePr>
          <p:cNvPr id="1282" name="Google Shape;1282;g29d41bb8955_0_149"/>
          <p:cNvGraphicFramePr/>
          <p:nvPr/>
        </p:nvGraphicFramePr>
        <p:xfrm>
          <a:off x="355725" y="4071800"/>
          <a:ext cx="3000000" cy="3000000"/>
        </p:xfrm>
        <a:graphic>
          <a:graphicData uri="http://schemas.openxmlformats.org/drawingml/2006/table">
            <a:tbl>
              <a:tblPr>
                <a:noFill/>
                <a:tableStyleId>{FC5AC5F7-BD7E-4327-884B-1D2095C8778F}</a:tableStyleId>
              </a:tblPr>
              <a:tblGrid>
                <a:gridCol w="1146775">
                  <a:extLst>
                    <a:ext uri="{9D8B030D-6E8A-4147-A177-3AD203B41FA5}">
                      <a16:colId xmlns:a16="http://schemas.microsoft.com/office/drawing/2014/main" val="20000"/>
                    </a:ext>
                  </a:extLst>
                </a:gridCol>
                <a:gridCol w="5008675">
                  <a:extLst>
                    <a:ext uri="{9D8B030D-6E8A-4147-A177-3AD203B41FA5}">
                      <a16:colId xmlns:a16="http://schemas.microsoft.com/office/drawing/2014/main" val="20001"/>
                    </a:ext>
                  </a:extLst>
                </a:gridCol>
              </a:tblGrid>
              <a:tr h="332975">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項　目</a:t>
                      </a:r>
                      <a:endParaRPr sz="900" b="1"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u="none" strike="noStrike" cap="none"/>
                        <a:t>説　　明</a:t>
                      </a:r>
                      <a:endParaRPr sz="900" b="1"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6184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チェックボックス</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各申請にチェックを入れて該当申請の承認作業を行います。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ヘッダーのチェックボックスにチェックを入れると、表示されている全ての申請にチェックが入ります。</a:t>
                      </a:r>
                      <a:endParaRPr sz="900" u="none" strike="noStrike" cap="none"/>
                    </a:p>
                  </a:txBody>
                  <a:tcPr marL="91425" marR="91425" marT="91425" marB="91425" anchor="ctr"/>
                </a:tc>
                <a:extLst>
                  <a:ext uri="{0D108BD9-81ED-4DB2-BD59-A6C34878D82A}">
                    <a16:rowId xmlns:a16="http://schemas.microsoft.com/office/drawing/2014/main" val="10001"/>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申請日時</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スタッフより申請が実行された日付が表示されます。</a:t>
                      </a:r>
                      <a:endParaRPr sz="900" u="none" strike="noStrike" cap="none"/>
                    </a:p>
                  </a:txBody>
                  <a:tcPr marL="91425" marR="91425" marT="91425" marB="91425" anchor="ctr"/>
                </a:tc>
                <a:extLst>
                  <a:ext uri="{0D108BD9-81ED-4DB2-BD59-A6C34878D82A}">
                    <a16:rowId xmlns:a16="http://schemas.microsoft.com/office/drawing/2014/main" val="10002"/>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申請を行ったスタッフ名が表示されます。</a:t>
                      </a:r>
                      <a:endParaRPr sz="900" u="none" strike="noStrike" cap="none"/>
                    </a:p>
                  </a:txBody>
                  <a:tcPr marL="91425" marR="91425" marT="91425" marB="91425" anchor="ctr"/>
                </a:tc>
                <a:extLst>
                  <a:ext uri="{0D108BD9-81ED-4DB2-BD59-A6C34878D82A}">
                    <a16:rowId xmlns:a16="http://schemas.microsoft.com/office/drawing/2014/main" val="10003"/>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休暇希望日</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スタッフが希望した休暇取得日が表示されます。</a:t>
                      </a:r>
                      <a:endParaRPr sz="900" u="none" strike="noStrike" cap="none"/>
                    </a:p>
                  </a:txBody>
                  <a:tcPr marL="91425" marR="91425" marT="91425" marB="91425" anchor="ctr"/>
                </a:tc>
                <a:extLst>
                  <a:ext uri="{0D108BD9-81ED-4DB2-BD59-A6C34878D82A}">
                    <a16:rowId xmlns:a16="http://schemas.microsoft.com/office/drawing/2014/main" val="10004"/>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休暇名</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スタッフが希望した休暇名が表示されます。</a:t>
                      </a:r>
                      <a:endParaRPr sz="900" u="none" strike="noStrike" cap="none"/>
                    </a:p>
                  </a:txBody>
                  <a:tcPr marL="91425" marR="91425" marT="91425" marB="91425" anchor="ctr"/>
                </a:tc>
                <a:extLst>
                  <a:ext uri="{0D108BD9-81ED-4DB2-BD59-A6C34878D82A}">
                    <a16:rowId xmlns:a16="http://schemas.microsoft.com/office/drawing/2014/main" val="10005"/>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休暇理由</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申請時にスタッフが入力した休暇理由が表示されます。</a:t>
                      </a:r>
                      <a:endParaRPr sz="900" u="none" strike="noStrike" cap="none"/>
                    </a:p>
                  </a:txBody>
                  <a:tcPr marL="91425" marR="91425" marT="91425" marB="91425" anchor="ctr"/>
                </a:tc>
                <a:extLst>
                  <a:ext uri="{0D108BD9-81ED-4DB2-BD59-A6C34878D82A}">
                    <a16:rowId xmlns:a16="http://schemas.microsoft.com/office/drawing/2014/main" val="10006"/>
                  </a:ext>
                </a:extLst>
              </a:tr>
              <a:tr h="4757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承認者コメント</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【詳細】ボタン→「休暇申請詳細」の画面「コメント」欄に、承認者が入力したコメントが表示されます。</a:t>
                      </a:r>
                      <a:endParaRPr sz="900" u="none" strike="noStrike" cap="none"/>
                    </a:p>
                  </a:txBody>
                  <a:tcPr marL="91425" marR="91425" marT="91425" marB="91425" anchor="ctr"/>
                </a:tc>
                <a:extLst>
                  <a:ext uri="{0D108BD9-81ED-4DB2-BD59-A6C34878D82A}">
                    <a16:rowId xmlns:a16="http://schemas.microsoft.com/office/drawing/2014/main" val="10007"/>
                  </a:ext>
                </a:extLst>
              </a:tr>
              <a:tr h="6184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承認状況</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（承認フロー）</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申請に適用されている承認フローが表示されます。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申請の承認状況「未」「承認」「却下」が表示されます。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括弧内には、該当スタッフに適用されている承認フローの設定が表示されます。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［関連ヘルプ］</a:t>
                      </a:r>
                      <a:r>
                        <a:rPr lang="ja-JP" sz="900" u="sng" strike="noStrike" cap="none">
                          <a:solidFill>
                            <a:schemeClr val="hlink"/>
                          </a:solidFill>
                          <a:hlinkClick r:id="rId3"/>
                        </a:rPr>
                        <a:t>承認設定</a:t>
                      </a:r>
                      <a:endParaRPr sz="900" u="none" strike="noStrike" cap="none"/>
                    </a:p>
                  </a:txBody>
                  <a:tcPr marL="91425" marR="91425" marT="91425" marB="91425" anchor="ctr"/>
                </a:tc>
                <a:extLst>
                  <a:ext uri="{0D108BD9-81ED-4DB2-BD59-A6C34878D82A}">
                    <a16:rowId xmlns:a16="http://schemas.microsoft.com/office/drawing/2014/main" val="10008"/>
                  </a:ext>
                </a:extLst>
              </a:tr>
              <a:tr h="4757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名前</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承認者の名前が表示されます。</a:t>
                      </a:r>
                      <a:br>
                        <a:rPr lang="ja-JP" sz="900" u="none" strike="noStrike" cap="none"/>
                      </a:br>
                      <a:r>
                        <a:rPr lang="ja-JP" sz="900" u="none" strike="noStrike" cap="none"/>
                        <a:t>「自分」は、ログインしている管理者を示します。</a:t>
                      </a:r>
                      <a:endParaRPr sz="900" u="none" strike="noStrike" cap="none"/>
                    </a:p>
                  </a:txBody>
                  <a:tcPr marL="91425" marR="91425" marT="91425" marB="91425" anchor="ctr"/>
                </a:tc>
                <a:extLst>
                  <a:ext uri="{0D108BD9-81ED-4DB2-BD59-A6C34878D82A}">
                    <a16:rowId xmlns:a16="http://schemas.microsoft.com/office/drawing/2014/main" val="10009"/>
                  </a:ext>
                </a:extLst>
              </a:tr>
              <a:tr h="3329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a:t>
                      </a:r>
                      <a:endParaRPr sz="9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申請の詳細画面に移動します。</a:t>
                      </a:r>
                      <a:endParaRPr sz="900" u="none" strike="noStrike" cap="none"/>
                    </a:p>
                  </a:txBody>
                  <a:tcPr marL="91425" marR="91425" marT="91425" marB="91425" anchor="ctr"/>
                </a:tc>
                <a:extLst>
                  <a:ext uri="{0D108BD9-81ED-4DB2-BD59-A6C34878D82A}">
                    <a16:rowId xmlns:a16="http://schemas.microsoft.com/office/drawing/2014/main" val="10010"/>
                  </a:ext>
                </a:extLst>
              </a:tr>
            </a:tbl>
          </a:graphicData>
        </a:graphic>
      </p:graphicFrame>
      <p:sp>
        <p:nvSpPr>
          <p:cNvPr id="1283" name="Google Shape;1283;g29d41bb8955_0_149"/>
          <p:cNvSpPr txBox="1"/>
          <p:nvPr/>
        </p:nvSpPr>
        <p:spPr>
          <a:xfrm>
            <a:off x="278050" y="2651450"/>
            <a:ext cx="6310800" cy="23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・「休暇申請一覧」の場合</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p:txBody>
      </p:sp>
      <p:pic>
        <p:nvPicPr>
          <p:cNvPr id="1284" name="Google Shape;1284;g29d41bb8955_0_149"/>
          <p:cNvPicPr preferRelativeResize="0"/>
          <p:nvPr/>
        </p:nvPicPr>
        <p:blipFill rotWithShape="1">
          <a:blip r:embed="rId4">
            <a:alphaModFix/>
          </a:blip>
          <a:srcRect/>
          <a:stretch/>
        </p:blipFill>
        <p:spPr>
          <a:xfrm>
            <a:off x="270000" y="2980750"/>
            <a:ext cx="6310801" cy="993169"/>
          </a:xfrm>
          <a:prstGeom prst="rect">
            <a:avLst/>
          </a:prstGeom>
          <a:noFill/>
          <a:ln w="9525" cap="flat" cmpd="sng">
            <a:solidFill>
              <a:srgbClr val="D9D9D9"/>
            </a:solidFill>
            <a:prstDash val="solid"/>
            <a:round/>
            <a:headEnd type="none" w="sm" len="sm"/>
            <a:tailEnd type="none" w="sm" len="sm"/>
          </a:ln>
        </p:spPr>
      </p:pic>
      <p:sp>
        <p:nvSpPr>
          <p:cNvPr id="1285" name="Google Shape;1285;g29d41bb8955_0_14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g29d41bb8955_0_15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96</a:t>
            </a:fld>
            <a:endParaRPr/>
          </a:p>
        </p:txBody>
      </p:sp>
      <p:sp>
        <p:nvSpPr>
          <p:cNvPr id="1292" name="Google Shape;1292;g29d41bb8955_0_159"/>
          <p:cNvSpPr txBox="1">
            <a:spLocks noGrp="1"/>
          </p:cNvSpPr>
          <p:nvPr>
            <p:ph type="body" idx="2"/>
          </p:nvPr>
        </p:nvSpPr>
        <p:spPr>
          <a:xfrm>
            <a:off x="266775" y="917650"/>
            <a:ext cx="63108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sz="1200"/>
              <a:t>休暇申請・休日出勤申請・残業申請・選択備考申請の承認方法をご案内します。（3/5）</a:t>
            </a:r>
            <a:endParaRPr sz="1012"/>
          </a:p>
        </p:txBody>
      </p:sp>
      <p:sp>
        <p:nvSpPr>
          <p:cNvPr id="1293" name="Google Shape;1293;g29d41bb8955_0_159"/>
          <p:cNvSpPr txBox="1"/>
          <p:nvPr/>
        </p:nvSpPr>
        <p:spPr>
          <a:xfrm>
            <a:off x="270000" y="1543975"/>
            <a:ext cx="6310800" cy="23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・「休日出勤申請一覧」の場合</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p:txBody>
      </p:sp>
      <p:pic>
        <p:nvPicPr>
          <p:cNvPr id="1294" name="Google Shape;1294;g29d41bb8955_0_159"/>
          <p:cNvPicPr preferRelativeResize="0"/>
          <p:nvPr/>
        </p:nvPicPr>
        <p:blipFill rotWithShape="1">
          <a:blip r:embed="rId3">
            <a:alphaModFix/>
          </a:blip>
          <a:srcRect/>
          <a:stretch/>
        </p:blipFill>
        <p:spPr>
          <a:xfrm>
            <a:off x="271800" y="1873499"/>
            <a:ext cx="6314399" cy="1007284"/>
          </a:xfrm>
          <a:prstGeom prst="rect">
            <a:avLst/>
          </a:prstGeom>
          <a:noFill/>
          <a:ln w="9525" cap="flat" cmpd="sng">
            <a:solidFill>
              <a:srgbClr val="D9D9D9"/>
            </a:solidFill>
            <a:prstDash val="solid"/>
            <a:round/>
            <a:headEnd type="none" w="sm" len="sm"/>
            <a:tailEnd type="none" w="sm" len="sm"/>
          </a:ln>
        </p:spPr>
      </p:pic>
      <p:graphicFrame>
        <p:nvGraphicFramePr>
          <p:cNvPr id="1295" name="Google Shape;1295;g29d41bb8955_0_159"/>
          <p:cNvGraphicFramePr/>
          <p:nvPr/>
        </p:nvGraphicFramePr>
        <p:xfrm>
          <a:off x="346125" y="3020625"/>
          <a:ext cx="3000000" cy="3000000"/>
        </p:xfrm>
        <a:graphic>
          <a:graphicData uri="http://schemas.openxmlformats.org/drawingml/2006/table">
            <a:tbl>
              <a:tblPr>
                <a:noFill/>
                <a:tableStyleId>{FC5AC5F7-BD7E-4327-884B-1D2095C8778F}</a:tableStyleId>
              </a:tblPr>
              <a:tblGrid>
                <a:gridCol w="1353050">
                  <a:extLst>
                    <a:ext uri="{9D8B030D-6E8A-4147-A177-3AD203B41FA5}">
                      <a16:colId xmlns:a16="http://schemas.microsoft.com/office/drawing/2014/main" val="20000"/>
                    </a:ext>
                  </a:extLst>
                </a:gridCol>
                <a:gridCol w="4816300">
                  <a:extLst>
                    <a:ext uri="{9D8B030D-6E8A-4147-A177-3AD203B41FA5}">
                      <a16:colId xmlns:a16="http://schemas.microsoft.com/office/drawing/2014/main" val="20001"/>
                    </a:ext>
                  </a:extLst>
                </a:gridCol>
              </a:tblGrid>
              <a:tr h="3212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  項　目</a:t>
                      </a:r>
                      <a:endParaRPr sz="9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4823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チェックボックス</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各申請にチェックを入れて該当申請の承認作業を行います。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ヘッダーのチェックボックスにチェックを入れると、表示されている全ての申請にチェックが入ります。</a:t>
                      </a:r>
                      <a:endParaRPr sz="900" u="none" strike="noStrike" cap="none"/>
                    </a:p>
                  </a:txBody>
                  <a:tcPr marL="91425" marR="91425" marT="91425" marB="91425"/>
                </a:tc>
                <a:extLst>
                  <a:ext uri="{0D108BD9-81ED-4DB2-BD59-A6C34878D82A}">
                    <a16:rowId xmlns:a16="http://schemas.microsoft.com/office/drawing/2014/main" val="10001"/>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スタッフより申請が実行された日付が表示されます。</a:t>
                      </a:r>
                      <a:endParaRPr sz="900" u="none" strike="noStrike" cap="none"/>
                    </a:p>
                  </a:txBody>
                  <a:tcPr marL="91425" marR="91425" marT="91425" marB="91425"/>
                </a:tc>
                <a:extLst>
                  <a:ext uri="{0D108BD9-81ED-4DB2-BD59-A6C34878D82A}">
                    <a16:rowId xmlns:a16="http://schemas.microsoft.com/office/drawing/2014/main" val="10002"/>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申請を行ったスタッフ名が表示されます。</a:t>
                      </a:r>
                      <a:endParaRPr sz="900" u="none" strike="noStrike" cap="none"/>
                    </a:p>
                  </a:txBody>
                  <a:tcPr marL="91425" marR="91425" marT="91425" marB="91425"/>
                </a:tc>
                <a:extLst>
                  <a:ext uri="{0D108BD9-81ED-4DB2-BD59-A6C34878D82A}">
                    <a16:rowId xmlns:a16="http://schemas.microsoft.com/office/drawing/2014/main" val="10003"/>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出勤希望日</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スタッフが希望した休日出勤日が表示されます。</a:t>
                      </a:r>
                      <a:endParaRPr sz="900" u="none" strike="noStrike" cap="none"/>
                    </a:p>
                  </a:txBody>
                  <a:tcPr marL="91425" marR="91425" marT="91425" marB="91425"/>
                </a:tc>
                <a:extLst>
                  <a:ext uri="{0D108BD9-81ED-4DB2-BD59-A6C34878D82A}">
                    <a16:rowId xmlns:a16="http://schemas.microsoft.com/office/drawing/2014/main" val="10004"/>
                  </a:ext>
                </a:extLst>
              </a:tr>
              <a:tr h="73425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休暇タイプ</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rgbClr val="333333"/>
                          </a:solidFill>
                          <a:highlight>
                            <a:srgbClr val="FFFFFF"/>
                          </a:highlight>
                        </a:rPr>
                        <a:t>休日出勤申請時に、スタッフが指定した取得予定の休暇タイプが表示されます。</a:t>
                      </a:r>
                      <a:endParaRPr sz="900" u="none" strike="noStrike" cap="none">
                        <a:solidFill>
                          <a:srgbClr val="333333"/>
                        </a:solidFill>
                        <a:highlight>
                          <a:srgbClr val="FFFFFF"/>
                        </a:highlight>
                      </a:endParaRPr>
                    </a:p>
                    <a:p>
                      <a:pPr marL="0" marR="0" lvl="0" indent="0" algn="l" rtl="0">
                        <a:lnSpc>
                          <a:spcPct val="100000"/>
                        </a:lnSpc>
                        <a:spcBef>
                          <a:spcPts val="0"/>
                        </a:spcBef>
                        <a:spcAft>
                          <a:spcPts val="0"/>
                        </a:spcAft>
                        <a:buClr>
                          <a:srgbClr val="000000"/>
                        </a:buClr>
                        <a:buSzPts val="900"/>
                        <a:buFont typeface="Arial"/>
                        <a:buNone/>
                      </a:pPr>
                      <a:r>
                        <a:rPr lang="ja-JP" sz="900" u="none" strike="noStrike" cap="none">
                          <a:solidFill>
                            <a:srgbClr val="333333"/>
                          </a:solidFill>
                          <a:highlight>
                            <a:srgbClr val="FFFFFF"/>
                          </a:highlight>
                        </a:rPr>
                        <a:t> 「- （休日出勤申請のみ）」「振休」「代休」</a:t>
                      </a:r>
                      <a:endParaRPr sz="900" u="none" strike="noStrike" cap="none">
                        <a:solidFill>
                          <a:srgbClr val="333333"/>
                        </a:solidFill>
                        <a:highlight>
                          <a:srgbClr val="FFFFFF"/>
                        </a:highlight>
                      </a:endParaRPr>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rgbClr val="333333"/>
                          </a:solidFill>
                          <a:highlight>
                            <a:srgbClr val="FFFFFF"/>
                          </a:highlight>
                        </a:rPr>
                        <a:t>※休暇タイプを振休・代休を選択している場合、同時に休暇申請も申請・承認された状態になります。</a:t>
                      </a:r>
                      <a:endParaRPr sz="900" u="none" strike="noStrike" cap="none">
                        <a:solidFill>
                          <a:srgbClr val="333333"/>
                        </a:solidFill>
                        <a:highlight>
                          <a:srgbClr val="FFFFFF"/>
                        </a:highlight>
                      </a:endParaRPr>
                    </a:p>
                  </a:txBody>
                  <a:tcPr marL="91425" marR="91425" marT="91425" marB="91425"/>
                </a:tc>
                <a:extLst>
                  <a:ext uri="{0D108BD9-81ED-4DB2-BD59-A6C34878D82A}">
                    <a16:rowId xmlns:a16="http://schemas.microsoft.com/office/drawing/2014/main" val="10005"/>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出勤理由</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申請時にスタッフが入力した出勤理由が表示されます。</a:t>
                      </a:r>
                      <a:endParaRPr sz="900" u="none" strike="noStrike" cap="none"/>
                    </a:p>
                  </a:txBody>
                  <a:tcPr marL="91425" marR="91425" marT="91425" marB="91425"/>
                </a:tc>
                <a:extLst>
                  <a:ext uri="{0D108BD9-81ED-4DB2-BD59-A6C34878D82A}">
                    <a16:rowId xmlns:a16="http://schemas.microsoft.com/office/drawing/2014/main" val="10006"/>
                  </a:ext>
                </a:extLst>
              </a:tr>
              <a:tr h="4589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承認者コメント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【詳細】ボタン→「休暇申請詳細」の画面「コメント」欄に、承認者が入力したコメントが表示されます。</a:t>
                      </a:r>
                      <a:endParaRPr sz="900" u="none" strike="noStrike" cap="none"/>
                    </a:p>
                  </a:txBody>
                  <a:tcPr marL="91425" marR="91425" marT="91425" marB="91425"/>
                </a:tc>
                <a:extLst>
                  <a:ext uri="{0D108BD9-81ED-4DB2-BD59-A6C34878D82A}">
                    <a16:rowId xmlns:a16="http://schemas.microsoft.com/office/drawing/2014/main" val="10007"/>
                  </a:ext>
                </a:extLst>
              </a:tr>
              <a:tr h="8719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承認状況</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（承認フロー）</a:t>
                      </a:r>
                      <a:endParaRPr sz="9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申請に適用されている承認フローが表示されます。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申請の承認状況「未」「承認」「却下」が表示されます。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括弧内には、該当スタッフに適用されている承認フローの設定が表示されます。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［関連ヘルプ］</a:t>
                      </a:r>
                      <a:r>
                        <a:rPr lang="ja-JP" sz="900" u="sng" strike="noStrike" cap="none">
                          <a:solidFill>
                            <a:schemeClr val="hlink"/>
                          </a:solidFill>
                          <a:hlinkClick r:id="rId4"/>
                        </a:rPr>
                        <a:t>承認設定</a:t>
                      </a:r>
                      <a:endParaRPr sz="900" u="none" strike="noStrike" cap="none"/>
                    </a:p>
                  </a:txBody>
                  <a:tcPr marL="91425" marR="91425" marT="91425" marB="91425"/>
                </a:tc>
                <a:extLst>
                  <a:ext uri="{0D108BD9-81ED-4DB2-BD59-A6C34878D82A}">
                    <a16:rowId xmlns:a16="http://schemas.microsoft.com/office/drawing/2014/main" val="10008"/>
                  </a:ext>
                </a:extLst>
              </a:tr>
              <a:tr h="4589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名前</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承認者の名前が表示されます。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「自分」は、ログインしている管理者を示します。</a:t>
                      </a:r>
                      <a:endParaRPr sz="900" u="none" strike="noStrike" cap="none"/>
                    </a:p>
                  </a:txBody>
                  <a:tcPr marL="91425" marR="91425" marT="91425" marB="91425"/>
                </a:tc>
                <a:extLst>
                  <a:ext uri="{0D108BD9-81ED-4DB2-BD59-A6C34878D82A}">
                    <a16:rowId xmlns:a16="http://schemas.microsoft.com/office/drawing/2014/main" val="10009"/>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申請の詳細画面に移動します。</a:t>
                      </a:r>
                      <a:endParaRPr sz="900" u="none" strike="noStrike" cap="none"/>
                    </a:p>
                  </a:txBody>
                  <a:tcPr marL="91425" marR="91425" marT="91425" marB="91425"/>
                </a:tc>
                <a:extLst>
                  <a:ext uri="{0D108BD9-81ED-4DB2-BD59-A6C34878D82A}">
                    <a16:rowId xmlns:a16="http://schemas.microsoft.com/office/drawing/2014/main" val="10010"/>
                  </a:ext>
                </a:extLst>
              </a:tr>
            </a:tbl>
          </a:graphicData>
        </a:graphic>
      </p:graphicFrame>
      <p:sp>
        <p:nvSpPr>
          <p:cNvPr id="1296" name="Google Shape;1296;g29d41bb8955_0_15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g29d41bb8955_0_16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97</a:t>
            </a:fld>
            <a:endParaRPr/>
          </a:p>
        </p:txBody>
      </p:sp>
      <p:sp>
        <p:nvSpPr>
          <p:cNvPr id="1303" name="Google Shape;1303;g29d41bb8955_0_169"/>
          <p:cNvSpPr txBox="1">
            <a:spLocks noGrp="1"/>
          </p:cNvSpPr>
          <p:nvPr>
            <p:ph type="body" idx="2"/>
          </p:nvPr>
        </p:nvSpPr>
        <p:spPr>
          <a:xfrm>
            <a:off x="270000" y="917650"/>
            <a:ext cx="63108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1100"/>
              <a:buFont typeface="Arial"/>
              <a:buNone/>
            </a:pPr>
            <a:r>
              <a:rPr lang="ja-JP" sz="1200"/>
              <a:t>休暇申請・休日出勤申請・残業申請・選択備考申請の承認方法をご案内します。（4/5）</a:t>
            </a:r>
            <a:endParaRPr sz="1012"/>
          </a:p>
        </p:txBody>
      </p:sp>
      <p:sp>
        <p:nvSpPr>
          <p:cNvPr id="1304" name="Google Shape;1304;g29d41bb8955_0_169"/>
          <p:cNvSpPr txBox="1"/>
          <p:nvPr/>
        </p:nvSpPr>
        <p:spPr>
          <a:xfrm>
            <a:off x="270000" y="1543975"/>
            <a:ext cx="6310800" cy="23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・「残業申請一覧」の場合</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p:txBody>
      </p:sp>
      <p:pic>
        <p:nvPicPr>
          <p:cNvPr id="1305" name="Google Shape;1305;g29d41bb8955_0_169"/>
          <p:cNvPicPr preferRelativeResize="0"/>
          <p:nvPr/>
        </p:nvPicPr>
        <p:blipFill rotWithShape="1">
          <a:blip r:embed="rId3">
            <a:alphaModFix/>
          </a:blip>
          <a:srcRect/>
          <a:stretch/>
        </p:blipFill>
        <p:spPr>
          <a:xfrm>
            <a:off x="270000" y="1876150"/>
            <a:ext cx="6314399" cy="1002287"/>
          </a:xfrm>
          <a:prstGeom prst="rect">
            <a:avLst/>
          </a:prstGeom>
          <a:noFill/>
          <a:ln w="9525" cap="flat" cmpd="sng">
            <a:solidFill>
              <a:srgbClr val="D9D9D9"/>
            </a:solidFill>
            <a:prstDash val="solid"/>
            <a:round/>
            <a:headEnd type="none" w="sm" len="sm"/>
            <a:tailEnd type="none" w="sm" len="sm"/>
          </a:ln>
        </p:spPr>
      </p:pic>
      <p:graphicFrame>
        <p:nvGraphicFramePr>
          <p:cNvPr id="1306" name="Google Shape;1306;g29d41bb8955_0_169"/>
          <p:cNvGraphicFramePr/>
          <p:nvPr/>
        </p:nvGraphicFramePr>
        <p:xfrm>
          <a:off x="340725" y="2973300"/>
          <a:ext cx="3000000" cy="3000000"/>
        </p:xfrm>
        <a:graphic>
          <a:graphicData uri="http://schemas.openxmlformats.org/drawingml/2006/table">
            <a:tbl>
              <a:tblPr>
                <a:noFill/>
                <a:tableStyleId>{FC5AC5F7-BD7E-4327-884B-1D2095C8778F}</a:tableStyleId>
              </a:tblPr>
              <a:tblGrid>
                <a:gridCol w="1467350">
                  <a:extLst>
                    <a:ext uri="{9D8B030D-6E8A-4147-A177-3AD203B41FA5}">
                      <a16:colId xmlns:a16="http://schemas.microsoft.com/office/drawing/2014/main" val="20000"/>
                    </a:ext>
                  </a:extLst>
                </a:gridCol>
                <a:gridCol w="4702000">
                  <a:extLst>
                    <a:ext uri="{9D8B030D-6E8A-4147-A177-3AD203B41FA5}">
                      <a16:colId xmlns:a16="http://schemas.microsoft.com/office/drawing/2014/main" val="20001"/>
                    </a:ext>
                  </a:extLst>
                </a:gridCol>
              </a:tblGrid>
              <a:tr h="3212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  項　目</a:t>
                      </a:r>
                      <a:endParaRPr sz="9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4823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チェックボックス</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各申請にチェックを入れて該当申請の承認作業を行います。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ヘッダーのチェックボックスにチェックを入れると、表示されている全ての申請にチェックが入ります。</a:t>
                      </a:r>
                      <a:endParaRPr sz="900" u="none" strike="noStrike" cap="none"/>
                    </a:p>
                  </a:txBody>
                  <a:tcPr marL="91425" marR="91425" marT="91425" marB="91425"/>
                </a:tc>
                <a:extLst>
                  <a:ext uri="{0D108BD9-81ED-4DB2-BD59-A6C34878D82A}">
                    <a16:rowId xmlns:a16="http://schemas.microsoft.com/office/drawing/2014/main" val="10001"/>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スタッフより申請が実行された日付が表示されます。</a:t>
                      </a:r>
                      <a:endParaRPr sz="900" u="none" strike="noStrike" cap="none"/>
                    </a:p>
                  </a:txBody>
                  <a:tcPr marL="91425" marR="91425" marT="91425" marB="91425"/>
                </a:tc>
                <a:extLst>
                  <a:ext uri="{0D108BD9-81ED-4DB2-BD59-A6C34878D82A}">
                    <a16:rowId xmlns:a16="http://schemas.microsoft.com/office/drawing/2014/main" val="10002"/>
                  </a:ext>
                </a:extLst>
              </a:tr>
              <a:tr h="7067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実残業時間</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（承認済申請残業時間）</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スタッフ：申請を行ったスタッフ名が表示されます。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実残業時間：申請月度の合計残業時間が表示されます。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solidFill>
                            <a:schemeClr val="dk1"/>
                          </a:solidFill>
                        </a:rPr>
                        <a:t>（承認済み申請残業）：</a:t>
                      </a:r>
                      <a:r>
                        <a:rPr lang="ja-JP" sz="900" u="none" strike="noStrike" cap="none"/>
                        <a:t>申請月度の承認済みの申請された残業時間が表示されます。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※残業設定や申請によって、実残業時間とは異なる値になる場合があります。</a:t>
                      </a:r>
                      <a:endParaRPr sz="900" u="none" strike="noStrike" cap="none"/>
                    </a:p>
                  </a:txBody>
                  <a:tcPr marL="91425" marR="91425" marT="91425" marB="91425"/>
                </a:tc>
                <a:extLst>
                  <a:ext uri="{0D108BD9-81ED-4DB2-BD59-A6C34878D82A}">
                    <a16:rowId xmlns:a16="http://schemas.microsoft.com/office/drawing/2014/main" val="10003"/>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残業希望日時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スタッフが希望した残業日時が表示されます。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※残業開始時刻が未入力の場合、その日のシフト終了時刻が残業開始時刻になります。</a:t>
                      </a:r>
                      <a:endParaRPr sz="900" u="none" strike="noStrike" cap="none"/>
                    </a:p>
                  </a:txBody>
                  <a:tcPr marL="91425" marR="91425" marT="91425" marB="91425"/>
                </a:tc>
                <a:extLst>
                  <a:ext uri="{0D108BD9-81ED-4DB2-BD59-A6C34878D82A}">
                    <a16:rowId xmlns:a16="http://schemas.microsoft.com/office/drawing/2014/main" val="10004"/>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残業理由</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申請時にスタッフが入力した残業理由が表示されます。</a:t>
                      </a:r>
                      <a:endParaRPr sz="900" u="none" strike="noStrike" cap="none"/>
                    </a:p>
                  </a:txBody>
                  <a:tcPr marL="91425" marR="91425" marT="91425" marB="91425"/>
                </a:tc>
                <a:extLst>
                  <a:ext uri="{0D108BD9-81ED-4DB2-BD59-A6C34878D82A}">
                    <a16:rowId xmlns:a16="http://schemas.microsoft.com/office/drawing/2014/main" val="10005"/>
                  </a:ext>
                </a:extLst>
              </a:tr>
              <a:tr h="4589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コメント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【詳細】ボタン→「残業申請一覧」画面「コメント」欄に、承認者が入力したコメントが表示されます。</a:t>
                      </a:r>
                      <a:endParaRPr sz="900" u="none" strike="noStrike" cap="none"/>
                    </a:p>
                  </a:txBody>
                  <a:tcPr marL="91425" marR="91425" marT="91425" marB="91425"/>
                </a:tc>
                <a:extLst>
                  <a:ext uri="{0D108BD9-81ED-4DB2-BD59-A6C34878D82A}">
                    <a16:rowId xmlns:a16="http://schemas.microsoft.com/office/drawing/2014/main" val="10006"/>
                  </a:ext>
                </a:extLst>
              </a:tr>
              <a:tr h="8719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承認状況</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（承認フロー）</a:t>
                      </a:r>
                      <a:endParaRPr sz="9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申請に適用されている承認フローが表示されます。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申請の承認状況「未」「承認」「却下」が表示されます。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括弧内には、該当スタッフに適用されている承認フローの設定が表示されます。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［関連ヘルプ］</a:t>
                      </a:r>
                      <a:r>
                        <a:rPr lang="ja-JP" sz="900" u="sng" strike="noStrike" cap="none">
                          <a:solidFill>
                            <a:schemeClr val="hlink"/>
                          </a:solidFill>
                          <a:hlinkClick r:id="rId4"/>
                        </a:rPr>
                        <a:t>承認設定</a:t>
                      </a:r>
                      <a:endParaRPr sz="900" u="none" strike="noStrike" cap="none"/>
                    </a:p>
                  </a:txBody>
                  <a:tcPr marL="91425" marR="91425" marT="91425" marB="91425"/>
                </a:tc>
                <a:extLst>
                  <a:ext uri="{0D108BD9-81ED-4DB2-BD59-A6C34878D82A}">
                    <a16:rowId xmlns:a16="http://schemas.microsoft.com/office/drawing/2014/main" val="10007"/>
                  </a:ext>
                </a:extLst>
              </a:tr>
              <a:tr h="4589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承認者名</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承認者の名前が表示されます。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「自分」は、ログインしている管理者を示します。</a:t>
                      </a:r>
                      <a:endParaRPr sz="900" u="none" strike="noStrike" cap="none"/>
                    </a:p>
                  </a:txBody>
                  <a:tcPr marL="91425" marR="91425" marT="91425" marB="91425"/>
                </a:tc>
                <a:extLst>
                  <a:ext uri="{0D108BD9-81ED-4DB2-BD59-A6C34878D82A}">
                    <a16:rowId xmlns:a16="http://schemas.microsoft.com/office/drawing/2014/main" val="10008"/>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詳細：申請の詳細画面に移動します。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勤怠確認：該当日の出入詳細画面に移動します。</a:t>
                      </a:r>
                      <a:endParaRPr sz="900" u="none" strike="noStrike" cap="none"/>
                    </a:p>
                  </a:txBody>
                  <a:tcPr marL="91425" marR="91425" marT="91425" marB="91425"/>
                </a:tc>
                <a:extLst>
                  <a:ext uri="{0D108BD9-81ED-4DB2-BD59-A6C34878D82A}">
                    <a16:rowId xmlns:a16="http://schemas.microsoft.com/office/drawing/2014/main" val="10009"/>
                  </a:ext>
                </a:extLst>
              </a:tr>
            </a:tbl>
          </a:graphicData>
        </a:graphic>
      </p:graphicFrame>
      <p:sp>
        <p:nvSpPr>
          <p:cNvPr id="1307" name="Google Shape;1307;g29d41bb8955_0_16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g29d41bb8955_0_17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6157"/>
              <a:buFont typeface="Arial"/>
              <a:buNone/>
            </a:pPr>
            <a:fld id="{00000000-1234-1234-1234-123412341234}" type="slidenum">
              <a:rPr lang="en-US" altLang="ja-JP"/>
              <a:t>98</a:t>
            </a:fld>
            <a:endParaRPr/>
          </a:p>
        </p:txBody>
      </p:sp>
      <p:sp>
        <p:nvSpPr>
          <p:cNvPr id="1314" name="Google Shape;1314;g29d41bb8955_0_179"/>
          <p:cNvSpPr txBox="1">
            <a:spLocks noGrp="1"/>
          </p:cNvSpPr>
          <p:nvPr>
            <p:ph type="body" idx="2"/>
          </p:nvPr>
        </p:nvSpPr>
        <p:spPr>
          <a:xfrm>
            <a:off x="270000" y="917650"/>
            <a:ext cx="63144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1100"/>
              <a:buFont typeface="Arial"/>
              <a:buNone/>
            </a:pPr>
            <a:r>
              <a:rPr lang="ja-JP" sz="1200"/>
              <a:t>休暇申請・休日出勤申請・残業申請・選択備考申請の承認方法をご案内します。（5/5）</a:t>
            </a:r>
            <a:endParaRPr/>
          </a:p>
        </p:txBody>
      </p:sp>
      <p:sp>
        <p:nvSpPr>
          <p:cNvPr id="1315" name="Google Shape;1315;g29d41bb8955_0_179"/>
          <p:cNvSpPr txBox="1"/>
          <p:nvPr/>
        </p:nvSpPr>
        <p:spPr>
          <a:xfrm>
            <a:off x="270000" y="1543975"/>
            <a:ext cx="6310800" cy="23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1" i="0" u="none" strike="noStrike" cap="none">
                <a:solidFill>
                  <a:schemeClr val="dk1"/>
                </a:solidFill>
                <a:latin typeface="Meiryo"/>
                <a:ea typeface="Meiryo"/>
                <a:cs typeface="Meiryo"/>
                <a:sym typeface="Meiryo"/>
              </a:rPr>
              <a:t>・「選択備考申請一覧」の場合</a:t>
            </a:r>
            <a:endParaRPr sz="1000" b="1"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7F7F7F"/>
              </a:buClr>
              <a:buSzPts val="1050"/>
              <a:buFont typeface="Calibri"/>
              <a:buNone/>
            </a:pPr>
            <a:endParaRPr sz="1000" b="0" i="0" u="none" strike="noStrike" cap="none">
              <a:solidFill>
                <a:schemeClr val="dk1"/>
              </a:solidFill>
              <a:latin typeface="Meiryo"/>
              <a:ea typeface="Meiryo"/>
              <a:cs typeface="Meiryo"/>
              <a:sym typeface="Meiryo"/>
            </a:endParaRPr>
          </a:p>
        </p:txBody>
      </p:sp>
      <p:pic>
        <p:nvPicPr>
          <p:cNvPr id="1316" name="Google Shape;1316;g29d41bb8955_0_179"/>
          <p:cNvPicPr preferRelativeResize="0"/>
          <p:nvPr/>
        </p:nvPicPr>
        <p:blipFill rotWithShape="1">
          <a:blip r:embed="rId3">
            <a:alphaModFix/>
          </a:blip>
          <a:srcRect/>
          <a:stretch/>
        </p:blipFill>
        <p:spPr>
          <a:xfrm>
            <a:off x="270000" y="1809400"/>
            <a:ext cx="6310801" cy="1509793"/>
          </a:xfrm>
          <a:prstGeom prst="rect">
            <a:avLst/>
          </a:prstGeom>
          <a:noFill/>
          <a:ln w="9525" cap="flat" cmpd="sng">
            <a:solidFill>
              <a:srgbClr val="D9D9D9"/>
            </a:solidFill>
            <a:prstDash val="solid"/>
            <a:round/>
            <a:headEnd type="none" w="sm" len="sm"/>
            <a:tailEnd type="none" w="sm" len="sm"/>
          </a:ln>
        </p:spPr>
      </p:pic>
      <p:graphicFrame>
        <p:nvGraphicFramePr>
          <p:cNvPr id="1317" name="Google Shape;1317;g29d41bb8955_0_179"/>
          <p:cNvGraphicFramePr/>
          <p:nvPr/>
        </p:nvGraphicFramePr>
        <p:xfrm>
          <a:off x="344325" y="3401625"/>
          <a:ext cx="3000000" cy="3000000"/>
        </p:xfrm>
        <a:graphic>
          <a:graphicData uri="http://schemas.openxmlformats.org/drawingml/2006/table">
            <a:tbl>
              <a:tblPr>
                <a:noFill/>
                <a:tableStyleId>{FC5AC5F7-BD7E-4327-884B-1D2095C8778F}</a:tableStyleId>
              </a:tblPr>
              <a:tblGrid>
                <a:gridCol w="1467350">
                  <a:extLst>
                    <a:ext uri="{9D8B030D-6E8A-4147-A177-3AD203B41FA5}">
                      <a16:colId xmlns:a16="http://schemas.microsoft.com/office/drawing/2014/main" val="20000"/>
                    </a:ext>
                  </a:extLst>
                </a:gridCol>
                <a:gridCol w="4702000">
                  <a:extLst>
                    <a:ext uri="{9D8B030D-6E8A-4147-A177-3AD203B41FA5}">
                      <a16:colId xmlns:a16="http://schemas.microsoft.com/office/drawing/2014/main" val="20001"/>
                    </a:ext>
                  </a:extLst>
                </a:gridCol>
              </a:tblGrid>
              <a:tr h="321225">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  項　目</a:t>
                      </a:r>
                      <a:endParaRPr sz="900" u="none" strike="noStrike" cap="none"/>
                    </a:p>
                  </a:txBody>
                  <a:tcPr marL="91425" marR="91425" marT="91425" marB="91425">
                    <a:solidFill>
                      <a:srgbClr val="F3F3F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t>説　　明</a:t>
                      </a:r>
                      <a:endParaRPr sz="9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4823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チェックボックス</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各申請にチェックを入れて該当申請の承認作業を行います。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ヘッダーのチェックボックスにチェックを入れると、表示されている全ての申請にチェックが入ります。</a:t>
                      </a:r>
                      <a:endParaRPr sz="900" u="none" strike="noStrike" cap="none"/>
                    </a:p>
                  </a:txBody>
                  <a:tcPr marL="91425" marR="91425" marT="91425" marB="91425"/>
                </a:tc>
                <a:extLst>
                  <a:ext uri="{0D108BD9-81ED-4DB2-BD59-A6C34878D82A}">
                    <a16:rowId xmlns:a16="http://schemas.microsoft.com/office/drawing/2014/main" val="10001"/>
                  </a:ext>
                </a:extLst>
              </a:tr>
              <a:tr h="24760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a:t>
                      </a:r>
                      <a:endParaRPr sz="9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申請を行ったスタッフ名が表示されます。</a:t>
                      </a:r>
                      <a:endParaRPr sz="900"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日付</a:t>
                      </a:r>
                      <a:endParaRPr sz="9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選択備考申請の対象となる日付が表示されます。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クリックすると、該当日の出入詳細画面に移動します。</a:t>
                      </a:r>
                      <a:endParaRPr sz="9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選択備考</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（適用開始日）</a:t>
                      </a:r>
                      <a:endParaRPr sz="900" u="none" strike="noStrike" cap="none"/>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申請された選択備考名称が表示されます。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括弧内は選択備考の適用開始日です。</a:t>
                      </a:r>
                      <a:endParaRPr sz="900" u="none" strike="noStrike" cap="none"/>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4"/>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申請された選択肢</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申請された選択肢の名称と回数が表示されます。</a:t>
                      </a:r>
                      <a:endParaRPr sz="900" u="none" strike="noStrike" cap="none"/>
                    </a:p>
                  </a:txBody>
                  <a:tcPr marL="91425" marR="91425" marT="91425" marB="91425"/>
                </a:tc>
                <a:extLst>
                  <a:ext uri="{0D108BD9-81ED-4DB2-BD59-A6C34878D82A}">
                    <a16:rowId xmlns:a16="http://schemas.microsoft.com/office/drawing/2014/main" val="10005"/>
                  </a:ext>
                </a:extLst>
              </a:tr>
              <a:tr h="21127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コメント</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申請の際にスタッフがコメントを入力している場合、この欄に表示されます。</a:t>
                      </a:r>
                      <a:endParaRPr sz="900" u="none" strike="noStrike" cap="none"/>
                    </a:p>
                  </a:txBody>
                  <a:tcPr marL="91425" marR="91425" marT="91425" marB="91425"/>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申請日時</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スタッフより申請が実行された日付が表示されます。</a:t>
                      </a:r>
                      <a:endParaRPr sz="900" u="none" strike="noStrike" cap="none"/>
                    </a:p>
                  </a:txBody>
                  <a:tcPr marL="91425" marR="91425" marT="91425" marB="91425"/>
                </a:tc>
                <a:extLst>
                  <a:ext uri="{0D108BD9-81ED-4DB2-BD59-A6C34878D82A}">
                    <a16:rowId xmlns:a16="http://schemas.microsoft.com/office/drawing/2014/main" val="10007"/>
                  </a:ext>
                </a:extLst>
              </a:tr>
              <a:tr h="871950">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承認状況</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（承認フロー）</a:t>
                      </a:r>
                      <a:endParaRPr sz="900" u="none" strike="noStrike" cap="none"/>
                    </a:p>
                    <a:p>
                      <a:pPr marL="0" marR="0" lvl="0" indent="0" algn="l" rtl="0">
                        <a:lnSpc>
                          <a:spcPct val="100000"/>
                        </a:lnSpc>
                        <a:spcBef>
                          <a:spcPts val="0"/>
                        </a:spcBef>
                        <a:spcAft>
                          <a:spcPts val="0"/>
                        </a:spcAft>
                        <a:buClr>
                          <a:srgbClr val="000000"/>
                        </a:buClr>
                        <a:buSzPts val="900"/>
                        <a:buFont typeface="Arial"/>
                        <a:buNone/>
                      </a:pP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申請に適用されている承認フローが表示されます。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申請の承認状況「未」「承認」「却下」が表示されます。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r>
                        <a:rPr lang="ja-JP" sz="900" u="none" strike="noStrike" cap="none"/>
                        <a:t>括弧内には、該当スタッフに適用されている承認フローの設定が表示されます。</a:t>
                      </a:r>
                      <a:endParaRPr sz="900" u="none" strike="noStrike" cap="none"/>
                    </a:p>
                    <a:p>
                      <a:pPr marL="0" marR="0" lvl="0" indent="0" algn="l" rtl="0">
                        <a:lnSpc>
                          <a:spcPct val="100000"/>
                        </a:lnSpc>
                        <a:spcBef>
                          <a:spcPts val="0"/>
                        </a:spcBef>
                        <a:spcAft>
                          <a:spcPts val="0"/>
                        </a:spcAft>
                        <a:buClr>
                          <a:schemeClr val="dk1"/>
                        </a:buClr>
                        <a:buSzPts val="1100"/>
                        <a:buFont typeface="Arial"/>
                        <a:buNone/>
                      </a:pP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［関連ヘルプ］</a:t>
                      </a:r>
                      <a:r>
                        <a:rPr lang="ja-JP" sz="900" u="sng" strike="noStrike" cap="none">
                          <a:solidFill>
                            <a:schemeClr val="hlink"/>
                          </a:solidFill>
                          <a:hlinkClick r:id="rId4"/>
                        </a:rPr>
                        <a:t>承認設定</a:t>
                      </a:r>
                      <a:endParaRPr sz="900" u="none" strike="noStrike" cap="none"/>
                    </a:p>
                  </a:txBody>
                  <a:tcPr marL="91425" marR="91425" marT="91425" marB="91425"/>
                </a:tc>
                <a:extLst>
                  <a:ext uri="{0D108BD9-81ED-4DB2-BD59-A6C34878D82A}">
                    <a16:rowId xmlns:a16="http://schemas.microsoft.com/office/drawing/2014/main" val="10008"/>
                  </a:ext>
                </a:extLst>
              </a:tr>
              <a:tr h="4589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承認者名</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（承認状況）</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承認者の名前が表示されます。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「自分」は、ログインしている管理者を示します。</a:t>
                      </a:r>
                      <a:endParaRPr sz="900" u="none" strike="noStrike" cap="none"/>
                    </a:p>
                    <a:p>
                      <a:pPr marL="0" marR="0" lvl="0" indent="0" algn="l" rtl="0">
                        <a:lnSpc>
                          <a:spcPct val="100000"/>
                        </a:lnSpc>
                        <a:spcBef>
                          <a:spcPts val="0"/>
                        </a:spcBef>
                        <a:spcAft>
                          <a:spcPts val="0"/>
                        </a:spcAft>
                        <a:buClr>
                          <a:srgbClr val="000000"/>
                        </a:buClr>
                        <a:buSzPts val="900"/>
                        <a:buFont typeface="Arial"/>
                        <a:buNone/>
                      </a:pPr>
                      <a:r>
                        <a:rPr lang="ja-JP" sz="900" u="none" strike="noStrike" cap="none"/>
                        <a:t>括弧内には、該当承認者の対応状況が表示されます。</a:t>
                      </a:r>
                      <a:endParaRPr sz="900" u="none" strike="noStrike" cap="none"/>
                    </a:p>
                  </a:txBody>
                  <a:tcPr marL="91425" marR="91425" marT="91425" marB="91425"/>
                </a:tc>
                <a:extLst>
                  <a:ext uri="{0D108BD9-81ED-4DB2-BD59-A6C34878D82A}">
                    <a16:rowId xmlns:a16="http://schemas.microsoft.com/office/drawing/2014/main" val="10009"/>
                  </a:ext>
                </a:extLst>
              </a:tr>
              <a:tr h="321225">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詳細</a:t>
                      </a:r>
                      <a:endParaRPr sz="9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900"/>
                        <a:buFont typeface="Arial"/>
                        <a:buNone/>
                      </a:pPr>
                      <a:r>
                        <a:rPr lang="ja-JP" sz="900" u="none" strike="noStrike" cap="none"/>
                        <a:t>申請の詳細画面に移動します。</a:t>
                      </a:r>
                      <a:endParaRPr sz="900" u="none" strike="noStrike" cap="none"/>
                    </a:p>
                  </a:txBody>
                  <a:tcPr marL="91425" marR="91425" marT="91425" marB="91425"/>
                </a:tc>
                <a:extLst>
                  <a:ext uri="{0D108BD9-81ED-4DB2-BD59-A6C34878D82A}">
                    <a16:rowId xmlns:a16="http://schemas.microsoft.com/office/drawing/2014/main" val="10010"/>
                  </a:ext>
                </a:extLst>
              </a:tr>
            </a:tbl>
          </a:graphicData>
        </a:graphic>
      </p:graphicFrame>
      <p:sp>
        <p:nvSpPr>
          <p:cNvPr id="1318" name="Google Shape;1318;g29d41bb8955_0_17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29d41bb8955_0_189"/>
          <p:cNvSpPr txBox="1">
            <a:spLocks noGrp="1"/>
          </p:cNvSpPr>
          <p:nvPr>
            <p:ph type="sldNum" idx="12"/>
          </p:nvPr>
        </p:nvSpPr>
        <p:spPr>
          <a:xfrm>
            <a:off x="5314055" y="243663"/>
            <a:ext cx="1543800" cy="487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100"/>
              <a:buNone/>
            </a:pPr>
            <a:fld id="{00000000-1234-1234-1234-123412341234}" type="slidenum">
              <a:rPr lang="en-US" altLang="ja-JP"/>
              <a:t>99</a:t>
            </a:fld>
            <a:endParaRPr/>
          </a:p>
        </p:txBody>
      </p:sp>
      <p:sp>
        <p:nvSpPr>
          <p:cNvPr id="1324" name="Google Shape;1324;g29d41bb8955_0_189"/>
          <p:cNvSpPr txBox="1">
            <a:spLocks noGrp="1"/>
          </p:cNvSpPr>
          <p:nvPr>
            <p:ph type="body" idx="2"/>
          </p:nvPr>
        </p:nvSpPr>
        <p:spPr>
          <a:xfrm>
            <a:off x="408075" y="917650"/>
            <a:ext cx="6110400" cy="3987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SzPts val="2300"/>
              <a:buNone/>
            </a:pPr>
            <a:r>
              <a:rPr lang="ja-JP" sz="1300"/>
              <a:t>承認済の休暇申請・休日出勤申請・残業申請を却下する方法をご案内します。</a:t>
            </a:r>
            <a:endParaRPr sz="1300"/>
          </a:p>
        </p:txBody>
      </p:sp>
      <p:sp>
        <p:nvSpPr>
          <p:cNvPr id="1325" name="Google Shape;1325;g29d41bb8955_0_189"/>
          <p:cNvSpPr txBox="1"/>
          <p:nvPr/>
        </p:nvSpPr>
        <p:spPr>
          <a:xfrm>
            <a:off x="277200" y="3298850"/>
            <a:ext cx="6291000" cy="72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「検索条件設定」の以下3項目を全て「指定なし」で選択し、【表示】ボタンをクリックします。</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・自分の対応状況</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・自分以外の状況</a:t>
            </a:r>
            <a:endParaRPr sz="1000" b="0" i="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　・自分以外の対応状況</a:t>
            </a:r>
            <a:endParaRPr sz="1000" b="0" i="0" u="none" strike="noStrike" cap="none">
              <a:solidFill>
                <a:schemeClr val="dk1"/>
              </a:solidFill>
              <a:latin typeface="Meiryo"/>
              <a:ea typeface="Meiryo"/>
              <a:cs typeface="Meiryo"/>
              <a:sym typeface="Meiryo"/>
            </a:endParaRPr>
          </a:p>
        </p:txBody>
      </p:sp>
      <p:sp>
        <p:nvSpPr>
          <p:cNvPr id="1326" name="Google Shape;1326;g29d41bb8955_0_189"/>
          <p:cNvSpPr txBox="1"/>
          <p:nvPr/>
        </p:nvSpPr>
        <p:spPr>
          <a:xfrm>
            <a:off x="277200" y="6693475"/>
            <a:ext cx="6141600" cy="43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または、該当申請の【詳細】ボタンから各申請の詳細画面に移動し、詳細画面下部の管理者設定にある「却下」ボタンから却下することもできます。</a:t>
            </a:r>
            <a:endParaRPr sz="1000" b="0" i="0" u="none" strike="noStrike" cap="none">
              <a:solidFill>
                <a:schemeClr val="dk1"/>
              </a:solidFill>
              <a:latin typeface="Meiryo"/>
              <a:ea typeface="Meiryo"/>
              <a:cs typeface="Meiryo"/>
              <a:sym typeface="Meiryo"/>
            </a:endParaRPr>
          </a:p>
        </p:txBody>
      </p:sp>
      <p:sp>
        <p:nvSpPr>
          <p:cNvPr id="1327" name="Google Shape;1327;g29d41bb8955_0_189"/>
          <p:cNvSpPr txBox="1"/>
          <p:nvPr/>
        </p:nvSpPr>
        <p:spPr>
          <a:xfrm>
            <a:off x="277200" y="1551600"/>
            <a:ext cx="6241200" cy="30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chemeClr val="dk1"/>
                </a:solidFill>
                <a:latin typeface="Meiryo"/>
                <a:ea typeface="Meiryo"/>
                <a:cs typeface="Meiryo"/>
                <a:sym typeface="Meiryo"/>
              </a:rPr>
              <a:t>「休暇・申請管理」にカーソルを合わせ、該当の申請一覧をクリックします。</a:t>
            </a:r>
            <a:endParaRPr sz="1000" b="0" i="0" u="none" strike="noStrike" cap="none">
              <a:solidFill>
                <a:schemeClr val="dk1"/>
              </a:solidFill>
              <a:latin typeface="Meiryo"/>
              <a:ea typeface="Meiryo"/>
              <a:cs typeface="Meiryo"/>
              <a:sym typeface="Meiryo"/>
            </a:endParaRPr>
          </a:p>
        </p:txBody>
      </p:sp>
      <p:pic>
        <p:nvPicPr>
          <p:cNvPr id="1328" name="Google Shape;1328;g29d41bb8955_0_189"/>
          <p:cNvPicPr preferRelativeResize="0"/>
          <p:nvPr/>
        </p:nvPicPr>
        <p:blipFill rotWithShape="1">
          <a:blip r:embed="rId3">
            <a:alphaModFix/>
          </a:blip>
          <a:srcRect/>
          <a:stretch/>
        </p:blipFill>
        <p:spPr>
          <a:xfrm>
            <a:off x="283475" y="4025750"/>
            <a:ext cx="6291050" cy="976450"/>
          </a:xfrm>
          <a:prstGeom prst="rect">
            <a:avLst/>
          </a:prstGeom>
          <a:noFill/>
          <a:ln w="9525" cap="flat" cmpd="sng">
            <a:solidFill>
              <a:srgbClr val="D9D9D9"/>
            </a:solidFill>
            <a:prstDash val="solid"/>
            <a:round/>
            <a:headEnd type="none" w="sm" len="sm"/>
            <a:tailEnd type="none" w="sm" len="sm"/>
          </a:ln>
        </p:spPr>
      </p:pic>
      <p:sp>
        <p:nvSpPr>
          <p:cNvPr id="1329" name="Google Shape;1329;g29d41bb8955_0_189"/>
          <p:cNvSpPr/>
          <p:nvPr/>
        </p:nvSpPr>
        <p:spPr>
          <a:xfrm>
            <a:off x="349250" y="4049950"/>
            <a:ext cx="1590600" cy="70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g29d41bb8955_0_189"/>
          <p:cNvSpPr/>
          <p:nvPr/>
        </p:nvSpPr>
        <p:spPr>
          <a:xfrm>
            <a:off x="4298950" y="4756150"/>
            <a:ext cx="3873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1" name="Google Shape;1331;g29d41bb8955_0_189"/>
          <p:cNvPicPr preferRelativeResize="0"/>
          <p:nvPr/>
        </p:nvPicPr>
        <p:blipFill rotWithShape="1">
          <a:blip r:embed="rId4">
            <a:alphaModFix/>
          </a:blip>
          <a:srcRect/>
          <a:stretch/>
        </p:blipFill>
        <p:spPr>
          <a:xfrm>
            <a:off x="277200" y="7073875"/>
            <a:ext cx="6291000" cy="714650"/>
          </a:xfrm>
          <a:prstGeom prst="rect">
            <a:avLst/>
          </a:prstGeom>
          <a:noFill/>
          <a:ln w="9525" cap="flat" cmpd="sng">
            <a:solidFill>
              <a:srgbClr val="D8D8D8"/>
            </a:solidFill>
            <a:prstDash val="solid"/>
            <a:round/>
            <a:headEnd type="none" w="sm" len="sm"/>
            <a:tailEnd type="none" w="sm" len="sm"/>
          </a:ln>
        </p:spPr>
      </p:pic>
      <p:sp>
        <p:nvSpPr>
          <p:cNvPr id="1332" name="Google Shape;1332;g29d41bb8955_0_189"/>
          <p:cNvSpPr/>
          <p:nvPr/>
        </p:nvSpPr>
        <p:spPr>
          <a:xfrm>
            <a:off x="6149350" y="7545950"/>
            <a:ext cx="320100" cy="18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3" name="Google Shape;1333;g29d41bb8955_0_189"/>
          <p:cNvPicPr preferRelativeResize="0"/>
          <p:nvPr/>
        </p:nvPicPr>
        <p:blipFill rotWithShape="1">
          <a:blip r:embed="rId5">
            <a:alphaModFix/>
          </a:blip>
          <a:srcRect/>
          <a:stretch/>
        </p:blipFill>
        <p:spPr>
          <a:xfrm>
            <a:off x="271800" y="1863413"/>
            <a:ext cx="6314401" cy="1258685"/>
          </a:xfrm>
          <a:prstGeom prst="rect">
            <a:avLst/>
          </a:prstGeom>
          <a:noFill/>
          <a:ln>
            <a:noFill/>
          </a:ln>
        </p:spPr>
      </p:pic>
      <p:sp>
        <p:nvSpPr>
          <p:cNvPr id="1334" name="Google Shape;1334;g29d41bb8955_0_189"/>
          <p:cNvSpPr/>
          <p:nvPr/>
        </p:nvSpPr>
        <p:spPr>
          <a:xfrm>
            <a:off x="3460750" y="1892300"/>
            <a:ext cx="996900" cy="158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g29d41bb8955_0_189"/>
          <p:cNvSpPr/>
          <p:nvPr/>
        </p:nvSpPr>
        <p:spPr>
          <a:xfrm>
            <a:off x="2949650" y="2413450"/>
            <a:ext cx="660300" cy="436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6" name="Google Shape;1336;g29d41bb8955_0_189"/>
          <p:cNvPicPr preferRelativeResize="0"/>
          <p:nvPr/>
        </p:nvPicPr>
        <p:blipFill rotWithShape="1">
          <a:blip r:embed="rId6">
            <a:alphaModFix/>
          </a:blip>
          <a:srcRect/>
          <a:stretch/>
        </p:blipFill>
        <p:spPr>
          <a:xfrm>
            <a:off x="271800" y="7940900"/>
            <a:ext cx="6314399" cy="952165"/>
          </a:xfrm>
          <a:prstGeom prst="rect">
            <a:avLst/>
          </a:prstGeom>
          <a:noFill/>
          <a:ln w="9525" cap="flat" cmpd="sng">
            <a:solidFill>
              <a:srgbClr val="D9D9D9"/>
            </a:solidFill>
            <a:prstDash val="solid"/>
            <a:round/>
            <a:headEnd type="none" w="sm" len="sm"/>
            <a:tailEnd type="none" w="sm" len="sm"/>
          </a:ln>
        </p:spPr>
      </p:pic>
      <p:sp>
        <p:nvSpPr>
          <p:cNvPr id="1337" name="Google Shape;1337;g29d41bb8955_0_189"/>
          <p:cNvSpPr/>
          <p:nvPr/>
        </p:nvSpPr>
        <p:spPr>
          <a:xfrm>
            <a:off x="1266200" y="8206350"/>
            <a:ext cx="320100" cy="18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8" name="Google Shape;1338;g29d41bb8955_0_189"/>
          <p:cNvPicPr preferRelativeResize="0"/>
          <p:nvPr/>
        </p:nvPicPr>
        <p:blipFill rotWithShape="1">
          <a:blip r:embed="rId7">
            <a:alphaModFix/>
          </a:blip>
          <a:srcRect/>
          <a:stretch/>
        </p:blipFill>
        <p:spPr>
          <a:xfrm>
            <a:off x="270000" y="5428006"/>
            <a:ext cx="6291002" cy="990019"/>
          </a:xfrm>
          <a:prstGeom prst="rect">
            <a:avLst/>
          </a:prstGeom>
          <a:noFill/>
          <a:ln w="9525" cap="flat" cmpd="sng">
            <a:solidFill>
              <a:srgbClr val="D9D9D9"/>
            </a:solidFill>
            <a:prstDash val="solid"/>
            <a:round/>
            <a:headEnd type="none" w="sm" len="sm"/>
            <a:tailEnd type="none" w="sm" len="sm"/>
          </a:ln>
        </p:spPr>
      </p:pic>
      <p:sp>
        <p:nvSpPr>
          <p:cNvPr id="1339" name="Google Shape;1339;g29d41bb8955_0_189"/>
          <p:cNvSpPr txBox="1"/>
          <p:nvPr/>
        </p:nvSpPr>
        <p:spPr>
          <a:xfrm>
            <a:off x="258600" y="5215400"/>
            <a:ext cx="6314400" cy="30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050"/>
              <a:buFont typeface="Calibri"/>
              <a:buNone/>
            </a:pPr>
            <a:r>
              <a:rPr lang="ja-JP" sz="1000" b="0" i="0" u="none" strike="noStrike" cap="none">
                <a:solidFill>
                  <a:schemeClr val="dk1"/>
                </a:solidFill>
                <a:latin typeface="Meiryo"/>
                <a:ea typeface="Meiryo"/>
                <a:cs typeface="Meiryo"/>
                <a:sym typeface="Meiryo"/>
              </a:rPr>
              <a:t>該当の申請にチェックをつけ、【却下】ボタンをクリックし却下します。</a:t>
            </a:r>
            <a:endParaRPr sz="1000" b="0" i="0" u="none" strike="noStrike" cap="none">
              <a:solidFill>
                <a:schemeClr val="dk1"/>
              </a:solidFill>
              <a:latin typeface="Meiryo"/>
              <a:ea typeface="Meiryo"/>
              <a:cs typeface="Meiryo"/>
              <a:sym typeface="Meiryo"/>
            </a:endParaRPr>
          </a:p>
        </p:txBody>
      </p:sp>
      <p:sp>
        <p:nvSpPr>
          <p:cNvPr id="1340" name="Google Shape;1340;g29d41bb8955_0_189"/>
          <p:cNvSpPr/>
          <p:nvPr/>
        </p:nvSpPr>
        <p:spPr>
          <a:xfrm>
            <a:off x="952500" y="5435050"/>
            <a:ext cx="281700" cy="18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29d41bb8955_0_189"/>
          <p:cNvSpPr txBox="1">
            <a:spLocks noGrp="1"/>
          </p:cNvSpPr>
          <p:nvPr>
            <p:ph type="body" idx="1"/>
          </p:nvPr>
        </p:nvSpPr>
        <p:spPr>
          <a:xfrm>
            <a:off x="169282" y="217943"/>
            <a:ext cx="5775600" cy="622800"/>
          </a:xfrm>
          <a:prstGeom prst="rect">
            <a:avLst/>
          </a:prstGeom>
          <a:noFill/>
          <a:ln>
            <a:noFill/>
          </a:ln>
        </p:spPr>
        <p:txBody>
          <a:bodyPr spcFirstLastPara="1" wrap="square" lIns="91425" tIns="91425" rIns="91425" bIns="91425" anchor="t" anchorCtr="0">
            <a:noAutofit/>
          </a:bodyPr>
          <a:lstStyle/>
          <a:p>
            <a:pPr marL="70595" lvl="0" indent="0" algn="l" rtl="0">
              <a:lnSpc>
                <a:spcPct val="90000"/>
              </a:lnSpc>
              <a:spcBef>
                <a:spcPts val="706"/>
              </a:spcBef>
              <a:spcAft>
                <a:spcPts val="0"/>
              </a:spcAft>
              <a:buClr>
                <a:schemeClr val="dk1"/>
              </a:buClr>
              <a:buSzPts val="2300"/>
              <a:buFont typeface="Arial"/>
              <a:buNone/>
            </a:pPr>
            <a:r>
              <a:rPr lang="ja-JP"/>
              <a:t>休暇申請・休日出勤申請・残業申請・選択備考申請</a:t>
            </a:r>
            <a:endParaRPr/>
          </a:p>
        </p:txBody>
      </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23110</Words>
  <Application>Microsoft Office PowerPoint</Application>
  <PresentationFormat>画面に合わせる (4:3)</PresentationFormat>
  <Paragraphs>2001</Paragraphs>
  <Slides>133</Slides>
  <Notes>133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133</vt:i4>
      </vt:variant>
    </vt:vector>
  </HeadingPairs>
  <TitlesOfParts>
    <vt:vector size="137" baseType="lpstr">
      <vt:lpstr>Meiryo</vt:lpstr>
      <vt:lpstr>Arial</vt:lpstr>
      <vt:lpstr>Calibri</vt:lpstr>
      <vt:lpstr>Office テーマ</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hara.yusuke</dc:creator>
  <cp:lastModifiedBy>fujita.saori</cp:lastModifiedBy>
  <cp:revision>1</cp:revision>
  <dcterms:modified xsi:type="dcterms:W3CDTF">2025-01-14T02:48:48Z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