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7559675" cy="10691813"/>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9">
          <p15:clr>
            <a:srgbClr val="747775"/>
          </p15:clr>
        </p15:guide>
        <p15:guide id="2" pos="228">
          <p15:clr>
            <a:srgbClr val="747775"/>
          </p15:clr>
        </p15:guide>
        <p15:guide id="3" pos="4534">
          <p15:clr>
            <a:srgbClr val="747775"/>
          </p15:clr>
        </p15:guide>
        <p15:guide id="4" orient="horz" pos="633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O0S+5JWnZwZdJdSbWTA8+BKIz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2E0032-79AC-4C7A-9FB5-4A7FBA123062}">
  <a:tblStyle styleId="{AC2E0032-79AC-4C7A-9FB5-4A7FBA1230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1804" y="48"/>
      </p:cViewPr>
      <p:guideLst>
        <p:guide orient="horz" pos="839"/>
        <p:guide pos="228"/>
        <p:guide pos="4534"/>
        <p:guide orient="horz" pos="6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9787" cy="498692"/>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837" y="1"/>
            <a:ext cx="2949787" cy="498692"/>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5"/>
            <a:ext cx="2949787" cy="49869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837" y="9440645"/>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15" name="Google Shape;115;p1: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1491f5ecc_0_38: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53" name="Google Shape;253;g301491f5ecc_0_38: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70" name="Google Shape;270;p9: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77" name="Google Shape;277;p10: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94" name="Google Shape;294;p11: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13" name="Google Shape;313;p12: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20" name="Google Shape;320;p13: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39" name="Google Shape;339;p14: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60" name="Google Shape;360;p15: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79" name="Google Shape;379;p16: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7d55d613b5_0_157: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g27d55d613b5_0_157: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25" name="Google Shape;125;p2: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19" name="Google Shape;419;p17: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26" name="Google Shape;426;p18: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56" name="Google Shape;456;p19: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0: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487" name="Google Shape;487;p20: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09" name="Google Shape;509;p21: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16" name="Google Shape;516;p22: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35" name="Google Shape;535;p23: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53" name="Google Shape;553;p24: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8: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74" name="Google Shape;574;p28: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9: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595" name="Google Shape;595;p29: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bbda0ad56_0_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61" name="Google Shape;161;g27bbda0ad56_0_0: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0: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30: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8" name="Google Shape;638;p31: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019e1b1819_0_34: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63" name="Google Shape;663;g3019e1b1819_0_34: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019e1b1819_0_61: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86" name="Google Shape;686;g3019e1b1819_0_61: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019e1b1819_0_8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00" name="Google Shape;700;g3019e1b1819_0_80: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7d55d613b5_0_3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16" name="Google Shape;716;g27d55d613b5_0_36: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7d55d613b5_0_52: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34" name="Google Shape;734;g27d55d613b5_0_52: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7d55d613b5_0_100: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60" name="Google Shape;760;g27d55d613b5_0_100: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7d55d613b5_0_8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67" name="Google Shape;767;g27d55d613b5_0_80: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014ab5146b_0_7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86" name="Google Shape;786;g3014ab5146b_0_76: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84" name="Google Shape;184;p3: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014ab5146b_0_10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799" name="Google Shape;799;g3014ab5146b_0_109: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014ab5146b_0_14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817" name="Google Shape;817;g3014ab5146b_0_149: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27d55d613b5_0_107: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828" name="Google Shape;828;g27d55d613b5_0_107: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7d55d613b5_0_12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846" name="Google Shape;846;g27d55d613b5_0_127: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7d55d613b5_0_134: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853" name="Google Shape;853;g27d55d613b5_0_134: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191" name="Google Shape;191;p5: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p6: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14" name="Google Shape;214;p7: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26" name="Google Shape;226;p8: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1491f5ecc_0_24: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246" name="Google Shape;246;g301491f5ecc_0_24: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362637" y="1403698"/>
            <a:ext cx="6520220" cy="35614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0" name="Google Shape;40;p33"/>
          <p:cNvSpPr txBox="1">
            <a:spLocks noGrp="1"/>
          </p:cNvSpPr>
          <p:nvPr>
            <p:ph type="sldNum" idx="12"/>
          </p:nvPr>
        </p:nvSpPr>
        <p:spPr>
          <a:xfrm>
            <a:off x="7074202" y="9873521"/>
            <a:ext cx="453600" cy="818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91"/>
        <p:cNvGrpSpPr/>
        <p:nvPr/>
      </p:nvGrpSpPr>
      <p:grpSpPr>
        <a:xfrm>
          <a:off x="0" y="0"/>
          <a:ext cx="0" cy="0"/>
          <a:chOff x="0" y="0"/>
          <a:chExt cx="0" cy="0"/>
        </a:xfrm>
      </p:grpSpPr>
      <p:sp>
        <p:nvSpPr>
          <p:cNvPr id="92" name="Google Shape;92;p43"/>
          <p:cNvSpPr txBox="1">
            <a:spLocks noGrp="1"/>
          </p:cNvSpPr>
          <p:nvPr>
            <p:ph type="title"/>
          </p:nvPr>
        </p:nvSpPr>
        <p:spPr>
          <a:xfrm>
            <a:off x="520712" y="569242"/>
            <a:ext cx="6520200" cy="20667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body" idx="1"/>
          </p:nvPr>
        </p:nvSpPr>
        <p:spPr>
          <a:xfrm>
            <a:off x="520713" y="2620980"/>
            <a:ext cx="3198000" cy="1284600"/>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825"/>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body" idx="2"/>
          </p:nvPr>
        </p:nvSpPr>
        <p:spPr>
          <a:xfrm>
            <a:off x="520713" y="3905482"/>
            <a:ext cx="3198000" cy="57444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95" name="Google Shape;95;p43"/>
          <p:cNvSpPr txBox="1">
            <a:spLocks noGrp="1"/>
          </p:cNvSpPr>
          <p:nvPr>
            <p:ph type="body" idx="3"/>
          </p:nvPr>
        </p:nvSpPr>
        <p:spPr>
          <a:xfrm>
            <a:off x="3827086" y="2620980"/>
            <a:ext cx="3213900" cy="1284600"/>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825"/>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96" name="Google Shape;96;p43"/>
          <p:cNvSpPr txBox="1">
            <a:spLocks noGrp="1"/>
          </p:cNvSpPr>
          <p:nvPr>
            <p:ph type="body" idx="4"/>
          </p:nvPr>
        </p:nvSpPr>
        <p:spPr>
          <a:xfrm>
            <a:off x="3827086" y="3905482"/>
            <a:ext cx="3213900" cy="57444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97" name="Google Shape;97;p43"/>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43"/>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3"/>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a:off x="519112" y="569912"/>
            <a:ext cx="6521400" cy="2065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102" name="Google Shape;102;p44"/>
          <p:cNvSpPr txBox="1">
            <a:spLocks noGrp="1"/>
          </p:cNvSpPr>
          <p:nvPr>
            <p:ph type="body" idx="1"/>
          </p:nvPr>
        </p:nvSpPr>
        <p:spPr>
          <a:xfrm>
            <a:off x="519728" y="2846200"/>
            <a:ext cx="3213000" cy="67839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03" name="Google Shape;103;p44"/>
          <p:cNvSpPr txBox="1">
            <a:spLocks noGrp="1"/>
          </p:cNvSpPr>
          <p:nvPr>
            <p:ph type="body" idx="2"/>
          </p:nvPr>
        </p:nvSpPr>
        <p:spPr>
          <a:xfrm>
            <a:off x="3827085" y="2846200"/>
            <a:ext cx="3213000" cy="67839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04" name="Google Shape;104;p44"/>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44"/>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44"/>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07"/>
        <p:cNvGrpSpPr/>
        <p:nvPr/>
      </p:nvGrpSpPr>
      <p:grpSpPr>
        <a:xfrm>
          <a:off x="0" y="0"/>
          <a:ext cx="0" cy="0"/>
          <a:chOff x="0" y="0"/>
          <a:chExt cx="0" cy="0"/>
        </a:xfrm>
      </p:grpSpPr>
      <p:sp>
        <p:nvSpPr>
          <p:cNvPr id="108" name="Google Shape;108;p45"/>
          <p:cNvSpPr txBox="1">
            <a:spLocks noGrp="1"/>
          </p:cNvSpPr>
          <p:nvPr>
            <p:ph type="title"/>
          </p:nvPr>
        </p:nvSpPr>
        <p:spPr>
          <a:xfrm>
            <a:off x="515791" y="2665532"/>
            <a:ext cx="6520200" cy="44475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rgbClr val="000000"/>
              </a:buClr>
              <a:buSzPts val="1400"/>
              <a:buFont typeface="Arial"/>
              <a:buNone/>
              <a:defRPr sz="496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109" name="Google Shape;109;p45"/>
          <p:cNvSpPr txBox="1">
            <a:spLocks noGrp="1"/>
          </p:cNvSpPr>
          <p:nvPr>
            <p:ph type="body" idx="1"/>
          </p:nvPr>
        </p:nvSpPr>
        <p:spPr>
          <a:xfrm>
            <a:off x="515791" y="7155103"/>
            <a:ext cx="6520200" cy="23388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rgbClr val="888888"/>
              </a:buClr>
              <a:buSzPts val="1653"/>
              <a:buFont typeface="Arial"/>
              <a:buNone/>
              <a:defRPr sz="1653" b="0" i="0" u="none" strike="noStrike" cap="none">
                <a:solidFill>
                  <a:srgbClr val="888888"/>
                </a:solidFill>
                <a:latin typeface="Calibri"/>
                <a:ea typeface="Calibri"/>
                <a:cs typeface="Calibri"/>
                <a:sym typeface="Calibri"/>
              </a:defRPr>
            </a:lvl2pPr>
            <a:lvl3pPr marL="1371600" marR="0" lvl="2" indent="-228600" algn="l">
              <a:lnSpc>
                <a:spcPct val="90000"/>
              </a:lnSpc>
              <a:spcBef>
                <a:spcPts val="413"/>
              </a:spcBef>
              <a:spcAft>
                <a:spcPts val="0"/>
              </a:spcAft>
              <a:buClr>
                <a:srgbClr val="888888"/>
              </a:buClr>
              <a:buSzPts val="1488"/>
              <a:buFont typeface="Arial"/>
              <a:buNone/>
              <a:defRPr sz="1488" b="0" i="0" u="none" strike="noStrike" cap="none">
                <a:solidFill>
                  <a:srgbClr val="888888"/>
                </a:solidFill>
                <a:latin typeface="Calibri"/>
                <a:ea typeface="Calibri"/>
                <a:cs typeface="Calibri"/>
                <a:sym typeface="Calibri"/>
              </a:defRPr>
            </a:lvl3pPr>
            <a:lvl4pPr marL="1828800" marR="0" lvl="3"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4pPr>
            <a:lvl5pPr marL="2286000" marR="0" lvl="4"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5pPr>
            <a:lvl6pPr marL="2743200" marR="0" lvl="5"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6pPr>
            <a:lvl7pPr marL="3200400" marR="0" lvl="6"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7pPr>
            <a:lvl8pPr marL="3657600" marR="0" lvl="7"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8pPr>
            <a:lvl9pPr marL="4114800" marR="0" lvl="8"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9pPr>
          </a:lstStyle>
          <a:p>
            <a:endParaRPr/>
          </a:p>
        </p:txBody>
      </p:sp>
      <p:sp>
        <p:nvSpPr>
          <p:cNvPr id="110" name="Google Shape;110;p45"/>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45"/>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45"/>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519112" y="569912"/>
            <a:ext cx="6521400" cy="2065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9" name="Google Shape;49;p35"/>
          <p:cNvSpPr txBox="1">
            <a:spLocks noGrp="1"/>
          </p:cNvSpPr>
          <p:nvPr>
            <p:ph type="body" idx="1"/>
          </p:nvPr>
        </p:nvSpPr>
        <p:spPr>
          <a:xfrm>
            <a:off x="519112" y="2846387"/>
            <a:ext cx="6521400" cy="67833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カスタム レイアウト 1">
  <p:cSld name="CUSTOM">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519112" y="569912"/>
            <a:ext cx="6521400" cy="20652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56"/>
        <p:cNvGrpSpPr/>
        <p:nvPr/>
      </p:nvGrpSpPr>
      <p:grpSpPr>
        <a:xfrm>
          <a:off x="0" y="0"/>
          <a:ext cx="0" cy="0"/>
          <a:chOff x="0" y="0"/>
          <a:chExt cx="0" cy="0"/>
        </a:xfrm>
      </p:grpSpPr>
      <p:sp>
        <p:nvSpPr>
          <p:cNvPr id="57" name="Google Shape;57;p37"/>
          <p:cNvSpPr txBox="1">
            <a:spLocks noGrp="1"/>
          </p:cNvSpPr>
          <p:nvPr>
            <p:ph type="title"/>
          </p:nvPr>
        </p:nvSpPr>
        <p:spPr>
          <a:xfrm rot="5400000">
            <a:off x="1694398" y="4284590"/>
            <a:ext cx="9060900" cy="1630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58" name="Google Shape;58;p37"/>
          <p:cNvSpPr txBox="1">
            <a:spLocks noGrp="1"/>
          </p:cNvSpPr>
          <p:nvPr>
            <p:ph type="body" idx="1"/>
          </p:nvPr>
        </p:nvSpPr>
        <p:spPr>
          <a:xfrm rot="5400000">
            <a:off x="-1612953" y="2701790"/>
            <a:ext cx="9060900" cy="47958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59" name="Google Shape;59;p37"/>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37"/>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7"/>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と 縦書きテキスト" type="vertTx">
  <p:cSld name="VERTICAL_TEXT">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519112" y="569912"/>
            <a:ext cx="6521400" cy="2065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64" name="Google Shape;64;p38"/>
          <p:cNvSpPr txBox="1">
            <a:spLocks noGrp="1"/>
          </p:cNvSpPr>
          <p:nvPr>
            <p:ph type="body" idx="1"/>
          </p:nvPr>
        </p:nvSpPr>
        <p:spPr>
          <a:xfrm rot="5400000">
            <a:off x="388212" y="2977337"/>
            <a:ext cx="6783300" cy="65214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65" name="Google Shape;65;p38"/>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8"/>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38"/>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520712" y="712788"/>
            <a:ext cx="2438100" cy="2494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rgbClr val="000000"/>
              </a:buClr>
              <a:buSzPts val="1400"/>
              <a:buFont typeface="Arial"/>
              <a:buNone/>
              <a:defRPr sz="2645"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70" name="Google Shape;70;p39"/>
          <p:cNvSpPr>
            <a:spLocks noGrp="1"/>
          </p:cNvSpPr>
          <p:nvPr>
            <p:ph type="pic" idx="2"/>
          </p:nvPr>
        </p:nvSpPr>
        <p:spPr>
          <a:xfrm>
            <a:off x="3213847" y="1539425"/>
            <a:ext cx="3827100" cy="7598100"/>
          </a:xfrm>
          <a:prstGeom prst="rect">
            <a:avLst/>
          </a:prstGeom>
          <a:noFill/>
          <a:ln>
            <a:noFill/>
          </a:ln>
        </p:spPr>
      </p:sp>
      <p:sp>
        <p:nvSpPr>
          <p:cNvPr id="71" name="Google Shape;71;p39"/>
          <p:cNvSpPr txBox="1">
            <a:spLocks noGrp="1"/>
          </p:cNvSpPr>
          <p:nvPr>
            <p:ph type="body" idx="1"/>
          </p:nvPr>
        </p:nvSpPr>
        <p:spPr>
          <a:xfrm>
            <a:off x="520712" y="3207544"/>
            <a:ext cx="2438100" cy="59424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72" name="Google Shape;72;p39"/>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9"/>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9"/>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 コンテンツ" type="objTx">
  <p:cSld name="OBJECT_WITH_CAPTION_TEXT">
    <p:spTree>
      <p:nvGrpSpPr>
        <p:cNvPr id="1" name="Shape 75"/>
        <p:cNvGrpSpPr/>
        <p:nvPr/>
      </p:nvGrpSpPr>
      <p:grpSpPr>
        <a:xfrm>
          <a:off x="0" y="0"/>
          <a:ext cx="0" cy="0"/>
          <a:chOff x="0" y="0"/>
          <a:chExt cx="0" cy="0"/>
        </a:xfrm>
      </p:grpSpPr>
      <p:sp>
        <p:nvSpPr>
          <p:cNvPr id="76" name="Google Shape;76;p40"/>
          <p:cNvSpPr txBox="1">
            <a:spLocks noGrp="1"/>
          </p:cNvSpPr>
          <p:nvPr>
            <p:ph type="title"/>
          </p:nvPr>
        </p:nvSpPr>
        <p:spPr>
          <a:xfrm>
            <a:off x="520712" y="712788"/>
            <a:ext cx="2438100" cy="24948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rgbClr val="000000"/>
              </a:buClr>
              <a:buSzPts val="1400"/>
              <a:buFont typeface="Arial"/>
              <a:buNone/>
              <a:defRPr sz="2645"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77" name="Google Shape;77;p40"/>
          <p:cNvSpPr txBox="1">
            <a:spLocks noGrp="1"/>
          </p:cNvSpPr>
          <p:nvPr>
            <p:ph type="body" idx="1"/>
          </p:nvPr>
        </p:nvSpPr>
        <p:spPr>
          <a:xfrm>
            <a:off x="3213847" y="1539425"/>
            <a:ext cx="3827100" cy="7598100"/>
          </a:xfrm>
          <a:prstGeom prst="rect">
            <a:avLst/>
          </a:prstGeom>
          <a:noFill/>
          <a:ln>
            <a:noFill/>
          </a:ln>
        </p:spPr>
        <p:txBody>
          <a:bodyPr spcFirstLastPara="1" wrap="square" lIns="91425" tIns="91425" rIns="91425" bIns="91425" anchor="t" anchorCtr="0">
            <a:noAutofit/>
          </a:bodyPr>
          <a:lstStyle>
            <a:lvl1pPr marL="457200" marR="0" lvl="0" indent="-396557" algn="l">
              <a:lnSpc>
                <a:spcPct val="90000"/>
              </a:lnSpc>
              <a:spcBef>
                <a:spcPts val="825"/>
              </a:spcBef>
              <a:spcAft>
                <a:spcPts val="0"/>
              </a:spcAft>
              <a:buClr>
                <a:schemeClr val="dk1"/>
              </a:buClr>
              <a:buSzPts val="2645"/>
              <a:buFont typeface="Arial"/>
              <a:buChar char="•"/>
              <a:defRPr sz="2645" b="0" i="0" u="none" strike="noStrike" cap="none">
                <a:solidFill>
                  <a:schemeClr val="dk1"/>
                </a:solidFill>
                <a:latin typeface="Calibri"/>
                <a:ea typeface="Calibri"/>
                <a:cs typeface="Calibri"/>
                <a:sym typeface="Calibri"/>
              </a:defRPr>
            </a:lvl1pPr>
            <a:lvl2pPr marL="914400" marR="0" lvl="1" indent="-375602" algn="l">
              <a:lnSpc>
                <a:spcPct val="90000"/>
              </a:lnSpc>
              <a:spcBef>
                <a:spcPts val="413"/>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2pPr>
            <a:lvl3pPr marL="1371600" marR="0" lvl="2" indent="-354583" algn="l">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3pPr>
            <a:lvl4pPr marL="1828800" marR="0" lvl="3"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4pPr>
            <a:lvl5pPr marL="2286000" marR="0" lvl="4"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5pPr>
            <a:lvl6pPr marL="2743200" marR="0" lvl="5"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6pPr>
            <a:lvl7pPr marL="3200400" marR="0" lvl="6"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7pPr>
            <a:lvl8pPr marL="3657600" marR="0" lvl="7"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8pPr>
            <a:lvl9pPr marL="4114800" marR="0" lvl="8"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9pPr>
          </a:lstStyle>
          <a:p>
            <a:endParaRPr/>
          </a:p>
        </p:txBody>
      </p:sp>
      <p:sp>
        <p:nvSpPr>
          <p:cNvPr id="78" name="Google Shape;78;p40"/>
          <p:cNvSpPr txBox="1">
            <a:spLocks noGrp="1"/>
          </p:cNvSpPr>
          <p:nvPr>
            <p:ph type="body" idx="2"/>
          </p:nvPr>
        </p:nvSpPr>
        <p:spPr>
          <a:xfrm>
            <a:off x="520712" y="3207544"/>
            <a:ext cx="2438100" cy="59424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79" name="Google Shape;79;p40"/>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40"/>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0"/>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82"/>
        <p:cNvGrpSpPr/>
        <p:nvPr/>
      </p:nvGrpSpPr>
      <p:grpSpPr>
        <a:xfrm>
          <a:off x="0" y="0"/>
          <a:ext cx="0" cy="0"/>
          <a:chOff x="0" y="0"/>
          <a:chExt cx="0" cy="0"/>
        </a:xfrm>
      </p:grpSpPr>
      <p:sp>
        <p:nvSpPr>
          <p:cNvPr id="83" name="Google Shape;83;p41"/>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41"/>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1"/>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a:off x="519112" y="569912"/>
            <a:ext cx="6521400" cy="2065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88" name="Google Shape;88;p42"/>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2"/>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2"/>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p:cNvPicPr preferRelativeResize="0"/>
          <p:nvPr/>
        </p:nvPicPr>
        <p:blipFill rotWithShape="1">
          <a:blip r:embed="rId3">
            <a:alphaModFix/>
          </a:blip>
          <a:srcRect/>
          <a:stretch/>
        </p:blipFill>
        <p:spPr>
          <a:xfrm>
            <a:off x="0" y="0"/>
            <a:ext cx="7559675" cy="966787"/>
          </a:xfrm>
          <a:prstGeom prst="rect">
            <a:avLst/>
          </a:prstGeom>
          <a:noFill/>
          <a:ln>
            <a:noFill/>
          </a:ln>
        </p:spPr>
      </p:pic>
      <p:sp>
        <p:nvSpPr>
          <p:cNvPr id="11" name="Google Shape;11;p32"/>
          <p:cNvSpPr txBox="1"/>
          <p:nvPr/>
        </p:nvSpPr>
        <p:spPr>
          <a:xfrm>
            <a:off x="361950" y="482600"/>
            <a:ext cx="6521450"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もくじ文字幅1.5pt広</a:t>
            </a:r>
            <a:endParaRPr sz="1400" b="0" i="0" u="none" strike="noStrike" cap="none">
              <a:solidFill>
                <a:srgbClr val="000000"/>
              </a:solidFill>
              <a:latin typeface="Arial"/>
              <a:ea typeface="Arial"/>
              <a:cs typeface="Arial"/>
              <a:sym typeface="Arial"/>
            </a:endParaRPr>
          </a:p>
        </p:txBody>
      </p:sp>
      <p:sp>
        <p:nvSpPr>
          <p:cNvPr id="12" name="Google Shape;12;p32"/>
          <p:cNvSpPr txBox="1"/>
          <p:nvPr/>
        </p:nvSpPr>
        <p:spPr>
          <a:xfrm>
            <a:off x="361950" y="1800225"/>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13" name="Google Shape;13;p32"/>
          <p:cNvSpPr txBox="1"/>
          <p:nvPr/>
        </p:nvSpPr>
        <p:spPr>
          <a:xfrm>
            <a:off x="6710362" y="1800225"/>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14" name="Google Shape;14;p32"/>
          <p:cNvSpPr txBox="1"/>
          <p:nvPr/>
        </p:nvSpPr>
        <p:spPr>
          <a:xfrm>
            <a:off x="2925762" y="1800225"/>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5" name="Google Shape;15;p32"/>
          <p:cNvSpPr txBox="1"/>
          <p:nvPr/>
        </p:nvSpPr>
        <p:spPr>
          <a:xfrm>
            <a:off x="361950" y="2593975"/>
            <a:ext cx="6521450" cy="3571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16" name="Google Shape;16;p32"/>
          <p:cNvSpPr txBox="1"/>
          <p:nvPr/>
        </p:nvSpPr>
        <p:spPr>
          <a:xfrm>
            <a:off x="361950" y="2990850"/>
            <a:ext cx="2803525" cy="674687"/>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17" name="Google Shape;17;p32"/>
          <p:cNvSpPr txBox="1"/>
          <p:nvPr/>
        </p:nvSpPr>
        <p:spPr>
          <a:xfrm>
            <a:off x="6710362" y="2990850"/>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18" name="Google Shape;18;p32"/>
          <p:cNvSpPr txBox="1"/>
          <p:nvPr/>
        </p:nvSpPr>
        <p:spPr>
          <a:xfrm>
            <a:off x="2925762" y="2990850"/>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 name="Google Shape;19;p32"/>
          <p:cNvSpPr txBox="1"/>
          <p:nvPr/>
        </p:nvSpPr>
        <p:spPr>
          <a:xfrm>
            <a:off x="361950" y="39544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0" name="Google Shape;20;p32"/>
          <p:cNvSpPr txBox="1"/>
          <p:nvPr/>
        </p:nvSpPr>
        <p:spPr>
          <a:xfrm>
            <a:off x="361950" y="4351337"/>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1" name="Google Shape;21;p32"/>
          <p:cNvSpPr txBox="1"/>
          <p:nvPr/>
        </p:nvSpPr>
        <p:spPr>
          <a:xfrm>
            <a:off x="6710362" y="4351337"/>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22" name="Google Shape;22;p32"/>
          <p:cNvSpPr txBox="1"/>
          <p:nvPr/>
        </p:nvSpPr>
        <p:spPr>
          <a:xfrm>
            <a:off x="2925762" y="4351337"/>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3" name="Google Shape;23;p32"/>
          <p:cNvSpPr txBox="1"/>
          <p:nvPr/>
        </p:nvSpPr>
        <p:spPr>
          <a:xfrm>
            <a:off x="361950" y="53133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4" name="Google Shape;24;p32"/>
          <p:cNvSpPr txBox="1"/>
          <p:nvPr/>
        </p:nvSpPr>
        <p:spPr>
          <a:xfrm>
            <a:off x="361950" y="5710237"/>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5" name="Google Shape;25;p32"/>
          <p:cNvSpPr txBox="1"/>
          <p:nvPr/>
        </p:nvSpPr>
        <p:spPr>
          <a:xfrm>
            <a:off x="6710362" y="5710237"/>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26" name="Google Shape;26;p32"/>
          <p:cNvSpPr txBox="1"/>
          <p:nvPr/>
        </p:nvSpPr>
        <p:spPr>
          <a:xfrm>
            <a:off x="2925762" y="5710237"/>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7" name="Google Shape;27;p32"/>
          <p:cNvSpPr txBox="1"/>
          <p:nvPr/>
        </p:nvSpPr>
        <p:spPr>
          <a:xfrm>
            <a:off x="361950" y="6673850"/>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8" name="Google Shape;28;p32"/>
          <p:cNvSpPr txBox="1"/>
          <p:nvPr/>
        </p:nvSpPr>
        <p:spPr>
          <a:xfrm>
            <a:off x="361950" y="7070725"/>
            <a:ext cx="2803525" cy="631825"/>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9" name="Google Shape;29;p32"/>
          <p:cNvSpPr txBox="1"/>
          <p:nvPr/>
        </p:nvSpPr>
        <p:spPr>
          <a:xfrm>
            <a:off x="6710362" y="7070725"/>
            <a:ext cx="463550" cy="631825"/>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30" name="Google Shape;30;p32"/>
          <p:cNvSpPr txBox="1"/>
          <p:nvPr/>
        </p:nvSpPr>
        <p:spPr>
          <a:xfrm>
            <a:off x="2925762" y="7070725"/>
            <a:ext cx="3784600" cy="631825"/>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 name="Google Shape;31;p32"/>
          <p:cNvSpPr txBox="1"/>
          <p:nvPr/>
        </p:nvSpPr>
        <p:spPr>
          <a:xfrm>
            <a:off x="361950" y="8032750"/>
            <a:ext cx="6521450" cy="3571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32" name="Google Shape;32;p32"/>
          <p:cNvSpPr txBox="1"/>
          <p:nvPr/>
        </p:nvSpPr>
        <p:spPr>
          <a:xfrm>
            <a:off x="361950" y="8429625"/>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33" name="Google Shape;33;p32"/>
          <p:cNvSpPr txBox="1"/>
          <p:nvPr/>
        </p:nvSpPr>
        <p:spPr>
          <a:xfrm>
            <a:off x="6710362" y="8429625"/>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34" name="Google Shape;34;p32"/>
          <p:cNvSpPr txBox="1"/>
          <p:nvPr/>
        </p:nvSpPr>
        <p:spPr>
          <a:xfrm>
            <a:off x="2925762" y="8429625"/>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5" name="Google Shape;35;p32"/>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36" name="Google Shape;36;p32"/>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37" name="Google Shape;37;p32"/>
          <p:cNvSpPr txBox="1">
            <a:spLocks noGrp="1"/>
          </p:cNvSpPr>
          <p:nvPr>
            <p:ph type="sldNum" idx="12"/>
          </p:nvPr>
        </p:nvSpPr>
        <p:spPr>
          <a:xfrm>
            <a:off x="7074202" y="9873521"/>
            <a:ext cx="453600" cy="8184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34"/>
          <p:cNvSpPr txBox="1">
            <a:spLocks noGrp="1"/>
          </p:cNvSpPr>
          <p:nvPr>
            <p:ph type="title"/>
          </p:nvPr>
        </p:nvSpPr>
        <p:spPr>
          <a:xfrm>
            <a:off x="519112" y="569912"/>
            <a:ext cx="6521400" cy="20652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body" idx="1"/>
          </p:nvPr>
        </p:nvSpPr>
        <p:spPr>
          <a:xfrm>
            <a:off x="519112" y="2846387"/>
            <a:ext cx="6521400" cy="6783300"/>
          </a:xfrm>
          <a:prstGeom prst="rect">
            <a:avLst/>
          </a:prstGeom>
          <a:noFill/>
          <a:ln>
            <a:noFill/>
          </a:ln>
        </p:spPr>
        <p:txBody>
          <a:bodyPr spcFirstLastPara="1" wrap="square" lIns="91425" tIns="91425" rIns="91425" bIns="91425"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dt" idx="10"/>
          </p:nvPr>
        </p:nvSpPr>
        <p:spPr>
          <a:xfrm>
            <a:off x="519112" y="9909175"/>
            <a:ext cx="1701900" cy="5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ftr" idx="11"/>
          </p:nvPr>
        </p:nvSpPr>
        <p:spPr>
          <a:xfrm>
            <a:off x="2503487" y="9909175"/>
            <a:ext cx="2552700" cy="5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4"/>
          <p:cNvSpPr txBox="1">
            <a:spLocks noGrp="1"/>
          </p:cNvSpPr>
          <p:nvPr>
            <p:ph type="sldNum" idx="12"/>
          </p:nvPr>
        </p:nvSpPr>
        <p:spPr>
          <a:xfrm>
            <a:off x="5338762" y="9909175"/>
            <a:ext cx="1701900" cy="570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jobcan.zendesk.com/hc/ja/articles/360000614821" TargetMode="External"/><Relationship Id="rId3" Type="http://schemas.openxmlformats.org/officeDocument/2006/relationships/hyperlink" Target="https://jobcan.zendesk.com/hc/ja/articles/201204675" TargetMode="External"/><Relationship Id="rId7" Type="http://schemas.openxmlformats.org/officeDocument/2006/relationships/hyperlink" Target="https://jobcan.zendesk.com/hc/ja/articles/11223599842713" TargetMode="External"/><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jobcan.zendesk.com/hc/ja/articles/200794069" TargetMode="External"/><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jpg"/><Relationship Id="rId9" Type="http://schemas.openxmlformats.org/officeDocument/2006/relationships/hyperlink" Target="https://jobcan.zendesk.com/hc/ja/articles/529208809960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jobcan.zendesk.com/hc/ja/articles/20120441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jobcan.zendesk.com/hc/ja/articles/20077336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jobcan.zendesk.com/hc/ja/articles/200773459" TargetMode="External"/><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hyperlink" Target="https://jobcan.zendesk.com/hc/ja/articles/529208809960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jobcan.zendesk.com/hc/ja/articles/200773509" TargetMode="External"/><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jobcan.zendesk.com/hc/ja/articles/201204585" TargetMode="External"/><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jobcan.zendesk.com/hc/ja/articles/201204595" TargetMode="External"/><Relationship Id="rId7"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jobcan.zendesk.com/hc/ja/articles/201204605" TargetMode="External"/><Relationship Id="rId7"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hyperlink" Target="https://jobcan.zendesk.com/hc/ja/articles/1612886351503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s://jobcan.zendesk.com/hc/ja/articles/12852032446105" TargetMode="External"/><Relationship Id="rId7"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jobcan.zendesk.com/hc/ja/articles/12853250523161" TargetMode="External"/><Relationship Id="rId7"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hyperlink" Target="https://jobcan.zendesk.com/hc/ja/articles/12854250975257" TargetMode="External"/><Relationship Id="rId7"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s://jobcan.zendesk.com/hc/ja/articles/200773539" TargetMode="External"/><Relationship Id="rId7" Type="http://schemas.openxmlformats.org/officeDocument/2006/relationships/hyperlink" Target="https://jobcan-id.zendesk.com/hc/ja/articles/36000543393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jobcan@donuts.ne.j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jobcan.zendesk.com/hc/ja/articles/36000018966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id.jobcan.jp/users/sign_in"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3">
            <a:alphaModFix/>
          </a:blip>
          <a:srcRect/>
          <a:stretch/>
        </p:blipFill>
        <p:spPr>
          <a:xfrm>
            <a:off x="0" y="0"/>
            <a:ext cx="7561262" cy="10691811"/>
          </a:xfrm>
          <a:prstGeom prst="rect">
            <a:avLst/>
          </a:prstGeom>
          <a:noFill/>
          <a:ln>
            <a:noFill/>
          </a:ln>
        </p:spPr>
      </p:pic>
      <p:sp>
        <p:nvSpPr>
          <p:cNvPr id="118" name="Google Shape;118;p1"/>
          <p:cNvSpPr txBox="1">
            <a:spLocks noGrp="1"/>
          </p:cNvSpPr>
          <p:nvPr>
            <p:ph type="ctrTitle" idx="4294967295"/>
          </p:nvPr>
        </p:nvSpPr>
        <p:spPr>
          <a:xfrm>
            <a:off x="566737" y="1749425"/>
            <a:ext cx="6426200" cy="37226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pic>
        <p:nvPicPr>
          <p:cNvPr id="119" name="Google Shape;119;p1"/>
          <p:cNvPicPr preferRelativeResize="0"/>
          <p:nvPr/>
        </p:nvPicPr>
        <p:blipFill rotWithShape="1">
          <a:blip r:embed="rId4">
            <a:alphaModFix/>
          </a:blip>
          <a:srcRect/>
          <a:stretch/>
        </p:blipFill>
        <p:spPr>
          <a:xfrm>
            <a:off x="2146300" y="2813050"/>
            <a:ext cx="3263900" cy="3267075"/>
          </a:xfrm>
          <a:prstGeom prst="rect">
            <a:avLst/>
          </a:prstGeom>
          <a:noFill/>
          <a:ln>
            <a:noFill/>
          </a:ln>
        </p:spPr>
      </p:pic>
      <p:sp>
        <p:nvSpPr>
          <p:cNvPr id="120" name="Google Shape;120;p1"/>
          <p:cNvSpPr txBox="1"/>
          <p:nvPr/>
        </p:nvSpPr>
        <p:spPr>
          <a:xfrm>
            <a:off x="548350" y="6535737"/>
            <a:ext cx="6459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3600" b="0" i="0" u="none" strike="noStrike" cap="none">
                <a:solidFill>
                  <a:schemeClr val="lt1"/>
                </a:solidFill>
                <a:latin typeface="Meiryo"/>
                <a:ea typeface="Meiryo"/>
                <a:cs typeface="Meiryo"/>
                <a:sym typeface="Meiryo"/>
              </a:rPr>
              <a:t>PCマイページマニュアル</a:t>
            </a:r>
            <a:endParaRPr sz="3600" b="0" i="0" u="none" strike="noStrike" cap="none">
              <a:solidFill>
                <a:srgbClr val="000000"/>
              </a:solidFill>
              <a:latin typeface="Meiryo"/>
              <a:ea typeface="Meiryo"/>
              <a:cs typeface="Meiryo"/>
              <a:sym typeface="Meiryo"/>
            </a:endParaRPr>
          </a:p>
        </p:txBody>
      </p:sp>
      <p:sp>
        <p:nvSpPr>
          <p:cNvPr id="121" name="Google Shape;121;p1"/>
          <p:cNvSpPr txBox="1"/>
          <p:nvPr/>
        </p:nvSpPr>
        <p:spPr>
          <a:xfrm>
            <a:off x="1576387" y="7221537"/>
            <a:ext cx="4403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100"/>
              <a:buFont typeface="Arial"/>
              <a:buNone/>
            </a:pPr>
            <a:r>
              <a:rPr lang="en-US" sz="1400" b="0" i="0" u="none" strike="noStrike" cap="none">
                <a:solidFill>
                  <a:schemeClr val="lt1"/>
                </a:solidFill>
                <a:latin typeface="Meiryo"/>
                <a:ea typeface="Meiryo"/>
                <a:cs typeface="Meiryo"/>
                <a:sym typeface="Meiryo"/>
              </a:rPr>
              <a:t>202</a:t>
            </a:r>
            <a:r>
              <a:rPr lang="en-US">
                <a:solidFill>
                  <a:schemeClr val="lt1"/>
                </a:solidFill>
                <a:latin typeface="Meiryo"/>
                <a:ea typeface="Meiryo"/>
                <a:cs typeface="Meiryo"/>
                <a:sym typeface="Meiryo"/>
              </a:rPr>
              <a:t>5</a:t>
            </a:r>
            <a:r>
              <a:rPr lang="en-US" sz="1400" b="0" i="0" u="none" strike="noStrike" cap="none">
                <a:solidFill>
                  <a:schemeClr val="lt1"/>
                </a:solidFill>
                <a:latin typeface="Meiryo"/>
                <a:ea typeface="Meiryo"/>
                <a:cs typeface="Meiryo"/>
                <a:sym typeface="Meiryo"/>
              </a:rPr>
              <a:t>.</a:t>
            </a:r>
            <a:r>
              <a:rPr lang="en-US">
                <a:solidFill>
                  <a:schemeClr val="lt1"/>
                </a:solidFill>
                <a:latin typeface="Meiryo"/>
                <a:ea typeface="Meiryo"/>
                <a:cs typeface="Meiryo"/>
                <a:sym typeface="Meiryo"/>
              </a:rPr>
              <a:t>01</a:t>
            </a:r>
            <a:endParaRPr sz="1400" b="0" i="0" u="none" strike="noStrike" cap="none">
              <a:solidFill>
                <a:srgbClr val="000000"/>
              </a:solidFill>
              <a:latin typeface="Meiryo"/>
              <a:ea typeface="Meiryo"/>
              <a:cs typeface="Meiryo"/>
              <a:sym typeface="Meiryo"/>
            </a:endParaRPr>
          </a:p>
        </p:txBody>
      </p:sp>
      <p:sp>
        <p:nvSpPr>
          <p:cNvPr id="122" name="Google Shape;122;p1"/>
          <p:cNvSpPr txBox="1"/>
          <p:nvPr/>
        </p:nvSpPr>
        <p:spPr>
          <a:xfrm>
            <a:off x="1108938" y="8012175"/>
            <a:ext cx="53418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US" sz="1400" b="0" i="0" u="none" strike="noStrike" cap="none">
                <a:solidFill>
                  <a:srgbClr val="FFFFFF"/>
                </a:solidFill>
                <a:latin typeface="Meiryo"/>
                <a:ea typeface="Meiryo"/>
                <a:cs typeface="Meiryo"/>
                <a:sym typeface="Meiryo"/>
              </a:rPr>
              <a:t>本マニュアルでは　PC用マイページの基本的なご利用方法を</a:t>
            </a:r>
            <a:br>
              <a:rPr lang="en-US" sz="1400" b="0" i="0" u="none" strike="noStrike" cap="none">
                <a:solidFill>
                  <a:srgbClr val="FFFFFF"/>
                </a:solidFill>
                <a:latin typeface="Meiryo"/>
                <a:ea typeface="Meiryo"/>
                <a:cs typeface="Meiryo"/>
                <a:sym typeface="Meiryo"/>
              </a:rPr>
            </a:br>
            <a:r>
              <a:rPr lang="en-US" sz="1400" b="0" i="0" u="none" strike="noStrike" cap="none">
                <a:solidFill>
                  <a:srgbClr val="FFFFFF"/>
                </a:solidFill>
                <a:latin typeface="Meiryo"/>
                <a:ea typeface="Meiryo"/>
                <a:cs typeface="Meiryo"/>
                <a:sym typeface="Meiryo"/>
              </a:rPr>
              <a:t>ご案内いたします。</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Meiryo"/>
                <a:ea typeface="Meiryo"/>
                <a:cs typeface="Meiryo"/>
                <a:sym typeface="Meiryo"/>
              </a:rPr>
              <a:t>※機能のご契約内容 または 管理画面のオプション設定により、</a:t>
            </a:r>
            <a:br>
              <a:rPr lang="en-US" sz="1400" b="0" i="0" u="none" strike="noStrike" cap="none">
                <a:solidFill>
                  <a:srgbClr val="FFFFFF"/>
                </a:solidFill>
                <a:latin typeface="Meiryo"/>
                <a:ea typeface="Meiryo"/>
                <a:cs typeface="Meiryo"/>
                <a:sym typeface="Meiryo"/>
              </a:rPr>
            </a:br>
            <a:r>
              <a:rPr lang="en-US" sz="1400" b="0" i="0" u="none" strike="noStrike" cap="none">
                <a:solidFill>
                  <a:srgbClr val="FFFFFF"/>
                </a:solidFill>
                <a:latin typeface="Meiryo"/>
                <a:ea typeface="Meiryo"/>
                <a:cs typeface="Meiryo"/>
                <a:sym typeface="Meiryo"/>
              </a:rPr>
              <a:t>　解説内容と表示が異なる場合がございます。</a:t>
            </a:r>
            <a:br>
              <a:rPr lang="en-US" sz="1400" b="0" i="0" u="none" strike="noStrike" cap="none">
                <a:solidFill>
                  <a:srgbClr val="FFFFFF"/>
                </a:solidFill>
                <a:latin typeface="Meiryo"/>
                <a:ea typeface="Meiryo"/>
                <a:cs typeface="Meiryo"/>
                <a:sym typeface="Meiryo"/>
              </a:rPr>
            </a:br>
            <a:r>
              <a:rPr lang="en-US" sz="1400" b="0" i="0" u="none" strike="noStrike" cap="none">
                <a:solidFill>
                  <a:srgbClr val="FFFFFF"/>
                </a:solidFill>
                <a:latin typeface="Meiryo"/>
                <a:ea typeface="Meiryo"/>
                <a:cs typeface="Meiryo"/>
                <a:sym typeface="Meiryo"/>
              </a:rPr>
              <a:t>　あらかじめご了承ください。</a:t>
            </a:r>
            <a:endParaRPr sz="1400" b="0" i="0" u="none" strike="noStrike" cap="none">
              <a:solidFill>
                <a:srgbClr val="000000"/>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01491f5ecc_0_38"/>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打刻をする（</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256" name="Google Shape;256;g301491f5ecc_0_38"/>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257" name="Google Shape;257;g301491f5ecc_0_38"/>
          <p:cNvSpPr txBox="1"/>
          <p:nvPr/>
        </p:nvSpPr>
        <p:spPr>
          <a:xfrm>
            <a:off x="361950" y="16303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PCマイページ</a:t>
            </a:r>
            <a:r>
              <a:rPr lang="en-US" sz="1200">
                <a:solidFill>
                  <a:srgbClr val="2E75B6"/>
                </a:solidFill>
              </a:rPr>
              <a:t>で打刻する方法をご説明します。</a:t>
            </a:r>
            <a:endParaRPr sz="1400" b="0" i="0" u="none" strike="noStrike" cap="none">
              <a:solidFill>
                <a:srgbClr val="000000"/>
              </a:solidFill>
              <a:latin typeface="Arial"/>
              <a:ea typeface="Arial"/>
              <a:cs typeface="Arial"/>
              <a:sym typeface="Arial"/>
            </a:endParaRPr>
          </a:p>
        </p:txBody>
      </p:sp>
      <p:sp>
        <p:nvSpPr>
          <p:cNvPr id="258" name="Google Shape;258;g301491f5ecc_0_38"/>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2000"/>
              <a:buFont typeface="Arial"/>
              <a:buNone/>
            </a:pPr>
            <a:r>
              <a:rPr lang="en-US" sz="2000">
                <a:solidFill>
                  <a:schemeClr val="lt1"/>
                </a:solidFill>
              </a:rPr>
              <a:t>打刻</a:t>
            </a:r>
            <a:endParaRPr sz="1400" b="0" i="0" u="none" strike="noStrike" cap="none">
              <a:solidFill>
                <a:srgbClr val="000000"/>
              </a:solidFill>
              <a:latin typeface="Arial"/>
              <a:ea typeface="Arial"/>
              <a:cs typeface="Arial"/>
              <a:sym typeface="Arial"/>
            </a:endParaRPr>
          </a:p>
        </p:txBody>
      </p:sp>
      <p:sp>
        <p:nvSpPr>
          <p:cNvPr id="259" name="Google Shape;259;g301491f5ecc_0_38"/>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10</a:t>
            </a:fld>
            <a:endParaRPr sz="8000">
              <a:solidFill>
                <a:schemeClr val="lt1"/>
              </a:solidFill>
              <a:latin typeface="Arial"/>
              <a:ea typeface="Arial"/>
              <a:cs typeface="Arial"/>
              <a:sym typeface="Arial"/>
            </a:endParaRPr>
          </a:p>
        </p:txBody>
      </p:sp>
      <p:pic>
        <p:nvPicPr>
          <p:cNvPr id="260" name="Google Shape;260;g301491f5ecc_0_38"/>
          <p:cNvPicPr preferRelativeResize="0"/>
          <p:nvPr/>
        </p:nvPicPr>
        <p:blipFill>
          <a:blip r:embed="rId5">
            <a:alphaModFix/>
          </a:blip>
          <a:stretch>
            <a:fillRect/>
          </a:stretch>
        </p:blipFill>
        <p:spPr>
          <a:xfrm>
            <a:off x="728384" y="1948548"/>
            <a:ext cx="6102906" cy="4085550"/>
          </a:xfrm>
          <a:prstGeom prst="rect">
            <a:avLst/>
          </a:prstGeom>
          <a:noFill/>
          <a:ln>
            <a:noFill/>
          </a:ln>
        </p:spPr>
      </p:pic>
      <p:sp>
        <p:nvSpPr>
          <p:cNvPr id="261" name="Google Shape;261;g301491f5ecc_0_38"/>
          <p:cNvSpPr txBox="1"/>
          <p:nvPr/>
        </p:nvSpPr>
        <p:spPr>
          <a:xfrm>
            <a:off x="361950" y="6086227"/>
            <a:ext cx="6835800" cy="7998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b="1">
                <a:solidFill>
                  <a:schemeClr val="dk1"/>
                </a:solidFill>
              </a:rPr>
              <a:t>1. 打刻モードを選択する</a:t>
            </a:r>
            <a:endParaRPr sz="1100">
              <a:solidFill>
                <a:schemeClr val="dk1"/>
              </a:solidFill>
            </a:endParaRPr>
          </a:p>
          <a:p>
            <a:pPr marL="0" lvl="0" indent="0" algn="l" rtl="0">
              <a:lnSpc>
                <a:spcPct val="140000"/>
              </a:lnSpc>
              <a:spcBef>
                <a:spcPts val="500"/>
              </a:spcBef>
              <a:spcAft>
                <a:spcPts val="500"/>
              </a:spcAft>
              <a:buClr>
                <a:srgbClr val="3B3838"/>
              </a:buClr>
              <a:buSzPts val="1200"/>
              <a:buFont typeface="Arial"/>
              <a:buNone/>
            </a:pPr>
            <a:r>
              <a:rPr lang="en-US" sz="1100">
                <a:solidFill>
                  <a:schemeClr val="dk1"/>
                </a:solidFill>
              </a:rPr>
              <a:t>打刻モードには通常モード・</a:t>
            </a:r>
            <a:r>
              <a:rPr lang="en-US" sz="1100" u="sng">
                <a:solidFill>
                  <a:schemeClr val="hlink"/>
                </a:solidFill>
                <a:hlinkClick r:id="rId6"/>
              </a:rPr>
              <a:t>夜勤モード</a:t>
            </a:r>
            <a:r>
              <a:rPr lang="en-US" sz="1100">
                <a:solidFill>
                  <a:schemeClr val="dk1"/>
                </a:solidFill>
              </a:rPr>
              <a:t>・</a:t>
            </a:r>
            <a:r>
              <a:rPr lang="en-US" sz="1100" u="sng">
                <a:solidFill>
                  <a:schemeClr val="hlink"/>
                </a:solidFill>
                <a:hlinkClick r:id="rId7"/>
              </a:rPr>
              <a:t>2暦日打刻モード</a:t>
            </a:r>
            <a:r>
              <a:rPr lang="en-US" sz="1100">
                <a:solidFill>
                  <a:schemeClr val="dk1"/>
                </a:solidFill>
              </a:rPr>
              <a:t>があります。</a:t>
            </a:r>
            <a:br>
              <a:rPr lang="en-US" sz="1100">
                <a:solidFill>
                  <a:schemeClr val="dk1"/>
                </a:solidFill>
              </a:rPr>
            </a:br>
            <a:r>
              <a:rPr lang="en-US" sz="1100" u="sng">
                <a:solidFill>
                  <a:schemeClr val="hlink"/>
                </a:solidFill>
                <a:hlinkClick r:id="rId8"/>
              </a:rPr>
              <a:t>日替わり時刻</a:t>
            </a:r>
            <a:r>
              <a:rPr lang="en-US" sz="1100">
                <a:solidFill>
                  <a:schemeClr val="dk1"/>
                </a:solidFill>
              </a:rPr>
              <a:t>を越えない勤務の場合は「通常モード」を選択してください。</a:t>
            </a:r>
            <a:endParaRPr sz="1100">
              <a:solidFill>
                <a:schemeClr val="dk1"/>
              </a:solidFill>
            </a:endParaRPr>
          </a:p>
        </p:txBody>
      </p:sp>
      <p:sp>
        <p:nvSpPr>
          <p:cNvPr id="262" name="Google Shape;262;g301491f5ecc_0_38"/>
          <p:cNvSpPr txBox="1"/>
          <p:nvPr/>
        </p:nvSpPr>
        <p:spPr>
          <a:xfrm>
            <a:off x="361950" y="7352235"/>
            <a:ext cx="68358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500"/>
              </a:spcAft>
              <a:buNone/>
            </a:pPr>
            <a:r>
              <a:rPr lang="en-US" sz="1100" b="1">
                <a:solidFill>
                  <a:schemeClr val="dk1"/>
                </a:solidFill>
              </a:rPr>
              <a:t>2. 打刻場所を選択する</a:t>
            </a:r>
            <a:endParaRPr b="1"/>
          </a:p>
        </p:txBody>
      </p:sp>
      <p:sp>
        <p:nvSpPr>
          <p:cNvPr id="263" name="Google Shape;263;g301491f5ecc_0_38"/>
          <p:cNvSpPr txBox="1"/>
          <p:nvPr/>
        </p:nvSpPr>
        <p:spPr>
          <a:xfrm>
            <a:off x="361950" y="8448667"/>
            <a:ext cx="6835800" cy="8922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US" sz="1100" b="1">
                <a:solidFill>
                  <a:schemeClr val="dk1"/>
                </a:solidFill>
              </a:rPr>
              <a:t>3. 選択備考を選択する</a:t>
            </a:r>
            <a:r>
              <a:rPr lang="en-US" sz="1100">
                <a:solidFill>
                  <a:schemeClr val="dk1"/>
                </a:solidFill>
              </a:rPr>
              <a:t>（</a:t>
            </a:r>
            <a:r>
              <a:rPr lang="en-US" sz="1100" u="sng">
                <a:solidFill>
                  <a:schemeClr val="hlink"/>
                </a:solidFill>
                <a:hlinkClick r:id="rId9"/>
              </a:rPr>
              <a:t>ヘルプページ</a:t>
            </a:r>
            <a:r>
              <a:rPr lang="en-US" sz="1100">
                <a:solidFill>
                  <a:schemeClr val="dk1"/>
                </a:solidFill>
              </a:rPr>
              <a:t>）</a:t>
            </a:r>
            <a:endParaRPr sz="1100">
              <a:solidFill>
                <a:schemeClr val="dk1"/>
              </a:solidFill>
            </a:endParaRPr>
          </a:p>
          <a:p>
            <a:pPr marL="0" lvl="0" indent="0" algn="l" rtl="0">
              <a:lnSpc>
                <a:spcPct val="140000"/>
              </a:lnSpc>
              <a:spcBef>
                <a:spcPts val="500"/>
              </a:spcBef>
              <a:spcAft>
                <a:spcPts val="500"/>
              </a:spcAft>
              <a:buNone/>
            </a:pPr>
            <a:r>
              <a:rPr lang="en-US" sz="1100">
                <a:solidFill>
                  <a:schemeClr val="dk1"/>
                </a:solidFill>
              </a:rPr>
              <a:t>管理者が選択備考を設定している場合、選択備考が表示されます。</a:t>
            </a:r>
            <a:br>
              <a:rPr lang="en-US" sz="1100">
                <a:solidFill>
                  <a:schemeClr val="dk1"/>
                </a:solidFill>
              </a:rPr>
            </a:br>
            <a:r>
              <a:rPr lang="en-US" sz="1100">
                <a:solidFill>
                  <a:schemeClr val="dk1"/>
                </a:solidFill>
              </a:rPr>
              <a:t>必要に応じて選択肢を選んでください。</a:t>
            </a:r>
            <a:endParaRPr/>
          </a:p>
        </p:txBody>
      </p:sp>
      <p:sp>
        <p:nvSpPr>
          <p:cNvPr id="264" name="Google Shape;264;g301491f5ecc_0_38"/>
          <p:cNvSpPr txBox="1"/>
          <p:nvPr/>
        </p:nvSpPr>
        <p:spPr>
          <a:xfrm>
            <a:off x="361950" y="9392996"/>
            <a:ext cx="68358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500"/>
              </a:spcAft>
              <a:buNone/>
            </a:pPr>
            <a:r>
              <a:rPr lang="en-US" sz="1100" b="1">
                <a:solidFill>
                  <a:schemeClr val="dk1"/>
                </a:solidFill>
              </a:rPr>
              <a:t>4. 「PUSH」をクリックして打刻する</a:t>
            </a:r>
            <a:endParaRPr b="1"/>
          </a:p>
        </p:txBody>
      </p:sp>
      <p:pic>
        <p:nvPicPr>
          <p:cNvPr id="265" name="Google Shape;265;g301491f5ecc_0_38"/>
          <p:cNvPicPr preferRelativeResize="0"/>
          <p:nvPr/>
        </p:nvPicPr>
        <p:blipFill>
          <a:blip r:embed="rId10">
            <a:alphaModFix/>
          </a:blip>
          <a:stretch>
            <a:fillRect/>
          </a:stretch>
        </p:blipFill>
        <p:spPr>
          <a:xfrm>
            <a:off x="2117725" y="6938156"/>
            <a:ext cx="3324225" cy="361950"/>
          </a:xfrm>
          <a:prstGeom prst="rect">
            <a:avLst/>
          </a:prstGeom>
          <a:noFill/>
          <a:ln>
            <a:noFill/>
          </a:ln>
        </p:spPr>
      </p:pic>
      <p:pic>
        <p:nvPicPr>
          <p:cNvPr id="266" name="Google Shape;266;g301491f5ecc_0_38"/>
          <p:cNvPicPr preferRelativeResize="0"/>
          <p:nvPr/>
        </p:nvPicPr>
        <p:blipFill>
          <a:blip r:embed="rId11">
            <a:alphaModFix/>
          </a:blip>
          <a:stretch>
            <a:fillRect/>
          </a:stretch>
        </p:blipFill>
        <p:spPr>
          <a:xfrm>
            <a:off x="1236663" y="7758364"/>
            <a:ext cx="5086350" cy="638175"/>
          </a:xfrm>
          <a:prstGeom prst="rect">
            <a:avLst/>
          </a:prstGeom>
          <a:noFill/>
          <a:ln>
            <a:noFill/>
          </a:ln>
        </p:spPr>
      </p:pic>
      <p:pic>
        <p:nvPicPr>
          <p:cNvPr id="267" name="Google Shape;267;g301491f5ecc_0_38"/>
          <p:cNvPicPr preferRelativeResize="0"/>
          <p:nvPr/>
        </p:nvPicPr>
        <p:blipFill>
          <a:blip r:embed="rId12">
            <a:alphaModFix/>
          </a:blip>
          <a:stretch>
            <a:fillRect/>
          </a:stretch>
        </p:blipFill>
        <p:spPr>
          <a:xfrm>
            <a:off x="1322388" y="9799125"/>
            <a:ext cx="4914900" cy="40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9"/>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273" name="Google Shape;273;p9"/>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274" name="Google Shape;274;p9"/>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出勤簿</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0"/>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出勤簿を確認する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280" name="Google Shape;280;p10"/>
          <p:cNvPicPr preferRelativeResize="0">
            <a:picLocks noGrp="1"/>
          </p:cNvPicPr>
          <p:nvPr>
            <p:ph type="body" idx="1"/>
          </p:nvPr>
        </p:nvPicPr>
        <p:blipFill rotWithShape="1">
          <a:blip r:embed="rId4">
            <a:alphaModFix/>
          </a:blip>
          <a:srcRect/>
          <a:stretch/>
        </p:blipFill>
        <p:spPr>
          <a:xfrm>
            <a:off x="0" y="0"/>
            <a:ext cx="7559675" cy="966787"/>
          </a:xfrm>
          <a:prstGeom prst="rect">
            <a:avLst/>
          </a:prstGeom>
          <a:noFill/>
          <a:ln>
            <a:noFill/>
          </a:ln>
        </p:spPr>
      </p:pic>
      <p:sp>
        <p:nvSpPr>
          <p:cNvPr id="281" name="Google Shape;281;p10"/>
          <p:cNvSpPr txBox="1"/>
          <p:nvPr/>
        </p:nvSpPr>
        <p:spPr>
          <a:xfrm>
            <a:off x="361950" y="1635881"/>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出勤簿画面の確認方法についてご案内します。</a:t>
            </a:r>
            <a:endParaRPr sz="1400" b="0" i="0" u="none" strike="noStrike" cap="none">
              <a:solidFill>
                <a:srgbClr val="000000"/>
              </a:solidFill>
              <a:latin typeface="Arial"/>
              <a:ea typeface="Arial"/>
              <a:cs typeface="Arial"/>
              <a:sym typeface="Arial"/>
            </a:endParaRPr>
          </a:p>
        </p:txBody>
      </p:sp>
      <p:sp>
        <p:nvSpPr>
          <p:cNvPr id="282" name="Google Shape;282;p10"/>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出勤簿</a:t>
            </a:r>
            <a:endParaRPr sz="1400" b="0" i="0" u="none" strike="noStrike" cap="none">
              <a:solidFill>
                <a:srgbClr val="000000"/>
              </a:solidFill>
              <a:latin typeface="Arial"/>
              <a:ea typeface="Arial"/>
              <a:cs typeface="Arial"/>
              <a:sym typeface="Arial"/>
            </a:endParaRPr>
          </a:p>
        </p:txBody>
      </p:sp>
      <p:sp>
        <p:nvSpPr>
          <p:cNvPr id="283" name="Google Shape;283;p10"/>
          <p:cNvSpPr txBox="1"/>
          <p:nvPr/>
        </p:nvSpPr>
        <p:spPr>
          <a:xfrm>
            <a:off x="361950" y="2036750"/>
            <a:ext cx="6835800" cy="1036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表示したい期間を指定する</a:t>
            </a:r>
            <a:endParaRPr sz="1100" b="1" i="0" u="none" strike="noStrike" cap="none">
              <a:solidFill>
                <a:schemeClr val="dk1"/>
              </a:solidFill>
              <a:latin typeface="Arial"/>
              <a:ea typeface="Arial"/>
              <a:cs typeface="Arial"/>
              <a:sym typeface="Arial"/>
            </a:endParaRPr>
          </a:p>
          <a:p>
            <a:pPr marL="0" lvl="0" indent="0" algn="just" rtl="0">
              <a:lnSpc>
                <a:spcPct val="140000"/>
              </a:lnSpc>
              <a:spcBef>
                <a:spcPts val="500"/>
              </a:spcBef>
              <a:spcAft>
                <a:spcPts val="500"/>
              </a:spcAft>
              <a:buClr>
                <a:srgbClr val="3B3838"/>
              </a:buClr>
              <a:buSzPts val="1000"/>
              <a:buFont typeface="Arial"/>
              <a:buNone/>
            </a:pPr>
            <a:r>
              <a:rPr lang="en-US" sz="1100">
                <a:solidFill>
                  <a:schemeClr val="dk1"/>
                </a:solidFill>
              </a:rPr>
              <a:t>【指定月】や【指定期間】項目にて、確認したい期間を選択し、「表示」をクリックすると、</a:t>
            </a:r>
            <a:br>
              <a:rPr lang="en-US" sz="1100">
                <a:solidFill>
                  <a:schemeClr val="dk1"/>
                </a:solidFill>
              </a:rPr>
            </a:br>
            <a:r>
              <a:rPr lang="en-US" sz="1100">
                <a:solidFill>
                  <a:schemeClr val="dk1"/>
                </a:solidFill>
              </a:rPr>
              <a:t>指定した期間の出勤簿が表示されます。</a:t>
            </a:r>
            <a:br>
              <a:rPr lang="en-US" sz="1100">
                <a:solidFill>
                  <a:schemeClr val="dk1"/>
                </a:solidFill>
              </a:rPr>
            </a:br>
            <a:r>
              <a:rPr lang="en-US" sz="1100">
                <a:solidFill>
                  <a:schemeClr val="dk1"/>
                </a:solidFill>
              </a:rPr>
              <a:t>ユーザー情報や集計情報を表示するには、「集計情報の表示ON/OFF」をクリックしてください。</a:t>
            </a:r>
            <a:endParaRPr sz="1100" b="1">
              <a:solidFill>
                <a:schemeClr val="dk1"/>
              </a:solidFill>
            </a:endParaRPr>
          </a:p>
        </p:txBody>
      </p:sp>
      <p:sp>
        <p:nvSpPr>
          <p:cNvPr id="284" name="Google Shape;284;p10"/>
          <p:cNvSpPr txBox="1"/>
          <p:nvPr/>
        </p:nvSpPr>
        <p:spPr>
          <a:xfrm>
            <a:off x="361775" y="9047975"/>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出勤簿をダウンロードする</a:t>
            </a:r>
            <a:endParaRPr sz="1100" b="1" i="0" u="none" strike="noStrike" cap="none">
              <a:solidFill>
                <a:schemeClr val="dk1"/>
              </a:solidFill>
              <a:latin typeface="Arial"/>
              <a:ea typeface="Arial"/>
              <a:cs typeface="Arial"/>
              <a:sym typeface="Arial"/>
            </a:endParaRPr>
          </a:p>
          <a:p>
            <a:pPr marL="0" lvl="0" indent="0" algn="just" rtl="0">
              <a:lnSpc>
                <a:spcPct val="140000"/>
              </a:lnSpc>
              <a:spcBef>
                <a:spcPts val="500"/>
              </a:spcBef>
              <a:spcAft>
                <a:spcPts val="500"/>
              </a:spcAft>
              <a:buClr>
                <a:srgbClr val="3B3838"/>
              </a:buClr>
              <a:buSzPts val="1000"/>
              <a:buFont typeface="Arial"/>
              <a:buNone/>
            </a:pPr>
            <a:r>
              <a:rPr lang="en-US" sz="1100">
                <a:solidFill>
                  <a:schemeClr val="dk1"/>
                </a:solidFill>
              </a:rPr>
              <a:t>「表示」ボタンの隣の「ダウンロード」をクリックすると、</a:t>
            </a:r>
            <a:br>
              <a:rPr lang="en-US" sz="1100">
                <a:solidFill>
                  <a:schemeClr val="dk1"/>
                </a:solidFill>
              </a:rPr>
            </a:br>
            <a:r>
              <a:rPr lang="en-US" sz="1100">
                <a:solidFill>
                  <a:schemeClr val="dk1"/>
                </a:solidFill>
              </a:rPr>
              <a:t>表示している期間の出勤簿をPDF形式または、CSV形式でダウンロードできます。</a:t>
            </a:r>
            <a:endParaRPr sz="1100" b="1">
              <a:solidFill>
                <a:schemeClr val="dk1"/>
              </a:solidFill>
            </a:endParaRPr>
          </a:p>
        </p:txBody>
      </p:sp>
      <p:pic>
        <p:nvPicPr>
          <p:cNvPr id="285" name="Google Shape;285;p10"/>
          <p:cNvPicPr preferRelativeResize="0"/>
          <p:nvPr/>
        </p:nvPicPr>
        <p:blipFill rotWithShape="1">
          <a:blip r:embed="rId5">
            <a:alphaModFix/>
          </a:blip>
          <a:srcRect/>
          <a:stretch/>
        </p:blipFill>
        <p:spPr>
          <a:xfrm>
            <a:off x="1159675" y="4225942"/>
            <a:ext cx="5326062" cy="4501617"/>
          </a:xfrm>
          <a:prstGeom prst="rect">
            <a:avLst/>
          </a:prstGeom>
          <a:noFill/>
          <a:ln w="19050" cap="flat" cmpd="sng">
            <a:solidFill>
              <a:schemeClr val="lt2"/>
            </a:solidFill>
            <a:prstDash val="solid"/>
            <a:round/>
            <a:headEnd type="none" w="sm" len="sm"/>
            <a:tailEnd type="none" w="sm" len="sm"/>
          </a:ln>
        </p:spPr>
      </p:pic>
      <p:grpSp>
        <p:nvGrpSpPr>
          <p:cNvPr id="286" name="Google Shape;286;p10"/>
          <p:cNvGrpSpPr/>
          <p:nvPr/>
        </p:nvGrpSpPr>
        <p:grpSpPr>
          <a:xfrm>
            <a:off x="244510" y="3184863"/>
            <a:ext cx="7070655" cy="846537"/>
            <a:chOff x="120465" y="3261100"/>
            <a:chExt cx="7318761" cy="1035900"/>
          </a:xfrm>
        </p:grpSpPr>
        <p:pic>
          <p:nvPicPr>
            <p:cNvPr id="287" name="Google Shape;287;p10"/>
            <p:cNvPicPr preferRelativeResize="0"/>
            <p:nvPr/>
          </p:nvPicPr>
          <p:blipFill rotWithShape="1">
            <a:blip r:embed="rId6">
              <a:alphaModFix/>
            </a:blip>
            <a:srcRect/>
            <a:stretch/>
          </p:blipFill>
          <p:spPr>
            <a:xfrm>
              <a:off x="120465" y="3261100"/>
              <a:ext cx="7318761" cy="1035900"/>
            </a:xfrm>
            <a:prstGeom prst="rect">
              <a:avLst/>
            </a:prstGeom>
            <a:noFill/>
            <a:ln>
              <a:noFill/>
            </a:ln>
          </p:spPr>
        </p:pic>
        <p:sp>
          <p:nvSpPr>
            <p:cNvPr id="288" name="Google Shape;288;p10"/>
            <p:cNvSpPr/>
            <p:nvPr/>
          </p:nvSpPr>
          <p:spPr>
            <a:xfrm>
              <a:off x="185725" y="3299375"/>
              <a:ext cx="2310600" cy="280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0"/>
            <p:cNvSpPr/>
            <p:nvPr/>
          </p:nvSpPr>
          <p:spPr>
            <a:xfrm>
              <a:off x="5538893" y="3977781"/>
              <a:ext cx="379200" cy="280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0"/>
            <p:cNvSpPr/>
            <p:nvPr/>
          </p:nvSpPr>
          <p:spPr>
            <a:xfrm>
              <a:off x="120500" y="3977775"/>
              <a:ext cx="1233000" cy="280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1" name="Google Shape;291;p10"/>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12</a:t>
            </a:fld>
            <a:endParaRPr sz="80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a:stretch/>
        </p:blipFill>
        <p:spPr>
          <a:xfrm>
            <a:off x="346309" y="3791170"/>
            <a:ext cx="3992825" cy="2110373"/>
          </a:xfrm>
          <a:prstGeom prst="rect">
            <a:avLst/>
          </a:prstGeom>
          <a:noFill/>
          <a:ln>
            <a:noFill/>
          </a:ln>
        </p:spPr>
      </p:pic>
      <p:pic>
        <p:nvPicPr>
          <p:cNvPr id="297" name="Google Shape;297;p11"/>
          <p:cNvPicPr preferRelativeResize="0"/>
          <p:nvPr/>
        </p:nvPicPr>
        <p:blipFill rotWithShape="1">
          <a:blip r:embed="rId4">
            <a:alphaModFix/>
          </a:blip>
          <a:srcRect/>
          <a:stretch/>
        </p:blipFill>
        <p:spPr>
          <a:xfrm>
            <a:off x="342537" y="1902751"/>
            <a:ext cx="3992825" cy="1115561"/>
          </a:xfrm>
          <a:prstGeom prst="rect">
            <a:avLst/>
          </a:prstGeom>
          <a:noFill/>
          <a:ln w="19050" cap="flat" cmpd="sng">
            <a:solidFill>
              <a:schemeClr val="lt2"/>
            </a:solidFill>
            <a:prstDash val="solid"/>
            <a:round/>
            <a:headEnd type="none" w="sm" len="sm"/>
            <a:tailEnd type="none" w="sm" len="sm"/>
          </a:ln>
        </p:spPr>
      </p:pic>
      <p:pic>
        <p:nvPicPr>
          <p:cNvPr id="298" name="Google Shape;298;p11"/>
          <p:cNvPicPr preferRelativeResize="0">
            <a:picLocks noGrp="1"/>
          </p:cNvPicPr>
          <p:nvPr>
            <p:ph type="body" idx="1"/>
          </p:nvPr>
        </p:nvPicPr>
        <p:blipFill rotWithShape="1">
          <a:blip r:embed="rId5">
            <a:alphaModFix/>
          </a:blip>
          <a:srcRect/>
          <a:stretch/>
        </p:blipFill>
        <p:spPr>
          <a:xfrm>
            <a:off x="0" y="0"/>
            <a:ext cx="7559675" cy="966787"/>
          </a:xfrm>
          <a:prstGeom prst="rect">
            <a:avLst/>
          </a:prstGeom>
          <a:noFill/>
          <a:ln>
            <a:noFill/>
          </a:ln>
        </p:spPr>
      </p:pic>
      <p:sp>
        <p:nvSpPr>
          <p:cNvPr id="299" name="Google Shape;299;p11"/>
          <p:cNvSpPr txBox="1"/>
          <p:nvPr/>
        </p:nvSpPr>
        <p:spPr>
          <a:xfrm>
            <a:off x="301825" y="6377800"/>
            <a:ext cx="30225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5. 出勤簿のピンク色表示</a:t>
            </a:r>
            <a:endParaRPr sz="1100" b="1" i="0" u="none" strike="noStrike" cap="none">
              <a:solidFill>
                <a:schemeClr val="dk1"/>
              </a:solidFill>
              <a:latin typeface="Arial"/>
              <a:ea typeface="Arial"/>
              <a:cs typeface="Arial"/>
              <a:sym typeface="Arial"/>
            </a:endParaRPr>
          </a:p>
        </p:txBody>
      </p:sp>
      <p:sp>
        <p:nvSpPr>
          <p:cNvPr id="300" name="Google Shape;300;p11"/>
          <p:cNvSpPr txBox="1"/>
          <p:nvPr/>
        </p:nvSpPr>
        <p:spPr>
          <a:xfrm>
            <a:off x="4356099" y="1913325"/>
            <a:ext cx="3029100" cy="735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【出勤時刻】【退勤時刻】項目では、</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出勤時刻や退勤時刻を確認することが</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できます。</a:t>
            </a:r>
            <a:endParaRPr sz="1100" b="0" i="0" u="none" strike="noStrike" cap="none">
              <a:solidFill>
                <a:schemeClr val="dk1"/>
              </a:solidFill>
              <a:latin typeface="Arial"/>
              <a:ea typeface="Arial"/>
              <a:cs typeface="Arial"/>
              <a:sym typeface="Arial"/>
            </a:endParaRPr>
          </a:p>
        </p:txBody>
      </p:sp>
      <p:sp>
        <p:nvSpPr>
          <p:cNvPr id="301" name="Google Shape;301;p11"/>
          <p:cNvSpPr txBox="1"/>
          <p:nvPr/>
        </p:nvSpPr>
        <p:spPr>
          <a:xfrm>
            <a:off x="301825" y="8433313"/>
            <a:ext cx="30225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6. 出勤簿の黄色表示</a:t>
            </a:r>
            <a:endParaRPr sz="1100" b="1" i="0" u="none" strike="noStrike" cap="none">
              <a:solidFill>
                <a:schemeClr val="dk1"/>
              </a:solidFill>
              <a:latin typeface="Arial"/>
              <a:ea typeface="Arial"/>
              <a:cs typeface="Arial"/>
              <a:sym typeface="Arial"/>
            </a:endParaRPr>
          </a:p>
        </p:txBody>
      </p:sp>
      <p:sp>
        <p:nvSpPr>
          <p:cNvPr id="302" name="Google Shape;302;p11"/>
          <p:cNvSpPr txBox="1"/>
          <p:nvPr/>
        </p:nvSpPr>
        <p:spPr>
          <a:xfrm>
            <a:off x="4335362" y="6824946"/>
            <a:ext cx="3049911" cy="555037"/>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打刻漏れやエラーがある日はピンク色で</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表示されます。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endParaRPr sz="1100" b="0" i="0" u="none" strike="noStrike" cap="none">
              <a:solidFill>
                <a:schemeClr val="dk1"/>
              </a:solidFill>
              <a:latin typeface="Arial"/>
              <a:ea typeface="Arial"/>
              <a:cs typeface="Arial"/>
              <a:sym typeface="Arial"/>
            </a:endParaRPr>
          </a:p>
        </p:txBody>
      </p:sp>
      <p:sp>
        <p:nvSpPr>
          <p:cNvPr id="303" name="Google Shape;303;p11"/>
          <p:cNvSpPr txBox="1"/>
          <p:nvPr/>
        </p:nvSpPr>
        <p:spPr>
          <a:xfrm>
            <a:off x="301825" y="3404425"/>
            <a:ext cx="2667000" cy="523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000"/>
              <a:buFont typeface="Arial"/>
              <a:buNone/>
            </a:pPr>
            <a:r>
              <a:rPr lang="en-US" sz="1100" b="1" i="0" u="none" strike="noStrike" cap="none">
                <a:solidFill>
                  <a:schemeClr val="dk1"/>
                </a:solidFill>
                <a:latin typeface="Arial"/>
                <a:ea typeface="Arial"/>
                <a:cs typeface="Arial"/>
                <a:sym typeface="Arial"/>
              </a:rPr>
              <a:t>4. 休暇の残日数を確認する</a:t>
            </a:r>
            <a:endParaRPr sz="1100" b="1" i="0" u="none" strike="noStrike" cap="none">
              <a:solidFill>
                <a:schemeClr val="dk1"/>
              </a:solidFill>
              <a:latin typeface="Arial"/>
              <a:ea typeface="Arial"/>
              <a:cs typeface="Arial"/>
              <a:sym typeface="Arial"/>
            </a:endParaRPr>
          </a:p>
        </p:txBody>
      </p:sp>
      <p:sp>
        <p:nvSpPr>
          <p:cNvPr id="304" name="Google Shape;304;p11"/>
          <p:cNvSpPr txBox="1"/>
          <p:nvPr/>
        </p:nvSpPr>
        <p:spPr>
          <a:xfrm>
            <a:off x="284100" y="1456125"/>
            <a:ext cx="3022500" cy="381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打刻時刻を確認する</a:t>
            </a:r>
            <a:endParaRPr sz="1100" b="1" i="0" u="none" strike="noStrike" cap="none">
              <a:solidFill>
                <a:schemeClr val="dk1"/>
              </a:solidFill>
              <a:latin typeface="Arial"/>
              <a:ea typeface="Arial"/>
              <a:cs typeface="Arial"/>
              <a:sym typeface="Arial"/>
            </a:endParaRPr>
          </a:p>
        </p:txBody>
      </p:sp>
      <p:sp>
        <p:nvSpPr>
          <p:cNvPr id="305" name="Google Shape;305;p11"/>
          <p:cNvSpPr txBox="1"/>
          <p:nvPr/>
        </p:nvSpPr>
        <p:spPr>
          <a:xfrm>
            <a:off x="4362775" y="3825225"/>
            <a:ext cx="3196800" cy="1683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【本日時点休暇残日数】項目では、</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本日時点で所持している休暇日数を</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確認できます。</a:t>
            </a:r>
            <a:br>
              <a:rPr lang="en-US"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 あくまで本日時点での残日数のため、</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未来に使用が確定している日数も</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含まれます。</a:t>
            </a:r>
            <a:endParaRPr sz="1100" b="0" i="0" u="none" strike="noStrike" cap="none">
              <a:solidFill>
                <a:schemeClr val="dk1"/>
              </a:solidFill>
              <a:latin typeface="Arial"/>
              <a:ea typeface="Arial"/>
              <a:cs typeface="Arial"/>
              <a:sym typeface="Arial"/>
            </a:endParaRPr>
          </a:p>
        </p:txBody>
      </p:sp>
      <p:sp>
        <p:nvSpPr>
          <p:cNvPr id="306" name="Google Shape;306;p11"/>
          <p:cNvSpPr txBox="1"/>
          <p:nvPr/>
        </p:nvSpPr>
        <p:spPr>
          <a:xfrm>
            <a:off x="4362775" y="8865425"/>
            <a:ext cx="3196800" cy="972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打刻の修正申請を行ったり、後から打刻の追加申請を行ったりした場合には、</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管理者側で承認が行われるまでは</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黄色で表示されます。</a:t>
            </a:r>
            <a:endParaRPr sz="1100" b="0" i="0" u="none" strike="noStrike" cap="none">
              <a:solidFill>
                <a:schemeClr val="dk1"/>
              </a:solidFill>
              <a:latin typeface="Arial"/>
              <a:ea typeface="Arial"/>
              <a:cs typeface="Arial"/>
              <a:sym typeface="Arial"/>
            </a:endParaRPr>
          </a:p>
        </p:txBody>
      </p:sp>
      <p:sp>
        <p:nvSpPr>
          <p:cNvPr id="307" name="Google Shape;307;p11"/>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出勤簿</a:t>
            </a:r>
            <a:endParaRPr sz="1400" b="0" i="0" u="none" strike="noStrike" cap="none">
              <a:solidFill>
                <a:srgbClr val="000000"/>
              </a:solidFill>
              <a:latin typeface="Arial"/>
              <a:ea typeface="Arial"/>
              <a:cs typeface="Arial"/>
              <a:sym typeface="Arial"/>
            </a:endParaRPr>
          </a:p>
        </p:txBody>
      </p:sp>
      <p:pic>
        <p:nvPicPr>
          <p:cNvPr id="308" name="Google Shape;308;p11"/>
          <p:cNvPicPr preferRelativeResize="0"/>
          <p:nvPr/>
        </p:nvPicPr>
        <p:blipFill rotWithShape="1">
          <a:blip r:embed="rId6">
            <a:alphaModFix/>
          </a:blip>
          <a:srcRect/>
          <a:stretch/>
        </p:blipFill>
        <p:spPr>
          <a:xfrm>
            <a:off x="317491" y="8856157"/>
            <a:ext cx="3810385" cy="701045"/>
          </a:xfrm>
          <a:prstGeom prst="rect">
            <a:avLst/>
          </a:prstGeom>
          <a:noFill/>
          <a:ln w="19050" cap="flat" cmpd="sng">
            <a:solidFill>
              <a:schemeClr val="lt2"/>
            </a:solidFill>
            <a:prstDash val="solid"/>
            <a:round/>
            <a:headEnd type="none" w="sm" len="sm"/>
            <a:tailEnd type="none" w="sm" len="sm"/>
          </a:ln>
        </p:spPr>
      </p:pic>
      <p:pic>
        <p:nvPicPr>
          <p:cNvPr id="309" name="Google Shape;309;p11"/>
          <p:cNvPicPr preferRelativeResize="0"/>
          <p:nvPr/>
        </p:nvPicPr>
        <p:blipFill rotWithShape="1">
          <a:blip r:embed="rId7">
            <a:alphaModFix/>
          </a:blip>
          <a:srcRect/>
          <a:stretch/>
        </p:blipFill>
        <p:spPr>
          <a:xfrm>
            <a:off x="317491" y="6780650"/>
            <a:ext cx="3734745" cy="1080147"/>
          </a:xfrm>
          <a:prstGeom prst="rect">
            <a:avLst/>
          </a:prstGeom>
          <a:noFill/>
          <a:ln w="19050" cap="flat" cmpd="sng">
            <a:solidFill>
              <a:schemeClr val="lt2"/>
            </a:solidFill>
            <a:prstDash val="solid"/>
            <a:round/>
            <a:headEnd type="none" w="sm" len="sm"/>
            <a:tailEnd type="none" w="sm" len="sm"/>
          </a:ln>
        </p:spPr>
      </p:pic>
      <p:sp>
        <p:nvSpPr>
          <p:cNvPr id="310" name="Google Shape;310;p11"/>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13</a:t>
            </a:fld>
            <a:endParaRPr sz="80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2"/>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316" name="Google Shape;316;p12"/>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317" name="Google Shape;317;p12"/>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打刻修正</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打刻を追加する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323" name="Google Shape;323;p13"/>
          <p:cNvPicPr preferRelativeResize="0">
            <a:picLocks noGrp="1"/>
          </p:cNvPicPr>
          <p:nvPr>
            <p:ph type="body" idx="1"/>
          </p:nvPr>
        </p:nvPicPr>
        <p:blipFill rotWithShape="1">
          <a:blip r:embed="rId4">
            <a:alphaModFix/>
          </a:blip>
          <a:srcRect/>
          <a:stretch/>
        </p:blipFill>
        <p:spPr>
          <a:xfrm>
            <a:off x="0" y="0"/>
            <a:ext cx="7559675" cy="966787"/>
          </a:xfrm>
          <a:prstGeom prst="rect">
            <a:avLst/>
          </a:prstGeom>
          <a:noFill/>
          <a:ln>
            <a:noFill/>
          </a:ln>
        </p:spPr>
      </p:pic>
      <p:sp>
        <p:nvSpPr>
          <p:cNvPr id="324" name="Google Shape;324;p13"/>
          <p:cNvSpPr txBox="1"/>
          <p:nvPr/>
        </p:nvSpPr>
        <p:spPr>
          <a:xfrm>
            <a:off x="361950" y="17065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打刻の追加申請の方法についてご案内します。</a:t>
            </a:r>
            <a:endParaRPr sz="1400" b="0" i="0" u="none" strike="noStrike" cap="none">
              <a:solidFill>
                <a:srgbClr val="000000"/>
              </a:solidFill>
              <a:latin typeface="Arial"/>
              <a:ea typeface="Arial"/>
              <a:cs typeface="Arial"/>
              <a:sym typeface="Arial"/>
            </a:endParaRPr>
          </a:p>
        </p:txBody>
      </p:sp>
      <p:sp>
        <p:nvSpPr>
          <p:cNvPr id="325" name="Google Shape;325;p13"/>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打刻修正</a:t>
            </a:r>
            <a:endParaRPr sz="1400" b="0" i="0" u="none" strike="noStrike" cap="none">
              <a:solidFill>
                <a:srgbClr val="000000"/>
              </a:solidFill>
              <a:latin typeface="Arial"/>
              <a:ea typeface="Arial"/>
              <a:cs typeface="Arial"/>
              <a:sym typeface="Arial"/>
            </a:endParaRPr>
          </a:p>
        </p:txBody>
      </p:sp>
      <p:grpSp>
        <p:nvGrpSpPr>
          <p:cNvPr id="326" name="Google Shape;326;p13"/>
          <p:cNvGrpSpPr/>
          <p:nvPr/>
        </p:nvGrpSpPr>
        <p:grpSpPr>
          <a:xfrm>
            <a:off x="361950" y="2160715"/>
            <a:ext cx="6835800" cy="2172207"/>
            <a:chOff x="361950" y="2036950"/>
            <a:chExt cx="6835800" cy="2172207"/>
          </a:xfrm>
        </p:grpSpPr>
        <p:sp>
          <p:nvSpPr>
            <p:cNvPr id="327" name="Google Shape;327;p13"/>
            <p:cNvSpPr txBox="1"/>
            <p:nvPr/>
          </p:nvSpPr>
          <p:spPr>
            <a:xfrm>
              <a:off x="361950" y="2036950"/>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出勤簿から打刻を追加したい日を選択</a:t>
              </a:r>
              <a:r>
                <a:rPr lang="en-US" sz="1100" b="1">
                  <a:solidFill>
                    <a:schemeClr val="dk1"/>
                  </a:solidFill>
                </a:rPr>
                <a:t>する</a:t>
              </a:r>
              <a:endParaRPr sz="1100" b="1">
                <a:solidFill>
                  <a:schemeClr val="dk1"/>
                </a:solidFill>
              </a:endParaRPr>
            </a:p>
            <a:p>
              <a:pPr marL="0" lvl="0" indent="0" algn="l" rtl="0">
                <a:lnSpc>
                  <a:spcPct val="140000"/>
                </a:lnSpc>
                <a:spcBef>
                  <a:spcPts val="500"/>
                </a:spcBef>
                <a:spcAft>
                  <a:spcPts val="500"/>
                </a:spcAft>
                <a:buClr>
                  <a:schemeClr val="dk1"/>
                </a:buClr>
                <a:buSzPts val="1000"/>
                <a:buFont typeface="Arial"/>
                <a:buNone/>
              </a:pPr>
              <a:r>
                <a:rPr lang="en-US" sz="1100">
                  <a:solidFill>
                    <a:schemeClr val="dk1"/>
                  </a:solidFill>
                </a:rPr>
                <a:t>打刻忘れなどにより打刻を追加したい場合、出勤簿画面より打刻を追加したい日をクリックし、</a:t>
              </a:r>
              <a:br>
                <a:rPr lang="en-US" sz="1100">
                  <a:solidFill>
                    <a:schemeClr val="dk1"/>
                  </a:solidFill>
                </a:rPr>
              </a:br>
              <a:r>
                <a:rPr lang="en-US" sz="1100">
                  <a:solidFill>
                    <a:schemeClr val="dk1"/>
                  </a:solidFill>
                </a:rPr>
                <a:t>打刻修正画面に移動します。</a:t>
              </a:r>
              <a:endParaRPr sz="1100" b="1">
                <a:solidFill>
                  <a:schemeClr val="dk1"/>
                </a:solidFill>
              </a:endParaRPr>
            </a:p>
          </p:txBody>
        </p:sp>
        <p:grpSp>
          <p:nvGrpSpPr>
            <p:cNvPr id="328" name="Google Shape;328;p13"/>
            <p:cNvGrpSpPr/>
            <p:nvPr/>
          </p:nvGrpSpPr>
          <p:grpSpPr>
            <a:xfrm>
              <a:off x="1292989" y="2911647"/>
              <a:ext cx="4973696" cy="1297510"/>
              <a:chOff x="331246" y="2036950"/>
              <a:chExt cx="3778830" cy="985800"/>
            </a:xfrm>
          </p:grpSpPr>
          <p:pic>
            <p:nvPicPr>
              <p:cNvPr id="329" name="Google Shape;329;p13"/>
              <p:cNvPicPr preferRelativeResize="0"/>
              <p:nvPr/>
            </p:nvPicPr>
            <p:blipFill rotWithShape="1">
              <a:blip r:embed="rId5">
                <a:alphaModFix/>
              </a:blip>
              <a:srcRect/>
              <a:stretch/>
            </p:blipFill>
            <p:spPr>
              <a:xfrm>
                <a:off x="331246" y="2036950"/>
                <a:ext cx="3778830" cy="985800"/>
              </a:xfrm>
              <a:prstGeom prst="rect">
                <a:avLst/>
              </a:prstGeom>
              <a:noFill/>
              <a:ln w="19050" cap="flat" cmpd="sng">
                <a:solidFill>
                  <a:schemeClr val="lt2"/>
                </a:solidFill>
                <a:prstDash val="solid"/>
                <a:round/>
                <a:headEnd type="none" w="sm" len="sm"/>
                <a:tailEnd type="none" w="sm" len="sm"/>
              </a:ln>
            </p:spPr>
          </p:pic>
          <p:sp>
            <p:nvSpPr>
              <p:cNvPr id="330" name="Google Shape;330;p13"/>
              <p:cNvSpPr/>
              <p:nvPr/>
            </p:nvSpPr>
            <p:spPr>
              <a:xfrm>
                <a:off x="421688" y="2472361"/>
                <a:ext cx="502200" cy="260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1" name="Google Shape;331;p13"/>
          <p:cNvGrpSpPr/>
          <p:nvPr/>
        </p:nvGrpSpPr>
        <p:grpSpPr>
          <a:xfrm>
            <a:off x="361825" y="4528475"/>
            <a:ext cx="6835800" cy="4584124"/>
            <a:chOff x="361825" y="4528475"/>
            <a:chExt cx="6835800" cy="4584124"/>
          </a:xfrm>
        </p:grpSpPr>
        <p:sp>
          <p:nvSpPr>
            <p:cNvPr id="332" name="Google Shape;332;p13"/>
            <p:cNvSpPr txBox="1"/>
            <p:nvPr/>
          </p:nvSpPr>
          <p:spPr>
            <a:xfrm>
              <a:off x="361825" y="4528475"/>
              <a:ext cx="6835800" cy="15750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打刻</a:t>
              </a:r>
              <a:r>
                <a:rPr lang="en-US" sz="1100" b="1">
                  <a:solidFill>
                    <a:schemeClr val="dk1"/>
                  </a:solidFill>
                </a:rPr>
                <a:t>の</a:t>
              </a:r>
              <a:r>
                <a:rPr lang="en-US" sz="1100" b="1" i="0" u="none" strike="noStrike" cap="none">
                  <a:solidFill>
                    <a:schemeClr val="dk1"/>
                  </a:solidFill>
                  <a:latin typeface="Arial"/>
                  <a:ea typeface="Arial"/>
                  <a:cs typeface="Arial"/>
                  <a:sym typeface="Arial"/>
                </a:rPr>
                <a:t>追加</a:t>
              </a:r>
              <a:r>
                <a:rPr lang="en-US" sz="1100" b="1">
                  <a:solidFill>
                    <a:schemeClr val="dk1"/>
                  </a:solidFill>
                </a:rPr>
                <a:t>を</a:t>
              </a:r>
              <a:r>
                <a:rPr lang="en-US" sz="1100" b="1" i="0" u="none" strike="noStrike" cap="none">
                  <a:solidFill>
                    <a:schemeClr val="dk1"/>
                  </a:solidFill>
                  <a:latin typeface="Arial"/>
                  <a:ea typeface="Arial"/>
                  <a:cs typeface="Arial"/>
                  <a:sym typeface="Arial"/>
                </a:rPr>
                <a:t>申請する</a:t>
              </a:r>
              <a:endParaRPr sz="1100" b="1" i="0" u="none" strike="noStrike" cap="none">
                <a:solidFill>
                  <a:schemeClr val="dk1"/>
                </a:solidFill>
                <a:latin typeface="Arial"/>
                <a:ea typeface="Arial"/>
                <a:cs typeface="Arial"/>
                <a:sym typeface="Arial"/>
              </a:endParaRPr>
            </a:p>
            <a:p>
              <a:pPr marL="0" lvl="0" indent="0" algn="l" rtl="0">
                <a:lnSpc>
                  <a:spcPct val="140000"/>
                </a:lnSpc>
                <a:spcBef>
                  <a:spcPts val="500"/>
                </a:spcBef>
                <a:spcAft>
                  <a:spcPts val="0"/>
                </a:spcAft>
                <a:buClr>
                  <a:srgbClr val="3B3838"/>
                </a:buClr>
                <a:buSzPts val="1000"/>
                <a:buFont typeface="Arial"/>
                <a:buNone/>
              </a:pPr>
              <a:r>
                <a:rPr lang="en-US" sz="1100">
                  <a:solidFill>
                    <a:schemeClr val="dk1"/>
                  </a:solidFill>
                </a:rPr>
                <a:t>「打刻データ修正」の「時刻」欄に打刻を追加したい時刻を入力し、「打刻」をクリックしてください。</a:t>
              </a:r>
              <a:br>
                <a:rPr lang="en-US" sz="1100">
                  <a:solidFill>
                    <a:schemeClr val="dk1"/>
                  </a:solidFill>
                </a:rPr>
              </a:br>
              <a:r>
                <a:rPr lang="en-US" sz="1100">
                  <a:solidFill>
                    <a:schemeClr val="dk1"/>
                  </a:solidFill>
                </a:rPr>
                <a:t>打刻の申請が完了します。</a:t>
              </a:r>
              <a:br>
                <a:rPr lang="en-US" sz="1100">
                  <a:solidFill>
                    <a:schemeClr val="dk1"/>
                  </a:solidFill>
                </a:rPr>
              </a:br>
              <a:r>
                <a:rPr lang="en-US" sz="1100">
                  <a:solidFill>
                    <a:schemeClr val="dk1"/>
                  </a:solidFill>
                </a:rPr>
                <a:t>管理者が承認することで、申請した時刻が出勤簿に反映されます。</a:t>
              </a:r>
              <a:endParaRPr sz="1100">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例）</a:t>
              </a:r>
              <a:br>
                <a:rPr lang="en-US" sz="1100">
                  <a:solidFill>
                    <a:schemeClr val="dk1"/>
                  </a:solidFill>
                </a:rPr>
              </a:br>
              <a:r>
                <a:rPr lang="en-US" sz="1100">
                  <a:solidFill>
                    <a:schemeClr val="dk1"/>
                  </a:solidFill>
                </a:rPr>
                <a:t>9:00に打刻を入れたい場合、「0900」と入力します。</a:t>
              </a:r>
              <a:endParaRPr sz="1100" b="1">
                <a:solidFill>
                  <a:schemeClr val="dk1"/>
                </a:solidFill>
              </a:endParaRPr>
            </a:p>
          </p:txBody>
        </p:sp>
        <p:grpSp>
          <p:nvGrpSpPr>
            <p:cNvPr id="333" name="Google Shape;333;p13"/>
            <p:cNvGrpSpPr/>
            <p:nvPr/>
          </p:nvGrpSpPr>
          <p:grpSpPr>
            <a:xfrm>
              <a:off x="1948487" y="6160800"/>
              <a:ext cx="3662702" cy="2951799"/>
              <a:chOff x="331250" y="7303800"/>
              <a:chExt cx="3662702" cy="2951799"/>
            </a:xfrm>
          </p:grpSpPr>
          <p:pic>
            <p:nvPicPr>
              <p:cNvPr id="334" name="Google Shape;334;p13"/>
              <p:cNvPicPr preferRelativeResize="0"/>
              <p:nvPr/>
            </p:nvPicPr>
            <p:blipFill rotWithShape="1">
              <a:blip r:embed="rId6">
                <a:alphaModFix/>
              </a:blip>
              <a:srcRect/>
              <a:stretch/>
            </p:blipFill>
            <p:spPr>
              <a:xfrm>
                <a:off x="331250" y="7303800"/>
                <a:ext cx="3662702" cy="2951799"/>
              </a:xfrm>
              <a:prstGeom prst="rect">
                <a:avLst/>
              </a:prstGeom>
              <a:noFill/>
              <a:ln>
                <a:noFill/>
              </a:ln>
            </p:spPr>
          </p:pic>
          <p:sp>
            <p:nvSpPr>
              <p:cNvPr id="335" name="Google Shape;335;p13"/>
              <p:cNvSpPr/>
              <p:nvPr/>
            </p:nvSpPr>
            <p:spPr>
              <a:xfrm>
                <a:off x="1028675" y="7989350"/>
                <a:ext cx="762900" cy="239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6" name="Google Shape;336;p13"/>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15</a:t>
            </a:fld>
            <a:endParaRPr sz="8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打刻を削除する</a:t>
            </a:r>
            <a:endParaRPr sz="3600" b="0" i="0" u="none" strike="noStrike" cap="none">
              <a:solidFill>
                <a:schemeClr val="dk1"/>
              </a:solidFill>
              <a:latin typeface="Calibri"/>
              <a:ea typeface="Calibri"/>
              <a:cs typeface="Calibri"/>
              <a:sym typeface="Calibri"/>
            </a:endParaRPr>
          </a:p>
        </p:txBody>
      </p:sp>
      <p:pic>
        <p:nvPicPr>
          <p:cNvPr id="342" name="Google Shape;342;p14"/>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43" name="Google Shape;343;p14"/>
          <p:cNvSpPr txBox="1"/>
          <p:nvPr/>
        </p:nvSpPr>
        <p:spPr>
          <a:xfrm>
            <a:off x="361950" y="17065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打刻の削除申請の方法についてご案内します。</a:t>
            </a:r>
            <a:endParaRPr sz="1400" b="0" i="0" u="none" strike="noStrike" cap="none">
              <a:solidFill>
                <a:srgbClr val="000000"/>
              </a:solidFill>
              <a:latin typeface="Arial"/>
              <a:ea typeface="Arial"/>
              <a:cs typeface="Arial"/>
              <a:sym typeface="Arial"/>
            </a:endParaRPr>
          </a:p>
        </p:txBody>
      </p:sp>
      <p:sp>
        <p:nvSpPr>
          <p:cNvPr id="344" name="Google Shape;344;p14"/>
          <p:cNvSpPr txBox="1"/>
          <p:nvPr/>
        </p:nvSpPr>
        <p:spPr>
          <a:xfrm>
            <a:off x="361951" y="3998675"/>
            <a:ext cx="6835800" cy="11010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打刻を削除する</a:t>
            </a:r>
            <a:endParaRPr sz="1100" b="1">
              <a:solidFill>
                <a:schemeClr val="dk1"/>
              </a:solidFill>
            </a:endParaRPr>
          </a:p>
          <a:p>
            <a:pPr marL="0" lvl="0" indent="0" algn="l" rtl="0">
              <a:lnSpc>
                <a:spcPct val="140000"/>
              </a:lnSpc>
              <a:spcBef>
                <a:spcPts val="500"/>
              </a:spcBef>
              <a:spcAft>
                <a:spcPts val="0"/>
              </a:spcAft>
              <a:buClr>
                <a:srgbClr val="3B3838"/>
              </a:buClr>
              <a:buSzPts val="1000"/>
              <a:buFont typeface="Arial"/>
              <a:buNone/>
            </a:pPr>
            <a:r>
              <a:rPr lang="en-US" sz="1100">
                <a:solidFill>
                  <a:schemeClr val="dk1"/>
                </a:solidFill>
              </a:rPr>
              <a:t>削除したい打刻の「修正・削除」欄に表示されている「削除」をクリックしてください。</a:t>
            </a:r>
            <a:br>
              <a:rPr lang="en-US" sz="1100">
                <a:solidFill>
                  <a:schemeClr val="dk1"/>
                </a:solidFill>
              </a:rPr>
            </a:br>
            <a:r>
              <a:rPr lang="en-US" sz="1100">
                <a:solidFill>
                  <a:schemeClr val="dk1"/>
                </a:solidFill>
              </a:rPr>
              <a:t>「削除待ち」の表示が出たら、削除申請は完了です。</a:t>
            </a:r>
            <a:endParaRPr sz="1100">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管理者が承認することで、打刻が削除されます。</a:t>
            </a:r>
            <a:endParaRPr sz="1100" b="1">
              <a:solidFill>
                <a:schemeClr val="dk1"/>
              </a:solidFill>
            </a:endParaRPr>
          </a:p>
        </p:txBody>
      </p:sp>
      <p:grpSp>
        <p:nvGrpSpPr>
          <p:cNvPr id="345" name="Google Shape;345;p14"/>
          <p:cNvGrpSpPr/>
          <p:nvPr/>
        </p:nvGrpSpPr>
        <p:grpSpPr>
          <a:xfrm>
            <a:off x="361950" y="2160557"/>
            <a:ext cx="6755400" cy="1642723"/>
            <a:chOff x="361950" y="1976425"/>
            <a:chExt cx="6755400" cy="1642723"/>
          </a:xfrm>
        </p:grpSpPr>
        <p:sp>
          <p:nvSpPr>
            <p:cNvPr id="346" name="Google Shape;346;p14"/>
            <p:cNvSpPr txBox="1"/>
            <p:nvPr/>
          </p:nvSpPr>
          <p:spPr>
            <a:xfrm>
              <a:off x="361950" y="1976425"/>
              <a:ext cx="67554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出勤簿から打刻を削除したい日を選択</a:t>
              </a:r>
              <a:r>
                <a:rPr lang="en-US" sz="1100" b="1">
                  <a:solidFill>
                    <a:schemeClr val="dk1"/>
                  </a:solidFill>
                </a:rPr>
                <a:t>する</a:t>
              </a:r>
              <a:endParaRPr sz="1100" b="1">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出勤簿画面より打刻を削除したい日をクリックし、打刻修正画面に移動します。</a:t>
              </a:r>
              <a:endParaRPr sz="1100" b="1" i="0" u="none" strike="noStrike" cap="none">
                <a:solidFill>
                  <a:schemeClr val="dk1"/>
                </a:solidFill>
                <a:latin typeface="Arial"/>
                <a:ea typeface="Arial"/>
                <a:cs typeface="Arial"/>
                <a:sym typeface="Arial"/>
              </a:endParaRPr>
            </a:p>
          </p:txBody>
        </p:sp>
        <p:grpSp>
          <p:nvGrpSpPr>
            <p:cNvPr id="347" name="Google Shape;347;p14"/>
            <p:cNvGrpSpPr/>
            <p:nvPr/>
          </p:nvGrpSpPr>
          <p:grpSpPr>
            <a:xfrm>
              <a:off x="1269652" y="2652348"/>
              <a:ext cx="5020372" cy="966800"/>
              <a:chOff x="360000" y="2118868"/>
              <a:chExt cx="3843788" cy="740219"/>
            </a:xfrm>
          </p:grpSpPr>
          <p:pic>
            <p:nvPicPr>
              <p:cNvPr id="348" name="Google Shape;348;p14"/>
              <p:cNvPicPr preferRelativeResize="0"/>
              <p:nvPr/>
            </p:nvPicPr>
            <p:blipFill rotWithShape="1">
              <a:blip r:embed="rId4">
                <a:alphaModFix/>
              </a:blip>
              <a:srcRect/>
              <a:stretch/>
            </p:blipFill>
            <p:spPr>
              <a:xfrm>
                <a:off x="360000" y="2118868"/>
                <a:ext cx="3843788" cy="740219"/>
              </a:xfrm>
              <a:prstGeom prst="rect">
                <a:avLst/>
              </a:prstGeom>
              <a:noFill/>
              <a:ln w="19050" cap="flat" cmpd="sng">
                <a:solidFill>
                  <a:schemeClr val="lt2"/>
                </a:solidFill>
                <a:prstDash val="solid"/>
                <a:round/>
                <a:headEnd type="none" w="sm" len="sm"/>
                <a:tailEnd type="none" w="sm" len="sm"/>
              </a:ln>
            </p:spPr>
          </p:pic>
          <p:sp>
            <p:nvSpPr>
              <p:cNvPr id="349" name="Google Shape;349;p14"/>
              <p:cNvSpPr/>
              <p:nvPr/>
            </p:nvSpPr>
            <p:spPr>
              <a:xfrm>
                <a:off x="558800" y="2284325"/>
                <a:ext cx="547200" cy="234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50" name="Google Shape;350;p14"/>
          <p:cNvGrpSpPr/>
          <p:nvPr/>
        </p:nvGrpSpPr>
        <p:grpSpPr>
          <a:xfrm>
            <a:off x="2261161" y="5234369"/>
            <a:ext cx="3037354" cy="2934885"/>
            <a:chOff x="732994" y="8113471"/>
            <a:chExt cx="2028825" cy="1960380"/>
          </a:xfrm>
        </p:grpSpPr>
        <p:sp>
          <p:nvSpPr>
            <p:cNvPr id="351" name="Google Shape;351;p14"/>
            <p:cNvSpPr/>
            <p:nvPr/>
          </p:nvSpPr>
          <p:spPr>
            <a:xfrm>
              <a:off x="1533356" y="9028285"/>
              <a:ext cx="428100" cy="381000"/>
            </a:xfrm>
            <a:prstGeom prst="downArrow">
              <a:avLst>
                <a:gd name="adj1" fmla="val 50000"/>
                <a:gd name="adj2" fmla="val 50000"/>
              </a:avLst>
            </a:prstGeom>
            <a:solidFill>
              <a:srgbClr val="9CC2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 name="Google Shape;352;p14"/>
            <p:cNvPicPr preferRelativeResize="0"/>
            <p:nvPr/>
          </p:nvPicPr>
          <p:blipFill rotWithShape="1">
            <a:blip r:embed="rId5">
              <a:alphaModFix/>
            </a:blip>
            <a:srcRect/>
            <a:stretch/>
          </p:blipFill>
          <p:spPr>
            <a:xfrm>
              <a:off x="732994" y="9496543"/>
              <a:ext cx="2028825" cy="577308"/>
            </a:xfrm>
            <a:prstGeom prst="rect">
              <a:avLst/>
            </a:prstGeom>
            <a:noFill/>
            <a:ln w="19050" cap="flat" cmpd="sng">
              <a:solidFill>
                <a:schemeClr val="lt2"/>
              </a:solidFill>
              <a:prstDash val="solid"/>
              <a:round/>
              <a:headEnd type="none" w="sm" len="sm"/>
              <a:tailEnd type="none" w="sm" len="sm"/>
            </a:ln>
          </p:spPr>
        </p:pic>
        <p:grpSp>
          <p:nvGrpSpPr>
            <p:cNvPr id="353" name="Google Shape;353;p14"/>
            <p:cNvGrpSpPr/>
            <p:nvPr/>
          </p:nvGrpSpPr>
          <p:grpSpPr>
            <a:xfrm>
              <a:off x="732994" y="8113471"/>
              <a:ext cx="2028825" cy="857715"/>
              <a:chOff x="1267488" y="8113471"/>
              <a:chExt cx="2028825" cy="857715"/>
            </a:xfrm>
          </p:grpSpPr>
          <p:pic>
            <p:nvPicPr>
              <p:cNvPr id="354" name="Google Shape;354;p14"/>
              <p:cNvPicPr preferRelativeResize="0"/>
              <p:nvPr/>
            </p:nvPicPr>
            <p:blipFill rotWithShape="1">
              <a:blip r:embed="rId6">
                <a:alphaModFix/>
              </a:blip>
              <a:srcRect/>
              <a:stretch/>
            </p:blipFill>
            <p:spPr>
              <a:xfrm>
                <a:off x="1267488" y="8113471"/>
                <a:ext cx="2028825" cy="857715"/>
              </a:xfrm>
              <a:prstGeom prst="rect">
                <a:avLst/>
              </a:prstGeom>
              <a:noFill/>
              <a:ln w="19050" cap="flat" cmpd="sng">
                <a:solidFill>
                  <a:schemeClr val="lt2"/>
                </a:solidFill>
                <a:prstDash val="solid"/>
                <a:round/>
                <a:headEnd type="none" w="sm" len="sm"/>
                <a:tailEnd type="none" w="sm" len="sm"/>
              </a:ln>
            </p:spPr>
          </p:pic>
          <p:sp>
            <p:nvSpPr>
              <p:cNvPr id="355" name="Google Shape;355;p14"/>
              <p:cNvSpPr/>
              <p:nvPr/>
            </p:nvSpPr>
            <p:spPr>
              <a:xfrm>
                <a:off x="2267873" y="8618622"/>
                <a:ext cx="428100" cy="288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6" name="Google Shape;356;p14"/>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16</a:t>
            </a:fld>
            <a:endParaRPr sz="8000">
              <a:solidFill>
                <a:schemeClr val="lt1"/>
              </a:solidFill>
              <a:latin typeface="Arial"/>
              <a:ea typeface="Arial"/>
              <a:cs typeface="Arial"/>
              <a:sym typeface="Arial"/>
            </a:endParaRPr>
          </a:p>
        </p:txBody>
      </p:sp>
      <p:sp>
        <p:nvSpPr>
          <p:cNvPr id="357" name="Google Shape;357;p14"/>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打刻修正</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打刻を修正する</a:t>
            </a:r>
            <a:endParaRPr sz="3600" b="0" i="0" u="none" strike="noStrike" cap="none">
              <a:solidFill>
                <a:schemeClr val="dk1"/>
              </a:solidFill>
              <a:latin typeface="Calibri"/>
              <a:ea typeface="Calibri"/>
              <a:cs typeface="Calibri"/>
              <a:sym typeface="Calibri"/>
            </a:endParaRPr>
          </a:p>
        </p:txBody>
      </p:sp>
      <p:pic>
        <p:nvPicPr>
          <p:cNvPr id="363" name="Google Shape;363;p15"/>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64" name="Google Shape;364;p15"/>
          <p:cNvSpPr txBox="1"/>
          <p:nvPr/>
        </p:nvSpPr>
        <p:spPr>
          <a:xfrm>
            <a:off x="361950" y="17065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打刻の修正申請の方法についてご案内します。</a:t>
            </a:r>
            <a:endParaRPr sz="1400" b="0" i="0" u="none" strike="noStrike" cap="none">
              <a:solidFill>
                <a:srgbClr val="000000"/>
              </a:solidFill>
              <a:latin typeface="Arial"/>
              <a:ea typeface="Arial"/>
              <a:cs typeface="Arial"/>
              <a:sym typeface="Arial"/>
            </a:endParaRPr>
          </a:p>
        </p:txBody>
      </p:sp>
      <p:sp>
        <p:nvSpPr>
          <p:cNvPr id="365" name="Google Shape;365;p15"/>
          <p:cNvSpPr txBox="1"/>
          <p:nvPr/>
        </p:nvSpPr>
        <p:spPr>
          <a:xfrm>
            <a:off x="361950" y="2054713"/>
            <a:ext cx="68790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出勤簿から打刻を修正したい日を選択</a:t>
            </a:r>
            <a:r>
              <a:rPr lang="en-US" sz="1100" b="1">
                <a:solidFill>
                  <a:schemeClr val="dk1"/>
                </a:solidFill>
              </a:rPr>
              <a:t>する</a:t>
            </a:r>
            <a:endParaRPr sz="1100" b="1">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出勤簿画面から打刻を修正したい日をクリックし、打刻修正画面に移動します。</a:t>
            </a:r>
            <a:endParaRPr sz="1100" b="1">
              <a:solidFill>
                <a:schemeClr val="dk1"/>
              </a:solidFill>
            </a:endParaRPr>
          </a:p>
        </p:txBody>
      </p:sp>
      <p:grpSp>
        <p:nvGrpSpPr>
          <p:cNvPr id="366" name="Google Shape;366;p15"/>
          <p:cNvGrpSpPr/>
          <p:nvPr/>
        </p:nvGrpSpPr>
        <p:grpSpPr>
          <a:xfrm>
            <a:off x="1756626" y="2707064"/>
            <a:ext cx="4046422" cy="761504"/>
            <a:chOff x="183225" y="2052622"/>
            <a:chExt cx="3830751" cy="720916"/>
          </a:xfrm>
        </p:grpSpPr>
        <p:pic>
          <p:nvPicPr>
            <p:cNvPr id="367" name="Google Shape;367;p15"/>
            <p:cNvPicPr preferRelativeResize="0"/>
            <p:nvPr/>
          </p:nvPicPr>
          <p:blipFill rotWithShape="1">
            <a:blip r:embed="rId4">
              <a:alphaModFix/>
            </a:blip>
            <a:srcRect/>
            <a:stretch/>
          </p:blipFill>
          <p:spPr>
            <a:xfrm>
              <a:off x="183225" y="2052622"/>
              <a:ext cx="3830751" cy="720916"/>
            </a:xfrm>
            <a:prstGeom prst="rect">
              <a:avLst/>
            </a:prstGeom>
            <a:noFill/>
            <a:ln w="19050" cap="flat" cmpd="sng">
              <a:solidFill>
                <a:schemeClr val="lt2"/>
              </a:solidFill>
              <a:prstDash val="solid"/>
              <a:round/>
              <a:headEnd type="none" w="sm" len="sm"/>
              <a:tailEnd type="none" w="sm" len="sm"/>
            </a:ln>
          </p:spPr>
        </p:pic>
        <p:sp>
          <p:nvSpPr>
            <p:cNvPr id="368" name="Google Shape;368;p15"/>
            <p:cNvSpPr/>
            <p:nvPr/>
          </p:nvSpPr>
          <p:spPr>
            <a:xfrm>
              <a:off x="242874" y="2134444"/>
              <a:ext cx="716100" cy="257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15"/>
          <p:cNvSpPr txBox="1"/>
          <p:nvPr/>
        </p:nvSpPr>
        <p:spPr>
          <a:xfrm>
            <a:off x="361950" y="5994769"/>
            <a:ext cx="6778500" cy="15750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3</a:t>
            </a:r>
            <a:r>
              <a:rPr lang="en-US" sz="1100" b="1" i="0" u="none" strike="noStrike" cap="none">
                <a:solidFill>
                  <a:schemeClr val="dk1"/>
                </a:solidFill>
                <a:latin typeface="Arial"/>
                <a:ea typeface="Arial"/>
                <a:cs typeface="Arial"/>
                <a:sym typeface="Arial"/>
              </a:rPr>
              <a:t>. 正しい時刻を</a:t>
            </a:r>
            <a:r>
              <a:rPr lang="en-US" sz="1100" b="1">
                <a:solidFill>
                  <a:schemeClr val="dk1"/>
                </a:solidFill>
              </a:rPr>
              <a:t>入力</a:t>
            </a:r>
            <a:r>
              <a:rPr lang="en-US" sz="1100" b="1" i="0" u="none" strike="noStrike" cap="none">
                <a:solidFill>
                  <a:schemeClr val="dk1"/>
                </a:solidFill>
                <a:latin typeface="Arial"/>
                <a:ea typeface="Arial"/>
                <a:cs typeface="Arial"/>
                <a:sym typeface="Arial"/>
              </a:rPr>
              <a:t>する</a:t>
            </a:r>
            <a:endParaRPr sz="1100" b="1" i="0" u="none" strike="noStrike" cap="none">
              <a:solidFill>
                <a:schemeClr val="dk1"/>
              </a:solidFill>
              <a:latin typeface="Arial"/>
              <a:ea typeface="Arial"/>
              <a:cs typeface="Arial"/>
              <a:sym typeface="Arial"/>
            </a:endParaRPr>
          </a:p>
          <a:p>
            <a:pPr marL="0" lvl="0" indent="0" algn="l" rtl="0">
              <a:lnSpc>
                <a:spcPct val="140000"/>
              </a:lnSpc>
              <a:spcBef>
                <a:spcPts val="500"/>
              </a:spcBef>
              <a:spcAft>
                <a:spcPts val="0"/>
              </a:spcAft>
              <a:buClr>
                <a:srgbClr val="3B3838"/>
              </a:buClr>
              <a:buSzPts val="1000"/>
              <a:buFont typeface="Arial"/>
              <a:buNone/>
            </a:pPr>
            <a:r>
              <a:rPr lang="en-US" sz="1100">
                <a:solidFill>
                  <a:schemeClr val="dk1"/>
                </a:solidFill>
              </a:rPr>
              <a:t>「打刻データ修正」の「時刻」欄に修正する時刻が表示されます。</a:t>
            </a:r>
            <a:br>
              <a:rPr lang="en-US" sz="1100">
                <a:solidFill>
                  <a:schemeClr val="dk1"/>
                </a:solidFill>
              </a:rPr>
            </a:br>
            <a:r>
              <a:rPr lang="en-US" sz="1100">
                <a:solidFill>
                  <a:schemeClr val="dk1"/>
                </a:solidFill>
              </a:rPr>
              <a:t>この状態で、空欄に正しい時刻を入力し、「打刻」をクリックしてください。</a:t>
            </a:r>
            <a:br>
              <a:rPr lang="en-US" sz="1100">
                <a:solidFill>
                  <a:schemeClr val="dk1"/>
                </a:solidFill>
              </a:rPr>
            </a:br>
            <a:r>
              <a:rPr lang="en-US" sz="1100">
                <a:solidFill>
                  <a:schemeClr val="dk1"/>
                </a:solidFill>
              </a:rPr>
              <a:t>これで打刻修正の申請は完了です。</a:t>
            </a:r>
            <a:br>
              <a:rPr lang="en-US" sz="1100">
                <a:solidFill>
                  <a:schemeClr val="dk1"/>
                </a:solidFill>
              </a:rPr>
            </a:br>
            <a:r>
              <a:rPr lang="en-US" sz="1100">
                <a:solidFill>
                  <a:schemeClr val="dk1"/>
                </a:solidFill>
              </a:rPr>
              <a:t>管理者が承認することで、元の打刻が取り消され、修正した時刻が出勤簿に反映されます。</a:t>
            </a:r>
            <a:endParaRPr sz="1100">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例）16:30に修正したい場合、「1630」と入力します。</a:t>
            </a:r>
            <a:endParaRPr sz="1100" b="1">
              <a:solidFill>
                <a:schemeClr val="dk1"/>
              </a:solidFill>
            </a:endParaRPr>
          </a:p>
        </p:txBody>
      </p:sp>
      <p:grpSp>
        <p:nvGrpSpPr>
          <p:cNvPr id="370" name="Google Shape;370;p15"/>
          <p:cNvGrpSpPr/>
          <p:nvPr/>
        </p:nvGrpSpPr>
        <p:grpSpPr>
          <a:xfrm>
            <a:off x="2113126" y="7583120"/>
            <a:ext cx="3333424" cy="2784829"/>
            <a:chOff x="719575" y="7811720"/>
            <a:chExt cx="3333424" cy="2784829"/>
          </a:xfrm>
        </p:grpSpPr>
        <p:pic>
          <p:nvPicPr>
            <p:cNvPr id="371" name="Google Shape;371;p15"/>
            <p:cNvPicPr preferRelativeResize="0"/>
            <p:nvPr/>
          </p:nvPicPr>
          <p:blipFill rotWithShape="1">
            <a:blip r:embed="rId5">
              <a:alphaModFix/>
            </a:blip>
            <a:srcRect/>
            <a:stretch/>
          </p:blipFill>
          <p:spPr>
            <a:xfrm>
              <a:off x="719575" y="7811720"/>
              <a:ext cx="3333424" cy="2784829"/>
            </a:xfrm>
            <a:prstGeom prst="rect">
              <a:avLst/>
            </a:prstGeom>
            <a:noFill/>
            <a:ln>
              <a:noFill/>
            </a:ln>
          </p:spPr>
        </p:pic>
        <p:sp>
          <p:nvSpPr>
            <p:cNvPr id="372" name="Google Shape;372;p15"/>
            <p:cNvSpPr/>
            <p:nvPr/>
          </p:nvSpPr>
          <p:spPr>
            <a:xfrm>
              <a:off x="1277450" y="8421800"/>
              <a:ext cx="1133400" cy="23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3" name="Google Shape;373;p15"/>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17</a:t>
            </a:fld>
            <a:endParaRPr sz="8000">
              <a:solidFill>
                <a:schemeClr val="lt1"/>
              </a:solidFill>
              <a:latin typeface="Arial"/>
              <a:ea typeface="Arial"/>
              <a:cs typeface="Arial"/>
              <a:sym typeface="Arial"/>
            </a:endParaRPr>
          </a:p>
        </p:txBody>
      </p:sp>
      <p:sp>
        <p:nvSpPr>
          <p:cNvPr id="374" name="Google Shape;374;p15"/>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打刻修正</a:t>
            </a:r>
            <a:endParaRPr sz="1400" b="0" i="0" u="none" strike="noStrike" cap="none">
              <a:solidFill>
                <a:srgbClr val="000000"/>
              </a:solidFill>
              <a:latin typeface="Arial"/>
              <a:ea typeface="Arial"/>
              <a:cs typeface="Arial"/>
              <a:sym typeface="Arial"/>
            </a:endParaRPr>
          </a:p>
        </p:txBody>
      </p:sp>
      <p:pic>
        <p:nvPicPr>
          <p:cNvPr id="375" name="Google Shape;375;p15"/>
          <p:cNvPicPr preferRelativeResize="0"/>
          <p:nvPr/>
        </p:nvPicPr>
        <p:blipFill>
          <a:blip r:embed="rId6">
            <a:alphaModFix/>
          </a:blip>
          <a:stretch>
            <a:fillRect/>
          </a:stretch>
        </p:blipFill>
        <p:spPr>
          <a:xfrm>
            <a:off x="545350" y="4210469"/>
            <a:ext cx="6468974" cy="1694749"/>
          </a:xfrm>
          <a:prstGeom prst="rect">
            <a:avLst/>
          </a:prstGeom>
          <a:noFill/>
          <a:ln>
            <a:noFill/>
          </a:ln>
        </p:spPr>
      </p:pic>
      <p:sp>
        <p:nvSpPr>
          <p:cNvPr id="376" name="Google Shape;376;p15"/>
          <p:cNvSpPr txBox="1"/>
          <p:nvPr/>
        </p:nvSpPr>
        <p:spPr>
          <a:xfrm>
            <a:off x="361950" y="3558118"/>
            <a:ext cx="67785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2</a:t>
            </a:r>
            <a:r>
              <a:rPr lang="en-US" sz="1100" b="1" i="0" u="none" strike="noStrike" cap="none">
                <a:solidFill>
                  <a:schemeClr val="dk1"/>
                </a:solidFill>
                <a:latin typeface="Arial"/>
                <a:ea typeface="Arial"/>
                <a:cs typeface="Arial"/>
                <a:sym typeface="Arial"/>
              </a:rPr>
              <a:t>. </a:t>
            </a:r>
            <a:r>
              <a:rPr lang="en-US" sz="1100" b="1">
                <a:solidFill>
                  <a:schemeClr val="dk1"/>
                </a:solidFill>
              </a:rPr>
              <a:t>修正する打刻を選択する</a:t>
            </a:r>
            <a:endParaRPr sz="1100" b="1" i="0" u="none" strike="noStrike" cap="none">
              <a:solidFill>
                <a:schemeClr val="dk1"/>
              </a:solidFill>
              <a:latin typeface="Arial"/>
              <a:ea typeface="Arial"/>
              <a:cs typeface="Arial"/>
              <a:sym typeface="Aria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修正したい打刻の「修正」ボタンをクリックしてください。</a:t>
            </a:r>
            <a:endParaRPr sz="11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遅刻理由を申請する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382" name="Google Shape;382;p16"/>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383" name="Google Shape;383;p16"/>
          <p:cNvSpPr txBox="1"/>
          <p:nvPr/>
        </p:nvSpPr>
        <p:spPr>
          <a:xfrm>
            <a:off x="361950" y="1706562"/>
            <a:ext cx="6521400" cy="4248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遅刻の申請の方法についてご案内します。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こちらの機能</a:t>
            </a:r>
            <a:r>
              <a:rPr lang="en-US" sz="1200">
                <a:solidFill>
                  <a:srgbClr val="2E75B6"/>
                </a:solidFill>
              </a:rPr>
              <a:t>を</a:t>
            </a:r>
            <a:r>
              <a:rPr lang="en-US" sz="1200" b="0" i="0" u="none" strike="noStrike" cap="none">
                <a:solidFill>
                  <a:srgbClr val="2E75B6"/>
                </a:solidFill>
                <a:latin typeface="Arial"/>
                <a:ea typeface="Arial"/>
                <a:cs typeface="Arial"/>
                <a:sym typeface="Arial"/>
              </a:rPr>
              <a:t>利用するには、管理者側での設定が必要</a:t>
            </a:r>
            <a:r>
              <a:rPr lang="en-US" sz="1200">
                <a:solidFill>
                  <a:srgbClr val="2E75B6"/>
                </a:solidFill>
              </a:rPr>
              <a:t>です</a:t>
            </a:r>
            <a:r>
              <a:rPr lang="en-US" sz="1200" b="0" i="0" u="none" strike="noStrike" cap="none">
                <a:solidFill>
                  <a:srgbClr val="2E75B6"/>
                </a:solidFill>
                <a:latin typeface="Arial"/>
                <a:ea typeface="Arial"/>
                <a:cs typeface="Arial"/>
                <a:sym typeface="Arial"/>
              </a:rPr>
              <a:t>。</a:t>
            </a:r>
            <a:endParaRPr sz="1200">
              <a:solidFill>
                <a:srgbClr val="2E75B6"/>
              </a:solidFill>
            </a:endParaRPr>
          </a:p>
        </p:txBody>
      </p:sp>
      <p:grpSp>
        <p:nvGrpSpPr>
          <p:cNvPr id="384" name="Google Shape;384;p16"/>
          <p:cNvGrpSpPr/>
          <p:nvPr/>
        </p:nvGrpSpPr>
        <p:grpSpPr>
          <a:xfrm>
            <a:off x="379450" y="6337775"/>
            <a:ext cx="6818400" cy="3873028"/>
            <a:chOff x="379450" y="6032975"/>
            <a:chExt cx="6818400" cy="3873028"/>
          </a:xfrm>
        </p:grpSpPr>
        <p:sp>
          <p:nvSpPr>
            <p:cNvPr id="385" name="Google Shape;385;p16"/>
            <p:cNvSpPr txBox="1"/>
            <p:nvPr/>
          </p:nvSpPr>
          <p:spPr>
            <a:xfrm>
              <a:off x="379450" y="6032975"/>
              <a:ext cx="6818400" cy="1036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3</a:t>
              </a:r>
              <a:r>
                <a:rPr lang="en-US" sz="1100" b="1" i="0" u="none" strike="noStrike" cap="none">
                  <a:solidFill>
                    <a:schemeClr val="dk1"/>
                  </a:solidFill>
                  <a:latin typeface="Arial"/>
                  <a:ea typeface="Arial"/>
                  <a:cs typeface="Arial"/>
                  <a:sym typeface="Arial"/>
                </a:rPr>
                <a:t>. 遅刻理由</a:t>
              </a:r>
              <a:r>
                <a:rPr lang="en-US" sz="1100" b="1">
                  <a:solidFill>
                    <a:schemeClr val="dk1"/>
                  </a:solidFill>
                </a:rPr>
                <a:t>を入力</a:t>
              </a:r>
              <a:r>
                <a:rPr lang="en-US" sz="1100" b="1" i="0" u="none" strike="noStrike" cap="none">
                  <a:solidFill>
                    <a:schemeClr val="dk1"/>
                  </a:solidFill>
                  <a:latin typeface="Arial"/>
                  <a:ea typeface="Arial"/>
                  <a:cs typeface="Arial"/>
                  <a:sym typeface="Arial"/>
                </a:rPr>
                <a:t>する</a:t>
              </a:r>
              <a:endParaRPr sz="1100" b="1" i="0" u="none" strike="noStrike" cap="none">
                <a:solidFill>
                  <a:schemeClr val="dk1"/>
                </a:solidFill>
                <a:latin typeface="Arial"/>
                <a:ea typeface="Arial"/>
                <a:cs typeface="Arial"/>
                <a:sym typeface="Aria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遅刻理由を記入し、必要に応じて遅延証明書を添付してください。</a:t>
              </a:r>
              <a:br>
                <a:rPr lang="en-US" sz="1100">
                  <a:solidFill>
                    <a:schemeClr val="dk1"/>
                  </a:solidFill>
                </a:rPr>
              </a:br>
              <a:r>
                <a:rPr lang="en-US" sz="1100">
                  <a:solidFill>
                    <a:schemeClr val="dk1"/>
                  </a:solidFill>
                </a:rPr>
                <a:t>その後、「確認画面に進む」をクリックします。</a:t>
              </a:r>
              <a:br>
                <a:rPr lang="en-US" sz="1100">
                  <a:solidFill>
                    <a:schemeClr val="dk1"/>
                  </a:solidFill>
                </a:rPr>
              </a:br>
              <a:r>
                <a:rPr lang="en-US" sz="1100">
                  <a:solidFill>
                    <a:schemeClr val="dk1"/>
                  </a:solidFill>
                </a:rPr>
                <a:t>確認画面で申請内容を確認し、問題なければ「申請」をクリックして申請を完了してください。</a:t>
              </a:r>
              <a:endParaRPr sz="1100" b="1">
                <a:solidFill>
                  <a:schemeClr val="dk1"/>
                </a:solidFill>
              </a:endParaRPr>
            </a:p>
          </p:txBody>
        </p:sp>
        <p:pic>
          <p:nvPicPr>
            <p:cNvPr id="386" name="Google Shape;386;p16"/>
            <p:cNvPicPr preferRelativeResize="0"/>
            <p:nvPr/>
          </p:nvPicPr>
          <p:blipFill rotWithShape="1">
            <a:blip r:embed="rId5">
              <a:alphaModFix/>
            </a:blip>
            <a:srcRect/>
            <a:stretch/>
          </p:blipFill>
          <p:spPr>
            <a:xfrm>
              <a:off x="1294668" y="7165453"/>
              <a:ext cx="4970339" cy="2740550"/>
            </a:xfrm>
            <a:prstGeom prst="rect">
              <a:avLst/>
            </a:prstGeom>
            <a:noFill/>
            <a:ln w="19050" cap="flat" cmpd="sng">
              <a:solidFill>
                <a:schemeClr val="lt2"/>
              </a:solidFill>
              <a:prstDash val="solid"/>
              <a:round/>
              <a:headEnd type="none" w="sm" len="sm"/>
              <a:tailEnd type="none" w="sm" len="sm"/>
            </a:ln>
          </p:spPr>
        </p:pic>
      </p:grpSp>
      <p:sp>
        <p:nvSpPr>
          <p:cNvPr id="387" name="Google Shape;387;p16"/>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18</a:t>
            </a:fld>
            <a:endParaRPr sz="8000">
              <a:solidFill>
                <a:schemeClr val="lt1"/>
              </a:solidFill>
              <a:latin typeface="Arial"/>
              <a:ea typeface="Arial"/>
              <a:cs typeface="Arial"/>
              <a:sym typeface="Arial"/>
            </a:endParaRPr>
          </a:p>
        </p:txBody>
      </p:sp>
      <p:sp>
        <p:nvSpPr>
          <p:cNvPr id="388" name="Google Shape;388;p16"/>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打刻修正</a:t>
            </a:r>
            <a:endParaRPr sz="1400" b="0" i="0" u="none" strike="noStrike" cap="none">
              <a:solidFill>
                <a:srgbClr val="000000"/>
              </a:solidFill>
              <a:latin typeface="Arial"/>
              <a:ea typeface="Arial"/>
              <a:cs typeface="Arial"/>
              <a:sym typeface="Arial"/>
            </a:endParaRPr>
          </a:p>
        </p:txBody>
      </p:sp>
      <p:grpSp>
        <p:nvGrpSpPr>
          <p:cNvPr id="389" name="Google Shape;389;p16"/>
          <p:cNvGrpSpPr/>
          <p:nvPr/>
        </p:nvGrpSpPr>
        <p:grpSpPr>
          <a:xfrm>
            <a:off x="379450" y="2278836"/>
            <a:ext cx="6892200" cy="1781244"/>
            <a:chOff x="379450" y="2159139"/>
            <a:chExt cx="6892200" cy="1781244"/>
          </a:xfrm>
        </p:grpSpPr>
        <p:sp>
          <p:nvSpPr>
            <p:cNvPr id="390" name="Google Shape;390;p16"/>
            <p:cNvSpPr txBox="1"/>
            <p:nvPr/>
          </p:nvSpPr>
          <p:spPr>
            <a:xfrm>
              <a:off x="379450" y="2159139"/>
              <a:ext cx="6892200" cy="8640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遅刻</a:t>
              </a:r>
              <a:r>
                <a:rPr lang="en-US" sz="1100" b="1">
                  <a:solidFill>
                    <a:schemeClr val="dk1"/>
                  </a:solidFill>
                </a:rPr>
                <a:t>理由を申請したい日の打刻修正画面を開く</a:t>
              </a:r>
              <a:endParaRPr sz="1100" b="1">
                <a:solidFill>
                  <a:schemeClr val="dk1"/>
                </a:solidFill>
              </a:endParaRPr>
            </a:p>
            <a:p>
              <a:pPr marL="0" lvl="0" indent="0" algn="l" rtl="0">
                <a:lnSpc>
                  <a:spcPct val="140000"/>
                </a:lnSpc>
                <a:spcBef>
                  <a:spcPts val="500"/>
                </a:spcBef>
                <a:spcAft>
                  <a:spcPts val="0"/>
                </a:spcAft>
                <a:buClr>
                  <a:srgbClr val="3B3838"/>
                </a:buClr>
                <a:buSzPts val="1000"/>
                <a:buFont typeface="Arial"/>
                <a:buNone/>
              </a:pPr>
              <a:r>
                <a:rPr lang="en-US" sz="1100">
                  <a:solidFill>
                    <a:schemeClr val="dk1"/>
                  </a:solidFill>
                </a:rPr>
                <a:t>出勤簿画面より遅刻の申請をしたい日をクリックし、打刻修正画面に移動します。</a:t>
              </a:r>
              <a:endParaRPr sz="1100">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 実際に遅刻判定が出ている日、または当日であれば申請が可能です。</a:t>
              </a:r>
              <a:endParaRPr sz="1100" b="1">
                <a:solidFill>
                  <a:schemeClr val="dk1"/>
                </a:solidFill>
              </a:endParaRPr>
            </a:p>
          </p:txBody>
        </p:sp>
        <p:grpSp>
          <p:nvGrpSpPr>
            <p:cNvPr id="391" name="Google Shape;391;p16"/>
            <p:cNvGrpSpPr/>
            <p:nvPr/>
          </p:nvGrpSpPr>
          <p:grpSpPr>
            <a:xfrm>
              <a:off x="964373" y="3052076"/>
              <a:ext cx="5630929" cy="888307"/>
              <a:chOff x="182924" y="2498088"/>
              <a:chExt cx="3913901" cy="617437"/>
            </a:xfrm>
          </p:grpSpPr>
          <p:pic>
            <p:nvPicPr>
              <p:cNvPr id="392" name="Google Shape;392;p16"/>
              <p:cNvPicPr preferRelativeResize="0"/>
              <p:nvPr/>
            </p:nvPicPr>
            <p:blipFill rotWithShape="1">
              <a:blip r:embed="rId6">
                <a:alphaModFix/>
              </a:blip>
              <a:srcRect/>
              <a:stretch/>
            </p:blipFill>
            <p:spPr>
              <a:xfrm>
                <a:off x="182924" y="2498088"/>
                <a:ext cx="3913901" cy="617437"/>
              </a:xfrm>
              <a:prstGeom prst="rect">
                <a:avLst/>
              </a:prstGeom>
              <a:noFill/>
              <a:ln w="19050" cap="flat" cmpd="sng">
                <a:solidFill>
                  <a:schemeClr val="lt2"/>
                </a:solidFill>
                <a:prstDash val="solid"/>
                <a:round/>
                <a:headEnd type="none" w="sm" len="sm"/>
                <a:tailEnd type="none" w="sm" len="sm"/>
              </a:ln>
            </p:spPr>
          </p:pic>
          <p:sp>
            <p:nvSpPr>
              <p:cNvPr id="393" name="Google Shape;393;p16"/>
              <p:cNvSpPr/>
              <p:nvPr/>
            </p:nvSpPr>
            <p:spPr>
              <a:xfrm>
                <a:off x="244475" y="2832500"/>
                <a:ext cx="585300" cy="23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94" name="Google Shape;394;p16"/>
          <p:cNvGrpSpPr/>
          <p:nvPr/>
        </p:nvGrpSpPr>
        <p:grpSpPr>
          <a:xfrm>
            <a:off x="379450" y="4207553"/>
            <a:ext cx="6765862" cy="1982748"/>
            <a:chOff x="379450" y="4098650"/>
            <a:chExt cx="6765862" cy="1982748"/>
          </a:xfrm>
        </p:grpSpPr>
        <p:sp>
          <p:nvSpPr>
            <p:cNvPr id="395" name="Google Shape;395;p16"/>
            <p:cNvSpPr txBox="1"/>
            <p:nvPr/>
          </p:nvSpPr>
          <p:spPr>
            <a:xfrm>
              <a:off x="379450" y="4098650"/>
              <a:ext cx="6669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1">
                  <a:solidFill>
                    <a:schemeClr val="dk1"/>
                  </a:solidFill>
                </a:rPr>
                <a:t>2. 「</a:t>
              </a:r>
              <a:r>
                <a:rPr lang="en-US" sz="1100" b="1" i="0" u="none" strike="noStrike" cap="none">
                  <a:solidFill>
                    <a:schemeClr val="dk1"/>
                  </a:solidFill>
                </a:rPr>
                <a:t>遅刻理由を申請する</a:t>
              </a:r>
              <a:r>
                <a:rPr lang="en-US" sz="1100" b="1">
                  <a:solidFill>
                    <a:schemeClr val="dk1"/>
                  </a:solidFill>
                </a:rPr>
                <a:t>」</a:t>
              </a:r>
              <a:r>
                <a:rPr lang="en-US" sz="1100" b="1" i="0" u="none" strike="noStrike" cap="none">
                  <a:solidFill>
                    <a:schemeClr val="dk1"/>
                  </a:solidFill>
                </a:rPr>
                <a:t>をクリック</a:t>
              </a:r>
              <a:r>
                <a:rPr lang="en-US" sz="1100" b="1">
                  <a:solidFill>
                    <a:schemeClr val="dk1"/>
                  </a:solidFill>
                </a:rPr>
                <a:t>する</a:t>
              </a:r>
              <a:endParaRPr sz="1100" b="1" i="0" u="none" strike="noStrike" cap="none">
                <a:solidFill>
                  <a:schemeClr val="dk1"/>
                </a:solidFill>
              </a:endParaRPr>
            </a:p>
          </p:txBody>
        </p:sp>
        <p:pic>
          <p:nvPicPr>
            <p:cNvPr id="396" name="Google Shape;396;p16"/>
            <p:cNvPicPr preferRelativeResize="0"/>
            <p:nvPr/>
          </p:nvPicPr>
          <p:blipFill>
            <a:blip r:embed="rId7">
              <a:alphaModFix/>
            </a:blip>
            <a:stretch>
              <a:fillRect/>
            </a:stretch>
          </p:blipFill>
          <p:spPr>
            <a:xfrm>
              <a:off x="414363" y="4436439"/>
              <a:ext cx="6730949" cy="1644959"/>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7d55d613b5_0_157"/>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選択備考</a:t>
            </a:r>
            <a:r>
              <a:rPr lang="en-US" sz="1600" b="0" i="0" u="none" strike="noStrike" cap="none">
                <a:solidFill>
                  <a:schemeClr val="dk1"/>
                </a:solidFill>
                <a:latin typeface="Arial"/>
                <a:ea typeface="Arial"/>
                <a:cs typeface="Arial"/>
                <a:sym typeface="Arial"/>
              </a:rPr>
              <a:t>を</a:t>
            </a:r>
            <a:r>
              <a:rPr lang="en-US" sz="1600">
                <a:latin typeface="Arial"/>
                <a:ea typeface="Arial"/>
                <a:cs typeface="Arial"/>
                <a:sym typeface="Arial"/>
              </a:rPr>
              <a:t>追加・修正</a:t>
            </a:r>
            <a:r>
              <a:rPr lang="en-US" sz="1600" b="0" i="0" u="none" strike="noStrike" cap="none">
                <a:solidFill>
                  <a:schemeClr val="dk1"/>
                </a:solidFill>
                <a:latin typeface="Arial"/>
                <a:ea typeface="Arial"/>
                <a:cs typeface="Arial"/>
                <a:sym typeface="Arial"/>
              </a:rPr>
              <a:t>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402" name="Google Shape;402;g27d55d613b5_0_157"/>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403" name="Google Shape;403;g27d55d613b5_0_157"/>
          <p:cNvSpPr txBox="1"/>
          <p:nvPr/>
        </p:nvSpPr>
        <p:spPr>
          <a:xfrm>
            <a:off x="361950" y="2366950"/>
            <a:ext cx="4851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選択備考を追加</a:t>
            </a:r>
            <a:r>
              <a:rPr lang="en-US" sz="1100" b="1">
                <a:solidFill>
                  <a:schemeClr val="dk1"/>
                </a:solidFill>
              </a:rPr>
              <a:t>・</a:t>
            </a:r>
            <a:r>
              <a:rPr lang="en-US" sz="1100" b="1" i="0" u="none" strike="noStrike" cap="none">
                <a:solidFill>
                  <a:schemeClr val="dk1"/>
                </a:solidFill>
                <a:latin typeface="Arial"/>
                <a:ea typeface="Arial"/>
                <a:cs typeface="Arial"/>
                <a:sym typeface="Arial"/>
              </a:rPr>
              <a:t>修正したい日を選択</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404" name="Google Shape;404;g27d55d613b5_0_157"/>
          <p:cNvSpPr txBox="1"/>
          <p:nvPr/>
        </p:nvSpPr>
        <p:spPr>
          <a:xfrm>
            <a:off x="361950" y="1706562"/>
            <a:ext cx="6521400" cy="4248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選択備考の修正方法についてご案内します。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こちらの機能は、管理者が設定することで、利用可能になります。</a:t>
            </a:r>
            <a:endParaRPr sz="1200">
              <a:solidFill>
                <a:srgbClr val="2E75B6"/>
              </a:solidFill>
            </a:endParaRPr>
          </a:p>
        </p:txBody>
      </p:sp>
      <p:sp>
        <p:nvSpPr>
          <p:cNvPr id="405" name="Google Shape;405;g27d55d613b5_0_157"/>
          <p:cNvSpPr txBox="1"/>
          <p:nvPr/>
        </p:nvSpPr>
        <p:spPr>
          <a:xfrm>
            <a:off x="361950" y="4166065"/>
            <a:ext cx="3249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選択備考を</a:t>
            </a:r>
            <a:r>
              <a:rPr lang="en-US" sz="1100" b="1">
                <a:solidFill>
                  <a:schemeClr val="dk1"/>
                </a:solidFill>
              </a:rPr>
              <a:t>選択</a:t>
            </a:r>
            <a:r>
              <a:rPr lang="en-US" sz="1100" b="1" i="0" u="none" strike="noStrike" cap="none">
                <a:solidFill>
                  <a:schemeClr val="dk1"/>
                </a:solidFill>
                <a:latin typeface="Arial"/>
                <a:ea typeface="Arial"/>
                <a:cs typeface="Arial"/>
                <a:sym typeface="Arial"/>
              </a:rPr>
              <a:t>する</a:t>
            </a:r>
            <a:endParaRPr sz="1100" b="1" i="0" u="none" strike="noStrike" cap="none">
              <a:solidFill>
                <a:schemeClr val="dk1"/>
              </a:solidFill>
              <a:latin typeface="Arial"/>
              <a:ea typeface="Arial"/>
              <a:cs typeface="Arial"/>
              <a:sym typeface="Arial"/>
            </a:endParaRPr>
          </a:p>
        </p:txBody>
      </p:sp>
      <p:sp>
        <p:nvSpPr>
          <p:cNvPr id="406" name="Google Shape;406;g27d55d613b5_0_157"/>
          <p:cNvSpPr txBox="1"/>
          <p:nvPr/>
        </p:nvSpPr>
        <p:spPr>
          <a:xfrm>
            <a:off x="361950" y="4498400"/>
            <a:ext cx="7031100" cy="498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日次データ修正欄から、選択備考を</a:t>
            </a:r>
            <a:r>
              <a:rPr lang="en-US" sz="1100">
                <a:solidFill>
                  <a:schemeClr val="dk1"/>
                </a:solidFill>
              </a:rPr>
              <a:t>選択</a:t>
            </a:r>
            <a:r>
              <a:rPr lang="en-US" sz="1100" b="0" i="0" u="none" strike="noStrike" cap="none">
                <a:solidFill>
                  <a:schemeClr val="dk1"/>
                </a:solidFill>
                <a:latin typeface="Arial"/>
                <a:ea typeface="Arial"/>
                <a:cs typeface="Arial"/>
                <a:sym typeface="Arial"/>
              </a:rPr>
              <a:t>して</a:t>
            </a:r>
            <a:r>
              <a:rPr lang="en-US" sz="1100">
                <a:solidFill>
                  <a:schemeClr val="dk1"/>
                </a:solidFill>
              </a:rPr>
              <a:t>「</a:t>
            </a:r>
            <a:r>
              <a:rPr lang="en-US" sz="1100" b="0" i="0" u="none" strike="noStrike" cap="none">
                <a:solidFill>
                  <a:schemeClr val="dk1"/>
                </a:solidFill>
                <a:latin typeface="Arial"/>
                <a:ea typeface="Arial"/>
                <a:cs typeface="Arial"/>
                <a:sym typeface="Arial"/>
              </a:rPr>
              <a:t>保存</a:t>
            </a:r>
            <a:r>
              <a:rPr lang="en-US" sz="1100">
                <a:solidFill>
                  <a:schemeClr val="dk1"/>
                </a:solidFill>
              </a:rPr>
              <a:t>」</a:t>
            </a:r>
            <a:r>
              <a:rPr lang="en-US" sz="1100" b="0" i="0" u="none" strike="noStrike" cap="none">
                <a:solidFill>
                  <a:schemeClr val="dk1"/>
                </a:solidFill>
                <a:latin typeface="Arial"/>
                <a:ea typeface="Arial"/>
                <a:cs typeface="Arial"/>
                <a:sym typeface="Arial"/>
              </a:rPr>
              <a:t>をクリックすることで選択備考</a:t>
            </a:r>
            <a:r>
              <a:rPr lang="en-US" sz="1100">
                <a:solidFill>
                  <a:schemeClr val="dk1"/>
                </a:solidFill>
              </a:rPr>
              <a:t>を</a:t>
            </a:r>
            <a:r>
              <a:rPr lang="en-US" sz="1100" b="0" i="0" u="none" strike="noStrike" cap="none">
                <a:solidFill>
                  <a:schemeClr val="dk1"/>
                </a:solidFill>
                <a:latin typeface="Arial"/>
                <a:ea typeface="Arial"/>
                <a:cs typeface="Arial"/>
                <a:sym typeface="Arial"/>
              </a:rPr>
              <a:t>追加・修正できます。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管理者が選択備考を申請制に設定している場合は、承認されると追加または修正が完了します。</a:t>
            </a:r>
            <a:endParaRPr sz="1100" b="0" i="0" u="none" strike="noStrike" cap="none">
              <a:solidFill>
                <a:schemeClr val="dk1"/>
              </a:solidFill>
              <a:latin typeface="Arial"/>
              <a:ea typeface="Arial"/>
              <a:cs typeface="Arial"/>
              <a:sym typeface="Arial"/>
            </a:endParaRPr>
          </a:p>
        </p:txBody>
      </p:sp>
      <p:sp>
        <p:nvSpPr>
          <p:cNvPr id="407" name="Google Shape;407;g27d55d613b5_0_157"/>
          <p:cNvSpPr txBox="1"/>
          <p:nvPr/>
        </p:nvSpPr>
        <p:spPr>
          <a:xfrm>
            <a:off x="361950" y="2706348"/>
            <a:ext cx="6521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出勤簿画面より選択備考を追加・修正したい日をクリックし、打刻修正画面に移動します。</a:t>
            </a:r>
            <a:endParaRPr sz="1100" b="0" i="0" u="none" strike="noStrike" cap="none">
              <a:solidFill>
                <a:schemeClr val="dk1"/>
              </a:solidFill>
              <a:latin typeface="Arial"/>
              <a:ea typeface="Arial"/>
              <a:cs typeface="Arial"/>
              <a:sym typeface="Arial"/>
            </a:endParaRPr>
          </a:p>
        </p:txBody>
      </p:sp>
      <p:grpSp>
        <p:nvGrpSpPr>
          <p:cNvPr id="408" name="Google Shape;408;g27d55d613b5_0_157"/>
          <p:cNvGrpSpPr/>
          <p:nvPr/>
        </p:nvGrpSpPr>
        <p:grpSpPr>
          <a:xfrm>
            <a:off x="1495580" y="3045757"/>
            <a:ext cx="4568516" cy="829018"/>
            <a:chOff x="163875" y="2486159"/>
            <a:chExt cx="3932951" cy="626241"/>
          </a:xfrm>
        </p:grpSpPr>
        <p:pic>
          <p:nvPicPr>
            <p:cNvPr id="409" name="Google Shape;409;g27d55d613b5_0_157"/>
            <p:cNvPicPr preferRelativeResize="0"/>
            <p:nvPr/>
          </p:nvPicPr>
          <p:blipFill rotWithShape="1">
            <a:blip r:embed="rId5">
              <a:alphaModFix/>
            </a:blip>
            <a:srcRect/>
            <a:stretch/>
          </p:blipFill>
          <p:spPr>
            <a:xfrm>
              <a:off x="163875" y="2486159"/>
              <a:ext cx="3932951" cy="626241"/>
            </a:xfrm>
            <a:prstGeom prst="rect">
              <a:avLst/>
            </a:prstGeom>
            <a:noFill/>
            <a:ln w="19050" cap="flat" cmpd="sng">
              <a:solidFill>
                <a:schemeClr val="lt2"/>
              </a:solidFill>
              <a:prstDash val="solid"/>
              <a:round/>
              <a:headEnd type="none" w="sm" len="sm"/>
              <a:tailEnd type="none" w="sm" len="sm"/>
            </a:ln>
          </p:spPr>
        </p:pic>
        <p:sp>
          <p:nvSpPr>
            <p:cNvPr id="410" name="Google Shape;410;g27d55d613b5_0_157"/>
            <p:cNvSpPr/>
            <p:nvPr/>
          </p:nvSpPr>
          <p:spPr>
            <a:xfrm>
              <a:off x="244475" y="2527700"/>
              <a:ext cx="585300" cy="23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1" name="Google Shape;411;g27d55d613b5_0_157"/>
          <p:cNvGrpSpPr/>
          <p:nvPr/>
        </p:nvGrpSpPr>
        <p:grpSpPr>
          <a:xfrm>
            <a:off x="575181" y="5119020"/>
            <a:ext cx="6409313" cy="2029347"/>
            <a:chOff x="210400" y="4738325"/>
            <a:chExt cx="7138909" cy="2403300"/>
          </a:xfrm>
        </p:grpSpPr>
        <p:pic>
          <p:nvPicPr>
            <p:cNvPr id="412" name="Google Shape;412;g27d55d613b5_0_157"/>
            <p:cNvPicPr preferRelativeResize="0"/>
            <p:nvPr/>
          </p:nvPicPr>
          <p:blipFill rotWithShape="1">
            <a:blip r:embed="rId6">
              <a:alphaModFix/>
            </a:blip>
            <a:srcRect/>
            <a:stretch/>
          </p:blipFill>
          <p:spPr>
            <a:xfrm>
              <a:off x="210400" y="4738325"/>
              <a:ext cx="7138909" cy="2403300"/>
            </a:xfrm>
            <a:prstGeom prst="rect">
              <a:avLst/>
            </a:prstGeom>
            <a:noFill/>
            <a:ln>
              <a:noFill/>
            </a:ln>
          </p:spPr>
        </p:pic>
        <p:sp>
          <p:nvSpPr>
            <p:cNvPr id="413" name="Google Shape;413;g27d55d613b5_0_157"/>
            <p:cNvSpPr/>
            <p:nvPr/>
          </p:nvSpPr>
          <p:spPr>
            <a:xfrm>
              <a:off x="378100" y="5446150"/>
              <a:ext cx="784500" cy="231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27d55d613b5_0_157"/>
            <p:cNvSpPr/>
            <p:nvPr/>
          </p:nvSpPr>
          <p:spPr>
            <a:xfrm>
              <a:off x="6792275" y="6810850"/>
              <a:ext cx="476100" cy="238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5" name="Google Shape;415;g27d55d613b5_0_157"/>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19</a:t>
            </a:fld>
            <a:endParaRPr sz="8000">
              <a:solidFill>
                <a:schemeClr val="lt1"/>
              </a:solidFill>
              <a:latin typeface="Arial"/>
              <a:ea typeface="Arial"/>
              <a:cs typeface="Arial"/>
              <a:sym typeface="Arial"/>
            </a:endParaRPr>
          </a:p>
        </p:txBody>
      </p:sp>
      <p:sp>
        <p:nvSpPr>
          <p:cNvPr id="416" name="Google Shape;416;g27d55d613b5_0_157"/>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打刻修正</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128" name="Google Shape;128;p2"/>
          <p:cNvSpPr txBox="1"/>
          <p:nvPr/>
        </p:nvSpPr>
        <p:spPr>
          <a:xfrm>
            <a:off x="361950" y="482600"/>
            <a:ext cx="65214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目次　</a:t>
            </a:r>
            <a:endParaRPr sz="1400" b="0" i="0" u="none" strike="noStrike" cap="none">
              <a:solidFill>
                <a:srgbClr val="000000"/>
              </a:solidFill>
              <a:latin typeface="Arial"/>
              <a:ea typeface="Arial"/>
              <a:cs typeface="Arial"/>
              <a:sym typeface="Arial"/>
            </a:endParaRPr>
          </a:p>
        </p:txBody>
      </p:sp>
      <p:grpSp>
        <p:nvGrpSpPr>
          <p:cNvPr id="129" name="Google Shape;129;p2"/>
          <p:cNvGrpSpPr/>
          <p:nvPr/>
        </p:nvGrpSpPr>
        <p:grpSpPr>
          <a:xfrm>
            <a:off x="373900" y="1778412"/>
            <a:ext cx="6823775" cy="1289675"/>
            <a:chOff x="373900" y="1778412"/>
            <a:chExt cx="6823775" cy="1289675"/>
          </a:xfrm>
        </p:grpSpPr>
        <p:sp>
          <p:nvSpPr>
            <p:cNvPr id="130" name="Google Shape;130;p2"/>
            <p:cNvSpPr txBox="1"/>
            <p:nvPr/>
          </p:nvSpPr>
          <p:spPr>
            <a:xfrm>
              <a:off x="373900" y="1778412"/>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3B3838"/>
                </a:buClr>
                <a:buSzPts val="1600"/>
                <a:buFont typeface="Arial"/>
                <a:buNone/>
              </a:pPr>
              <a:r>
                <a:rPr lang="en-US" sz="1700" b="0" i="0" u="none" strike="noStrike" cap="none">
                  <a:solidFill>
                    <a:schemeClr val="accent1"/>
                  </a:solidFill>
                  <a:latin typeface="Arial"/>
                  <a:ea typeface="Arial"/>
                  <a:cs typeface="Arial"/>
                  <a:sym typeface="Arial"/>
                </a:rPr>
                <a:t>はじめに</a:t>
              </a:r>
              <a:endParaRPr sz="1500" b="0" i="0" u="none" strike="noStrike" cap="none">
                <a:solidFill>
                  <a:schemeClr val="accent1"/>
                </a:solidFill>
                <a:latin typeface="Arial"/>
                <a:ea typeface="Arial"/>
                <a:cs typeface="Arial"/>
                <a:sym typeface="Arial"/>
              </a:endParaRPr>
            </a:p>
          </p:txBody>
        </p:sp>
        <p:sp>
          <p:nvSpPr>
            <p:cNvPr id="131" name="Google Shape;131;p2"/>
            <p:cNvSpPr txBox="1"/>
            <p:nvPr/>
          </p:nvSpPr>
          <p:spPr>
            <a:xfrm>
              <a:off x="373900" y="2175275"/>
              <a:ext cx="34863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B3838"/>
                </a:buClr>
                <a:buSzPts val="1200"/>
                <a:buFont typeface="Arial"/>
                <a:buNone/>
              </a:pPr>
              <a:r>
                <a:rPr lang="en-US" sz="1300">
                  <a:solidFill>
                    <a:schemeClr val="dk1"/>
                  </a:solidFill>
                </a:rPr>
                <a:t>利用開始の流れ</a:t>
              </a:r>
              <a:endParaRPr sz="1500" b="0" i="0" u="none" strike="noStrike" cap="none">
                <a:solidFill>
                  <a:schemeClr val="dk1"/>
                </a:solidFill>
                <a:latin typeface="Arial"/>
                <a:ea typeface="Arial"/>
                <a:cs typeface="Arial"/>
                <a:sym typeface="Arial"/>
              </a:endParaRPr>
            </a:p>
            <a:p>
              <a:pPr marL="0" lvl="0" indent="0" algn="l" rtl="0">
                <a:lnSpc>
                  <a:spcPct val="150000"/>
                </a:lnSpc>
                <a:spcBef>
                  <a:spcPts val="0"/>
                </a:spcBef>
                <a:spcAft>
                  <a:spcPts val="0"/>
                </a:spcAft>
                <a:buClr>
                  <a:srgbClr val="3B3838"/>
                </a:buClr>
                <a:buSzPts val="1200"/>
                <a:buFont typeface="Arial"/>
                <a:buNone/>
              </a:pPr>
              <a:r>
                <a:rPr lang="en-US" sz="1300">
                  <a:solidFill>
                    <a:schemeClr val="dk1"/>
                  </a:solidFill>
                </a:rPr>
                <a:t>PCマイページにログインする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TOP画面</a:t>
              </a:r>
              <a:r>
                <a:rPr lang="en-US" sz="1300">
                  <a:solidFill>
                    <a:schemeClr val="dk1"/>
                  </a:solidFill>
                </a:rPr>
                <a:t>と各機能概要</a:t>
              </a:r>
              <a:endParaRPr sz="1300">
                <a:solidFill>
                  <a:schemeClr val="dk1"/>
                </a:solidFill>
              </a:endParaRPr>
            </a:p>
          </p:txBody>
        </p:sp>
        <p:sp>
          <p:nvSpPr>
            <p:cNvPr id="132" name="Google Shape;132;p2"/>
            <p:cNvSpPr txBox="1"/>
            <p:nvPr/>
          </p:nvSpPr>
          <p:spPr>
            <a:xfrm>
              <a:off x="6639975" y="2175275"/>
              <a:ext cx="557700" cy="892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a:t>
              </a:r>
              <a:r>
                <a:rPr lang="en-US" sz="1300">
                  <a:solidFill>
                    <a:schemeClr val="dk1"/>
                  </a:solidFill>
                </a:rPr>
                <a:t>5</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P.7</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P.8</a:t>
              </a:r>
              <a:endParaRPr sz="1300" b="0" i="0" u="none" strike="noStrike" cap="none">
                <a:solidFill>
                  <a:schemeClr val="dk1"/>
                </a:solidFill>
                <a:latin typeface="Arial"/>
                <a:ea typeface="Arial"/>
                <a:cs typeface="Arial"/>
                <a:sym typeface="Arial"/>
              </a:endParaRPr>
            </a:p>
          </p:txBody>
        </p:sp>
        <p:sp>
          <p:nvSpPr>
            <p:cNvPr id="133" name="Google Shape;133;p2"/>
            <p:cNvSpPr txBox="1"/>
            <p:nvPr/>
          </p:nvSpPr>
          <p:spPr>
            <a:xfrm>
              <a:off x="2937712" y="2175287"/>
              <a:ext cx="3784500" cy="892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grpSp>
        <p:nvGrpSpPr>
          <p:cNvPr id="134" name="Google Shape;134;p2"/>
          <p:cNvGrpSpPr/>
          <p:nvPr/>
        </p:nvGrpSpPr>
        <p:grpSpPr>
          <a:xfrm>
            <a:off x="373900" y="5043425"/>
            <a:ext cx="6823875" cy="1886700"/>
            <a:chOff x="373900" y="4947169"/>
            <a:chExt cx="6823875" cy="1886700"/>
          </a:xfrm>
        </p:grpSpPr>
        <p:sp>
          <p:nvSpPr>
            <p:cNvPr id="135" name="Google Shape;135;p2"/>
            <p:cNvSpPr txBox="1"/>
            <p:nvPr/>
          </p:nvSpPr>
          <p:spPr>
            <a:xfrm>
              <a:off x="373900" y="4947169"/>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700" b="0" i="0" u="none" strike="noStrike" cap="none">
                  <a:solidFill>
                    <a:schemeClr val="accent1"/>
                  </a:solidFill>
                  <a:latin typeface="Arial"/>
                  <a:ea typeface="Arial"/>
                  <a:cs typeface="Arial"/>
                  <a:sym typeface="Arial"/>
                </a:rPr>
                <a:t>打刻</a:t>
              </a:r>
              <a:r>
                <a:rPr lang="en-US" sz="1700">
                  <a:solidFill>
                    <a:schemeClr val="accent1"/>
                  </a:solidFill>
                </a:rPr>
                <a:t>修正</a:t>
              </a:r>
              <a:endParaRPr sz="1700" b="0" i="0" u="none" strike="noStrike" cap="none">
                <a:solidFill>
                  <a:schemeClr val="accent1"/>
                </a:solidFill>
                <a:latin typeface="Arial"/>
                <a:ea typeface="Arial"/>
                <a:cs typeface="Arial"/>
                <a:sym typeface="Arial"/>
              </a:endParaRPr>
            </a:p>
          </p:txBody>
        </p:sp>
        <p:grpSp>
          <p:nvGrpSpPr>
            <p:cNvPr id="136" name="Google Shape;136;p2"/>
            <p:cNvGrpSpPr/>
            <p:nvPr/>
          </p:nvGrpSpPr>
          <p:grpSpPr>
            <a:xfrm>
              <a:off x="373900" y="5340769"/>
              <a:ext cx="6823875" cy="1493100"/>
              <a:chOff x="456450" y="5340769"/>
              <a:chExt cx="6823875" cy="1493100"/>
            </a:xfrm>
          </p:grpSpPr>
          <p:sp>
            <p:nvSpPr>
              <p:cNvPr id="137" name="Google Shape;137;p2"/>
              <p:cNvSpPr txBox="1"/>
              <p:nvPr/>
            </p:nvSpPr>
            <p:spPr>
              <a:xfrm>
                <a:off x="456450" y="5340769"/>
                <a:ext cx="3486300" cy="149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打刻を追加する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打刻を削除する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打刻を修正する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遅刻理由を申請する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選択備考を追加・修正する</a:t>
                </a:r>
                <a:endParaRPr sz="1300" b="0" i="0" u="none" strike="noStrike" cap="none">
                  <a:solidFill>
                    <a:schemeClr val="dk1"/>
                  </a:solidFill>
                  <a:latin typeface="Arial"/>
                  <a:ea typeface="Arial"/>
                  <a:cs typeface="Arial"/>
                  <a:sym typeface="Arial"/>
                </a:endParaRPr>
              </a:p>
            </p:txBody>
          </p:sp>
          <p:sp>
            <p:nvSpPr>
              <p:cNvPr id="138" name="Google Shape;138;p2"/>
              <p:cNvSpPr txBox="1"/>
              <p:nvPr/>
            </p:nvSpPr>
            <p:spPr>
              <a:xfrm>
                <a:off x="6681225" y="5340769"/>
                <a:ext cx="599100" cy="14931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P.15</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P.16</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P.17</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P.18</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P.19</a:t>
                </a:r>
                <a:endParaRPr sz="1300" b="0" i="0" u="none" strike="noStrike" cap="none">
                  <a:solidFill>
                    <a:schemeClr val="dk1"/>
                  </a:solidFill>
                  <a:latin typeface="Arial"/>
                  <a:ea typeface="Arial"/>
                  <a:cs typeface="Arial"/>
                  <a:sym typeface="Arial"/>
                </a:endParaRPr>
              </a:p>
            </p:txBody>
          </p:sp>
          <p:sp>
            <p:nvSpPr>
              <p:cNvPr id="139" name="Google Shape;139;p2"/>
              <p:cNvSpPr txBox="1"/>
              <p:nvPr/>
            </p:nvSpPr>
            <p:spPr>
              <a:xfrm>
                <a:off x="3020250" y="5340769"/>
                <a:ext cx="3784500" cy="14931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grpSp>
      <p:grpSp>
        <p:nvGrpSpPr>
          <p:cNvPr id="140" name="Google Shape;140;p2"/>
          <p:cNvGrpSpPr/>
          <p:nvPr/>
        </p:nvGrpSpPr>
        <p:grpSpPr>
          <a:xfrm>
            <a:off x="373900" y="7127325"/>
            <a:ext cx="6823875" cy="1291650"/>
            <a:chOff x="373900" y="7127325"/>
            <a:chExt cx="6823875" cy="1291650"/>
          </a:xfrm>
        </p:grpSpPr>
        <p:sp>
          <p:nvSpPr>
            <p:cNvPr id="141" name="Google Shape;141;p2"/>
            <p:cNvSpPr txBox="1"/>
            <p:nvPr/>
          </p:nvSpPr>
          <p:spPr>
            <a:xfrm>
              <a:off x="373900" y="7127325"/>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700" b="0" i="0" u="none" strike="noStrike" cap="none">
                  <a:solidFill>
                    <a:schemeClr val="accent1"/>
                  </a:solidFill>
                  <a:latin typeface="Arial"/>
                  <a:ea typeface="Arial"/>
                  <a:cs typeface="Arial"/>
                  <a:sym typeface="Arial"/>
                </a:rPr>
                <a:t>シフト</a:t>
              </a:r>
              <a:endParaRPr sz="1700" b="0" i="0" u="none" strike="noStrike" cap="none">
                <a:solidFill>
                  <a:schemeClr val="accent1"/>
                </a:solidFill>
                <a:latin typeface="Arial"/>
                <a:ea typeface="Arial"/>
                <a:cs typeface="Arial"/>
                <a:sym typeface="Arial"/>
              </a:endParaRPr>
            </a:p>
          </p:txBody>
        </p:sp>
        <p:grpSp>
          <p:nvGrpSpPr>
            <p:cNvPr id="142" name="Google Shape;142;p2"/>
            <p:cNvGrpSpPr/>
            <p:nvPr/>
          </p:nvGrpSpPr>
          <p:grpSpPr>
            <a:xfrm>
              <a:off x="373900" y="7526163"/>
              <a:ext cx="6823875" cy="892812"/>
              <a:chOff x="467563" y="7526163"/>
              <a:chExt cx="6823875" cy="892812"/>
            </a:xfrm>
          </p:grpSpPr>
          <p:sp>
            <p:nvSpPr>
              <p:cNvPr id="143" name="Google Shape;143;p2"/>
              <p:cNvSpPr txBox="1"/>
              <p:nvPr/>
            </p:nvSpPr>
            <p:spPr>
              <a:xfrm>
                <a:off x="467563" y="7526163"/>
                <a:ext cx="34863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シフト</a:t>
                </a:r>
                <a:r>
                  <a:rPr lang="en-US" sz="1300">
                    <a:solidFill>
                      <a:schemeClr val="dk1"/>
                    </a:solidFill>
                  </a:rPr>
                  <a:t>を</a:t>
                </a:r>
                <a:r>
                  <a:rPr lang="en-US" sz="1300" b="0" i="0" u="none" strike="noStrike" cap="none">
                    <a:solidFill>
                      <a:schemeClr val="dk1"/>
                    </a:solidFill>
                    <a:latin typeface="Arial"/>
                    <a:ea typeface="Arial"/>
                    <a:cs typeface="Arial"/>
                    <a:sym typeface="Arial"/>
                  </a:rPr>
                  <a:t>申請する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申請したシフトを取り消す</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確定したシフトを確認する</a:t>
                </a:r>
                <a:endParaRPr sz="1500" b="0" i="0" u="none" strike="noStrike" cap="none">
                  <a:solidFill>
                    <a:schemeClr val="dk1"/>
                  </a:solidFill>
                  <a:latin typeface="Arial"/>
                  <a:ea typeface="Arial"/>
                  <a:cs typeface="Arial"/>
                  <a:sym typeface="Arial"/>
                </a:endParaRPr>
              </a:p>
            </p:txBody>
          </p:sp>
          <p:sp>
            <p:nvSpPr>
              <p:cNvPr id="144" name="Google Shape;144;p2"/>
              <p:cNvSpPr txBox="1"/>
              <p:nvPr/>
            </p:nvSpPr>
            <p:spPr>
              <a:xfrm>
                <a:off x="6692338" y="7526175"/>
                <a:ext cx="599100" cy="892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P.21</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P.22</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P.23</a:t>
                </a:r>
                <a:endParaRPr sz="1500" b="0" i="0" u="none" strike="noStrike" cap="none">
                  <a:solidFill>
                    <a:schemeClr val="dk1"/>
                  </a:solidFill>
                  <a:latin typeface="Arial"/>
                  <a:ea typeface="Arial"/>
                  <a:cs typeface="Arial"/>
                  <a:sym typeface="Arial"/>
                </a:endParaRPr>
              </a:p>
            </p:txBody>
          </p:sp>
          <p:sp>
            <p:nvSpPr>
              <p:cNvPr id="145" name="Google Shape;145;p2"/>
              <p:cNvSpPr txBox="1"/>
              <p:nvPr/>
            </p:nvSpPr>
            <p:spPr>
              <a:xfrm>
                <a:off x="3031375" y="7526163"/>
                <a:ext cx="3784500" cy="892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grpSp>
      <p:sp>
        <p:nvSpPr>
          <p:cNvPr id="146" name="Google Shape;146;p2"/>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a:t>
            </a:fld>
            <a:endParaRPr sz="8000">
              <a:solidFill>
                <a:schemeClr val="lt1"/>
              </a:solidFill>
              <a:latin typeface="Arial"/>
              <a:ea typeface="Arial"/>
              <a:cs typeface="Arial"/>
              <a:sym typeface="Arial"/>
            </a:endParaRPr>
          </a:p>
        </p:txBody>
      </p:sp>
      <p:grpSp>
        <p:nvGrpSpPr>
          <p:cNvPr id="147" name="Google Shape;147;p2"/>
          <p:cNvGrpSpPr/>
          <p:nvPr/>
        </p:nvGrpSpPr>
        <p:grpSpPr>
          <a:xfrm>
            <a:off x="373900" y="4154356"/>
            <a:ext cx="6823850" cy="691869"/>
            <a:chOff x="373900" y="3961843"/>
            <a:chExt cx="6823850" cy="691869"/>
          </a:xfrm>
        </p:grpSpPr>
        <p:grpSp>
          <p:nvGrpSpPr>
            <p:cNvPr id="148" name="Google Shape;148;p2"/>
            <p:cNvGrpSpPr/>
            <p:nvPr/>
          </p:nvGrpSpPr>
          <p:grpSpPr>
            <a:xfrm>
              <a:off x="373900" y="4361212"/>
              <a:ext cx="6823850" cy="292500"/>
              <a:chOff x="427813" y="4361212"/>
              <a:chExt cx="6823850" cy="292500"/>
            </a:xfrm>
          </p:grpSpPr>
          <p:sp>
            <p:nvSpPr>
              <p:cNvPr id="149" name="Google Shape;149;p2"/>
              <p:cNvSpPr txBox="1"/>
              <p:nvPr/>
            </p:nvSpPr>
            <p:spPr>
              <a:xfrm>
                <a:off x="6641463" y="4361212"/>
                <a:ext cx="610200" cy="2925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P.12</a:t>
                </a:r>
                <a:endParaRPr sz="1500" b="0" i="0" u="none" strike="noStrike" cap="none">
                  <a:solidFill>
                    <a:schemeClr val="dk1"/>
                  </a:solidFill>
                  <a:latin typeface="Arial"/>
                  <a:ea typeface="Arial"/>
                  <a:cs typeface="Arial"/>
                  <a:sym typeface="Arial"/>
                </a:endParaRPr>
              </a:p>
            </p:txBody>
          </p:sp>
          <p:sp>
            <p:nvSpPr>
              <p:cNvPr id="150" name="Google Shape;150;p2"/>
              <p:cNvSpPr txBox="1"/>
              <p:nvPr/>
            </p:nvSpPr>
            <p:spPr>
              <a:xfrm>
                <a:off x="427813" y="4361212"/>
                <a:ext cx="28035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出勤簿を確認する</a:t>
                </a:r>
                <a:endParaRPr sz="1500" b="0" i="0" u="none" strike="noStrike" cap="none">
                  <a:solidFill>
                    <a:schemeClr val="dk1"/>
                  </a:solidFill>
                  <a:latin typeface="Arial"/>
                  <a:ea typeface="Arial"/>
                  <a:cs typeface="Arial"/>
                  <a:sym typeface="Arial"/>
                </a:endParaRPr>
              </a:p>
            </p:txBody>
          </p:sp>
          <p:sp>
            <p:nvSpPr>
              <p:cNvPr id="151" name="Google Shape;151;p2"/>
              <p:cNvSpPr txBox="1"/>
              <p:nvPr/>
            </p:nvSpPr>
            <p:spPr>
              <a:xfrm>
                <a:off x="2991624" y="4361212"/>
                <a:ext cx="3784500" cy="2925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sp>
          <p:nvSpPr>
            <p:cNvPr id="152" name="Google Shape;152;p2"/>
            <p:cNvSpPr txBox="1"/>
            <p:nvPr/>
          </p:nvSpPr>
          <p:spPr>
            <a:xfrm>
              <a:off x="373900" y="3961843"/>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700" b="0" i="0" u="none" strike="noStrike" cap="none">
                  <a:solidFill>
                    <a:schemeClr val="accent1"/>
                  </a:solidFill>
                  <a:latin typeface="Arial"/>
                  <a:ea typeface="Arial"/>
                  <a:cs typeface="Arial"/>
                  <a:sym typeface="Arial"/>
                </a:rPr>
                <a:t>出勤簿</a:t>
              </a:r>
              <a:endParaRPr sz="1700">
                <a:solidFill>
                  <a:schemeClr val="accent1"/>
                </a:solidFill>
              </a:endParaRPr>
            </a:p>
          </p:txBody>
        </p:sp>
      </p:grpSp>
      <p:grpSp>
        <p:nvGrpSpPr>
          <p:cNvPr id="153" name="Google Shape;153;p2"/>
          <p:cNvGrpSpPr/>
          <p:nvPr/>
        </p:nvGrpSpPr>
        <p:grpSpPr>
          <a:xfrm>
            <a:off x="373900" y="3265287"/>
            <a:ext cx="6823850" cy="691869"/>
            <a:chOff x="373900" y="3961843"/>
            <a:chExt cx="6823850" cy="691869"/>
          </a:xfrm>
        </p:grpSpPr>
        <p:grpSp>
          <p:nvGrpSpPr>
            <p:cNvPr id="154" name="Google Shape;154;p2"/>
            <p:cNvGrpSpPr/>
            <p:nvPr/>
          </p:nvGrpSpPr>
          <p:grpSpPr>
            <a:xfrm>
              <a:off x="373900" y="4361206"/>
              <a:ext cx="6823850" cy="292506"/>
              <a:chOff x="427813" y="4361206"/>
              <a:chExt cx="6823850" cy="292506"/>
            </a:xfrm>
          </p:grpSpPr>
          <p:sp>
            <p:nvSpPr>
              <p:cNvPr id="155" name="Google Shape;155;p2"/>
              <p:cNvSpPr txBox="1"/>
              <p:nvPr/>
            </p:nvSpPr>
            <p:spPr>
              <a:xfrm>
                <a:off x="6641463" y="4361206"/>
                <a:ext cx="610200" cy="2925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P.1</a:t>
                </a:r>
                <a:r>
                  <a:rPr lang="en-US" sz="1300">
                    <a:solidFill>
                      <a:schemeClr val="dk1"/>
                    </a:solidFill>
                  </a:rPr>
                  <a:t>0</a:t>
                </a:r>
                <a:endParaRPr sz="1500" b="0" i="0" u="none" strike="noStrike" cap="none">
                  <a:solidFill>
                    <a:schemeClr val="dk1"/>
                  </a:solidFill>
                  <a:latin typeface="Arial"/>
                  <a:ea typeface="Arial"/>
                  <a:cs typeface="Arial"/>
                  <a:sym typeface="Arial"/>
                </a:endParaRPr>
              </a:p>
            </p:txBody>
          </p:sp>
          <p:sp>
            <p:nvSpPr>
              <p:cNvPr id="156" name="Google Shape;156;p2"/>
              <p:cNvSpPr txBox="1"/>
              <p:nvPr/>
            </p:nvSpPr>
            <p:spPr>
              <a:xfrm>
                <a:off x="427813" y="4361212"/>
                <a:ext cx="28035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B3838"/>
                  </a:buClr>
                  <a:buSzPts val="1200"/>
                  <a:buFont typeface="Arial"/>
                  <a:buNone/>
                </a:pPr>
                <a:r>
                  <a:rPr lang="en-US" sz="1300">
                    <a:solidFill>
                      <a:schemeClr val="dk1"/>
                    </a:solidFill>
                  </a:rPr>
                  <a:t>打刻をする</a:t>
                </a:r>
                <a:endParaRPr sz="1500" b="0" i="0" u="none" strike="noStrike" cap="none">
                  <a:solidFill>
                    <a:schemeClr val="dk1"/>
                  </a:solidFill>
                  <a:latin typeface="Arial"/>
                  <a:ea typeface="Arial"/>
                  <a:cs typeface="Arial"/>
                  <a:sym typeface="Arial"/>
                </a:endParaRPr>
              </a:p>
            </p:txBody>
          </p:sp>
          <p:sp>
            <p:nvSpPr>
              <p:cNvPr id="157" name="Google Shape;157;p2"/>
              <p:cNvSpPr txBox="1"/>
              <p:nvPr/>
            </p:nvSpPr>
            <p:spPr>
              <a:xfrm>
                <a:off x="2991624" y="4361212"/>
                <a:ext cx="3784500" cy="2925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sp>
          <p:nvSpPr>
            <p:cNvPr id="158" name="Google Shape;158;p2"/>
            <p:cNvSpPr txBox="1"/>
            <p:nvPr/>
          </p:nvSpPr>
          <p:spPr>
            <a:xfrm>
              <a:off x="373900" y="3961843"/>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700">
                  <a:solidFill>
                    <a:schemeClr val="accent1"/>
                  </a:solidFill>
                </a:rPr>
                <a:t>打刻</a:t>
              </a:r>
              <a:endParaRPr sz="1700">
                <a:solidFill>
                  <a:schemeClr val="accent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17"/>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422" name="Google Shape;422;p17"/>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423" name="Google Shape;423;p17"/>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シフト</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8"/>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シフト</a:t>
            </a:r>
            <a:r>
              <a:rPr lang="en-US" sz="1600">
                <a:latin typeface="Arial"/>
                <a:ea typeface="Arial"/>
                <a:cs typeface="Arial"/>
                <a:sym typeface="Arial"/>
              </a:rPr>
              <a:t>を</a:t>
            </a:r>
            <a:r>
              <a:rPr lang="en-US" sz="1600" b="0" i="0" u="none" strike="noStrike" cap="none">
                <a:solidFill>
                  <a:schemeClr val="dk1"/>
                </a:solidFill>
                <a:latin typeface="Arial"/>
                <a:ea typeface="Arial"/>
                <a:cs typeface="Arial"/>
                <a:sym typeface="Arial"/>
              </a:rPr>
              <a:t>申請する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429" name="Google Shape;429;p18"/>
          <p:cNvPicPr preferRelativeResize="0">
            <a:picLocks noGrp="1"/>
          </p:cNvPicPr>
          <p:nvPr>
            <p:ph type="body" idx="1"/>
          </p:nvPr>
        </p:nvPicPr>
        <p:blipFill rotWithShape="1">
          <a:blip r:embed="rId4">
            <a:alphaModFix/>
          </a:blip>
          <a:srcRect/>
          <a:stretch/>
        </p:blipFill>
        <p:spPr>
          <a:xfrm>
            <a:off x="0" y="0"/>
            <a:ext cx="7559675" cy="966787"/>
          </a:xfrm>
          <a:prstGeom prst="rect">
            <a:avLst/>
          </a:prstGeom>
          <a:noFill/>
          <a:ln>
            <a:noFill/>
          </a:ln>
        </p:spPr>
      </p:pic>
      <p:sp>
        <p:nvSpPr>
          <p:cNvPr id="430" name="Google Shape;430;p18"/>
          <p:cNvSpPr txBox="1"/>
          <p:nvPr/>
        </p:nvSpPr>
        <p:spPr>
          <a:xfrm>
            <a:off x="361950" y="17065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シフトを申請する方法についてご案内します。</a:t>
            </a:r>
            <a:endParaRPr sz="1400" b="0" i="0" u="none" strike="noStrike" cap="none">
              <a:solidFill>
                <a:srgbClr val="000000"/>
              </a:solidFill>
              <a:latin typeface="Arial"/>
              <a:ea typeface="Arial"/>
              <a:cs typeface="Arial"/>
              <a:sym typeface="Arial"/>
            </a:endParaRPr>
          </a:p>
        </p:txBody>
      </p:sp>
      <p:sp>
        <p:nvSpPr>
          <p:cNvPr id="431" name="Google Shape;431;p18"/>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シフト</a:t>
            </a:r>
            <a:endParaRPr sz="1400" b="0" i="0" u="none" strike="noStrike" cap="none">
              <a:solidFill>
                <a:srgbClr val="000000"/>
              </a:solidFill>
              <a:latin typeface="Arial"/>
              <a:ea typeface="Arial"/>
              <a:cs typeface="Arial"/>
              <a:sym typeface="Arial"/>
            </a:endParaRPr>
          </a:p>
        </p:txBody>
      </p:sp>
      <p:grpSp>
        <p:nvGrpSpPr>
          <p:cNvPr id="432" name="Google Shape;432;p18"/>
          <p:cNvGrpSpPr/>
          <p:nvPr/>
        </p:nvGrpSpPr>
        <p:grpSpPr>
          <a:xfrm>
            <a:off x="361953" y="4886407"/>
            <a:ext cx="6851400" cy="2036413"/>
            <a:chOff x="361953" y="4874875"/>
            <a:chExt cx="6851400" cy="2036413"/>
          </a:xfrm>
        </p:grpSpPr>
        <p:sp>
          <p:nvSpPr>
            <p:cNvPr id="433" name="Google Shape;433;p18"/>
            <p:cNvSpPr txBox="1"/>
            <p:nvPr/>
          </p:nvSpPr>
          <p:spPr>
            <a:xfrm>
              <a:off x="361953" y="4874875"/>
              <a:ext cx="68514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希望日の</a:t>
              </a:r>
              <a:r>
                <a:rPr lang="en-US" sz="1100" b="1">
                  <a:solidFill>
                    <a:schemeClr val="dk1"/>
                  </a:solidFill>
                </a:rPr>
                <a:t>「</a:t>
              </a:r>
              <a:r>
                <a:rPr lang="en-US" sz="1100" b="1" i="0" u="none" strike="noStrike" cap="none">
                  <a:solidFill>
                    <a:schemeClr val="dk1"/>
                  </a:solidFill>
                  <a:latin typeface="Arial"/>
                  <a:ea typeface="Arial"/>
                  <a:cs typeface="Arial"/>
                  <a:sym typeface="Arial"/>
                </a:rPr>
                <a:t>シフト</a:t>
              </a:r>
              <a:r>
                <a:rPr lang="en-US" sz="1100" b="1">
                  <a:solidFill>
                    <a:schemeClr val="dk1"/>
                  </a:solidFill>
                </a:rPr>
                <a:t>」</a:t>
              </a:r>
              <a:r>
                <a:rPr lang="en-US" sz="1100" b="1" i="0" u="none" strike="noStrike" cap="none">
                  <a:solidFill>
                    <a:schemeClr val="dk1"/>
                  </a:solidFill>
                  <a:latin typeface="Arial"/>
                  <a:ea typeface="Arial"/>
                  <a:cs typeface="Arial"/>
                  <a:sym typeface="Arial"/>
                </a:rPr>
                <a:t>の欄からプルダウンで希望のシフトを選択</a:t>
              </a:r>
              <a:r>
                <a:rPr lang="en-US" sz="1100" b="1">
                  <a:solidFill>
                    <a:schemeClr val="dk1"/>
                  </a:solidFill>
                </a:rPr>
                <a:t>する</a:t>
              </a:r>
              <a:endParaRPr sz="1100" b="1">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シフトパターンの他に、出退勤時刻を入力して申請することも可能です。</a:t>
              </a:r>
              <a:endParaRPr sz="1100" b="1">
                <a:solidFill>
                  <a:schemeClr val="dk1"/>
                </a:solidFill>
              </a:endParaRPr>
            </a:p>
          </p:txBody>
        </p:sp>
        <p:grpSp>
          <p:nvGrpSpPr>
            <p:cNvPr id="434" name="Google Shape;434;p18"/>
            <p:cNvGrpSpPr/>
            <p:nvPr/>
          </p:nvGrpSpPr>
          <p:grpSpPr>
            <a:xfrm>
              <a:off x="1880137" y="5508241"/>
              <a:ext cx="3799401" cy="1403047"/>
              <a:chOff x="279275" y="5089153"/>
              <a:chExt cx="3799401" cy="1403047"/>
            </a:xfrm>
          </p:grpSpPr>
          <p:pic>
            <p:nvPicPr>
              <p:cNvPr id="435" name="Google Shape;435;p18"/>
              <p:cNvPicPr preferRelativeResize="0"/>
              <p:nvPr/>
            </p:nvPicPr>
            <p:blipFill rotWithShape="1">
              <a:blip r:embed="rId5">
                <a:alphaModFix/>
              </a:blip>
              <a:srcRect/>
              <a:stretch/>
            </p:blipFill>
            <p:spPr>
              <a:xfrm>
                <a:off x="279275" y="5089153"/>
                <a:ext cx="3799401" cy="1403047"/>
              </a:xfrm>
              <a:prstGeom prst="rect">
                <a:avLst/>
              </a:prstGeom>
              <a:noFill/>
              <a:ln w="19050" cap="flat" cmpd="sng">
                <a:solidFill>
                  <a:schemeClr val="lt2"/>
                </a:solidFill>
                <a:prstDash val="solid"/>
                <a:round/>
                <a:headEnd type="none" w="sm" len="sm"/>
                <a:tailEnd type="none" w="sm" len="sm"/>
              </a:ln>
            </p:spPr>
          </p:pic>
          <p:sp>
            <p:nvSpPr>
              <p:cNvPr id="436" name="Google Shape;436;p18"/>
              <p:cNvSpPr/>
              <p:nvPr/>
            </p:nvSpPr>
            <p:spPr>
              <a:xfrm>
                <a:off x="2629850" y="5513425"/>
                <a:ext cx="1289100" cy="840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7" name="Google Shape;437;p18"/>
          <p:cNvGrpSpPr/>
          <p:nvPr/>
        </p:nvGrpSpPr>
        <p:grpSpPr>
          <a:xfrm>
            <a:off x="361853" y="7056400"/>
            <a:ext cx="6851400" cy="3144650"/>
            <a:chOff x="361853" y="7056400"/>
            <a:chExt cx="6851400" cy="3144650"/>
          </a:xfrm>
        </p:grpSpPr>
        <p:sp>
          <p:nvSpPr>
            <p:cNvPr id="438" name="Google Shape;438;p18"/>
            <p:cNvSpPr txBox="1"/>
            <p:nvPr/>
          </p:nvSpPr>
          <p:spPr>
            <a:xfrm>
              <a:off x="361853" y="7056400"/>
              <a:ext cx="68514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一番下の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各日付の申請済みの欄に申請済みのシフト情報が記載されます。</a:t>
              </a:r>
              <a:endParaRPr sz="1100" b="1">
                <a:solidFill>
                  <a:schemeClr val="dk1"/>
                </a:solidFill>
              </a:endParaRPr>
            </a:p>
          </p:txBody>
        </p:sp>
        <p:grpSp>
          <p:nvGrpSpPr>
            <p:cNvPr id="439" name="Google Shape;439;p18"/>
            <p:cNvGrpSpPr/>
            <p:nvPr/>
          </p:nvGrpSpPr>
          <p:grpSpPr>
            <a:xfrm>
              <a:off x="571776" y="7687945"/>
              <a:ext cx="6416124" cy="2513104"/>
              <a:chOff x="795250" y="7687945"/>
              <a:chExt cx="6416124" cy="2513104"/>
            </a:xfrm>
          </p:grpSpPr>
          <p:pic>
            <p:nvPicPr>
              <p:cNvPr id="440" name="Google Shape;440;p18"/>
              <p:cNvPicPr preferRelativeResize="0"/>
              <p:nvPr/>
            </p:nvPicPr>
            <p:blipFill rotWithShape="1">
              <a:blip r:embed="rId6">
                <a:alphaModFix/>
              </a:blip>
              <a:srcRect/>
              <a:stretch/>
            </p:blipFill>
            <p:spPr>
              <a:xfrm>
                <a:off x="795250" y="9075425"/>
                <a:ext cx="6416124" cy="1125625"/>
              </a:xfrm>
              <a:prstGeom prst="rect">
                <a:avLst/>
              </a:prstGeom>
              <a:noFill/>
              <a:ln w="19050" cap="flat" cmpd="sng">
                <a:solidFill>
                  <a:schemeClr val="lt2"/>
                </a:solidFill>
                <a:prstDash val="solid"/>
                <a:round/>
                <a:headEnd type="none" w="sm" len="sm"/>
                <a:tailEnd type="none" w="sm" len="sm"/>
              </a:ln>
            </p:spPr>
          </p:pic>
          <p:sp>
            <p:nvSpPr>
              <p:cNvPr id="441" name="Google Shape;441;p18"/>
              <p:cNvSpPr/>
              <p:nvPr/>
            </p:nvSpPr>
            <p:spPr>
              <a:xfrm>
                <a:off x="2970866" y="9366495"/>
                <a:ext cx="4170300" cy="384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2" name="Google Shape;442;p18"/>
              <p:cNvGrpSpPr/>
              <p:nvPr/>
            </p:nvGrpSpPr>
            <p:grpSpPr>
              <a:xfrm>
                <a:off x="795259" y="7687945"/>
                <a:ext cx="3573348" cy="1213518"/>
                <a:chOff x="279275" y="7169825"/>
                <a:chExt cx="3860575" cy="1463833"/>
              </a:xfrm>
            </p:grpSpPr>
            <p:pic>
              <p:nvPicPr>
                <p:cNvPr id="443" name="Google Shape;443;p18"/>
                <p:cNvPicPr preferRelativeResize="0"/>
                <p:nvPr/>
              </p:nvPicPr>
              <p:blipFill rotWithShape="1">
                <a:blip r:embed="rId7">
                  <a:alphaModFix/>
                </a:blip>
                <a:srcRect/>
                <a:stretch/>
              </p:blipFill>
              <p:spPr>
                <a:xfrm>
                  <a:off x="279275" y="7169825"/>
                  <a:ext cx="3859526" cy="1463833"/>
                </a:xfrm>
                <a:prstGeom prst="rect">
                  <a:avLst/>
                </a:prstGeom>
                <a:noFill/>
                <a:ln w="19050" cap="flat" cmpd="sng">
                  <a:solidFill>
                    <a:schemeClr val="lt2"/>
                  </a:solidFill>
                  <a:prstDash val="solid"/>
                  <a:round/>
                  <a:headEnd type="none" w="sm" len="sm"/>
                  <a:tailEnd type="none" w="sm" len="sm"/>
                </a:ln>
              </p:spPr>
            </p:pic>
            <p:sp>
              <p:nvSpPr>
                <p:cNvPr id="444" name="Google Shape;444;p18"/>
                <p:cNvSpPr/>
                <p:nvPr/>
              </p:nvSpPr>
              <p:spPr>
                <a:xfrm>
                  <a:off x="1595550" y="8110950"/>
                  <a:ext cx="2544300" cy="240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45" name="Google Shape;445;p18"/>
              <p:cNvCxnSpPr/>
              <p:nvPr/>
            </p:nvCxnSpPr>
            <p:spPr>
              <a:xfrm>
                <a:off x="3881554" y="8681185"/>
                <a:ext cx="605700" cy="674100"/>
              </a:xfrm>
              <a:prstGeom prst="straightConnector1">
                <a:avLst/>
              </a:prstGeom>
              <a:noFill/>
              <a:ln w="19050" cap="flat" cmpd="sng">
                <a:solidFill>
                  <a:srgbClr val="FF0000"/>
                </a:solidFill>
                <a:prstDash val="solid"/>
                <a:round/>
                <a:headEnd type="none" w="sm" len="sm"/>
                <a:tailEnd type="triangle" w="med" len="med"/>
              </a:ln>
            </p:spPr>
          </p:cxnSp>
        </p:grpSp>
      </p:grpSp>
      <p:sp>
        <p:nvSpPr>
          <p:cNvPr id="446" name="Google Shape;446;p18"/>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21</a:t>
            </a:fld>
            <a:endParaRPr sz="8000">
              <a:solidFill>
                <a:schemeClr val="lt1"/>
              </a:solidFill>
              <a:latin typeface="Arial"/>
              <a:ea typeface="Arial"/>
              <a:cs typeface="Arial"/>
              <a:sym typeface="Arial"/>
            </a:endParaRPr>
          </a:p>
        </p:txBody>
      </p:sp>
      <p:grpSp>
        <p:nvGrpSpPr>
          <p:cNvPr id="447" name="Google Shape;447;p18"/>
          <p:cNvGrpSpPr/>
          <p:nvPr/>
        </p:nvGrpSpPr>
        <p:grpSpPr>
          <a:xfrm>
            <a:off x="361952" y="2098742"/>
            <a:ext cx="6587700" cy="2654085"/>
            <a:chOff x="361952" y="1987400"/>
            <a:chExt cx="6587700" cy="2654085"/>
          </a:xfrm>
        </p:grpSpPr>
        <p:grpSp>
          <p:nvGrpSpPr>
            <p:cNvPr id="448" name="Google Shape;448;p18"/>
            <p:cNvGrpSpPr/>
            <p:nvPr/>
          </p:nvGrpSpPr>
          <p:grpSpPr>
            <a:xfrm>
              <a:off x="2660157" y="2328551"/>
              <a:ext cx="2239362" cy="2312934"/>
              <a:chOff x="511938" y="1969334"/>
              <a:chExt cx="2239362" cy="2312934"/>
            </a:xfrm>
          </p:grpSpPr>
          <p:pic>
            <p:nvPicPr>
              <p:cNvPr id="449" name="Google Shape;449;p18"/>
              <p:cNvPicPr preferRelativeResize="0"/>
              <p:nvPr/>
            </p:nvPicPr>
            <p:blipFill rotWithShape="1">
              <a:blip r:embed="rId8">
                <a:alphaModFix/>
              </a:blip>
              <a:srcRect/>
              <a:stretch/>
            </p:blipFill>
            <p:spPr>
              <a:xfrm>
                <a:off x="511938" y="1969334"/>
                <a:ext cx="2239362" cy="2312934"/>
              </a:xfrm>
              <a:prstGeom prst="rect">
                <a:avLst/>
              </a:prstGeom>
              <a:noFill/>
              <a:ln w="19050" cap="flat" cmpd="sng">
                <a:solidFill>
                  <a:schemeClr val="lt2"/>
                </a:solidFill>
                <a:prstDash val="solid"/>
                <a:round/>
                <a:headEnd type="none" w="sm" len="sm"/>
                <a:tailEnd type="none" w="sm" len="sm"/>
              </a:ln>
            </p:spPr>
          </p:pic>
          <p:sp>
            <p:nvSpPr>
              <p:cNvPr id="450" name="Google Shape;450;p18"/>
              <p:cNvSpPr/>
              <p:nvPr/>
            </p:nvSpPr>
            <p:spPr>
              <a:xfrm>
                <a:off x="511950" y="3445050"/>
                <a:ext cx="1056600" cy="225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8"/>
              <p:cNvSpPr/>
              <p:nvPr/>
            </p:nvSpPr>
            <p:spPr>
              <a:xfrm>
                <a:off x="1744050" y="3646825"/>
                <a:ext cx="783900" cy="225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2" name="Google Shape;452;p18"/>
              <p:cNvCxnSpPr>
                <a:stCxn id="450" idx="3"/>
                <a:endCxn id="451" idx="1"/>
              </p:cNvCxnSpPr>
              <p:nvPr/>
            </p:nvCxnSpPr>
            <p:spPr>
              <a:xfrm>
                <a:off x="1568550" y="3557850"/>
                <a:ext cx="175500" cy="201900"/>
              </a:xfrm>
              <a:prstGeom prst="straightConnector1">
                <a:avLst/>
              </a:prstGeom>
              <a:noFill/>
              <a:ln w="19050" cap="flat" cmpd="sng">
                <a:solidFill>
                  <a:srgbClr val="FF0000"/>
                </a:solidFill>
                <a:prstDash val="solid"/>
                <a:round/>
                <a:headEnd type="none" w="sm" len="sm"/>
                <a:tailEnd type="triangle" w="med" len="med"/>
              </a:ln>
            </p:spPr>
          </p:cxnSp>
        </p:grpSp>
        <p:sp>
          <p:nvSpPr>
            <p:cNvPr id="453" name="Google Shape;453;p18"/>
            <p:cNvSpPr txBox="1"/>
            <p:nvPr/>
          </p:nvSpPr>
          <p:spPr>
            <a:xfrm>
              <a:off x="361952" y="1987400"/>
              <a:ext cx="6587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シフト</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シフト申請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9"/>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申請したシフトを取り消す</a:t>
            </a:r>
            <a:endParaRPr sz="3600" b="0" i="0" u="none" strike="noStrike" cap="none">
              <a:solidFill>
                <a:schemeClr val="dk1"/>
              </a:solidFill>
              <a:latin typeface="Calibri"/>
              <a:ea typeface="Calibri"/>
              <a:cs typeface="Calibri"/>
              <a:sym typeface="Calibri"/>
            </a:endParaRPr>
          </a:p>
        </p:txBody>
      </p:sp>
      <p:pic>
        <p:nvPicPr>
          <p:cNvPr id="459" name="Google Shape;459;p19"/>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460" name="Google Shape;460;p19"/>
          <p:cNvSpPr txBox="1"/>
          <p:nvPr/>
        </p:nvSpPr>
        <p:spPr>
          <a:xfrm>
            <a:off x="361950" y="17065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申請したシフトを取り消す方法についてご案内します。</a:t>
            </a:r>
            <a:endParaRPr sz="1400" b="0" i="0" u="none" strike="noStrike" cap="none">
              <a:solidFill>
                <a:srgbClr val="000000"/>
              </a:solidFill>
              <a:latin typeface="Arial"/>
              <a:ea typeface="Arial"/>
              <a:cs typeface="Arial"/>
              <a:sym typeface="Arial"/>
            </a:endParaRPr>
          </a:p>
        </p:txBody>
      </p:sp>
      <p:grpSp>
        <p:nvGrpSpPr>
          <p:cNvPr id="461" name="Google Shape;461;p19"/>
          <p:cNvGrpSpPr/>
          <p:nvPr/>
        </p:nvGrpSpPr>
        <p:grpSpPr>
          <a:xfrm>
            <a:off x="361950" y="4892541"/>
            <a:ext cx="6835800" cy="2689448"/>
            <a:chOff x="361950" y="4721037"/>
            <a:chExt cx="6835800" cy="2689448"/>
          </a:xfrm>
        </p:grpSpPr>
        <p:sp>
          <p:nvSpPr>
            <p:cNvPr id="462" name="Google Shape;462;p19"/>
            <p:cNvSpPr txBox="1"/>
            <p:nvPr/>
          </p:nvSpPr>
          <p:spPr>
            <a:xfrm>
              <a:off x="361950" y="4721037"/>
              <a:ext cx="68358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a:t>
              </a:r>
              <a:r>
                <a:rPr lang="en-US" sz="1100" b="1">
                  <a:solidFill>
                    <a:schemeClr val="dk1"/>
                  </a:solidFill>
                </a:rPr>
                <a:t>「</a:t>
              </a:r>
              <a:r>
                <a:rPr lang="en-US" sz="1100" b="1" i="0" u="none" strike="noStrike" cap="none">
                  <a:solidFill>
                    <a:schemeClr val="dk1"/>
                  </a:solidFill>
                  <a:latin typeface="Arial"/>
                  <a:ea typeface="Arial"/>
                  <a:cs typeface="Arial"/>
                  <a:sym typeface="Arial"/>
                </a:rPr>
                <a:t>申請済</a:t>
              </a:r>
              <a:r>
                <a:rPr lang="en-US" sz="1100" b="1">
                  <a:solidFill>
                    <a:schemeClr val="dk1"/>
                  </a:solidFill>
                </a:rPr>
                <a:t>」</a:t>
              </a:r>
              <a:r>
                <a:rPr lang="en-US" sz="1100" b="1" i="0" u="none" strike="noStrike" cap="none">
                  <a:solidFill>
                    <a:schemeClr val="dk1"/>
                  </a:solidFill>
                  <a:latin typeface="Arial"/>
                  <a:ea typeface="Arial"/>
                  <a:cs typeface="Arial"/>
                  <a:sym typeface="Arial"/>
                </a:rPr>
                <a:t>の申請シフトにチェック</a:t>
              </a:r>
              <a:r>
                <a:rPr lang="en-US" sz="1100" b="1">
                  <a:solidFill>
                    <a:schemeClr val="dk1"/>
                  </a:solidFill>
                </a:rPr>
                <a:t>を入れる</a:t>
              </a:r>
              <a:endParaRPr sz="1100" b="1">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改めて申請シフトを出したい場合、「申請を追加」欄で希望のシフトを指定します。</a:t>
              </a:r>
              <a:endParaRPr sz="1100" b="1">
                <a:solidFill>
                  <a:schemeClr val="dk1"/>
                </a:solidFill>
              </a:endParaRPr>
            </a:p>
          </p:txBody>
        </p:sp>
        <p:grpSp>
          <p:nvGrpSpPr>
            <p:cNvPr id="463" name="Google Shape;463;p19"/>
            <p:cNvGrpSpPr/>
            <p:nvPr/>
          </p:nvGrpSpPr>
          <p:grpSpPr>
            <a:xfrm>
              <a:off x="1858587" y="5363388"/>
              <a:ext cx="3842500" cy="2047097"/>
              <a:chOff x="276225" y="4833602"/>
              <a:chExt cx="3842500" cy="2047097"/>
            </a:xfrm>
          </p:grpSpPr>
          <p:pic>
            <p:nvPicPr>
              <p:cNvPr id="464" name="Google Shape;464;p19"/>
              <p:cNvPicPr preferRelativeResize="0"/>
              <p:nvPr/>
            </p:nvPicPr>
            <p:blipFill rotWithShape="1">
              <a:blip r:embed="rId4">
                <a:alphaModFix/>
              </a:blip>
              <a:srcRect/>
              <a:stretch/>
            </p:blipFill>
            <p:spPr>
              <a:xfrm>
                <a:off x="307675" y="4833602"/>
                <a:ext cx="3811050" cy="863647"/>
              </a:xfrm>
              <a:prstGeom prst="rect">
                <a:avLst/>
              </a:prstGeom>
              <a:noFill/>
              <a:ln w="19050" cap="flat" cmpd="sng">
                <a:solidFill>
                  <a:schemeClr val="lt2"/>
                </a:solidFill>
                <a:prstDash val="solid"/>
                <a:round/>
                <a:headEnd type="none" w="sm" len="sm"/>
                <a:tailEnd type="none" w="sm" len="sm"/>
              </a:ln>
            </p:spPr>
          </p:pic>
          <p:sp>
            <p:nvSpPr>
              <p:cNvPr id="465" name="Google Shape;465;p19"/>
              <p:cNvSpPr/>
              <p:nvPr/>
            </p:nvSpPr>
            <p:spPr>
              <a:xfrm>
                <a:off x="1978154" y="5016775"/>
                <a:ext cx="1202400" cy="171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9"/>
              <p:cNvSpPr/>
              <p:nvPr/>
            </p:nvSpPr>
            <p:spPr>
              <a:xfrm>
                <a:off x="2052450" y="5214150"/>
                <a:ext cx="1280400" cy="171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7" name="Google Shape;467;p19"/>
              <p:cNvCxnSpPr>
                <a:stCxn id="466" idx="2"/>
                <a:endCxn id="468" idx="0"/>
              </p:cNvCxnSpPr>
              <p:nvPr/>
            </p:nvCxnSpPr>
            <p:spPr>
              <a:xfrm flipH="1">
                <a:off x="2181750" y="5385450"/>
                <a:ext cx="510900" cy="489300"/>
              </a:xfrm>
              <a:prstGeom prst="straightConnector1">
                <a:avLst/>
              </a:prstGeom>
              <a:noFill/>
              <a:ln w="19050" cap="flat" cmpd="sng">
                <a:solidFill>
                  <a:srgbClr val="FF0000"/>
                </a:solidFill>
                <a:prstDash val="solid"/>
                <a:round/>
                <a:headEnd type="none" w="sm" len="sm"/>
                <a:tailEnd type="triangle" w="med" len="med"/>
              </a:ln>
            </p:spPr>
          </p:cxnSp>
          <p:pic>
            <p:nvPicPr>
              <p:cNvPr id="468" name="Google Shape;468;p19"/>
              <p:cNvPicPr preferRelativeResize="0"/>
              <p:nvPr/>
            </p:nvPicPr>
            <p:blipFill rotWithShape="1">
              <a:blip r:embed="rId5">
                <a:alphaModFix/>
              </a:blip>
              <a:srcRect/>
              <a:stretch/>
            </p:blipFill>
            <p:spPr>
              <a:xfrm>
                <a:off x="276225" y="5874744"/>
                <a:ext cx="3811050" cy="1005955"/>
              </a:xfrm>
              <a:prstGeom prst="rect">
                <a:avLst/>
              </a:prstGeom>
              <a:noFill/>
              <a:ln w="19050" cap="flat" cmpd="sng">
                <a:solidFill>
                  <a:srgbClr val="FF0000"/>
                </a:solidFill>
                <a:prstDash val="solid"/>
                <a:round/>
                <a:headEnd type="none" w="sm" len="sm"/>
                <a:tailEnd type="none" w="sm" len="sm"/>
              </a:ln>
            </p:spPr>
          </p:pic>
        </p:grpSp>
      </p:grpSp>
      <p:grpSp>
        <p:nvGrpSpPr>
          <p:cNvPr id="469" name="Google Shape;469;p19"/>
          <p:cNvGrpSpPr/>
          <p:nvPr/>
        </p:nvGrpSpPr>
        <p:grpSpPr>
          <a:xfrm>
            <a:off x="361950" y="7718637"/>
            <a:ext cx="6904800" cy="2298488"/>
            <a:chOff x="361950" y="7490037"/>
            <a:chExt cx="6904800" cy="2298488"/>
          </a:xfrm>
        </p:grpSpPr>
        <p:sp>
          <p:nvSpPr>
            <p:cNvPr id="470" name="Google Shape;470;p19"/>
            <p:cNvSpPr txBox="1"/>
            <p:nvPr/>
          </p:nvSpPr>
          <p:spPr>
            <a:xfrm>
              <a:off x="361950" y="7490037"/>
              <a:ext cx="69048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一番下の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a:solidFill>
                  <a:schemeClr val="dk1"/>
                </a:solidFill>
              </a:endParaRPr>
            </a:p>
            <a:p>
              <a:pPr marL="0" marR="0" lvl="0" indent="0" algn="l" rtl="0">
                <a:lnSpc>
                  <a:spcPct val="140000"/>
                </a:lnSpc>
                <a:spcBef>
                  <a:spcPts val="500"/>
                </a:spcBef>
                <a:spcAft>
                  <a:spcPts val="500"/>
                </a:spcAft>
                <a:buClr>
                  <a:srgbClr val="3B3838"/>
                </a:buClr>
                <a:buSzPts val="1200"/>
                <a:buFont typeface="Arial"/>
                <a:buNone/>
              </a:pPr>
              <a:r>
                <a:rPr lang="en-US" sz="1100">
                  <a:solidFill>
                    <a:schemeClr val="dk1"/>
                  </a:solidFill>
                </a:rPr>
                <a:t>「申請」をクリック後、改めて申請シフトを確認すると、「申請済」の欄が新しいシフトになっています。</a:t>
              </a:r>
              <a:endParaRPr sz="1100" b="1">
                <a:solidFill>
                  <a:schemeClr val="dk1"/>
                </a:solidFill>
              </a:endParaRPr>
            </a:p>
          </p:txBody>
        </p:sp>
        <p:grpSp>
          <p:nvGrpSpPr>
            <p:cNvPr id="471" name="Google Shape;471;p19"/>
            <p:cNvGrpSpPr/>
            <p:nvPr/>
          </p:nvGrpSpPr>
          <p:grpSpPr>
            <a:xfrm>
              <a:off x="1875237" y="8132388"/>
              <a:ext cx="3809202" cy="1656137"/>
              <a:chOff x="308600" y="7598988"/>
              <a:chExt cx="3809202" cy="1656137"/>
            </a:xfrm>
          </p:grpSpPr>
          <p:pic>
            <p:nvPicPr>
              <p:cNvPr id="472" name="Google Shape;472;p19"/>
              <p:cNvPicPr preferRelativeResize="0"/>
              <p:nvPr/>
            </p:nvPicPr>
            <p:blipFill rotWithShape="1">
              <a:blip r:embed="rId6">
                <a:alphaModFix/>
              </a:blip>
              <a:srcRect/>
              <a:stretch/>
            </p:blipFill>
            <p:spPr>
              <a:xfrm>
                <a:off x="308600" y="7598988"/>
                <a:ext cx="3809202" cy="745525"/>
              </a:xfrm>
              <a:prstGeom prst="rect">
                <a:avLst/>
              </a:prstGeom>
              <a:noFill/>
              <a:ln w="19050" cap="flat" cmpd="sng">
                <a:solidFill>
                  <a:schemeClr val="lt2"/>
                </a:solidFill>
                <a:prstDash val="solid"/>
                <a:round/>
                <a:headEnd type="none" w="sm" len="sm"/>
                <a:tailEnd type="none" w="sm" len="sm"/>
              </a:ln>
            </p:spPr>
          </p:pic>
          <p:sp>
            <p:nvSpPr>
              <p:cNvPr id="473" name="Google Shape;473;p19"/>
              <p:cNvSpPr/>
              <p:nvPr/>
            </p:nvSpPr>
            <p:spPr>
              <a:xfrm>
                <a:off x="2639628" y="7830275"/>
                <a:ext cx="1471500" cy="225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4" name="Google Shape;474;p19"/>
              <p:cNvCxnSpPr>
                <a:stCxn id="473" idx="2"/>
                <a:endCxn id="475" idx="0"/>
              </p:cNvCxnSpPr>
              <p:nvPr/>
            </p:nvCxnSpPr>
            <p:spPr>
              <a:xfrm flipH="1">
                <a:off x="2460978" y="8055875"/>
                <a:ext cx="914400" cy="720900"/>
              </a:xfrm>
              <a:prstGeom prst="straightConnector1">
                <a:avLst/>
              </a:prstGeom>
              <a:noFill/>
              <a:ln w="19050" cap="flat" cmpd="sng">
                <a:solidFill>
                  <a:srgbClr val="FF0000"/>
                </a:solidFill>
                <a:prstDash val="solid"/>
                <a:round/>
                <a:headEnd type="none" w="sm" len="sm"/>
                <a:tailEnd type="triangle" w="med" len="med"/>
              </a:ln>
            </p:spPr>
          </p:cxnSp>
          <p:pic>
            <p:nvPicPr>
              <p:cNvPr id="475" name="Google Shape;475;p19"/>
              <p:cNvPicPr preferRelativeResize="0"/>
              <p:nvPr/>
            </p:nvPicPr>
            <p:blipFill rotWithShape="1">
              <a:blip r:embed="rId7">
                <a:alphaModFix/>
              </a:blip>
              <a:srcRect/>
              <a:stretch/>
            </p:blipFill>
            <p:spPr>
              <a:xfrm>
                <a:off x="874689" y="8776850"/>
                <a:ext cx="3172573" cy="478275"/>
              </a:xfrm>
              <a:prstGeom prst="rect">
                <a:avLst/>
              </a:prstGeom>
              <a:noFill/>
              <a:ln w="19050" cap="flat" cmpd="sng">
                <a:solidFill>
                  <a:srgbClr val="FF0000"/>
                </a:solidFill>
                <a:prstDash val="solid"/>
                <a:round/>
                <a:headEnd type="none" w="sm" len="sm"/>
                <a:tailEnd type="none" w="sm" len="sm"/>
              </a:ln>
            </p:spPr>
          </p:pic>
        </p:grpSp>
      </p:grpSp>
      <p:grpSp>
        <p:nvGrpSpPr>
          <p:cNvPr id="476" name="Google Shape;476;p19"/>
          <p:cNvGrpSpPr/>
          <p:nvPr/>
        </p:nvGrpSpPr>
        <p:grpSpPr>
          <a:xfrm>
            <a:off x="361952" y="2101809"/>
            <a:ext cx="6587700" cy="2654085"/>
            <a:chOff x="361952" y="1987400"/>
            <a:chExt cx="6587700" cy="2654085"/>
          </a:xfrm>
        </p:grpSpPr>
        <p:grpSp>
          <p:nvGrpSpPr>
            <p:cNvPr id="477" name="Google Shape;477;p19"/>
            <p:cNvGrpSpPr/>
            <p:nvPr/>
          </p:nvGrpSpPr>
          <p:grpSpPr>
            <a:xfrm>
              <a:off x="2660157" y="2328551"/>
              <a:ext cx="2239362" cy="2312934"/>
              <a:chOff x="511938" y="1969334"/>
              <a:chExt cx="2239362" cy="2312934"/>
            </a:xfrm>
          </p:grpSpPr>
          <p:pic>
            <p:nvPicPr>
              <p:cNvPr id="478" name="Google Shape;478;p19"/>
              <p:cNvPicPr preferRelativeResize="0"/>
              <p:nvPr/>
            </p:nvPicPr>
            <p:blipFill rotWithShape="1">
              <a:blip r:embed="rId8">
                <a:alphaModFix/>
              </a:blip>
              <a:srcRect/>
              <a:stretch/>
            </p:blipFill>
            <p:spPr>
              <a:xfrm>
                <a:off x="511938" y="1969334"/>
                <a:ext cx="2239362" cy="2312934"/>
              </a:xfrm>
              <a:prstGeom prst="rect">
                <a:avLst/>
              </a:prstGeom>
              <a:noFill/>
              <a:ln w="19050" cap="flat" cmpd="sng">
                <a:solidFill>
                  <a:schemeClr val="lt2"/>
                </a:solidFill>
                <a:prstDash val="solid"/>
                <a:round/>
                <a:headEnd type="none" w="sm" len="sm"/>
                <a:tailEnd type="none" w="sm" len="sm"/>
              </a:ln>
            </p:spPr>
          </p:pic>
          <p:sp>
            <p:nvSpPr>
              <p:cNvPr id="479" name="Google Shape;479;p19"/>
              <p:cNvSpPr/>
              <p:nvPr/>
            </p:nvSpPr>
            <p:spPr>
              <a:xfrm>
                <a:off x="511950" y="3445050"/>
                <a:ext cx="1056600" cy="225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9"/>
              <p:cNvSpPr/>
              <p:nvPr/>
            </p:nvSpPr>
            <p:spPr>
              <a:xfrm>
                <a:off x="1744050" y="3646825"/>
                <a:ext cx="783900" cy="225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81" name="Google Shape;481;p19"/>
              <p:cNvCxnSpPr>
                <a:stCxn id="479" idx="3"/>
                <a:endCxn id="480" idx="1"/>
              </p:cNvCxnSpPr>
              <p:nvPr/>
            </p:nvCxnSpPr>
            <p:spPr>
              <a:xfrm>
                <a:off x="1568550" y="3557850"/>
                <a:ext cx="175500" cy="201900"/>
              </a:xfrm>
              <a:prstGeom prst="straightConnector1">
                <a:avLst/>
              </a:prstGeom>
              <a:noFill/>
              <a:ln w="19050" cap="flat" cmpd="sng">
                <a:solidFill>
                  <a:srgbClr val="FF0000"/>
                </a:solidFill>
                <a:prstDash val="solid"/>
                <a:round/>
                <a:headEnd type="none" w="sm" len="sm"/>
                <a:tailEnd type="triangle" w="med" len="med"/>
              </a:ln>
            </p:spPr>
          </p:cxnSp>
        </p:grpSp>
        <p:sp>
          <p:nvSpPr>
            <p:cNvPr id="482" name="Google Shape;482;p19"/>
            <p:cNvSpPr txBox="1"/>
            <p:nvPr/>
          </p:nvSpPr>
          <p:spPr>
            <a:xfrm>
              <a:off x="361952" y="1987400"/>
              <a:ext cx="6587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シフト</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シフト申請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sp>
        <p:nvSpPr>
          <p:cNvPr id="483" name="Google Shape;483;p19"/>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22</a:t>
            </a:fld>
            <a:endParaRPr sz="8000">
              <a:solidFill>
                <a:schemeClr val="lt1"/>
              </a:solidFill>
              <a:latin typeface="Arial"/>
              <a:ea typeface="Arial"/>
              <a:cs typeface="Arial"/>
              <a:sym typeface="Arial"/>
            </a:endParaRPr>
          </a:p>
        </p:txBody>
      </p:sp>
      <p:sp>
        <p:nvSpPr>
          <p:cNvPr id="484" name="Google Shape;484;p19"/>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シフト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0"/>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確定したシフトを確認する</a:t>
            </a:r>
            <a:endParaRPr sz="3600" b="0" i="0" u="none" strike="noStrike" cap="none">
              <a:solidFill>
                <a:schemeClr val="dk1"/>
              </a:solidFill>
              <a:latin typeface="Calibri"/>
              <a:ea typeface="Calibri"/>
              <a:cs typeface="Calibri"/>
              <a:sym typeface="Calibri"/>
            </a:endParaRPr>
          </a:p>
        </p:txBody>
      </p:sp>
      <p:pic>
        <p:nvPicPr>
          <p:cNvPr id="490" name="Google Shape;490;p20"/>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491" name="Google Shape;491;p20"/>
          <p:cNvSpPr txBox="1"/>
          <p:nvPr/>
        </p:nvSpPr>
        <p:spPr>
          <a:xfrm>
            <a:off x="361950" y="17065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確定したシフトを確認する方法についてご案内します。</a:t>
            </a:r>
            <a:endParaRPr sz="1400" b="0" i="0" u="none" strike="noStrike" cap="none">
              <a:solidFill>
                <a:srgbClr val="000000"/>
              </a:solidFill>
              <a:latin typeface="Arial"/>
              <a:ea typeface="Arial"/>
              <a:cs typeface="Arial"/>
              <a:sym typeface="Arial"/>
            </a:endParaRPr>
          </a:p>
        </p:txBody>
      </p:sp>
      <p:grpSp>
        <p:nvGrpSpPr>
          <p:cNvPr id="492" name="Google Shape;492;p20"/>
          <p:cNvGrpSpPr/>
          <p:nvPr/>
        </p:nvGrpSpPr>
        <p:grpSpPr>
          <a:xfrm>
            <a:off x="361950" y="5370591"/>
            <a:ext cx="6521400" cy="2101009"/>
            <a:chOff x="361950" y="5545050"/>
            <a:chExt cx="6521400" cy="2101009"/>
          </a:xfrm>
        </p:grpSpPr>
        <p:pic>
          <p:nvPicPr>
            <p:cNvPr id="493" name="Google Shape;493;p20"/>
            <p:cNvPicPr preferRelativeResize="0"/>
            <p:nvPr/>
          </p:nvPicPr>
          <p:blipFill rotWithShape="1">
            <a:blip r:embed="rId4">
              <a:alphaModFix/>
            </a:blip>
            <a:srcRect/>
            <a:stretch/>
          </p:blipFill>
          <p:spPr>
            <a:xfrm>
              <a:off x="494256" y="5914982"/>
              <a:ext cx="5059175" cy="1731077"/>
            </a:xfrm>
            <a:prstGeom prst="rect">
              <a:avLst/>
            </a:prstGeom>
            <a:noFill/>
            <a:ln w="19050" cap="flat" cmpd="sng">
              <a:solidFill>
                <a:schemeClr val="lt2"/>
              </a:solidFill>
              <a:prstDash val="solid"/>
              <a:round/>
              <a:headEnd type="none" w="sm" len="sm"/>
              <a:tailEnd type="none" w="sm" len="sm"/>
            </a:ln>
          </p:spPr>
        </p:pic>
        <p:sp>
          <p:nvSpPr>
            <p:cNvPr id="494" name="Google Shape;494;p20"/>
            <p:cNvSpPr txBox="1"/>
            <p:nvPr/>
          </p:nvSpPr>
          <p:spPr>
            <a:xfrm>
              <a:off x="361950" y="5545050"/>
              <a:ext cx="6521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確認したい期間を指定して</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grpSp>
        <p:nvGrpSpPr>
          <p:cNvPr id="495" name="Google Shape;495;p20"/>
          <p:cNvGrpSpPr/>
          <p:nvPr/>
        </p:nvGrpSpPr>
        <p:grpSpPr>
          <a:xfrm>
            <a:off x="361950" y="7678325"/>
            <a:ext cx="6793427" cy="1612232"/>
            <a:chOff x="361950" y="7678325"/>
            <a:chExt cx="6793427" cy="1612232"/>
          </a:xfrm>
        </p:grpSpPr>
        <p:sp>
          <p:nvSpPr>
            <p:cNvPr id="496" name="Google Shape;496;p20"/>
            <p:cNvSpPr txBox="1"/>
            <p:nvPr/>
          </p:nvSpPr>
          <p:spPr>
            <a:xfrm>
              <a:off x="361950" y="7678325"/>
              <a:ext cx="61032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確定したシフトを確認</a:t>
              </a:r>
              <a:r>
                <a:rPr lang="en-US" sz="1100" b="1">
                  <a:solidFill>
                    <a:schemeClr val="dk1"/>
                  </a:solidFill>
                </a:rPr>
                <a:t>する</a:t>
              </a:r>
              <a:endParaRPr sz="1100" b="1">
                <a:solidFill>
                  <a:schemeClr val="dk1"/>
                </a:solidFill>
              </a:endParaRPr>
            </a:p>
            <a:p>
              <a:pPr marL="0" lvl="0" indent="0" algn="l" rtl="0">
                <a:lnSpc>
                  <a:spcPct val="140000"/>
                </a:lnSpc>
                <a:spcBef>
                  <a:spcPts val="500"/>
                </a:spcBef>
                <a:spcAft>
                  <a:spcPts val="500"/>
                </a:spcAft>
                <a:buClr>
                  <a:srgbClr val="3B3838"/>
                </a:buClr>
                <a:buSzPts val="1000"/>
                <a:buFont typeface="Arial"/>
                <a:buNone/>
              </a:pPr>
              <a:r>
                <a:rPr lang="en-US" sz="1100">
                  <a:solidFill>
                    <a:schemeClr val="dk1"/>
                  </a:solidFill>
                </a:rPr>
                <a:t>管理者の設定によっては、他のスタッフのシフトも表示されます。</a:t>
              </a:r>
              <a:endParaRPr sz="1100" b="1">
                <a:solidFill>
                  <a:schemeClr val="dk1"/>
                </a:solidFill>
              </a:endParaRPr>
            </a:p>
          </p:txBody>
        </p:sp>
        <p:pic>
          <p:nvPicPr>
            <p:cNvPr id="497" name="Google Shape;497;p20"/>
            <p:cNvPicPr preferRelativeResize="0"/>
            <p:nvPr/>
          </p:nvPicPr>
          <p:blipFill rotWithShape="1">
            <a:blip r:embed="rId5">
              <a:alphaModFix/>
            </a:blip>
            <a:srcRect/>
            <a:stretch/>
          </p:blipFill>
          <p:spPr>
            <a:xfrm>
              <a:off x="404297" y="8347972"/>
              <a:ext cx="6751080" cy="942585"/>
            </a:xfrm>
            <a:prstGeom prst="rect">
              <a:avLst/>
            </a:prstGeom>
            <a:noFill/>
            <a:ln w="19050" cap="flat" cmpd="sng">
              <a:solidFill>
                <a:schemeClr val="lt2"/>
              </a:solidFill>
              <a:prstDash val="solid"/>
              <a:round/>
              <a:headEnd type="none" w="sm" len="sm"/>
              <a:tailEnd type="none" w="sm" len="sm"/>
            </a:ln>
          </p:spPr>
        </p:pic>
      </p:grpSp>
      <p:grpSp>
        <p:nvGrpSpPr>
          <p:cNvPr id="498" name="Google Shape;498;p20"/>
          <p:cNvGrpSpPr/>
          <p:nvPr/>
        </p:nvGrpSpPr>
        <p:grpSpPr>
          <a:xfrm>
            <a:off x="361950" y="2171887"/>
            <a:ext cx="6835800" cy="2991979"/>
            <a:chOff x="361950" y="2063600"/>
            <a:chExt cx="6835800" cy="2991979"/>
          </a:xfrm>
        </p:grpSpPr>
        <p:grpSp>
          <p:nvGrpSpPr>
            <p:cNvPr id="499" name="Google Shape;499;p20"/>
            <p:cNvGrpSpPr/>
            <p:nvPr/>
          </p:nvGrpSpPr>
          <p:grpSpPr>
            <a:xfrm>
              <a:off x="2510771" y="2398638"/>
              <a:ext cx="2538134" cy="2656941"/>
              <a:chOff x="491313" y="2093838"/>
              <a:chExt cx="2538134" cy="2656941"/>
            </a:xfrm>
          </p:grpSpPr>
          <p:pic>
            <p:nvPicPr>
              <p:cNvPr id="500" name="Google Shape;500;p20"/>
              <p:cNvPicPr preferRelativeResize="0"/>
              <p:nvPr/>
            </p:nvPicPr>
            <p:blipFill rotWithShape="1">
              <a:blip r:embed="rId6">
                <a:alphaModFix/>
              </a:blip>
              <a:srcRect/>
              <a:stretch/>
            </p:blipFill>
            <p:spPr>
              <a:xfrm>
                <a:off x="491313" y="2093838"/>
                <a:ext cx="2538134" cy="2656941"/>
              </a:xfrm>
              <a:prstGeom prst="rect">
                <a:avLst/>
              </a:prstGeom>
              <a:noFill/>
              <a:ln w="19050" cap="flat" cmpd="sng">
                <a:solidFill>
                  <a:schemeClr val="lt2"/>
                </a:solidFill>
                <a:prstDash val="solid"/>
                <a:round/>
                <a:headEnd type="none" w="sm" len="sm"/>
                <a:tailEnd type="none" w="sm" len="sm"/>
              </a:ln>
            </p:spPr>
          </p:pic>
          <p:sp>
            <p:nvSpPr>
              <p:cNvPr id="501" name="Google Shape;501;p20"/>
              <p:cNvSpPr/>
              <p:nvPr/>
            </p:nvSpPr>
            <p:spPr>
              <a:xfrm>
                <a:off x="1959900" y="3881475"/>
                <a:ext cx="895500" cy="285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20"/>
              <p:cNvSpPr/>
              <p:nvPr/>
            </p:nvSpPr>
            <p:spPr>
              <a:xfrm>
                <a:off x="491325" y="3881375"/>
                <a:ext cx="1061100" cy="285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03" name="Google Shape;503;p20"/>
              <p:cNvCxnSpPr>
                <a:stCxn id="502" idx="3"/>
                <a:endCxn id="501" idx="1"/>
              </p:cNvCxnSpPr>
              <p:nvPr/>
            </p:nvCxnSpPr>
            <p:spPr>
              <a:xfrm>
                <a:off x="1552425" y="4023875"/>
                <a:ext cx="407400" cy="0"/>
              </a:xfrm>
              <a:prstGeom prst="straightConnector1">
                <a:avLst/>
              </a:prstGeom>
              <a:noFill/>
              <a:ln w="19050" cap="flat" cmpd="sng">
                <a:solidFill>
                  <a:srgbClr val="FF0000"/>
                </a:solidFill>
                <a:prstDash val="solid"/>
                <a:round/>
                <a:headEnd type="none" w="sm" len="sm"/>
                <a:tailEnd type="triangle" w="med" len="med"/>
              </a:ln>
            </p:spPr>
          </p:cxnSp>
        </p:grpSp>
        <p:sp>
          <p:nvSpPr>
            <p:cNvPr id="504" name="Google Shape;504;p20"/>
            <p:cNvSpPr txBox="1"/>
            <p:nvPr/>
          </p:nvSpPr>
          <p:spPr>
            <a:xfrm>
              <a:off x="361950" y="2063600"/>
              <a:ext cx="6835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シフト</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確定シフト</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sp>
        <p:nvSpPr>
          <p:cNvPr id="505" name="Google Shape;505;p20"/>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23</a:t>
            </a:fld>
            <a:endParaRPr sz="8000">
              <a:solidFill>
                <a:schemeClr val="lt1"/>
              </a:solidFill>
              <a:latin typeface="Arial"/>
              <a:ea typeface="Arial"/>
              <a:cs typeface="Arial"/>
              <a:sym typeface="Arial"/>
            </a:endParaRPr>
          </a:p>
        </p:txBody>
      </p:sp>
      <p:sp>
        <p:nvSpPr>
          <p:cNvPr id="506" name="Google Shape;506;p20"/>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シフト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21"/>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512" name="Google Shape;512;p21"/>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513" name="Google Shape;513;p21"/>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申請</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2"/>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休暇</a:t>
            </a:r>
            <a:r>
              <a:rPr lang="en-US" sz="1600">
                <a:latin typeface="Arial"/>
                <a:ea typeface="Arial"/>
                <a:cs typeface="Arial"/>
                <a:sym typeface="Arial"/>
              </a:rPr>
              <a:t>を</a:t>
            </a:r>
            <a:r>
              <a:rPr lang="en-US" sz="1600" b="0" i="0" u="none" strike="noStrike" cap="none">
                <a:solidFill>
                  <a:schemeClr val="dk1"/>
                </a:solidFill>
                <a:latin typeface="Arial"/>
                <a:ea typeface="Arial"/>
                <a:cs typeface="Arial"/>
                <a:sym typeface="Arial"/>
              </a:rPr>
              <a:t>申請する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519" name="Google Shape;519;p22"/>
          <p:cNvPicPr preferRelativeResize="0">
            <a:picLocks noGrp="1"/>
          </p:cNvPicPr>
          <p:nvPr>
            <p:ph type="body" idx="1"/>
          </p:nvPr>
        </p:nvPicPr>
        <p:blipFill rotWithShape="1">
          <a:blip r:embed="rId4">
            <a:alphaModFix/>
          </a:blip>
          <a:srcRect/>
          <a:stretch/>
        </p:blipFill>
        <p:spPr>
          <a:xfrm>
            <a:off x="0" y="0"/>
            <a:ext cx="7559675" cy="966787"/>
          </a:xfrm>
          <a:prstGeom prst="rect">
            <a:avLst/>
          </a:prstGeom>
          <a:noFill/>
          <a:ln>
            <a:noFill/>
          </a:ln>
        </p:spPr>
      </p:pic>
      <p:sp>
        <p:nvSpPr>
          <p:cNvPr id="520" name="Google Shape;520;p22"/>
          <p:cNvSpPr txBox="1"/>
          <p:nvPr/>
        </p:nvSpPr>
        <p:spPr>
          <a:xfrm>
            <a:off x="361950" y="2166958"/>
            <a:ext cx="4405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休暇申請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521" name="Google Shape;521;p22"/>
          <p:cNvSpPr txBox="1"/>
          <p:nvPr/>
        </p:nvSpPr>
        <p:spPr>
          <a:xfrm>
            <a:off x="361950" y="1630361"/>
            <a:ext cx="6521400" cy="4893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休暇を申請する方法についてご案内します。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なお、同</a:t>
            </a:r>
            <a:r>
              <a:rPr lang="en-US" sz="1200">
                <a:solidFill>
                  <a:srgbClr val="2E75B6"/>
                </a:solidFill>
              </a:rPr>
              <a:t>じ日に対して</a:t>
            </a:r>
            <a:r>
              <a:rPr lang="en-US" sz="1200" b="0" i="0" u="none" strike="noStrike" cap="none">
                <a:solidFill>
                  <a:srgbClr val="2E75B6"/>
                </a:solidFill>
                <a:latin typeface="Arial"/>
                <a:ea typeface="Arial"/>
                <a:cs typeface="Arial"/>
                <a:sym typeface="Arial"/>
              </a:rPr>
              <a:t>2つ</a:t>
            </a:r>
            <a:r>
              <a:rPr lang="en-US" sz="1200">
                <a:solidFill>
                  <a:srgbClr val="2E75B6"/>
                </a:solidFill>
              </a:rPr>
              <a:t>以上</a:t>
            </a:r>
            <a:r>
              <a:rPr lang="en-US" sz="1200" b="0" i="0" u="none" strike="noStrike" cap="none">
                <a:solidFill>
                  <a:srgbClr val="2E75B6"/>
                </a:solidFill>
                <a:latin typeface="Arial"/>
                <a:ea typeface="Arial"/>
                <a:cs typeface="Arial"/>
                <a:sym typeface="Arial"/>
              </a:rPr>
              <a:t>の休暇申請を出すことは</a:t>
            </a:r>
            <a:r>
              <a:rPr lang="en-US" sz="1200">
                <a:solidFill>
                  <a:srgbClr val="2E75B6"/>
                </a:solidFill>
              </a:rPr>
              <a:t>でき</a:t>
            </a:r>
            <a:r>
              <a:rPr lang="en-US" sz="1200" b="0" i="0" u="none" strike="noStrike" cap="none">
                <a:solidFill>
                  <a:srgbClr val="2E75B6"/>
                </a:solidFill>
                <a:latin typeface="Arial"/>
                <a:ea typeface="Arial"/>
                <a:cs typeface="Arial"/>
                <a:sym typeface="Arial"/>
              </a:rPr>
              <a:t>ません。</a:t>
            </a:r>
            <a:endParaRPr sz="1400" b="0" i="0" u="none" strike="noStrike" cap="none">
              <a:solidFill>
                <a:srgbClr val="000000"/>
              </a:solidFill>
              <a:latin typeface="Arial"/>
              <a:ea typeface="Arial"/>
              <a:cs typeface="Arial"/>
              <a:sym typeface="Arial"/>
            </a:endParaRPr>
          </a:p>
        </p:txBody>
      </p:sp>
      <p:sp>
        <p:nvSpPr>
          <p:cNvPr id="522" name="Google Shape;522;p22"/>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sp>
        <p:nvSpPr>
          <p:cNvPr id="523" name="Google Shape;523;p22"/>
          <p:cNvSpPr txBox="1"/>
          <p:nvPr/>
        </p:nvSpPr>
        <p:spPr>
          <a:xfrm>
            <a:off x="361950" y="4157640"/>
            <a:ext cx="5384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a:t>
            </a:r>
            <a:r>
              <a:rPr lang="en-US" sz="1100" b="1">
                <a:solidFill>
                  <a:schemeClr val="dk1"/>
                </a:solidFill>
              </a:rPr>
              <a:t>「</a:t>
            </a:r>
            <a:r>
              <a:rPr lang="en-US" sz="1100" b="1" i="0" u="none" strike="noStrike" cap="none">
                <a:solidFill>
                  <a:schemeClr val="dk1"/>
                </a:solidFill>
                <a:latin typeface="Arial"/>
                <a:ea typeface="Arial"/>
                <a:cs typeface="Arial"/>
                <a:sym typeface="Arial"/>
              </a:rPr>
              <a:t>新規申請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524" name="Google Shape;524;p22"/>
          <p:cNvSpPr txBox="1"/>
          <p:nvPr/>
        </p:nvSpPr>
        <p:spPr>
          <a:xfrm>
            <a:off x="361951" y="5956119"/>
            <a:ext cx="6835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申請フォームに必要事項を入力し、</a:t>
            </a:r>
            <a:r>
              <a:rPr lang="en-US" sz="1100" b="1">
                <a:solidFill>
                  <a:schemeClr val="dk1"/>
                </a:solidFill>
              </a:rPr>
              <a:t>「</a:t>
            </a:r>
            <a:r>
              <a:rPr lang="en-US" sz="1100" b="1" i="0" u="none" strike="noStrike" cap="none">
                <a:solidFill>
                  <a:schemeClr val="dk1"/>
                </a:solidFill>
                <a:latin typeface="Arial"/>
                <a:ea typeface="Arial"/>
                <a:cs typeface="Arial"/>
                <a:sym typeface="Arial"/>
              </a:rPr>
              <a:t>確認画面に進む</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525" name="Google Shape;525;p22"/>
          <p:cNvSpPr txBox="1"/>
          <p:nvPr/>
        </p:nvSpPr>
        <p:spPr>
          <a:xfrm>
            <a:off x="361949" y="8388803"/>
            <a:ext cx="6835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4. 申請内容を確認し、間違いがなければ</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をクリックして、申請を完了</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526" name="Google Shape;526;p22"/>
          <p:cNvGrpSpPr/>
          <p:nvPr/>
        </p:nvGrpSpPr>
        <p:grpSpPr>
          <a:xfrm>
            <a:off x="1888339" y="4466537"/>
            <a:ext cx="3782996" cy="1442284"/>
            <a:chOff x="3272775" y="3929825"/>
            <a:chExt cx="3924677" cy="1531250"/>
          </a:xfrm>
        </p:grpSpPr>
        <p:pic>
          <p:nvPicPr>
            <p:cNvPr id="527" name="Google Shape;527;p22"/>
            <p:cNvPicPr preferRelativeResize="0"/>
            <p:nvPr/>
          </p:nvPicPr>
          <p:blipFill rotWithShape="1">
            <a:blip r:embed="rId5">
              <a:alphaModFix/>
            </a:blip>
            <a:srcRect/>
            <a:stretch/>
          </p:blipFill>
          <p:spPr>
            <a:xfrm>
              <a:off x="3272775" y="3929825"/>
              <a:ext cx="3924677" cy="1531250"/>
            </a:xfrm>
            <a:prstGeom prst="rect">
              <a:avLst/>
            </a:prstGeom>
            <a:noFill/>
            <a:ln w="19050" cap="flat" cmpd="sng">
              <a:solidFill>
                <a:schemeClr val="lt2"/>
              </a:solidFill>
              <a:prstDash val="solid"/>
              <a:round/>
              <a:headEnd type="none" w="sm" len="sm"/>
              <a:tailEnd type="none" w="sm" len="sm"/>
            </a:ln>
          </p:spPr>
        </p:pic>
        <p:sp>
          <p:nvSpPr>
            <p:cNvPr id="528" name="Google Shape;528;p22"/>
            <p:cNvSpPr/>
            <p:nvPr/>
          </p:nvSpPr>
          <p:spPr>
            <a:xfrm>
              <a:off x="6682244" y="4262725"/>
              <a:ext cx="480300" cy="236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9" name="Google Shape;529;p22"/>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25</a:t>
            </a:fld>
            <a:endParaRPr sz="8000">
              <a:solidFill>
                <a:schemeClr val="lt1"/>
              </a:solidFill>
              <a:latin typeface="Arial"/>
              <a:ea typeface="Arial"/>
              <a:cs typeface="Arial"/>
              <a:sym typeface="Arial"/>
            </a:endParaRPr>
          </a:p>
        </p:txBody>
      </p:sp>
      <p:pic>
        <p:nvPicPr>
          <p:cNvPr id="530" name="Google Shape;530;p22"/>
          <p:cNvPicPr preferRelativeResize="0"/>
          <p:nvPr/>
        </p:nvPicPr>
        <p:blipFill>
          <a:blip r:embed="rId6">
            <a:alphaModFix/>
          </a:blip>
          <a:stretch>
            <a:fillRect/>
          </a:stretch>
        </p:blipFill>
        <p:spPr>
          <a:xfrm>
            <a:off x="2042637" y="2475856"/>
            <a:ext cx="3474400" cy="1634486"/>
          </a:xfrm>
          <a:prstGeom prst="rect">
            <a:avLst/>
          </a:prstGeom>
          <a:noFill/>
          <a:ln>
            <a:noFill/>
          </a:ln>
        </p:spPr>
      </p:pic>
      <p:pic>
        <p:nvPicPr>
          <p:cNvPr id="531" name="Google Shape;531;p22"/>
          <p:cNvPicPr preferRelativeResize="0"/>
          <p:nvPr/>
        </p:nvPicPr>
        <p:blipFill>
          <a:blip r:embed="rId7">
            <a:alphaModFix/>
          </a:blip>
          <a:stretch>
            <a:fillRect/>
          </a:stretch>
        </p:blipFill>
        <p:spPr>
          <a:xfrm>
            <a:off x="1807913" y="6265016"/>
            <a:ext cx="3943849" cy="2076489"/>
          </a:xfrm>
          <a:prstGeom prst="rect">
            <a:avLst/>
          </a:prstGeom>
          <a:noFill/>
          <a:ln>
            <a:noFill/>
          </a:ln>
        </p:spPr>
      </p:pic>
      <p:pic>
        <p:nvPicPr>
          <p:cNvPr id="532" name="Google Shape;532;p22"/>
          <p:cNvPicPr preferRelativeResize="0"/>
          <p:nvPr/>
        </p:nvPicPr>
        <p:blipFill>
          <a:blip r:embed="rId8">
            <a:alphaModFix/>
          </a:blip>
          <a:stretch>
            <a:fillRect/>
          </a:stretch>
        </p:blipFill>
        <p:spPr>
          <a:xfrm>
            <a:off x="1696525" y="8697700"/>
            <a:ext cx="4166624" cy="1484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3"/>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休暇申請一覧を確認する</a:t>
            </a:r>
            <a:endParaRPr sz="3600" b="0" i="0" u="none" strike="noStrike" cap="none">
              <a:solidFill>
                <a:schemeClr val="dk1"/>
              </a:solidFill>
              <a:latin typeface="Calibri"/>
              <a:ea typeface="Calibri"/>
              <a:cs typeface="Calibri"/>
              <a:sym typeface="Calibri"/>
            </a:endParaRPr>
          </a:p>
        </p:txBody>
      </p:sp>
      <p:pic>
        <p:nvPicPr>
          <p:cNvPr id="538" name="Google Shape;538;p23"/>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539" name="Google Shape;539;p23"/>
          <p:cNvSpPr txBox="1"/>
          <p:nvPr/>
        </p:nvSpPr>
        <p:spPr>
          <a:xfrm>
            <a:off x="361950" y="16303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休暇申請の履歴を確認する方法をご案内します。</a:t>
            </a:r>
            <a:endParaRPr sz="1400" b="0" i="0" u="none" strike="noStrike" cap="none">
              <a:solidFill>
                <a:srgbClr val="000000"/>
              </a:solidFill>
              <a:latin typeface="Arial"/>
              <a:ea typeface="Arial"/>
              <a:cs typeface="Arial"/>
              <a:sym typeface="Arial"/>
            </a:endParaRPr>
          </a:p>
        </p:txBody>
      </p:sp>
      <p:grpSp>
        <p:nvGrpSpPr>
          <p:cNvPr id="540" name="Google Shape;540;p23"/>
          <p:cNvGrpSpPr/>
          <p:nvPr/>
        </p:nvGrpSpPr>
        <p:grpSpPr>
          <a:xfrm>
            <a:off x="361950" y="4266925"/>
            <a:ext cx="6793105" cy="3186974"/>
            <a:chOff x="361950" y="4876525"/>
            <a:chExt cx="6793105" cy="3186974"/>
          </a:xfrm>
        </p:grpSpPr>
        <p:sp>
          <p:nvSpPr>
            <p:cNvPr id="541" name="Google Shape;541;p23"/>
            <p:cNvSpPr txBox="1"/>
            <p:nvPr/>
          </p:nvSpPr>
          <p:spPr>
            <a:xfrm>
              <a:off x="361950" y="4876525"/>
              <a:ext cx="6152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確認したい期間を指定し、</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をクリックして期間内の申請を表示</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542" name="Google Shape;542;p23"/>
            <p:cNvSpPr txBox="1"/>
            <p:nvPr/>
          </p:nvSpPr>
          <p:spPr>
            <a:xfrm>
              <a:off x="361950" y="5236487"/>
              <a:ext cx="5841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en-US" sz="1100">
                  <a:solidFill>
                    <a:schemeClr val="dk1"/>
                  </a:solidFill>
                </a:rPr>
                <a:t>休暇申請一覧では申請</a:t>
              </a:r>
              <a:r>
                <a:rPr lang="en-US" sz="1100" b="0" i="0" u="none" strike="noStrike" cap="none">
                  <a:solidFill>
                    <a:schemeClr val="dk1"/>
                  </a:solidFill>
                  <a:latin typeface="Arial"/>
                  <a:ea typeface="Arial"/>
                  <a:cs typeface="Arial"/>
                  <a:sym typeface="Arial"/>
                </a:rPr>
                <a:t>の承認状況を「承認・却下」欄</a:t>
              </a:r>
              <a:r>
                <a:rPr lang="en-US" sz="1100">
                  <a:solidFill>
                    <a:schemeClr val="dk1"/>
                  </a:solidFill>
                </a:rPr>
                <a:t>で</a:t>
              </a:r>
              <a:r>
                <a:rPr lang="en-US" sz="1100" b="0" i="0" u="none" strike="noStrike" cap="none">
                  <a:solidFill>
                    <a:schemeClr val="dk1"/>
                  </a:solidFill>
                  <a:latin typeface="Arial"/>
                  <a:ea typeface="Arial"/>
                  <a:cs typeface="Arial"/>
                  <a:sym typeface="Arial"/>
                </a:rPr>
                <a:t>確認できます。</a:t>
              </a:r>
              <a:endParaRPr sz="1100" b="0" i="0" u="none" strike="noStrike" cap="none">
                <a:solidFill>
                  <a:schemeClr val="dk1"/>
                </a:solidFill>
                <a:latin typeface="Arial"/>
                <a:ea typeface="Arial"/>
                <a:cs typeface="Arial"/>
                <a:sym typeface="Arial"/>
              </a:endParaRPr>
            </a:p>
          </p:txBody>
        </p:sp>
        <p:grpSp>
          <p:nvGrpSpPr>
            <p:cNvPr id="543" name="Google Shape;543;p23"/>
            <p:cNvGrpSpPr/>
            <p:nvPr/>
          </p:nvGrpSpPr>
          <p:grpSpPr>
            <a:xfrm>
              <a:off x="404620" y="5596450"/>
              <a:ext cx="6750434" cy="2467050"/>
              <a:chOff x="361950" y="6587387"/>
              <a:chExt cx="6893826" cy="2538378"/>
            </a:xfrm>
          </p:grpSpPr>
          <p:pic>
            <p:nvPicPr>
              <p:cNvPr id="544" name="Google Shape;544;p23"/>
              <p:cNvPicPr preferRelativeResize="0"/>
              <p:nvPr/>
            </p:nvPicPr>
            <p:blipFill rotWithShape="1">
              <a:blip r:embed="rId4">
                <a:alphaModFix/>
              </a:blip>
              <a:srcRect/>
              <a:stretch/>
            </p:blipFill>
            <p:spPr>
              <a:xfrm>
                <a:off x="361950" y="6587387"/>
                <a:ext cx="6893826" cy="2538378"/>
              </a:xfrm>
              <a:prstGeom prst="rect">
                <a:avLst/>
              </a:prstGeom>
              <a:noFill/>
              <a:ln w="19050" cap="flat" cmpd="sng">
                <a:solidFill>
                  <a:schemeClr val="lt2"/>
                </a:solidFill>
                <a:prstDash val="solid"/>
                <a:round/>
                <a:headEnd type="none" w="sm" len="sm"/>
                <a:tailEnd type="none" w="sm" len="sm"/>
              </a:ln>
            </p:spPr>
          </p:pic>
          <p:sp>
            <p:nvSpPr>
              <p:cNvPr id="545" name="Google Shape;545;p23"/>
              <p:cNvSpPr/>
              <p:nvPr/>
            </p:nvSpPr>
            <p:spPr>
              <a:xfrm>
                <a:off x="6735150" y="7928425"/>
                <a:ext cx="354600" cy="285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46" name="Google Shape;546;p23"/>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26</a:t>
            </a:fld>
            <a:endParaRPr sz="8000">
              <a:solidFill>
                <a:schemeClr val="lt1"/>
              </a:solidFill>
              <a:latin typeface="Arial"/>
              <a:ea typeface="Arial"/>
              <a:cs typeface="Arial"/>
              <a:sym typeface="Arial"/>
            </a:endParaRPr>
          </a:p>
        </p:txBody>
      </p:sp>
      <p:sp>
        <p:nvSpPr>
          <p:cNvPr id="547" name="Google Shape;547;p23"/>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grpSp>
        <p:nvGrpSpPr>
          <p:cNvPr id="548" name="Google Shape;548;p23"/>
          <p:cNvGrpSpPr/>
          <p:nvPr/>
        </p:nvGrpSpPr>
        <p:grpSpPr>
          <a:xfrm>
            <a:off x="361950" y="2106252"/>
            <a:ext cx="5155088" cy="1943384"/>
            <a:chOff x="361950" y="2166958"/>
            <a:chExt cx="5155088" cy="1943384"/>
          </a:xfrm>
        </p:grpSpPr>
        <p:sp>
          <p:nvSpPr>
            <p:cNvPr id="549" name="Google Shape;549;p23"/>
            <p:cNvSpPr txBox="1"/>
            <p:nvPr/>
          </p:nvSpPr>
          <p:spPr>
            <a:xfrm>
              <a:off x="361950" y="2166958"/>
              <a:ext cx="4405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休暇申請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550" name="Google Shape;550;p23"/>
            <p:cNvPicPr preferRelativeResize="0"/>
            <p:nvPr/>
          </p:nvPicPr>
          <p:blipFill>
            <a:blip r:embed="rId5">
              <a:alphaModFix/>
            </a:blip>
            <a:stretch>
              <a:fillRect/>
            </a:stretch>
          </p:blipFill>
          <p:spPr>
            <a:xfrm>
              <a:off x="2042637" y="2475856"/>
              <a:ext cx="3474400" cy="1634486"/>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4"/>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休暇申請を取り下げる</a:t>
            </a:r>
            <a:endParaRPr sz="3600" b="0" i="0" u="none" strike="noStrike" cap="none">
              <a:solidFill>
                <a:schemeClr val="dk1"/>
              </a:solidFill>
              <a:latin typeface="Calibri"/>
              <a:ea typeface="Calibri"/>
              <a:cs typeface="Calibri"/>
              <a:sym typeface="Calibri"/>
            </a:endParaRPr>
          </a:p>
        </p:txBody>
      </p:sp>
      <p:pic>
        <p:nvPicPr>
          <p:cNvPr id="556" name="Google Shape;556;p24"/>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557" name="Google Shape;557;p24"/>
          <p:cNvSpPr txBox="1"/>
          <p:nvPr/>
        </p:nvSpPr>
        <p:spPr>
          <a:xfrm>
            <a:off x="361950" y="1688128"/>
            <a:ext cx="6521400" cy="7020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休暇申請を取り下げる方法をご案内します。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なお、承認済みの申請を取り下げ・変更することは</a:t>
            </a:r>
            <a:r>
              <a:rPr lang="en-US" sz="1200">
                <a:solidFill>
                  <a:srgbClr val="2E75B6"/>
                </a:solidFill>
              </a:rPr>
              <a:t>できません</a:t>
            </a:r>
            <a:r>
              <a:rPr lang="en-US" sz="1200" b="0" i="0" u="none" strike="noStrike" cap="none">
                <a:solidFill>
                  <a:srgbClr val="2E75B6"/>
                </a:solidFill>
                <a:latin typeface="Arial"/>
                <a:ea typeface="Arial"/>
                <a:cs typeface="Arial"/>
                <a:sym typeface="Arial"/>
              </a:rPr>
              <a:t>。</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管理者にお問い合わせください。</a:t>
            </a:r>
            <a:endParaRPr sz="1400" b="0" i="0" u="none" strike="noStrike" cap="none">
              <a:solidFill>
                <a:srgbClr val="000000"/>
              </a:solidFill>
              <a:latin typeface="Arial"/>
              <a:ea typeface="Arial"/>
              <a:cs typeface="Arial"/>
              <a:sym typeface="Arial"/>
            </a:endParaRPr>
          </a:p>
        </p:txBody>
      </p:sp>
      <p:sp>
        <p:nvSpPr>
          <p:cNvPr id="558" name="Google Shape;558;p24"/>
          <p:cNvSpPr txBox="1"/>
          <p:nvPr/>
        </p:nvSpPr>
        <p:spPr>
          <a:xfrm>
            <a:off x="361950" y="9609180"/>
            <a:ext cx="6574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4. 再度確認が表示されるので、</a:t>
            </a:r>
            <a:r>
              <a:rPr lang="en-US" sz="1100" b="1">
                <a:solidFill>
                  <a:schemeClr val="dk1"/>
                </a:solidFill>
              </a:rPr>
              <a:t>「取下げ」</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して取り下げを完了する</a:t>
            </a:r>
            <a:endParaRPr sz="1100" b="1" i="0" u="none" strike="noStrike" cap="none">
              <a:solidFill>
                <a:schemeClr val="dk1"/>
              </a:solidFill>
              <a:latin typeface="Arial"/>
              <a:ea typeface="Arial"/>
              <a:cs typeface="Arial"/>
              <a:sym typeface="Arial"/>
            </a:endParaRPr>
          </a:p>
        </p:txBody>
      </p:sp>
      <p:grpSp>
        <p:nvGrpSpPr>
          <p:cNvPr id="559" name="Google Shape;559;p24"/>
          <p:cNvGrpSpPr/>
          <p:nvPr/>
        </p:nvGrpSpPr>
        <p:grpSpPr>
          <a:xfrm>
            <a:off x="361950" y="2516030"/>
            <a:ext cx="6903300" cy="2943291"/>
            <a:chOff x="361950" y="2477930"/>
            <a:chExt cx="6903300" cy="2943291"/>
          </a:xfrm>
        </p:grpSpPr>
        <p:sp>
          <p:nvSpPr>
            <p:cNvPr id="560" name="Google Shape;560;p24"/>
            <p:cNvSpPr txBox="1"/>
            <p:nvPr/>
          </p:nvSpPr>
          <p:spPr>
            <a:xfrm>
              <a:off x="361950" y="2477930"/>
              <a:ext cx="6903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取り消したい申請がある期間を指定して</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561" name="Google Shape;561;p24"/>
            <p:cNvGrpSpPr/>
            <p:nvPr/>
          </p:nvGrpSpPr>
          <p:grpSpPr>
            <a:xfrm>
              <a:off x="900926" y="2827332"/>
              <a:ext cx="5757824" cy="2593889"/>
              <a:chOff x="424588" y="2742686"/>
              <a:chExt cx="5757824" cy="2593889"/>
            </a:xfrm>
          </p:grpSpPr>
          <p:pic>
            <p:nvPicPr>
              <p:cNvPr id="562" name="Google Shape;562;p24"/>
              <p:cNvPicPr preferRelativeResize="0"/>
              <p:nvPr/>
            </p:nvPicPr>
            <p:blipFill rotWithShape="1">
              <a:blip r:embed="rId4">
                <a:alphaModFix/>
              </a:blip>
              <a:srcRect/>
              <a:stretch/>
            </p:blipFill>
            <p:spPr>
              <a:xfrm>
                <a:off x="424588" y="2742686"/>
                <a:ext cx="5757824" cy="2593889"/>
              </a:xfrm>
              <a:prstGeom prst="rect">
                <a:avLst/>
              </a:prstGeom>
              <a:noFill/>
              <a:ln w="19050" cap="flat" cmpd="sng">
                <a:solidFill>
                  <a:schemeClr val="lt2"/>
                </a:solidFill>
                <a:prstDash val="solid"/>
                <a:round/>
                <a:headEnd type="none" w="sm" len="sm"/>
                <a:tailEnd type="none" w="sm" len="sm"/>
              </a:ln>
            </p:spPr>
          </p:pic>
          <p:sp>
            <p:nvSpPr>
              <p:cNvPr id="563" name="Google Shape;563;p24"/>
              <p:cNvSpPr/>
              <p:nvPr/>
            </p:nvSpPr>
            <p:spPr>
              <a:xfrm>
                <a:off x="5562075" y="4135901"/>
                <a:ext cx="442800" cy="286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64" name="Google Shape;564;p24"/>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27</a:t>
            </a:fld>
            <a:endParaRPr sz="8000">
              <a:solidFill>
                <a:schemeClr val="lt1"/>
              </a:solidFill>
              <a:latin typeface="Arial"/>
              <a:ea typeface="Arial"/>
              <a:cs typeface="Arial"/>
              <a:sym typeface="Arial"/>
            </a:endParaRPr>
          </a:p>
        </p:txBody>
      </p:sp>
      <p:sp>
        <p:nvSpPr>
          <p:cNvPr id="565" name="Google Shape;565;p24"/>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grpSp>
        <p:nvGrpSpPr>
          <p:cNvPr id="566" name="Google Shape;566;p24"/>
          <p:cNvGrpSpPr/>
          <p:nvPr/>
        </p:nvGrpSpPr>
        <p:grpSpPr>
          <a:xfrm>
            <a:off x="361950" y="5585222"/>
            <a:ext cx="6903300" cy="1137627"/>
            <a:chOff x="361950" y="5509022"/>
            <a:chExt cx="6903300" cy="1137627"/>
          </a:xfrm>
        </p:grpSpPr>
        <p:sp>
          <p:nvSpPr>
            <p:cNvPr id="567" name="Google Shape;567;p24"/>
            <p:cNvSpPr txBox="1"/>
            <p:nvPr/>
          </p:nvSpPr>
          <p:spPr>
            <a:xfrm>
              <a:off x="361950" y="5509022"/>
              <a:ext cx="6903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取り消したい申請の</a:t>
              </a:r>
              <a:r>
                <a:rPr lang="en-US" sz="1100" b="1">
                  <a:solidFill>
                    <a:schemeClr val="dk1"/>
                  </a:solidFill>
                </a:rPr>
                <a:t>「</a:t>
              </a:r>
              <a:r>
                <a:rPr lang="en-US" sz="1100" b="1" i="0" u="none" strike="noStrike" cap="none">
                  <a:solidFill>
                    <a:schemeClr val="dk1"/>
                  </a:solidFill>
                  <a:latin typeface="Arial"/>
                  <a:ea typeface="Arial"/>
                  <a:cs typeface="Arial"/>
                  <a:sym typeface="Arial"/>
                </a:rPr>
                <a:t>申請No</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568" name="Google Shape;568;p24"/>
            <p:cNvPicPr preferRelativeResize="0"/>
            <p:nvPr/>
          </p:nvPicPr>
          <p:blipFill>
            <a:blip r:embed="rId5">
              <a:alphaModFix/>
            </a:blip>
            <a:stretch>
              <a:fillRect/>
            </a:stretch>
          </p:blipFill>
          <p:spPr>
            <a:xfrm>
              <a:off x="510495" y="5858424"/>
              <a:ext cx="6538686" cy="788225"/>
            </a:xfrm>
            <a:prstGeom prst="rect">
              <a:avLst/>
            </a:prstGeom>
            <a:noFill/>
            <a:ln>
              <a:noFill/>
            </a:ln>
          </p:spPr>
        </p:pic>
      </p:grpSp>
      <p:grpSp>
        <p:nvGrpSpPr>
          <p:cNvPr id="569" name="Google Shape;569;p24"/>
          <p:cNvGrpSpPr/>
          <p:nvPr/>
        </p:nvGrpSpPr>
        <p:grpSpPr>
          <a:xfrm>
            <a:off x="361950" y="6848751"/>
            <a:ext cx="6903300" cy="2634527"/>
            <a:chOff x="361950" y="6734451"/>
            <a:chExt cx="6903300" cy="2634527"/>
          </a:xfrm>
        </p:grpSpPr>
        <p:sp>
          <p:nvSpPr>
            <p:cNvPr id="570" name="Google Shape;570;p24"/>
            <p:cNvSpPr txBox="1"/>
            <p:nvPr/>
          </p:nvSpPr>
          <p:spPr>
            <a:xfrm>
              <a:off x="361950" y="6734451"/>
              <a:ext cx="6903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内容を確認して</a:t>
              </a:r>
              <a:r>
                <a:rPr lang="en-US" sz="1100" b="1">
                  <a:solidFill>
                    <a:schemeClr val="dk1"/>
                  </a:solidFill>
                </a:rPr>
                <a:t>「取下げ」</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571" name="Google Shape;571;p24"/>
            <p:cNvPicPr preferRelativeResize="0"/>
            <p:nvPr/>
          </p:nvPicPr>
          <p:blipFill>
            <a:blip r:embed="rId6">
              <a:alphaModFix/>
            </a:blip>
            <a:stretch>
              <a:fillRect/>
            </a:stretch>
          </p:blipFill>
          <p:spPr>
            <a:xfrm>
              <a:off x="998762" y="7083853"/>
              <a:ext cx="5562150" cy="228512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8"/>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残業</a:t>
            </a:r>
            <a:r>
              <a:rPr lang="en-US" sz="1600">
                <a:latin typeface="Arial"/>
                <a:ea typeface="Arial"/>
                <a:cs typeface="Arial"/>
                <a:sym typeface="Arial"/>
              </a:rPr>
              <a:t>を</a:t>
            </a:r>
            <a:r>
              <a:rPr lang="en-US" sz="1600" b="0" i="0" u="none" strike="noStrike" cap="none">
                <a:solidFill>
                  <a:schemeClr val="dk1"/>
                </a:solidFill>
                <a:latin typeface="Arial"/>
                <a:ea typeface="Arial"/>
                <a:cs typeface="Arial"/>
                <a:sym typeface="Arial"/>
              </a:rPr>
              <a:t>申請する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577" name="Google Shape;577;p28"/>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578" name="Google Shape;578;p28"/>
          <p:cNvSpPr txBox="1"/>
          <p:nvPr/>
        </p:nvSpPr>
        <p:spPr>
          <a:xfrm>
            <a:off x="361950" y="1653920"/>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残業の申請方法をご案内します。</a:t>
            </a:r>
            <a:endParaRPr sz="1400" b="0" i="0" u="none" strike="noStrike" cap="none">
              <a:solidFill>
                <a:srgbClr val="000000"/>
              </a:solidFill>
              <a:latin typeface="Arial"/>
              <a:ea typeface="Arial"/>
              <a:cs typeface="Arial"/>
              <a:sym typeface="Arial"/>
            </a:endParaRPr>
          </a:p>
        </p:txBody>
      </p:sp>
      <p:sp>
        <p:nvSpPr>
          <p:cNvPr id="579" name="Google Shape;579;p28"/>
          <p:cNvSpPr txBox="1"/>
          <p:nvPr/>
        </p:nvSpPr>
        <p:spPr>
          <a:xfrm>
            <a:off x="361938" y="2006153"/>
            <a:ext cx="6072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残業申請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580" name="Google Shape;580;p28"/>
          <p:cNvSpPr txBox="1"/>
          <p:nvPr/>
        </p:nvSpPr>
        <p:spPr>
          <a:xfrm>
            <a:off x="361950" y="4185603"/>
            <a:ext cx="6521400" cy="498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a:t>
            </a:r>
            <a:r>
              <a:rPr lang="en-US" sz="1100" b="1">
                <a:solidFill>
                  <a:schemeClr val="dk1"/>
                </a:solidFill>
              </a:rPr>
              <a:t>シフト開始時刻より早い勤務の申請は「新規早出申請」、</a:t>
            </a:r>
            <a:br>
              <a:rPr lang="en-US" sz="1100" b="1">
                <a:solidFill>
                  <a:schemeClr val="dk1"/>
                </a:solidFill>
              </a:rPr>
            </a:br>
            <a:r>
              <a:rPr lang="en-US" sz="1100" b="1">
                <a:solidFill>
                  <a:schemeClr val="dk1"/>
                </a:solidFill>
              </a:rPr>
              <a:t>シフト終了時刻より遅い勤務の申請は「</a:t>
            </a:r>
            <a:r>
              <a:rPr lang="en-US" sz="1100" b="1" i="0" u="none" strike="noStrike" cap="none">
                <a:solidFill>
                  <a:schemeClr val="dk1"/>
                </a:solidFill>
                <a:latin typeface="Arial"/>
                <a:ea typeface="Arial"/>
                <a:cs typeface="Arial"/>
                <a:sym typeface="Arial"/>
              </a:rPr>
              <a:t>新規残業申請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581" name="Google Shape;581;p28"/>
          <p:cNvSpPr txBox="1"/>
          <p:nvPr/>
        </p:nvSpPr>
        <p:spPr>
          <a:xfrm>
            <a:off x="361950" y="6406444"/>
            <a:ext cx="6883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申請フォームに必要事項を入力し、</a:t>
            </a:r>
            <a:r>
              <a:rPr lang="en-US" sz="1100" b="1">
                <a:solidFill>
                  <a:schemeClr val="dk1"/>
                </a:solidFill>
              </a:rPr>
              <a:t>「</a:t>
            </a:r>
            <a:r>
              <a:rPr lang="en-US" sz="1100" b="1" i="0" u="none" strike="noStrike" cap="none">
                <a:solidFill>
                  <a:schemeClr val="dk1"/>
                </a:solidFill>
                <a:latin typeface="Arial"/>
                <a:ea typeface="Arial"/>
                <a:cs typeface="Arial"/>
                <a:sym typeface="Arial"/>
              </a:rPr>
              <a:t>確認画面に進む</a:t>
            </a:r>
            <a:r>
              <a:rPr lang="en-US" sz="1100" b="1">
                <a:solidFill>
                  <a:schemeClr val="dk1"/>
                </a:solidFill>
              </a:rPr>
              <a:t>」</a:t>
            </a:r>
            <a:r>
              <a:rPr lang="en-US" sz="1100" b="1" i="0" u="none" strike="noStrike" cap="none">
                <a:solidFill>
                  <a:schemeClr val="dk1"/>
                </a:solidFill>
                <a:latin typeface="Arial"/>
                <a:ea typeface="Arial"/>
                <a:cs typeface="Arial"/>
                <a:sym typeface="Arial"/>
              </a:rPr>
              <a:t>ボタンをクリック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582" name="Google Shape;582;p28"/>
          <p:cNvGrpSpPr/>
          <p:nvPr/>
        </p:nvGrpSpPr>
        <p:grpSpPr>
          <a:xfrm>
            <a:off x="2054237" y="6761677"/>
            <a:ext cx="3451201" cy="1820951"/>
            <a:chOff x="332200" y="6560250"/>
            <a:chExt cx="3451201" cy="1820951"/>
          </a:xfrm>
        </p:grpSpPr>
        <p:pic>
          <p:nvPicPr>
            <p:cNvPr id="583" name="Google Shape;583;p28"/>
            <p:cNvPicPr preferRelativeResize="0"/>
            <p:nvPr/>
          </p:nvPicPr>
          <p:blipFill rotWithShape="1">
            <a:blip r:embed="rId5">
              <a:alphaModFix/>
            </a:blip>
            <a:srcRect/>
            <a:stretch/>
          </p:blipFill>
          <p:spPr>
            <a:xfrm>
              <a:off x="332200" y="6560250"/>
              <a:ext cx="3451201" cy="1820951"/>
            </a:xfrm>
            <a:prstGeom prst="rect">
              <a:avLst/>
            </a:prstGeom>
            <a:noFill/>
            <a:ln w="19050" cap="flat" cmpd="sng">
              <a:solidFill>
                <a:schemeClr val="lt2"/>
              </a:solidFill>
              <a:prstDash val="solid"/>
              <a:round/>
              <a:headEnd type="none" w="sm" len="sm"/>
              <a:tailEnd type="none" w="sm" len="sm"/>
            </a:ln>
          </p:spPr>
        </p:pic>
        <p:sp>
          <p:nvSpPr>
            <p:cNvPr id="584" name="Google Shape;584;p28"/>
            <p:cNvSpPr/>
            <p:nvPr/>
          </p:nvSpPr>
          <p:spPr>
            <a:xfrm>
              <a:off x="3064304" y="8106652"/>
              <a:ext cx="677400" cy="244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5" name="Google Shape;585;p28"/>
          <p:cNvGrpSpPr/>
          <p:nvPr/>
        </p:nvGrpSpPr>
        <p:grpSpPr>
          <a:xfrm>
            <a:off x="1938188" y="9031494"/>
            <a:ext cx="3683299" cy="1095211"/>
            <a:chOff x="332201" y="9031494"/>
            <a:chExt cx="3683299" cy="1095211"/>
          </a:xfrm>
        </p:grpSpPr>
        <p:pic>
          <p:nvPicPr>
            <p:cNvPr id="586" name="Google Shape;586;p28"/>
            <p:cNvPicPr preferRelativeResize="0"/>
            <p:nvPr/>
          </p:nvPicPr>
          <p:blipFill rotWithShape="1">
            <a:blip r:embed="rId6">
              <a:alphaModFix/>
            </a:blip>
            <a:srcRect/>
            <a:stretch/>
          </p:blipFill>
          <p:spPr>
            <a:xfrm>
              <a:off x="332201" y="9031494"/>
              <a:ext cx="3673108" cy="1095211"/>
            </a:xfrm>
            <a:prstGeom prst="rect">
              <a:avLst/>
            </a:prstGeom>
            <a:noFill/>
            <a:ln w="19050" cap="flat" cmpd="sng">
              <a:solidFill>
                <a:schemeClr val="lt2"/>
              </a:solidFill>
              <a:prstDash val="solid"/>
              <a:round/>
              <a:headEnd type="none" w="sm" len="sm"/>
              <a:tailEnd type="none" w="sm" len="sm"/>
            </a:ln>
          </p:spPr>
        </p:pic>
        <p:sp>
          <p:nvSpPr>
            <p:cNvPr id="587" name="Google Shape;587;p28"/>
            <p:cNvSpPr/>
            <p:nvPr/>
          </p:nvSpPr>
          <p:spPr>
            <a:xfrm>
              <a:off x="3544200" y="9820155"/>
              <a:ext cx="471300" cy="274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8" name="Google Shape;588;p28"/>
          <p:cNvSpPr txBox="1"/>
          <p:nvPr/>
        </p:nvSpPr>
        <p:spPr>
          <a:xfrm>
            <a:off x="362050" y="8676261"/>
            <a:ext cx="68832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b="1">
                <a:solidFill>
                  <a:schemeClr val="dk1"/>
                </a:solidFill>
              </a:rPr>
              <a:t>4. 申請内容を確認し、間違いがなければ「申請」をクリックして、申請を完了する</a:t>
            </a:r>
            <a:endParaRPr sz="1100" b="1">
              <a:solidFill>
                <a:schemeClr val="dk1"/>
              </a:solidFill>
            </a:endParaRPr>
          </a:p>
        </p:txBody>
      </p:sp>
      <p:sp>
        <p:nvSpPr>
          <p:cNvPr id="589" name="Google Shape;589;p28"/>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28</a:t>
            </a:fld>
            <a:endParaRPr sz="8000">
              <a:solidFill>
                <a:schemeClr val="lt1"/>
              </a:solidFill>
              <a:latin typeface="Arial"/>
              <a:ea typeface="Arial"/>
              <a:cs typeface="Arial"/>
              <a:sym typeface="Arial"/>
            </a:endParaRPr>
          </a:p>
        </p:txBody>
      </p:sp>
      <p:sp>
        <p:nvSpPr>
          <p:cNvPr id="590" name="Google Shape;590;p28"/>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pic>
        <p:nvPicPr>
          <p:cNvPr id="591" name="Google Shape;591;p28"/>
          <p:cNvPicPr preferRelativeResize="0"/>
          <p:nvPr/>
        </p:nvPicPr>
        <p:blipFill>
          <a:blip r:embed="rId7">
            <a:alphaModFix/>
          </a:blip>
          <a:stretch>
            <a:fillRect/>
          </a:stretch>
        </p:blipFill>
        <p:spPr>
          <a:xfrm>
            <a:off x="2075742" y="2361386"/>
            <a:ext cx="3408191" cy="1730584"/>
          </a:xfrm>
          <a:prstGeom prst="rect">
            <a:avLst/>
          </a:prstGeom>
          <a:noFill/>
          <a:ln>
            <a:noFill/>
          </a:ln>
        </p:spPr>
      </p:pic>
      <p:pic>
        <p:nvPicPr>
          <p:cNvPr id="592" name="Google Shape;592;p28"/>
          <p:cNvPicPr preferRelativeResize="0"/>
          <p:nvPr/>
        </p:nvPicPr>
        <p:blipFill>
          <a:blip r:embed="rId8">
            <a:alphaModFix/>
          </a:blip>
          <a:stretch>
            <a:fillRect/>
          </a:stretch>
        </p:blipFill>
        <p:spPr>
          <a:xfrm>
            <a:off x="688103" y="4777836"/>
            <a:ext cx="6183470" cy="1534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9"/>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残業申請一覧を確認する</a:t>
            </a:r>
            <a:endParaRPr sz="3600" b="0" i="0" u="none" strike="noStrike" cap="none">
              <a:solidFill>
                <a:schemeClr val="dk1"/>
              </a:solidFill>
              <a:latin typeface="Calibri"/>
              <a:ea typeface="Calibri"/>
              <a:cs typeface="Calibri"/>
              <a:sym typeface="Calibri"/>
            </a:endParaRPr>
          </a:p>
        </p:txBody>
      </p:sp>
      <p:pic>
        <p:nvPicPr>
          <p:cNvPr id="598" name="Google Shape;598;p29"/>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599" name="Google Shape;599;p29"/>
          <p:cNvSpPr txBox="1"/>
          <p:nvPr/>
        </p:nvSpPr>
        <p:spPr>
          <a:xfrm>
            <a:off x="361950" y="1694688"/>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残業申請の履歴を確認する方法をご案内します。</a:t>
            </a:r>
            <a:endParaRPr sz="1400" b="0" i="0" u="none" strike="noStrike" cap="none">
              <a:solidFill>
                <a:srgbClr val="000000"/>
              </a:solidFill>
              <a:latin typeface="Arial"/>
              <a:ea typeface="Arial"/>
              <a:cs typeface="Arial"/>
              <a:sym typeface="Arial"/>
            </a:endParaRPr>
          </a:p>
        </p:txBody>
      </p:sp>
      <p:sp>
        <p:nvSpPr>
          <p:cNvPr id="600" name="Google Shape;600;p29"/>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29</a:t>
            </a:fld>
            <a:endParaRPr sz="8000">
              <a:solidFill>
                <a:schemeClr val="lt1"/>
              </a:solidFill>
              <a:latin typeface="Arial"/>
              <a:ea typeface="Arial"/>
              <a:cs typeface="Arial"/>
              <a:sym typeface="Arial"/>
            </a:endParaRPr>
          </a:p>
        </p:txBody>
      </p:sp>
      <p:sp>
        <p:nvSpPr>
          <p:cNvPr id="601" name="Google Shape;601;p29"/>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grpSp>
        <p:nvGrpSpPr>
          <p:cNvPr id="602" name="Google Shape;602;p29"/>
          <p:cNvGrpSpPr/>
          <p:nvPr/>
        </p:nvGrpSpPr>
        <p:grpSpPr>
          <a:xfrm>
            <a:off x="361938" y="2189165"/>
            <a:ext cx="6072000" cy="2144584"/>
            <a:chOff x="361938" y="2063750"/>
            <a:chExt cx="6072000" cy="2144584"/>
          </a:xfrm>
        </p:grpSpPr>
        <p:sp>
          <p:nvSpPr>
            <p:cNvPr id="603" name="Google Shape;603;p29"/>
            <p:cNvSpPr txBox="1"/>
            <p:nvPr/>
          </p:nvSpPr>
          <p:spPr>
            <a:xfrm>
              <a:off x="361938" y="2063750"/>
              <a:ext cx="6072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残業申請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604" name="Google Shape;604;p29"/>
            <p:cNvPicPr preferRelativeResize="0"/>
            <p:nvPr/>
          </p:nvPicPr>
          <p:blipFill>
            <a:blip r:embed="rId4">
              <a:alphaModFix/>
            </a:blip>
            <a:stretch>
              <a:fillRect/>
            </a:stretch>
          </p:blipFill>
          <p:spPr>
            <a:xfrm>
              <a:off x="2075742" y="2477750"/>
              <a:ext cx="3408191" cy="1730584"/>
            </a:xfrm>
            <a:prstGeom prst="rect">
              <a:avLst/>
            </a:prstGeom>
            <a:noFill/>
            <a:ln>
              <a:noFill/>
            </a:ln>
          </p:spPr>
        </p:pic>
      </p:grpSp>
      <p:grpSp>
        <p:nvGrpSpPr>
          <p:cNvPr id="605" name="Google Shape;605;p29"/>
          <p:cNvGrpSpPr/>
          <p:nvPr/>
        </p:nvGrpSpPr>
        <p:grpSpPr>
          <a:xfrm>
            <a:off x="361950" y="4569625"/>
            <a:ext cx="6783363" cy="3266024"/>
            <a:chOff x="361950" y="4569625"/>
            <a:chExt cx="6783363" cy="3266024"/>
          </a:xfrm>
        </p:grpSpPr>
        <p:sp>
          <p:nvSpPr>
            <p:cNvPr id="606" name="Google Shape;606;p29"/>
            <p:cNvSpPr txBox="1"/>
            <p:nvPr/>
          </p:nvSpPr>
          <p:spPr>
            <a:xfrm>
              <a:off x="361950" y="4569625"/>
              <a:ext cx="66588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b="1">
                  <a:solidFill>
                    <a:schemeClr val="dk1"/>
                  </a:solidFill>
                </a:rPr>
                <a:t>2. 確認したい期間を指定し、「表示」をクリックして期間内の申請を表示する</a:t>
              </a:r>
              <a:endParaRPr sz="1100" b="1">
                <a:solidFill>
                  <a:schemeClr val="dk1"/>
                </a:solidFill>
              </a:endParaRPr>
            </a:p>
          </p:txBody>
        </p:sp>
        <p:sp>
          <p:nvSpPr>
            <p:cNvPr id="607" name="Google Shape;607;p29"/>
            <p:cNvSpPr txBox="1"/>
            <p:nvPr/>
          </p:nvSpPr>
          <p:spPr>
            <a:xfrm>
              <a:off x="361950" y="4856062"/>
              <a:ext cx="64485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chemeClr val="dk1"/>
                </a:buClr>
                <a:buSzPts val="1000"/>
                <a:buFont typeface="Arial"/>
                <a:buNone/>
              </a:pPr>
              <a:r>
                <a:rPr lang="en-US" sz="1100">
                  <a:solidFill>
                    <a:schemeClr val="dk1"/>
                  </a:solidFill>
                </a:rPr>
                <a:t>残業申請一覧では申請の承認状況を「承認・却下」欄で確認できます。</a:t>
              </a:r>
              <a:endParaRPr sz="1100">
                <a:solidFill>
                  <a:schemeClr val="dk1"/>
                </a:solidFill>
              </a:endParaRPr>
            </a:p>
          </p:txBody>
        </p:sp>
        <p:pic>
          <p:nvPicPr>
            <p:cNvPr id="608" name="Google Shape;608;p29"/>
            <p:cNvPicPr preferRelativeResize="0"/>
            <p:nvPr/>
          </p:nvPicPr>
          <p:blipFill>
            <a:blip r:embed="rId5">
              <a:alphaModFix/>
            </a:blip>
            <a:stretch>
              <a:fillRect/>
            </a:stretch>
          </p:blipFill>
          <p:spPr>
            <a:xfrm>
              <a:off x="414362" y="5270051"/>
              <a:ext cx="6730951" cy="256559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7bbda0ad56_0_0"/>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164" name="Google Shape;164;g27bbda0ad56_0_0"/>
          <p:cNvSpPr txBox="1"/>
          <p:nvPr/>
        </p:nvSpPr>
        <p:spPr>
          <a:xfrm>
            <a:off x="361950" y="482600"/>
            <a:ext cx="65214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目次　</a:t>
            </a:r>
            <a:endParaRPr sz="1400" b="0" i="0" u="none" strike="noStrike" cap="none">
              <a:solidFill>
                <a:srgbClr val="000000"/>
              </a:solidFill>
              <a:latin typeface="Arial"/>
              <a:ea typeface="Arial"/>
              <a:cs typeface="Arial"/>
              <a:sym typeface="Arial"/>
            </a:endParaRPr>
          </a:p>
        </p:txBody>
      </p:sp>
      <p:grpSp>
        <p:nvGrpSpPr>
          <p:cNvPr id="165" name="Google Shape;165;g27bbda0ad56_0_0"/>
          <p:cNvGrpSpPr/>
          <p:nvPr/>
        </p:nvGrpSpPr>
        <p:grpSpPr>
          <a:xfrm>
            <a:off x="366813" y="5979542"/>
            <a:ext cx="6830837" cy="1289666"/>
            <a:chOff x="373888" y="5789637"/>
            <a:chExt cx="6830837" cy="1289666"/>
          </a:xfrm>
        </p:grpSpPr>
        <p:sp>
          <p:nvSpPr>
            <p:cNvPr id="166" name="Google Shape;166;g27bbda0ad56_0_0"/>
            <p:cNvSpPr txBox="1"/>
            <p:nvPr/>
          </p:nvSpPr>
          <p:spPr>
            <a:xfrm>
              <a:off x="373888" y="5789637"/>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3B3838"/>
                </a:buClr>
                <a:buSzPts val="1600"/>
                <a:buFont typeface="Arial"/>
                <a:buNone/>
              </a:pPr>
              <a:r>
                <a:rPr lang="en-US" sz="1700" b="0" i="0" u="none" strike="noStrike" cap="none">
                  <a:solidFill>
                    <a:schemeClr val="accent1"/>
                  </a:solidFill>
                  <a:latin typeface="Arial"/>
                  <a:ea typeface="Arial"/>
                  <a:cs typeface="Arial"/>
                  <a:sym typeface="Arial"/>
                </a:rPr>
                <a:t>工数管理</a:t>
              </a:r>
              <a:endParaRPr sz="1500" b="0" i="0" u="none" strike="noStrike" cap="none">
                <a:solidFill>
                  <a:schemeClr val="accent1"/>
                </a:solidFill>
                <a:latin typeface="Arial"/>
                <a:ea typeface="Arial"/>
                <a:cs typeface="Arial"/>
                <a:sym typeface="Arial"/>
              </a:endParaRPr>
            </a:p>
          </p:txBody>
        </p:sp>
        <p:sp>
          <p:nvSpPr>
            <p:cNvPr id="167" name="Google Shape;167;g27bbda0ad56_0_0"/>
            <p:cNvSpPr txBox="1"/>
            <p:nvPr/>
          </p:nvSpPr>
          <p:spPr>
            <a:xfrm>
              <a:off x="373888" y="6186500"/>
              <a:ext cx="34863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工数を入力する</a:t>
              </a:r>
              <a:endParaRPr sz="15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3B3838"/>
                </a:buClr>
                <a:buSzPts val="1200"/>
                <a:buFont typeface="Arial"/>
                <a:buNone/>
              </a:pPr>
              <a:r>
                <a:rPr lang="en-US" sz="1300">
                  <a:solidFill>
                    <a:schemeClr val="dk1"/>
                  </a:solidFill>
                </a:rPr>
                <a:t>工数実績一覧を確認する</a:t>
              </a:r>
              <a:endParaRPr sz="1300">
                <a:solidFill>
                  <a:schemeClr val="dk1"/>
                </a:solidFill>
              </a:endParaRPr>
            </a:p>
            <a:p>
              <a:pPr marL="0" marR="0" lvl="0" indent="0" algn="l" rtl="0">
                <a:lnSpc>
                  <a:spcPct val="150000"/>
                </a:lnSpc>
                <a:spcBef>
                  <a:spcPts val="0"/>
                </a:spcBef>
                <a:spcAft>
                  <a:spcPts val="0"/>
                </a:spcAft>
                <a:buClr>
                  <a:srgbClr val="3B3838"/>
                </a:buClr>
                <a:buSzPts val="1200"/>
                <a:buFont typeface="Arial"/>
                <a:buNone/>
              </a:pPr>
              <a:r>
                <a:rPr lang="en-US" sz="1300">
                  <a:solidFill>
                    <a:schemeClr val="dk1"/>
                  </a:solidFill>
                </a:rPr>
                <a:t>テンプレートを登録する</a:t>
              </a:r>
              <a:endParaRPr sz="1300">
                <a:solidFill>
                  <a:schemeClr val="dk1"/>
                </a:solidFill>
              </a:endParaRPr>
            </a:p>
          </p:txBody>
        </p:sp>
        <p:sp>
          <p:nvSpPr>
            <p:cNvPr id="168" name="Google Shape;168;g27bbda0ad56_0_0"/>
            <p:cNvSpPr txBox="1"/>
            <p:nvPr/>
          </p:nvSpPr>
          <p:spPr>
            <a:xfrm>
              <a:off x="6420825" y="6186495"/>
              <a:ext cx="783900" cy="892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P.38</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a:t>
              </a:r>
              <a:r>
                <a:rPr lang="en-US" sz="1300">
                  <a:solidFill>
                    <a:schemeClr val="dk1"/>
                  </a:solidFill>
                </a:rPr>
                <a:t>40</a:t>
              </a:r>
              <a:endParaRPr sz="1300" b="0" i="0" u="none" strike="noStrike" cap="none">
                <a:solidFill>
                  <a:schemeClr val="dk1"/>
                </a:solidFill>
                <a:latin typeface="Arial"/>
                <a:ea typeface="Arial"/>
                <a:cs typeface="Arial"/>
                <a:sym typeface="Arial"/>
              </a:endParaRPr>
            </a:p>
            <a:p>
              <a:pPr marL="0" lvl="0" indent="0" algn="r" rtl="0">
                <a:lnSpc>
                  <a:spcPct val="150000"/>
                </a:lnSpc>
                <a:spcBef>
                  <a:spcPts val="0"/>
                </a:spcBef>
                <a:spcAft>
                  <a:spcPts val="0"/>
                </a:spcAft>
                <a:buClr>
                  <a:srgbClr val="3B3838"/>
                </a:buClr>
                <a:buSzPts val="1200"/>
                <a:buFont typeface="Arial"/>
                <a:buNone/>
              </a:pPr>
              <a:r>
                <a:rPr lang="en-US" sz="1300">
                  <a:solidFill>
                    <a:schemeClr val="dk1"/>
                  </a:solidFill>
                </a:rPr>
                <a:t>P.42</a:t>
              </a:r>
              <a:endParaRPr sz="1300">
                <a:solidFill>
                  <a:schemeClr val="dk1"/>
                </a:solidFill>
              </a:endParaRPr>
            </a:p>
          </p:txBody>
        </p:sp>
        <p:sp>
          <p:nvSpPr>
            <p:cNvPr id="169" name="Google Shape;169;g27bbda0ad56_0_0"/>
            <p:cNvSpPr txBox="1"/>
            <p:nvPr/>
          </p:nvSpPr>
          <p:spPr>
            <a:xfrm>
              <a:off x="2937688" y="6186503"/>
              <a:ext cx="3784500" cy="8928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lvl="0" indent="0" algn="r" rtl="0">
                <a:lnSpc>
                  <a:spcPct val="150000"/>
                </a:lnSpc>
                <a:spcBef>
                  <a:spcPts val="0"/>
                </a:spcBef>
                <a:spcAft>
                  <a:spcPts val="0"/>
                </a:spcAft>
                <a:buClr>
                  <a:srgbClr val="AFABAB"/>
                </a:buClr>
                <a:buSzPts val="1200"/>
                <a:buFont typeface="Arial"/>
                <a:buNone/>
              </a:pPr>
              <a:r>
                <a:rPr lang="en-US" sz="1300">
                  <a:solidFill>
                    <a:schemeClr val="dk1"/>
                  </a:solidFill>
                </a:rPr>
                <a:t>-------------------------------------------------</a:t>
              </a:r>
              <a:endParaRPr sz="1300">
                <a:solidFill>
                  <a:schemeClr val="dk1"/>
                </a:solidFill>
              </a:endParaRPr>
            </a:p>
          </p:txBody>
        </p:sp>
      </p:grpSp>
      <p:grpSp>
        <p:nvGrpSpPr>
          <p:cNvPr id="170" name="Google Shape;170;g27bbda0ad56_0_0"/>
          <p:cNvGrpSpPr/>
          <p:nvPr/>
        </p:nvGrpSpPr>
        <p:grpSpPr>
          <a:xfrm>
            <a:off x="366813" y="7494100"/>
            <a:ext cx="6830787" cy="686100"/>
            <a:chOff x="366813" y="7189300"/>
            <a:chExt cx="6830787" cy="686100"/>
          </a:xfrm>
        </p:grpSpPr>
        <p:sp>
          <p:nvSpPr>
            <p:cNvPr id="171" name="Google Shape;171;g27bbda0ad56_0_0"/>
            <p:cNvSpPr txBox="1"/>
            <p:nvPr/>
          </p:nvSpPr>
          <p:spPr>
            <a:xfrm>
              <a:off x="366813" y="7189300"/>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700" b="0" i="0" u="none" strike="noStrike" cap="none">
                  <a:solidFill>
                    <a:schemeClr val="accent1"/>
                  </a:solidFill>
                  <a:latin typeface="Arial"/>
                  <a:ea typeface="Arial"/>
                  <a:cs typeface="Arial"/>
                  <a:sym typeface="Arial"/>
                </a:rPr>
                <a:t>スタッフ設定</a:t>
              </a:r>
              <a:endParaRPr sz="1700" b="0" i="0" u="none" strike="noStrike" cap="none">
                <a:solidFill>
                  <a:schemeClr val="accent1"/>
                </a:solidFill>
                <a:latin typeface="Arial"/>
                <a:ea typeface="Arial"/>
                <a:cs typeface="Arial"/>
                <a:sym typeface="Arial"/>
              </a:endParaRPr>
            </a:p>
          </p:txBody>
        </p:sp>
        <p:grpSp>
          <p:nvGrpSpPr>
            <p:cNvPr id="172" name="Google Shape;172;g27bbda0ad56_0_0"/>
            <p:cNvGrpSpPr/>
            <p:nvPr/>
          </p:nvGrpSpPr>
          <p:grpSpPr>
            <a:xfrm>
              <a:off x="366813" y="7582900"/>
              <a:ext cx="6830787" cy="292500"/>
              <a:chOff x="415175" y="7582900"/>
              <a:chExt cx="6830787" cy="292500"/>
            </a:xfrm>
          </p:grpSpPr>
          <p:sp>
            <p:nvSpPr>
              <p:cNvPr id="173" name="Google Shape;173;g27bbda0ad56_0_0"/>
              <p:cNvSpPr txBox="1"/>
              <p:nvPr/>
            </p:nvSpPr>
            <p:spPr>
              <a:xfrm>
                <a:off x="415175" y="7582900"/>
                <a:ext cx="34863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スタッフ情報を確認する</a:t>
                </a:r>
                <a:endParaRPr sz="1500" b="0" i="0" u="none" strike="noStrike" cap="none">
                  <a:solidFill>
                    <a:schemeClr val="dk1"/>
                  </a:solidFill>
                  <a:latin typeface="Arial"/>
                  <a:ea typeface="Arial"/>
                  <a:cs typeface="Arial"/>
                  <a:sym typeface="Arial"/>
                </a:endParaRPr>
              </a:p>
            </p:txBody>
          </p:sp>
          <p:sp>
            <p:nvSpPr>
              <p:cNvPr id="174" name="Google Shape;174;g27bbda0ad56_0_0"/>
              <p:cNvSpPr txBox="1"/>
              <p:nvPr/>
            </p:nvSpPr>
            <p:spPr>
              <a:xfrm>
                <a:off x="6639962" y="7582900"/>
                <a:ext cx="606000" cy="2925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P.4</a:t>
                </a:r>
                <a:r>
                  <a:rPr lang="en-US" sz="1300">
                    <a:solidFill>
                      <a:schemeClr val="dk1"/>
                    </a:solidFill>
                  </a:rPr>
                  <a:t>4</a:t>
                </a:r>
                <a:endParaRPr sz="1500" b="0" i="0" u="none" strike="noStrike" cap="none">
                  <a:solidFill>
                    <a:schemeClr val="dk1"/>
                  </a:solidFill>
                  <a:latin typeface="Arial"/>
                  <a:ea typeface="Arial"/>
                  <a:cs typeface="Arial"/>
                  <a:sym typeface="Arial"/>
                </a:endParaRPr>
              </a:p>
            </p:txBody>
          </p:sp>
          <p:sp>
            <p:nvSpPr>
              <p:cNvPr id="175" name="Google Shape;175;g27bbda0ad56_0_0"/>
              <p:cNvSpPr txBox="1"/>
              <p:nvPr/>
            </p:nvSpPr>
            <p:spPr>
              <a:xfrm>
                <a:off x="2979000" y="7582900"/>
                <a:ext cx="3784500" cy="2925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grpSp>
      <p:grpSp>
        <p:nvGrpSpPr>
          <p:cNvPr id="176" name="Google Shape;176;g27bbda0ad56_0_0"/>
          <p:cNvGrpSpPr/>
          <p:nvPr/>
        </p:nvGrpSpPr>
        <p:grpSpPr>
          <a:xfrm>
            <a:off x="366813" y="1750538"/>
            <a:ext cx="6830862" cy="4004113"/>
            <a:chOff x="366813" y="1750538"/>
            <a:chExt cx="6830862" cy="4004113"/>
          </a:xfrm>
        </p:grpSpPr>
        <p:sp>
          <p:nvSpPr>
            <p:cNvPr id="177" name="Google Shape;177;g27bbda0ad56_0_0"/>
            <p:cNvSpPr txBox="1"/>
            <p:nvPr/>
          </p:nvSpPr>
          <p:spPr>
            <a:xfrm>
              <a:off x="366813" y="1750538"/>
              <a:ext cx="6521400" cy="354000"/>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600"/>
                <a:buFont typeface="Arial"/>
                <a:buNone/>
              </a:pPr>
              <a:r>
                <a:rPr lang="en-US" sz="1700" b="0" i="0" u="none" strike="noStrike" cap="none">
                  <a:solidFill>
                    <a:schemeClr val="accent1"/>
                  </a:solidFill>
                  <a:latin typeface="Arial"/>
                  <a:ea typeface="Arial"/>
                  <a:cs typeface="Arial"/>
                  <a:sym typeface="Arial"/>
                </a:rPr>
                <a:t>申請</a:t>
              </a:r>
              <a:endParaRPr sz="1700" b="0" i="0" u="none" strike="noStrike" cap="none">
                <a:solidFill>
                  <a:schemeClr val="accent1"/>
                </a:solidFill>
                <a:latin typeface="Arial"/>
                <a:ea typeface="Arial"/>
                <a:cs typeface="Arial"/>
                <a:sym typeface="Arial"/>
              </a:endParaRPr>
            </a:p>
          </p:txBody>
        </p:sp>
        <p:sp>
          <p:nvSpPr>
            <p:cNvPr id="178" name="Google Shape;178;g27bbda0ad56_0_0"/>
            <p:cNvSpPr txBox="1"/>
            <p:nvPr/>
          </p:nvSpPr>
          <p:spPr>
            <a:xfrm>
              <a:off x="380988" y="2160650"/>
              <a:ext cx="3486300" cy="3594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休暇</a:t>
              </a:r>
              <a:r>
                <a:rPr lang="en-US" sz="1300">
                  <a:solidFill>
                    <a:schemeClr val="dk1"/>
                  </a:solidFill>
                </a:rPr>
                <a:t>を</a:t>
              </a:r>
              <a:r>
                <a:rPr lang="en-US" sz="1300" b="0" i="0" u="none" strike="noStrike" cap="none">
                  <a:solidFill>
                    <a:schemeClr val="dk1"/>
                  </a:solidFill>
                  <a:latin typeface="Arial"/>
                  <a:ea typeface="Arial"/>
                  <a:cs typeface="Arial"/>
                  <a:sym typeface="Arial"/>
                </a:rPr>
                <a:t>申請する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休暇申請一覧を確認する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休暇申請を取り下げる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残業</a:t>
              </a:r>
              <a:r>
                <a:rPr lang="en-US" sz="1300">
                  <a:solidFill>
                    <a:schemeClr val="dk1"/>
                  </a:solidFill>
                </a:rPr>
                <a:t>を</a:t>
              </a:r>
              <a:r>
                <a:rPr lang="en-US" sz="1300" b="0" i="0" u="none" strike="noStrike" cap="none">
                  <a:solidFill>
                    <a:schemeClr val="dk1"/>
                  </a:solidFill>
                  <a:latin typeface="Arial"/>
                  <a:ea typeface="Arial"/>
                  <a:cs typeface="Arial"/>
                  <a:sym typeface="Arial"/>
                </a:rPr>
                <a:t>申請する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残業申請一覧を確認する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残業申請の申請時刻を変更する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残業申請を取り下げる</a:t>
              </a:r>
              <a:endParaRPr sz="1300" b="0" i="0" u="none" strike="noStrike" cap="none">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SzPts val="1200"/>
                <a:buFont typeface="Arial"/>
                <a:buNone/>
              </a:pPr>
              <a:r>
                <a:rPr lang="en-US" sz="1300">
                  <a:solidFill>
                    <a:schemeClr val="dk1"/>
                  </a:solidFill>
                </a:rPr>
                <a:t>休日出勤を申請する</a:t>
              </a:r>
              <a:endParaRPr sz="1300">
                <a:solidFill>
                  <a:schemeClr val="dk1"/>
                </a:solidFill>
              </a:endParaRPr>
            </a:p>
            <a:p>
              <a:pPr marL="0" lvl="0" indent="0" algn="l" rtl="0">
                <a:lnSpc>
                  <a:spcPct val="150000"/>
                </a:lnSpc>
                <a:spcBef>
                  <a:spcPts val="0"/>
                </a:spcBef>
                <a:spcAft>
                  <a:spcPts val="0"/>
                </a:spcAft>
                <a:buClr>
                  <a:schemeClr val="dk1"/>
                </a:buClr>
                <a:buSzPts val="1200"/>
                <a:buFont typeface="Arial"/>
                <a:buNone/>
              </a:pPr>
              <a:r>
                <a:rPr lang="en-US" sz="1300">
                  <a:solidFill>
                    <a:schemeClr val="dk1"/>
                  </a:solidFill>
                </a:rPr>
                <a:t>休日出勤申請一覧を確認する</a:t>
              </a:r>
              <a:endParaRPr sz="1300">
                <a:solidFill>
                  <a:schemeClr val="dk1"/>
                </a:solidFill>
              </a:endParaRPr>
            </a:p>
            <a:p>
              <a:pPr marL="0" lvl="0" indent="0" algn="l" rtl="0">
                <a:lnSpc>
                  <a:spcPct val="150000"/>
                </a:lnSpc>
                <a:spcBef>
                  <a:spcPts val="0"/>
                </a:spcBef>
                <a:spcAft>
                  <a:spcPts val="0"/>
                </a:spcAft>
                <a:buClr>
                  <a:schemeClr val="dk1"/>
                </a:buClr>
                <a:buSzPts val="1200"/>
                <a:buFont typeface="Arial"/>
                <a:buNone/>
              </a:pPr>
              <a:r>
                <a:rPr lang="en-US" sz="1300">
                  <a:solidFill>
                    <a:schemeClr val="dk1"/>
                  </a:solidFill>
                </a:rPr>
                <a:t>休日出勤申請を取り下げる</a:t>
              </a:r>
              <a:endParaRPr sz="1300">
                <a:solidFill>
                  <a:schemeClr val="dk1"/>
                </a:solidFil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選択備考申請一覧を確認する</a:t>
              </a:r>
              <a:endParaRPr sz="13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選択備考申請を取り下げる</a:t>
              </a:r>
              <a:endParaRPr sz="1300" b="0" i="0" u="none" strike="noStrike" cap="none">
                <a:solidFill>
                  <a:schemeClr val="dk1"/>
                </a:solidFill>
                <a:latin typeface="Arial"/>
                <a:ea typeface="Arial"/>
                <a:cs typeface="Arial"/>
                <a:sym typeface="Arial"/>
              </a:endParaRPr>
            </a:p>
          </p:txBody>
        </p:sp>
        <p:sp>
          <p:nvSpPr>
            <p:cNvPr id="179" name="Google Shape;179;g27bbda0ad56_0_0"/>
            <p:cNvSpPr txBox="1"/>
            <p:nvPr/>
          </p:nvSpPr>
          <p:spPr>
            <a:xfrm>
              <a:off x="6605775" y="2160650"/>
              <a:ext cx="591900" cy="35940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P.25</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3B3838"/>
                </a:buClr>
                <a:buSzPts val="1200"/>
                <a:buFont typeface="Arial"/>
                <a:buNone/>
              </a:pPr>
              <a:r>
                <a:rPr lang="en-US" sz="1300" b="0" i="0" u="none" strike="noStrike" cap="none">
                  <a:solidFill>
                    <a:schemeClr val="dk1"/>
                  </a:solidFill>
                  <a:latin typeface="Arial"/>
                  <a:ea typeface="Arial"/>
                  <a:cs typeface="Arial"/>
                  <a:sym typeface="Arial"/>
                </a:rPr>
                <a:t>P.26</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P.27</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P.28</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P.29</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P.30</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P.31</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P.32</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P.33</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P.34</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P.35</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P.36</a:t>
              </a:r>
              <a:endParaRPr sz="1300" b="0" i="0" u="none" strike="noStrike" cap="none">
                <a:solidFill>
                  <a:schemeClr val="dk1"/>
                </a:solidFill>
                <a:latin typeface="Arial"/>
                <a:ea typeface="Arial"/>
                <a:cs typeface="Arial"/>
                <a:sym typeface="Arial"/>
              </a:endParaRPr>
            </a:p>
          </p:txBody>
        </p:sp>
        <p:sp>
          <p:nvSpPr>
            <p:cNvPr id="180" name="Google Shape;180;g27bbda0ad56_0_0"/>
            <p:cNvSpPr txBox="1"/>
            <p:nvPr/>
          </p:nvSpPr>
          <p:spPr>
            <a:xfrm>
              <a:off x="2944788" y="2160651"/>
              <a:ext cx="3784500" cy="35940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AFABAB"/>
                </a:buClr>
                <a:buSzPts val="1200"/>
                <a:buFont typeface="Arial"/>
                <a:buNone/>
              </a:pPr>
              <a:r>
                <a:rPr lang="en-US" sz="13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2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p:txBody>
        </p:sp>
      </p:grpSp>
      <p:sp>
        <p:nvSpPr>
          <p:cNvPr id="181" name="Google Shape;181;g27bbda0ad56_0_0"/>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a:t>
            </a:fld>
            <a:endParaRPr sz="800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0"/>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残業申請の申請時刻を変更する</a:t>
            </a:r>
            <a:endParaRPr sz="3600" b="0" i="0" u="none" strike="noStrike" cap="none">
              <a:solidFill>
                <a:schemeClr val="dk1"/>
              </a:solidFill>
              <a:latin typeface="Calibri"/>
              <a:ea typeface="Calibri"/>
              <a:cs typeface="Calibri"/>
              <a:sym typeface="Calibri"/>
            </a:endParaRPr>
          </a:p>
        </p:txBody>
      </p:sp>
      <p:pic>
        <p:nvPicPr>
          <p:cNvPr id="614" name="Google Shape;614;p30"/>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615" name="Google Shape;615;p30"/>
          <p:cNvSpPr txBox="1"/>
          <p:nvPr/>
        </p:nvSpPr>
        <p:spPr>
          <a:xfrm>
            <a:off x="361950" y="1655105"/>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残業の申請内容を修正する方法をご案内します。</a:t>
            </a:r>
            <a:endParaRPr sz="1200" b="0" i="0" u="none" strike="noStrike" cap="none">
              <a:solidFill>
                <a:srgbClr val="000000"/>
              </a:solidFill>
              <a:latin typeface="Arial"/>
              <a:ea typeface="Arial"/>
              <a:cs typeface="Arial"/>
              <a:sym typeface="Arial"/>
            </a:endParaRPr>
          </a:p>
        </p:txBody>
      </p:sp>
      <p:sp>
        <p:nvSpPr>
          <p:cNvPr id="616" name="Google Shape;616;p30"/>
          <p:cNvSpPr txBox="1"/>
          <p:nvPr/>
        </p:nvSpPr>
        <p:spPr>
          <a:xfrm>
            <a:off x="361950" y="2005275"/>
            <a:ext cx="6158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修正したい申請がある期間を指定して</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617" name="Google Shape;617;p30"/>
          <p:cNvSpPr txBox="1"/>
          <p:nvPr/>
        </p:nvSpPr>
        <p:spPr>
          <a:xfrm>
            <a:off x="361950" y="5331043"/>
            <a:ext cx="6864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表示された内容の申請を修正する場合は</a:t>
            </a:r>
            <a:r>
              <a:rPr lang="en-US" sz="1100" b="1">
                <a:solidFill>
                  <a:schemeClr val="dk1"/>
                </a:solidFill>
              </a:rPr>
              <a:t>「</a:t>
            </a:r>
            <a:r>
              <a:rPr lang="en-US" sz="1100" b="1" i="0" u="none" strike="noStrike" cap="none">
                <a:solidFill>
                  <a:schemeClr val="dk1"/>
                </a:solidFill>
                <a:latin typeface="Arial"/>
                <a:ea typeface="Arial"/>
                <a:cs typeface="Arial"/>
                <a:sym typeface="Arial"/>
              </a:rPr>
              <a:t>変更</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618" name="Google Shape;618;p30"/>
          <p:cNvSpPr txBox="1"/>
          <p:nvPr/>
        </p:nvSpPr>
        <p:spPr>
          <a:xfrm>
            <a:off x="361900" y="7252309"/>
            <a:ext cx="6864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4. 修正したい項目を編集後、</a:t>
            </a:r>
            <a:r>
              <a:rPr lang="en-US" sz="1100" b="1">
                <a:solidFill>
                  <a:schemeClr val="dk1"/>
                </a:solidFill>
              </a:rPr>
              <a:t>「</a:t>
            </a:r>
            <a:r>
              <a:rPr lang="en-US" sz="1100" b="1" i="0" u="none" strike="noStrike" cap="none">
                <a:solidFill>
                  <a:schemeClr val="dk1"/>
                </a:solidFill>
                <a:latin typeface="Arial"/>
                <a:ea typeface="Arial"/>
                <a:cs typeface="Arial"/>
                <a:sym typeface="Arial"/>
              </a:rPr>
              <a:t>確認画面に進む</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619" name="Google Shape;619;p30"/>
          <p:cNvSpPr txBox="1"/>
          <p:nvPr/>
        </p:nvSpPr>
        <p:spPr>
          <a:xfrm>
            <a:off x="361950" y="9818171"/>
            <a:ext cx="6574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200"/>
              <a:buFont typeface="Arial"/>
              <a:buNone/>
            </a:pPr>
            <a:r>
              <a:rPr lang="en-US" sz="1100" b="1" i="0" u="none" strike="noStrike" cap="none">
                <a:solidFill>
                  <a:schemeClr val="dk1"/>
                </a:solidFill>
                <a:latin typeface="Arial"/>
                <a:ea typeface="Arial"/>
                <a:cs typeface="Arial"/>
                <a:sym typeface="Arial"/>
              </a:rPr>
              <a:t>5. 再度確認が表示されるので、</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して</a:t>
            </a:r>
            <a:r>
              <a:rPr lang="en-US" sz="1100" b="1" i="0" u="none" strike="noStrike" cap="none">
                <a:solidFill>
                  <a:schemeClr val="dk1"/>
                </a:solidFill>
                <a:latin typeface="Arial"/>
                <a:ea typeface="Arial"/>
                <a:cs typeface="Arial"/>
                <a:sym typeface="Arial"/>
              </a:rPr>
              <a:t>変更</a:t>
            </a:r>
            <a:r>
              <a:rPr lang="en-US" sz="1100" b="1">
                <a:solidFill>
                  <a:schemeClr val="dk1"/>
                </a:solidFill>
              </a:rPr>
              <a:t>を</a:t>
            </a:r>
            <a:r>
              <a:rPr lang="en-US" sz="1100" b="1" i="0" u="none" strike="noStrike" cap="none">
                <a:solidFill>
                  <a:schemeClr val="dk1"/>
                </a:solidFill>
                <a:latin typeface="Arial"/>
                <a:ea typeface="Arial"/>
                <a:cs typeface="Arial"/>
                <a:sym typeface="Arial"/>
              </a:rPr>
              <a:t>完了</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620" name="Google Shape;620;p30"/>
          <p:cNvGrpSpPr/>
          <p:nvPr/>
        </p:nvGrpSpPr>
        <p:grpSpPr>
          <a:xfrm>
            <a:off x="957561" y="2358446"/>
            <a:ext cx="5644552" cy="1936500"/>
            <a:chOff x="623875" y="2249350"/>
            <a:chExt cx="5644552" cy="1936500"/>
          </a:xfrm>
        </p:grpSpPr>
        <p:pic>
          <p:nvPicPr>
            <p:cNvPr id="621" name="Google Shape;621;p30"/>
            <p:cNvPicPr preferRelativeResize="0"/>
            <p:nvPr/>
          </p:nvPicPr>
          <p:blipFill rotWithShape="1">
            <a:blip r:embed="rId4">
              <a:alphaModFix/>
            </a:blip>
            <a:srcRect/>
            <a:stretch/>
          </p:blipFill>
          <p:spPr>
            <a:xfrm>
              <a:off x="623875" y="2249350"/>
              <a:ext cx="5644552" cy="1936500"/>
            </a:xfrm>
            <a:prstGeom prst="rect">
              <a:avLst/>
            </a:prstGeom>
            <a:noFill/>
            <a:ln w="19050" cap="flat" cmpd="sng">
              <a:solidFill>
                <a:schemeClr val="lt2"/>
              </a:solidFill>
              <a:prstDash val="solid"/>
              <a:round/>
              <a:headEnd type="none" w="sm" len="sm"/>
              <a:tailEnd type="none" w="sm" len="sm"/>
            </a:ln>
          </p:spPr>
        </p:pic>
        <p:sp>
          <p:nvSpPr>
            <p:cNvPr id="622" name="Google Shape;622;p30"/>
            <p:cNvSpPr/>
            <p:nvPr/>
          </p:nvSpPr>
          <p:spPr>
            <a:xfrm>
              <a:off x="5811030" y="3241323"/>
              <a:ext cx="306900" cy="246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3" name="Google Shape;623;p30"/>
          <p:cNvSpPr txBox="1"/>
          <p:nvPr/>
        </p:nvSpPr>
        <p:spPr>
          <a:xfrm>
            <a:off x="361950" y="4386516"/>
            <a:ext cx="6158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修正したい申請の</a:t>
            </a:r>
            <a:r>
              <a:rPr lang="en-US" sz="1100" b="1">
                <a:solidFill>
                  <a:schemeClr val="dk1"/>
                </a:solidFill>
              </a:rPr>
              <a:t>「</a:t>
            </a:r>
            <a:r>
              <a:rPr lang="en-US" sz="1100" b="1" i="0" u="none" strike="noStrike" cap="none">
                <a:solidFill>
                  <a:schemeClr val="dk1"/>
                </a:solidFill>
                <a:latin typeface="Arial"/>
                <a:ea typeface="Arial"/>
                <a:cs typeface="Arial"/>
                <a:sym typeface="Arial"/>
              </a:rPr>
              <a:t>申請No</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624" name="Google Shape;624;p30"/>
          <p:cNvGrpSpPr/>
          <p:nvPr/>
        </p:nvGrpSpPr>
        <p:grpSpPr>
          <a:xfrm>
            <a:off x="642292" y="4739686"/>
            <a:ext cx="6275091" cy="499787"/>
            <a:chOff x="642288" y="4946750"/>
            <a:chExt cx="6275091" cy="499787"/>
          </a:xfrm>
        </p:grpSpPr>
        <p:pic>
          <p:nvPicPr>
            <p:cNvPr id="625" name="Google Shape;625;p30"/>
            <p:cNvPicPr preferRelativeResize="0"/>
            <p:nvPr/>
          </p:nvPicPr>
          <p:blipFill rotWithShape="1">
            <a:blip r:embed="rId5">
              <a:alphaModFix/>
            </a:blip>
            <a:srcRect/>
            <a:stretch/>
          </p:blipFill>
          <p:spPr>
            <a:xfrm>
              <a:off x="642288" y="4946750"/>
              <a:ext cx="6275091" cy="499787"/>
            </a:xfrm>
            <a:prstGeom prst="rect">
              <a:avLst/>
            </a:prstGeom>
            <a:noFill/>
            <a:ln w="19050" cap="flat" cmpd="sng">
              <a:solidFill>
                <a:schemeClr val="lt2"/>
              </a:solidFill>
              <a:prstDash val="solid"/>
              <a:round/>
              <a:headEnd type="none" w="sm" len="sm"/>
              <a:tailEnd type="none" w="sm" len="sm"/>
            </a:ln>
          </p:spPr>
        </p:pic>
        <p:sp>
          <p:nvSpPr>
            <p:cNvPr id="626" name="Google Shape;626;p30"/>
            <p:cNvSpPr/>
            <p:nvPr/>
          </p:nvSpPr>
          <p:spPr>
            <a:xfrm>
              <a:off x="812344" y="5206913"/>
              <a:ext cx="489300" cy="224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7" name="Google Shape;627;p30"/>
          <p:cNvGrpSpPr/>
          <p:nvPr/>
        </p:nvGrpSpPr>
        <p:grpSpPr>
          <a:xfrm>
            <a:off x="1679601" y="5684213"/>
            <a:ext cx="4200474" cy="1476525"/>
            <a:chOff x="623875" y="5856925"/>
            <a:chExt cx="4200474" cy="1476525"/>
          </a:xfrm>
        </p:grpSpPr>
        <p:pic>
          <p:nvPicPr>
            <p:cNvPr id="628" name="Google Shape;628;p30"/>
            <p:cNvPicPr preferRelativeResize="0"/>
            <p:nvPr/>
          </p:nvPicPr>
          <p:blipFill rotWithShape="1">
            <a:blip r:embed="rId6">
              <a:alphaModFix/>
            </a:blip>
            <a:srcRect/>
            <a:stretch/>
          </p:blipFill>
          <p:spPr>
            <a:xfrm>
              <a:off x="623875" y="5856925"/>
              <a:ext cx="4200474" cy="1476525"/>
            </a:xfrm>
            <a:prstGeom prst="rect">
              <a:avLst/>
            </a:prstGeom>
            <a:noFill/>
            <a:ln w="19050" cap="flat" cmpd="sng">
              <a:solidFill>
                <a:schemeClr val="lt2"/>
              </a:solidFill>
              <a:prstDash val="solid"/>
              <a:round/>
              <a:headEnd type="none" w="sm" len="sm"/>
              <a:tailEnd type="none" w="sm" len="sm"/>
            </a:ln>
          </p:spPr>
        </p:pic>
        <p:sp>
          <p:nvSpPr>
            <p:cNvPr id="629" name="Google Shape;629;p30"/>
            <p:cNvSpPr/>
            <p:nvPr/>
          </p:nvSpPr>
          <p:spPr>
            <a:xfrm>
              <a:off x="4125726" y="7059051"/>
              <a:ext cx="311400" cy="220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0" name="Google Shape;630;p30"/>
          <p:cNvGrpSpPr/>
          <p:nvPr/>
        </p:nvGrpSpPr>
        <p:grpSpPr>
          <a:xfrm>
            <a:off x="1679600" y="7605479"/>
            <a:ext cx="4200475" cy="2121122"/>
            <a:chOff x="623875" y="7743849"/>
            <a:chExt cx="4200475" cy="2121122"/>
          </a:xfrm>
        </p:grpSpPr>
        <p:pic>
          <p:nvPicPr>
            <p:cNvPr id="631" name="Google Shape;631;p30"/>
            <p:cNvPicPr preferRelativeResize="0"/>
            <p:nvPr/>
          </p:nvPicPr>
          <p:blipFill rotWithShape="1">
            <a:blip r:embed="rId7">
              <a:alphaModFix/>
            </a:blip>
            <a:srcRect/>
            <a:stretch/>
          </p:blipFill>
          <p:spPr>
            <a:xfrm>
              <a:off x="623875" y="7743849"/>
              <a:ext cx="4200475" cy="2121122"/>
            </a:xfrm>
            <a:prstGeom prst="rect">
              <a:avLst/>
            </a:prstGeom>
            <a:noFill/>
            <a:ln w="19050" cap="flat" cmpd="sng">
              <a:solidFill>
                <a:schemeClr val="lt2"/>
              </a:solidFill>
              <a:prstDash val="solid"/>
              <a:round/>
              <a:headEnd type="none" w="sm" len="sm"/>
              <a:tailEnd type="none" w="sm" len="sm"/>
            </a:ln>
          </p:spPr>
        </p:pic>
        <p:sp>
          <p:nvSpPr>
            <p:cNvPr id="632" name="Google Shape;632;p30"/>
            <p:cNvSpPr/>
            <p:nvPr/>
          </p:nvSpPr>
          <p:spPr>
            <a:xfrm>
              <a:off x="812339" y="8353483"/>
              <a:ext cx="1403700" cy="309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0"/>
            <p:cNvSpPr/>
            <p:nvPr/>
          </p:nvSpPr>
          <p:spPr>
            <a:xfrm>
              <a:off x="4005750" y="9584575"/>
              <a:ext cx="744000" cy="246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4" name="Google Shape;634;p30"/>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30</a:t>
            </a:fld>
            <a:endParaRPr sz="8000">
              <a:solidFill>
                <a:schemeClr val="lt1"/>
              </a:solidFill>
              <a:latin typeface="Arial"/>
              <a:ea typeface="Arial"/>
              <a:cs typeface="Arial"/>
              <a:sym typeface="Arial"/>
            </a:endParaRPr>
          </a:p>
        </p:txBody>
      </p:sp>
      <p:sp>
        <p:nvSpPr>
          <p:cNvPr id="635" name="Google Shape;635;p30"/>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1"/>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残業申請を取り下げる</a:t>
            </a:r>
            <a:endParaRPr sz="3600" b="0" i="0" u="none" strike="noStrike" cap="none">
              <a:solidFill>
                <a:schemeClr val="dk1"/>
              </a:solidFill>
              <a:latin typeface="Calibri"/>
              <a:ea typeface="Calibri"/>
              <a:cs typeface="Calibri"/>
              <a:sym typeface="Calibri"/>
            </a:endParaRPr>
          </a:p>
        </p:txBody>
      </p:sp>
      <p:pic>
        <p:nvPicPr>
          <p:cNvPr id="641" name="Google Shape;641;p31"/>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642" name="Google Shape;642;p31"/>
          <p:cNvSpPr txBox="1"/>
          <p:nvPr/>
        </p:nvSpPr>
        <p:spPr>
          <a:xfrm>
            <a:off x="361950" y="1698481"/>
            <a:ext cx="6521400" cy="7020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2E75B6"/>
                </a:solidFill>
                <a:latin typeface="Arial"/>
                <a:ea typeface="Arial"/>
                <a:cs typeface="Arial"/>
                <a:sym typeface="Arial"/>
              </a:rPr>
              <a:t>残業申請を取り下げる方法をご案内します。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なお、承認済みの申請を取り下げ・変更することは</a:t>
            </a:r>
            <a:r>
              <a:rPr lang="en-US" sz="1200">
                <a:solidFill>
                  <a:srgbClr val="2E75B6"/>
                </a:solidFill>
              </a:rPr>
              <a:t>できません</a:t>
            </a:r>
            <a:r>
              <a:rPr lang="en-US" sz="1200" b="0" i="0" u="none" strike="noStrike" cap="none">
                <a:solidFill>
                  <a:srgbClr val="2E75B6"/>
                </a:solidFill>
                <a:latin typeface="Arial"/>
                <a:ea typeface="Arial"/>
                <a:cs typeface="Arial"/>
                <a:sym typeface="Arial"/>
              </a:rPr>
              <a:t>。</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管理者にお問い合わせください。</a:t>
            </a:r>
            <a:endParaRPr sz="1400" b="0" i="0" u="none" strike="noStrike" cap="none">
              <a:solidFill>
                <a:srgbClr val="000000"/>
              </a:solidFill>
              <a:latin typeface="Arial"/>
              <a:ea typeface="Arial"/>
              <a:cs typeface="Arial"/>
              <a:sym typeface="Arial"/>
            </a:endParaRPr>
          </a:p>
        </p:txBody>
      </p:sp>
      <p:sp>
        <p:nvSpPr>
          <p:cNvPr id="643" name="Google Shape;643;p31"/>
          <p:cNvSpPr txBox="1"/>
          <p:nvPr/>
        </p:nvSpPr>
        <p:spPr>
          <a:xfrm>
            <a:off x="361950" y="8682538"/>
            <a:ext cx="65748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chemeClr val="dk1"/>
              </a:buClr>
              <a:buSzPts val="1100"/>
              <a:buFont typeface="Arial"/>
              <a:buNone/>
            </a:pPr>
            <a:r>
              <a:rPr lang="en-US" sz="1100" b="1">
                <a:solidFill>
                  <a:schemeClr val="dk1"/>
                </a:solidFill>
              </a:rPr>
              <a:t>4. 再度確認が表示されるので、「削除」をクリックして取り下げを完了する</a:t>
            </a:r>
            <a:endParaRPr sz="1100" b="1">
              <a:solidFill>
                <a:schemeClr val="dk1"/>
              </a:solidFill>
            </a:endParaRPr>
          </a:p>
        </p:txBody>
      </p:sp>
      <p:grpSp>
        <p:nvGrpSpPr>
          <p:cNvPr id="644" name="Google Shape;644;p31"/>
          <p:cNvGrpSpPr/>
          <p:nvPr/>
        </p:nvGrpSpPr>
        <p:grpSpPr>
          <a:xfrm>
            <a:off x="361950" y="2663555"/>
            <a:ext cx="6240164" cy="2298863"/>
            <a:chOff x="361950" y="2452950"/>
            <a:chExt cx="6240164" cy="2298863"/>
          </a:xfrm>
        </p:grpSpPr>
        <p:sp>
          <p:nvSpPr>
            <p:cNvPr id="645" name="Google Shape;645;p31"/>
            <p:cNvSpPr txBox="1"/>
            <p:nvPr/>
          </p:nvSpPr>
          <p:spPr>
            <a:xfrm>
              <a:off x="361950" y="2452950"/>
              <a:ext cx="6158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取り下げたい申請がある期間を指定して</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646" name="Google Shape;646;p31"/>
            <p:cNvGrpSpPr/>
            <p:nvPr/>
          </p:nvGrpSpPr>
          <p:grpSpPr>
            <a:xfrm>
              <a:off x="957562" y="2815313"/>
              <a:ext cx="5644552" cy="1936500"/>
              <a:chOff x="623875" y="2739113"/>
              <a:chExt cx="5644552" cy="1936500"/>
            </a:xfrm>
          </p:grpSpPr>
          <p:pic>
            <p:nvPicPr>
              <p:cNvPr id="647" name="Google Shape;647;p31"/>
              <p:cNvPicPr preferRelativeResize="0"/>
              <p:nvPr/>
            </p:nvPicPr>
            <p:blipFill rotWithShape="1">
              <a:blip r:embed="rId4">
                <a:alphaModFix/>
              </a:blip>
              <a:srcRect/>
              <a:stretch/>
            </p:blipFill>
            <p:spPr>
              <a:xfrm>
                <a:off x="623875" y="2739113"/>
                <a:ext cx="5644552" cy="1936500"/>
              </a:xfrm>
              <a:prstGeom prst="rect">
                <a:avLst/>
              </a:prstGeom>
              <a:noFill/>
              <a:ln w="19050" cap="flat" cmpd="sng">
                <a:solidFill>
                  <a:schemeClr val="lt2"/>
                </a:solidFill>
                <a:prstDash val="solid"/>
                <a:round/>
                <a:headEnd type="none" w="sm" len="sm"/>
                <a:tailEnd type="none" w="sm" len="sm"/>
              </a:ln>
            </p:spPr>
          </p:pic>
          <p:sp>
            <p:nvSpPr>
              <p:cNvPr id="648" name="Google Shape;648;p31"/>
              <p:cNvSpPr/>
              <p:nvPr/>
            </p:nvSpPr>
            <p:spPr>
              <a:xfrm>
                <a:off x="5768126" y="3721550"/>
                <a:ext cx="395400" cy="27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49" name="Google Shape;649;p31"/>
          <p:cNvGrpSpPr/>
          <p:nvPr/>
        </p:nvGrpSpPr>
        <p:grpSpPr>
          <a:xfrm>
            <a:off x="361950" y="5225492"/>
            <a:ext cx="6555433" cy="854549"/>
            <a:chOff x="361950" y="5251950"/>
            <a:chExt cx="6555433" cy="854549"/>
          </a:xfrm>
        </p:grpSpPr>
        <p:sp>
          <p:nvSpPr>
            <p:cNvPr id="650" name="Google Shape;650;p31"/>
            <p:cNvSpPr txBox="1"/>
            <p:nvPr/>
          </p:nvSpPr>
          <p:spPr>
            <a:xfrm>
              <a:off x="361950" y="5251950"/>
              <a:ext cx="6158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取り下げたい申請の</a:t>
              </a:r>
              <a:r>
                <a:rPr lang="en-US" sz="1100" b="1">
                  <a:solidFill>
                    <a:schemeClr val="dk1"/>
                  </a:solidFill>
                </a:rPr>
                <a:t>「</a:t>
              </a:r>
              <a:r>
                <a:rPr lang="en-US" sz="1100" b="1" i="0" u="none" strike="noStrike" cap="none">
                  <a:solidFill>
                    <a:schemeClr val="dk1"/>
                  </a:solidFill>
                  <a:latin typeface="Arial"/>
                  <a:ea typeface="Arial"/>
                  <a:cs typeface="Arial"/>
                  <a:sym typeface="Arial"/>
                </a:rPr>
                <a:t>申請No</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651" name="Google Shape;651;p31"/>
            <p:cNvGrpSpPr/>
            <p:nvPr/>
          </p:nvGrpSpPr>
          <p:grpSpPr>
            <a:xfrm>
              <a:off x="642292" y="5606712"/>
              <a:ext cx="6275091" cy="499787"/>
              <a:chOff x="623863" y="5454312"/>
              <a:chExt cx="6275091" cy="499787"/>
            </a:xfrm>
          </p:grpSpPr>
          <p:pic>
            <p:nvPicPr>
              <p:cNvPr id="652" name="Google Shape;652;p31"/>
              <p:cNvPicPr preferRelativeResize="0"/>
              <p:nvPr/>
            </p:nvPicPr>
            <p:blipFill rotWithShape="1">
              <a:blip r:embed="rId5">
                <a:alphaModFix/>
              </a:blip>
              <a:srcRect/>
              <a:stretch/>
            </p:blipFill>
            <p:spPr>
              <a:xfrm>
                <a:off x="623863" y="5454312"/>
                <a:ext cx="6275091" cy="499787"/>
              </a:xfrm>
              <a:prstGeom prst="rect">
                <a:avLst/>
              </a:prstGeom>
              <a:noFill/>
              <a:ln w="19050" cap="flat" cmpd="sng">
                <a:solidFill>
                  <a:schemeClr val="lt2"/>
                </a:solidFill>
                <a:prstDash val="solid"/>
                <a:round/>
                <a:headEnd type="none" w="sm" len="sm"/>
                <a:tailEnd type="none" w="sm" len="sm"/>
              </a:ln>
            </p:spPr>
          </p:pic>
          <p:sp>
            <p:nvSpPr>
              <p:cNvPr id="653" name="Google Shape;653;p31"/>
              <p:cNvSpPr/>
              <p:nvPr/>
            </p:nvSpPr>
            <p:spPr>
              <a:xfrm>
                <a:off x="793919" y="5714475"/>
                <a:ext cx="489300" cy="224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54" name="Google Shape;654;p31"/>
          <p:cNvGrpSpPr/>
          <p:nvPr/>
        </p:nvGrpSpPr>
        <p:grpSpPr>
          <a:xfrm>
            <a:off x="361950" y="6343115"/>
            <a:ext cx="6158100" cy="2076349"/>
            <a:chOff x="361950" y="6641151"/>
            <a:chExt cx="6158100" cy="2076349"/>
          </a:xfrm>
        </p:grpSpPr>
        <p:sp>
          <p:nvSpPr>
            <p:cNvPr id="655" name="Google Shape;655;p31"/>
            <p:cNvSpPr txBox="1"/>
            <p:nvPr/>
          </p:nvSpPr>
          <p:spPr>
            <a:xfrm>
              <a:off x="361950" y="6641151"/>
              <a:ext cx="61581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chemeClr val="dk1"/>
                </a:buClr>
                <a:buSzPts val="1100"/>
                <a:buFont typeface="Arial"/>
                <a:buNone/>
              </a:pPr>
              <a:r>
                <a:rPr lang="en-US" sz="1100" b="1">
                  <a:solidFill>
                    <a:schemeClr val="dk1"/>
                  </a:solidFill>
                </a:rPr>
                <a:t>3. 内容を確認して「削除」をクリックする</a:t>
              </a:r>
              <a:endParaRPr sz="1100" b="1">
                <a:solidFill>
                  <a:schemeClr val="dk1"/>
                </a:solidFill>
              </a:endParaRPr>
            </a:p>
          </p:txBody>
        </p:sp>
        <p:grpSp>
          <p:nvGrpSpPr>
            <p:cNvPr id="656" name="Google Shape;656;p31"/>
            <p:cNvGrpSpPr/>
            <p:nvPr/>
          </p:nvGrpSpPr>
          <p:grpSpPr>
            <a:xfrm>
              <a:off x="1390280" y="7037575"/>
              <a:ext cx="4779114" cy="1679925"/>
              <a:chOff x="623875" y="6808975"/>
              <a:chExt cx="4779114" cy="1679925"/>
            </a:xfrm>
          </p:grpSpPr>
          <p:pic>
            <p:nvPicPr>
              <p:cNvPr id="657" name="Google Shape;657;p31"/>
              <p:cNvPicPr preferRelativeResize="0"/>
              <p:nvPr/>
            </p:nvPicPr>
            <p:blipFill rotWithShape="1">
              <a:blip r:embed="rId6">
                <a:alphaModFix/>
              </a:blip>
              <a:srcRect/>
              <a:stretch/>
            </p:blipFill>
            <p:spPr>
              <a:xfrm>
                <a:off x="623875" y="6808975"/>
                <a:ext cx="4779114" cy="1679925"/>
              </a:xfrm>
              <a:prstGeom prst="rect">
                <a:avLst/>
              </a:prstGeom>
              <a:noFill/>
              <a:ln w="19050" cap="flat" cmpd="sng">
                <a:solidFill>
                  <a:schemeClr val="lt2"/>
                </a:solidFill>
                <a:prstDash val="solid"/>
                <a:round/>
                <a:headEnd type="none" w="sm" len="sm"/>
                <a:tailEnd type="none" w="sm" len="sm"/>
              </a:ln>
            </p:spPr>
          </p:pic>
          <p:sp>
            <p:nvSpPr>
              <p:cNvPr id="658" name="Google Shape;658;p31"/>
              <p:cNvSpPr/>
              <p:nvPr/>
            </p:nvSpPr>
            <p:spPr>
              <a:xfrm>
                <a:off x="4935653" y="8181876"/>
                <a:ext cx="365400" cy="245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59" name="Google Shape;659;p31"/>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31</a:t>
            </a:fld>
            <a:endParaRPr sz="8000">
              <a:solidFill>
                <a:schemeClr val="lt1"/>
              </a:solidFill>
              <a:latin typeface="Arial"/>
              <a:ea typeface="Arial"/>
              <a:cs typeface="Arial"/>
              <a:sym typeface="Arial"/>
            </a:endParaRPr>
          </a:p>
        </p:txBody>
      </p:sp>
      <p:sp>
        <p:nvSpPr>
          <p:cNvPr id="660" name="Google Shape;660;p31"/>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3019e1b1819_0_34"/>
          <p:cNvSpPr txBox="1">
            <a:spLocks noGrp="1"/>
          </p:cNvSpPr>
          <p:nvPr>
            <p:ph type="title"/>
          </p:nvPr>
        </p:nvSpPr>
        <p:spPr>
          <a:xfrm>
            <a:off x="358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休日出勤</a:t>
            </a:r>
            <a:r>
              <a:rPr lang="en-US" sz="1600">
                <a:latin typeface="Arial"/>
                <a:ea typeface="Arial"/>
                <a:cs typeface="Arial"/>
                <a:sym typeface="Arial"/>
              </a:rPr>
              <a:t>を</a:t>
            </a:r>
            <a:r>
              <a:rPr lang="en-US" sz="1600" b="0" i="0" u="none" strike="noStrike" cap="none">
                <a:solidFill>
                  <a:schemeClr val="dk1"/>
                </a:solidFill>
                <a:latin typeface="Arial"/>
                <a:ea typeface="Arial"/>
                <a:cs typeface="Arial"/>
                <a:sym typeface="Arial"/>
              </a:rPr>
              <a:t>申請する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666" name="Google Shape;666;g3019e1b1819_0_34"/>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667" name="Google Shape;667;g3019e1b1819_0_34"/>
          <p:cNvSpPr txBox="1"/>
          <p:nvPr/>
        </p:nvSpPr>
        <p:spPr>
          <a:xfrm>
            <a:off x="358950" y="1629483"/>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2E75B6"/>
                </a:solidFill>
                <a:latin typeface="Arial"/>
                <a:ea typeface="Arial"/>
                <a:cs typeface="Arial"/>
                <a:sym typeface="Arial"/>
              </a:rPr>
              <a:t>休日出勤申請についてご案内します。</a:t>
            </a:r>
            <a:endParaRPr sz="1400" b="0" i="0" u="none" strike="noStrike" cap="none">
              <a:solidFill>
                <a:srgbClr val="000000"/>
              </a:solidFill>
              <a:latin typeface="Arial"/>
              <a:ea typeface="Arial"/>
              <a:cs typeface="Arial"/>
              <a:sym typeface="Arial"/>
            </a:endParaRPr>
          </a:p>
        </p:txBody>
      </p:sp>
      <p:sp>
        <p:nvSpPr>
          <p:cNvPr id="668" name="Google Shape;668;g3019e1b1819_0_34"/>
          <p:cNvSpPr txBox="1"/>
          <p:nvPr/>
        </p:nvSpPr>
        <p:spPr>
          <a:xfrm>
            <a:off x="358950" y="4224170"/>
            <a:ext cx="6072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a:t>
            </a:r>
            <a:r>
              <a:rPr lang="en-US" sz="1100" b="1">
                <a:solidFill>
                  <a:schemeClr val="dk1"/>
                </a:solidFill>
              </a:rPr>
              <a:t>「</a:t>
            </a:r>
            <a:r>
              <a:rPr lang="en-US" sz="1100" b="1" i="0" u="none" strike="noStrike" cap="none">
                <a:solidFill>
                  <a:schemeClr val="dk1"/>
                </a:solidFill>
                <a:latin typeface="Arial"/>
                <a:ea typeface="Arial"/>
                <a:cs typeface="Arial"/>
                <a:sym typeface="Arial"/>
              </a:rPr>
              <a:t>新規申請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669" name="Google Shape;669;g3019e1b1819_0_34"/>
          <p:cNvSpPr txBox="1"/>
          <p:nvPr/>
        </p:nvSpPr>
        <p:spPr>
          <a:xfrm>
            <a:off x="358950" y="6321660"/>
            <a:ext cx="6730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申請フォームに必要事項を入力し</a:t>
            </a:r>
            <a:r>
              <a:rPr lang="en-US" sz="1100" b="1">
                <a:solidFill>
                  <a:schemeClr val="dk1"/>
                </a:solidFill>
              </a:rPr>
              <a:t>「</a:t>
            </a:r>
            <a:r>
              <a:rPr lang="en-US" sz="1100" b="1" i="0" u="none" strike="noStrike" cap="none">
                <a:solidFill>
                  <a:schemeClr val="dk1"/>
                </a:solidFill>
                <a:latin typeface="Arial"/>
                <a:ea typeface="Arial"/>
                <a:cs typeface="Arial"/>
                <a:sym typeface="Arial"/>
              </a:rPr>
              <a:t>確認画面に進む</a:t>
            </a:r>
            <a:r>
              <a:rPr lang="en-US" sz="1100" b="1">
                <a:solidFill>
                  <a:schemeClr val="dk1"/>
                </a:solidFill>
              </a:rPr>
              <a:t>」</a:t>
            </a:r>
            <a:r>
              <a:rPr lang="en-US" sz="1100" b="1" i="0" u="none" strike="noStrike" cap="none">
                <a:solidFill>
                  <a:schemeClr val="dk1"/>
                </a:solidFill>
                <a:latin typeface="Arial"/>
                <a:ea typeface="Arial"/>
                <a:cs typeface="Arial"/>
                <a:sym typeface="Arial"/>
              </a:rPr>
              <a:t>ボタンをクリック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sp>
        <p:nvSpPr>
          <p:cNvPr id="670" name="Google Shape;670;g3019e1b1819_0_34"/>
          <p:cNvSpPr txBox="1"/>
          <p:nvPr/>
        </p:nvSpPr>
        <p:spPr>
          <a:xfrm>
            <a:off x="358950" y="8282829"/>
            <a:ext cx="68010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b="1">
                <a:solidFill>
                  <a:schemeClr val="dk1"/>
                </a:solidFill>
              </a:rPr>
              <a:t>4. 申請内容を確認し、間違いがなければ「申請」をクリックして、申請を完了する</a:t>
            </a:r>
            <a:endParaRPr sz="1100" b="1">
              <a:solidFill>
                <a:schemeClr val="dk1"/>
              </a:solidFill>
            </a:endParaRPr>
          </a:p>
        </p:txBody>
      </p:sp>
      <p:grpSp>
        <p:nvGrpSpPr>
          <p:cNvPr id="671" name="Google Shape;671;g3019e1b1819_0_34"/>
          <p:cNvGrpSpPr/>
          <p:nvPr/>
        </p:nvGrpSpPr>
        <p:grpSpPr>
          <a:xfrm>
            <a:off x="358950" y="6652455"/>
            <a:ext cx="7094475" cy="1561178"/>
            <a:chOff x="358950" y="6539836"/>
            <a:chExt cx="7094475" cy="1561178"/>
          </a:xfrm>
        </p:grpSpPr>
        <p:sp>
          <p:nvSpPr>
            <p:cNvPr id="672" name="Google Shape;672;g3019e1b1819_0_34"/>
            <p:cNvSpPr txBox="1"/>
            <p:nvPr/>
          </p:nvSpPr>
          <p:spPr>
            <a:xfrm>
              <a:off x="3510225" y="6539836"/>
              <a:ext cx="39432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「取得予定の休暇タイプ」は以下の３つとなります。</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◆代休：休日出勤日に打刻することで</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　　　　代休の休暇日数が付与されます。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◆振休：選択後「休暇日」の項目が増えます。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000"/>
                <a:buFont typeface="Arial"/>
                <a:buNone/>
              </a:pPr>
              <a:r>
                <a:rPr lang="en-US" sz="1100" b="0" i="0" u="none" strike="noStrike" cap="none">
                  <a:solidFill>
                    <a:schemeClr val="dk1"/>
                  </a:solidFill>
                  <a:latin typeface="Arial"/>
                  <a:ea typeface="Arial"/>
                  <a:cs typeface="Arial"/>
                  <a:sym typeface="Arial"/>
                </a:rPr>
                <a:t>　　　「休日出勤日」と「休暇日」を振り替えます。</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◆休日出勤申請のみ：休暇日数を取得しません。</a:t>
              </a:r>
              <a:endParaRPr sz="1100" b="0" i="0" u="none" strike="noStrike" cap="none">
                <a:solidFill>
                  <a:schemeClr val="dk1"/>
                </a:solidFill>
                <a:latin typeface="Arial"/>
                <a:ea typeface="Arial"/>
                <a:cs typeface="Arial"/>
                <a:sym typeface="Arial"/>
              </a:endParaRPr>
            </a:p>
          </p:txBody>
        </p:sp>
        <p:grpSp>
          <p:nvGrpSpPr>
            <p:cNvPr id="673" name="Google Shape;673;g3019e1b1819_0_34"/>
            <p:cNvGrpSpPr/>
            <p:nvPr/>
          </p:nvGrpSpPr>
          <p:grpSpPr>
            <a:xfrm>
              <a:off x="358950" y="6539836"/>
              <a:ext cx="3059778" cy="1561178"/>
              <a:chOff x="363710" y="6692236"/>
              <a:chExt cx="3059778" cy="1561178"/>
            </a:xfrm>
          </p:grpSpPr>
          <p:pic>
            <p:nvPicPr>
              <p:cNvPr id="674" name="Google Shape;674;g3019e1b1819_0_34"/>
              <p:cNvPicPr preferRelativeResize="0"/>
              <p:nvPr/>
            </p:nvPicPr>
            <p:blipFill rotWithShape="1">
              <a:blip r:embed="rId5">
                <a:alphaModFix/>
              </a:blip>
              <a:srcRect/>
              <a:stretch/>
            </p:blipFill>
            <p:spPr>
              <a:xfrm>
                <a:off x="363710" y="6692236"/>
                <a:ext cx="3059778" cy="1561178"/>
              </a:xfrm>
              <a:prstGeom prst="rect">
                <a:avLst/>
              </a:prstGeom>
              <a:noFill/>
              <a:ln w="19050" cap="flat" cmpd="sng">
                <a:solidFill>
                  <a:schemeClr val="lt2"/>
                </a:solidFill>
                <a:prstDash val="solid"/>
                <a:round/>
                <a:headEnd type="none" w="sm" len="sm"/>
                <a:tailEnd type="none" w="sm" len="sm"/>
              </a:ln>
            </p:spPr>
          </p:pic>
          <p:sp>
            <p:nvSpPr>
              <p:cNvPr id="675" name="Google Shape;675;g3019e1b1819_0_34"/>
              <p:cNvSpPr/>
              <p:nvPr/>
            </p:nvSpPr>
            <p:spPr>
              <a:xfrm>
                <a:off x="2785101" y="7987475"/>
                <a:ext cx="619800" cy="244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76" name="Google Shape;676;g3019e1b1819_0_34"/>
          <p:cNvGrpSpPr/>
          <p:nvPr/>
        </p:nvGrpSpPr>
        <p:grpSpPr>
          <a:xfrm>
            <a:off x="1056801" y="8613625"/>
            <a:ext cx="5446074" cy="1642650"/>
            <a:chOff x="374650" y="8918425"/>
            <a:chExt cx="5446074" cy="1642650"/>
          </a:xfrm>
        </p:grpSpPr>
        <p:pic>
          <p:nvPicPr>
            <p:cNvPr id="677" name="Google Shape;677;g3019e1b1819_0_34"/>
            <p:cNvPicPr preferRelativeResize="0"/>
            <p:nvPr/>
          </p:nvPicPr>
          <p:blipFill rotWithShape="1">
            <a:blip r:embed="rId6">
              <a:alphaModFix/>
            </a:blip>
            <a:srcRect/>
            <a:stretch/>
          </p:blipFill>
          <p:spPr>
            <a:xfrm>
              <a:off x="374650" y="8918425"/>
              <a:ext cx="5446074" cy="1642650"/>
            </a:xfrm>
            <a:prstGeom prst="rect">
              <a:avLst/>
            </a:prstGeom>
            <a:noFill/>
            <a:ln w="19050" cap="flat" cmpd="sng">
              <a:solidFill>
                <a:schemeClr val="lt2"/>
              </a:solidFill>
              <a:prstDash val="solid"/>
              <a:round/>
              <a:headEnd type="none" w="sm" len="sm"/>
              <a:tailEnd type="none" w="sm" len="sm"/>
            </a:ln>
          </p:spPr>
        </p:pic>
        <p:sp>
          <p:nvSpPr>
            <p:cNvPr id="678" name="Google Shape;678;g3019e1b1819_0_34"/>
            <p:cNvSpPr/>
            <p:nvPr/>
          </p:nvSpPr>
          <p:spPr>
            <a:xfrm>
              <a:off x="5247375" y="10176706"/>
              <a:ext cx="473400" cy="274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9" name="Google Shape;679;g3019e1b1819_0_34"/>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32</a:t>
            </a:fld>
            <a:endParaRPr sz="8000">
              <a:solidFill>
                <a:schemeClr val="lt1"/>
              </a:solidFill>
              <a:latin typeface="Arial"/>
              <a:ea typeface="Arial"/>
              <a:cs typeface="Arial"/>
              <a:sym typeface="Arial"/>
            </a:endParaRPr>
          </a:p>
        </p:txBody>
      </p:sp>
      <p:sp>
        <p:nvSpPr>
          <p:cNvPr id="680" name="Google Shape;680;g3019e1b1819_0_34"/>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pic>
        <p:nvPicPr>
          <p:cNvPr id="681" name="Google Shape;681;g3019e1b1819_0_34"/>
          <p:cNvPicPr preferRelativeResize="0"/>
          <p:nvPr/>
        </p:nvPicPr>
        <p:blipFill>
          <a:blip r:embed="rId7">
            <a:alphaModFix/>
          </a:blip>
          <a:stretch>
            <a:fillRect/>
          </a:stretch>
        </p:blipFill>
        <p:spPr>
          <a:xfrm>
            <a:off x="1941513" y="2288074"/>
            <a:ext cx="3676650" cy="1866900"/>
          </a:xfrm>
          <a:prstGeom prst="rect">
            <a:avLst/>
          </a:prstGeom>
          <a:noFill/>
          <a:ln>
            <a:noFill/>
          </a:ln>
        </p:spPr>
      </p:pic>
      <p:sp>
        <p:nvSpPr>
          <p:cNvPr id="682" name="Google Shape;682;g3019e1b1819_0_34"/>
          <p:cNvSpPr txBox="1"/>
          <p:nvPr/>
        </p:nvSpPr>
        <p:spPr>
          <a:xfrm>
            <a:off x="361938" y="1957278"/>
            <a:ext cx="6072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「休日出勤</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683" name="Google Shape;683;g3019e1b1819_0_34"/>
          <p:cNvPicPr preferRelativeResize="0"/>
          <p:nvPr/>
        </p:nvPicPr>
        <p:blipFill>
          <a:blip r:embed="rId8">
            <a:alphaModFix/>
          </a:blip>
          <a:stretch>
            <a:fillRect/>
          </a:stretch>
        </p:blipFill>
        <p:spPr>
          <a:xfrm>
            <a:off x="339662" y="4554965"/>
            <a:ext cx="6880351" cy="1697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3019e1b1819_0_61"/>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休日出勤申請一覧を確認する</a:t>
            </a:r>
            <a:endParaRPr sz="3600" b="0" i="0" u="none" strike="noStrike" cap="none">
              <a:solidFill>
                <a:schemeClr val="dk1"/>
              </a:solidFill>
              <a:latin typeface="Calibri"/>
              <a:ea typeface="Calibri"/>
              <a:cs typeface="Calibri"/>
              <a:sym typeface="Calibri"/>
            </a:endParaRPr>
          </a:p>
        </p:txBody>
      </p:sp>
      <p:pic>
        <p:nvPicPr>
          <p:cNvPr id="689" name="Google Shape;689;g3019e1b1819_0_61"/>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690" name="Google Shape;690;g3019e1b1819_0_61"/>
          <p:cNvSpPr txBox="1"/>
          <p:nvPr/>
        </p:nvSpPr>
        <p:spPr>
          <a:xfrm>
            <a:off x="361950" y="16303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休日出勤申請の履歴を確認する方法をご案内します。</a:t>
            </a:r>
            <a:endParaRPr sz="1400" b="0" i="0" u="none" strike="noStrike" cap="none">
              <a:solidFill>
                <a:srgbClr val="000000"/>
              </a:solidFill>
              <a:latin typeface="Arial"/>
              <a:ea typeface="Arial"/>
              <a:cs typeface="Arial"/>
              <a:sym typeface="Arial"/>
            </a:endParaRPr>
          </a:p>
        </p:txBody>
      </p:sp>
      <p:sp>
        <p:nvSpPr>
          <p:cNvPr id="691" name="Google Shape;691;g3019e1b1819_0_61"/>
          <p:cNvSpPr txBox="1"/>
          <p:nvPr/>
        </p:nvSpPr>
        <p:spPr>
          <a:xfrm>
            <a:off x="361950" y="4510825"/>
            <a:ext cx="6584400" cy="261600"/>
          </a:xfrm>
          <a:prstGeom prst="rect">
            <a:avLst/>
          </a:prstGeom>
          <a:noFill/>
          <a:ln>
            <a:noFill/>
          </a:ln>
        </p:spPr>
        <p:txBody>
          <a:bodyPr spcFirstLastPara="1" wrap="square" lIns="91425" tIns="45700" rIns="91425" bIns="45700" anchor="t" anchorCtr="0">
            <a:spAutoFit/>
          </a:bodyPr>
          <a:lstStyle/>
          <a:p>
            <a:pPr marL="0" lvl="0" indent="0" algn="l" rtl="0">
              <a:lnSpc>
                <a:spcPct val="168000"/>
              </a:lnSpc>
              <a:spcBef>
                <a:spcPts val="0"/>
              </a:spcBef>
              <a:spcAft>
                <a:spcPts val="0"/>
              </a:spcAft>
              <a:buClr>
                <a:schemeClr val="dk1"/>
              </a:buClr>
              <a:buSzPts val="1100"/>
              <a:buFont typeface="Arial"/>
              <a:buNone/>
            </a:pPr>
            <a:r>
              <a:rPr lang="en-US" sz="1100" b="1">
                <a:solidFill>
                  <a:schemeClr val="dk1"/>
                </a:solidFill>
              </a:rPr>
              <a:t>2. 確認したい期間を指定し、「表示」をクリックして期間内の申請を表示する</a:t>
            </a:r>
            <a:endParaRPr sz="1100" b="1">
              <a:solidFill>
                <a:schemeClr val="dk1"/>
              </a:solidFill>
            </a:endParaRPr>
          </a:p>
        </p:txBody>
      </p:sp>
      <p:sp>
        <p:nvSpPr>
          <p:cNvPr id="692" name="Google Shape;692;g3019e1b1819_0_61"/>
          <p:cNvSpPr txBox="1"/>
          <p:nvPr/>
        </p:nvSpPr>
        <p:spPr>
          <a:xfrm>
            <a:off x="361950" y="4778000"/>
            <a:ext cx="66627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chemeClr val="dk1"/>
              </a:buClr>
              <a:buSzPts val="1000"/>
              <a:buFont typeface="Arial"/>
              <a:buNone/>
            </a:pPr>
            <a:r>
              <a:rPr lang="en-US" sz="1100">
                <a:solidFill>
                  <a:schemeClr val="dk1"/>
                </a:solidFill>
              </a:rPr>
              <a:t>休日出勤申請一覧では申請の承認状況を「承認・却下」欄で確認できます。</a:t>
            </a:r>
            <a:endParaRPr sz="1100">
              <a:solidFill>
                <a:schemeClr val="dk1"/>
              </a:solidFill>
            </a:endParaRPr>
          </a:p>
        </p:txBody>
      </p:sp>
      <p:sp>
        <p:nvSpPr>
          <p:cNvPr id="693" name="Google Shape;693;g3019e1b1819_0_61"/>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33</a:t>
            </a:fld>
            <a:endParaRPr sz="8000">
              <a:solidFill>
                <a:schemeClr val="lt1"/>
              </a:solidFill>
              <a:latin typeface="Arial"/>
              <a:ea typeface="Arial"/>
              <a:cs typeface="Arial"/>
              <a:sym typeface="Arial"/>
            </a:endParaRPr>
          </a:p>
        </p:txBody>
      </p:sp>
      <p:sp>
        <p:nvSpPr>
          <p:cNvPr id="694" name="Google Shape;694;g3019e1b1819_0_61"/>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pic>
        <p:nvPicPr>
          <p:cNvPr id="695" name="Google Shape;695;g3019e1b1819_0_61"/>
          <p:cNvPicPr preferRelativeResize="0"/>
          <p:nvPr/>
        </p:nvPicPr>
        <p:blipFill>
          <a:blip r:embed="rId4">
            <a:alphaModFix/>
          </a:blip>
          <a:stretch>
            <a:fillRect/>
          </a:stretch>
        </p:blipFill>
        <p:spPr>
          <a:xfrm>
            <a:off x="1941513" y="2431250"/>
            <a:ext cx="3676650" cy="1866900"/>
          </a:xfrm>
          <a:prstGeom prst="rect">
            <a:avLst/>
          </a:prstGeom>
          <a:noFill/>
          <a:ln>
            <a:noFill/>
          </a:ln>
        </p:spPr>
      </p:pic>
      <p:sp>
        <p:nvSpPr>
          <p:cNvPr id="696" name="Google Shape;696;g3019e1b1819_0_61"/>
          <p:cNvSpPr txBox="1"/>
          <p:nvPr/>
        </p:nvSpPr>
        <p:spPr>
          <a:xfrm>
            <a:off x="361938" y="2063750"/>
            <a:ext cx="6072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「休日出勤</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697" name="Google Shape;697;g3019e1b1819_0_61"/>
          <p:cNvPicPr preferRelativeResize="0"/>
          <p:nvPr/>
        </p:nvPicPr>
        <p:blipFill>
          <a:blip r:embed="rId5">
            <a:alphaModFix/>
          </a:blip>
          <a:stretch>
            <a:fillRect/>
          </a:stretch>
        </p:blipFill>
        <p:spPr>
          <a:xfrm>
            <a:off x="448487" y="5115800"/>
            <a:ext cx="6662701" cy="26231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3019e1b1819_0_80"/>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休日出勤申請を取り下げる</a:t>
            </a:r>
            <a:endParaRPr sz="3600" b="0" i="0" u="none" strike="noStrike" cap="none">
              <a:solidFill>
                <a:schemeClr val="dk1"/>
              </a:solidFill>
              <a:latin typeface="Calibri"/>
              <a:ea typeface="Calibri"/>
              <a:cs typeface="Calibri"/>
              <a:sym typeface="Calibri"/>
            </a:endParaRPr>
          </a:p>
        </p:txBody>
      </p:sp>
      <p:pic>
        <p:nvPicPr>
          <p:cNvPr id="703" name="Google Shape;703;g3019e1b1819_0_80"/>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704" name="Google Shape;704;g3019e1b1819_0_80"/>
          <p:cNvSpPr txBox="1"/>
          <p:nvPr/>
        </p:nvSpPr>
        <p:spPr>
          <a:xfrm>
            <a:off x="361950" y="1644596"/>
            <a:ext cx="6521400" cy="7020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2E75B6"/>
                </a:solidFill>
                <a:latin typeface="Arial"/>
                <a:ea typeface="Arial"/>
                <a:cs typeface="Arial"/>
                <a:sym typeface="Arial"/>
              </a:rPr>
              <a:t>休日出勤申請を取り下げる方法をご案内します。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なお、承認済みの申請を取り下げ・変更することは</a:t>
            </a:r>
            <a:r>
              <a:rPr lang="en-US" sz="1200">
                <a:solidFill>
                  <a:srgbClr val="2E75B6"/>
                </a:solidFill>
              </a:rPr>
              <a:t>できません</a:t>
            </a:r>
            <a:r>
              <a:rPr lang="en-US" sz="1200" b="0" i="0" u="none" strike="noStrike" cap="none">
                <a:solidFill>
                  <a:srgbClr val="2E75B6"/>
                </a:solidFill>
                <a:latin typeface="Arial"/>
                <a:ea typeface="Arial"/>
                <a:cs typeface="Arial"/>
                <a:sym typeface="Arial"/>
              </a:rPr>
              <a:t>。</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管理者にお問い合わせください。</a:t>
            </a:r>
            <a:endParaRPr sz="1400" b="0" i="0" u="none" strike="noStrike" cap="none">
              <a:solidFill>
                <a:srgbClr val="000000"/>
              </a:solidFill>
              <a:latin typeface="Arial"/>
              <a:ea typeface="Arial"/>
              <a:cs typeface="Arial"/>
              <a:sym typeface="Arial"/>
            </a:endParaRPr>
          </a:p>
        </p:txBody>
      </p:sp>
      <p:sp>
        <p:nvSpPr>
          <p:cNvPr id="705" name="Google Shape;705;g3019e1b1819_0_80"/>
          <p:cNvSpPr txBox="1"/>
          <p:nvPr/>
        </p:nvSpPr>
        <p:spPr>
          <a:xfrm>
            <a:off x="361950" y="2477950"/>
            <a:ext cx="6903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取り消したい申請がある期間を指定して</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endParaRPr sz="1100" b="1" i="0" u="none" strike="noStrike" cap="none">
              <a:solidFill>
                <a:schemeClr val="dk1"/>
              </a:solidFill>
              <a:latin typeface="Arial"/>
              <a:ea typeface="Arial"/>
              <a:cs typeface="Arial"/>
              <a:sym typeface="Arial"/>
            </a:endParaRPr>
          </a:p>
        </p:txBody>
      </p:sp>
      <p:sp>
        <p:nvSpPr>
          <p:cNvPr id="706" name="Google Shape;706;g3019e1b1819_0_80"/>
          <p:cNvSpPr txBox="1"/>
          <p:nvPr/>
        </p:nvSpPr>
        <p:spPr>
          <a:xfrm>
            <a:off x="394063" y="8694760"/>
            <a:ext cx="65748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b="1">
                <a:solidFill>
                  <a:schemeClr val="dk1"/>
                </a:solidFill>
              </a:rPr>
              <a:t>4. 再度確認が表示されるので、「取下げ」をクリックして取り下げを完了する</a:t>
            </a:r>
            <a:endParaRPr sz="1100" b="1">
              <a:solidFill>
                <a:schemeClr val="dk1"/>
              </a:solidFill>
            </a:endParaRPr>
          </a:p>
        </p:txBody>
      </p:sp>
      <p:sp>
        <p:nvSpPr>
          <p:cNvPr id="707" name="Google Shape;707;g3019e1b1819_0_80"/>
          <p:cNvSpPr txBox="1"/>
          <p:nvPr/>
        </p:nvSpPr>
        <p:spPr>
          <a:xfrm>
            <a:off x="361950" y="4602602"/>
            <a:ext cx="6903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取り消したい申請の</a:t>
            </a:r>
            <a:r>
              <a:rPr lang="en-US" sz="1100" b="1">
                <a:solidFill>
                  <a:schemeClr val="dk1"/>
                </a:solidFill>
              </a:rPr>
              <a:t>「</a:t>
            </a:r>
            <a:r>
              <a:rPr lang="en-US" sz="1100" b="1" i="0" u="none" strike="noStrike" cap="none">
                <a:solidFill>
                  <a:schemeClr val="dk1"/>
                </a:solidFill>
                <a:latin typeface="Arial"/>
                <a:ea typeface="Arial"/>
                <a:cs typeface="Arial"/>
                <a:sym typeface="Arial"/>
              </a:rPr>
              <a:t>申請No</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endParaRPr sz="1100" b="1" i="0" u="none" strike="noStrike" cap="none">
              <a:solidFill>
                <a:schemeClr val="dk1"/>
              </a:solidFill>
              <a:latin typeface="Arial"/>
              <a:ea typeface="Arial"/>
              <a:cs typeface="Arial"/>
              <a:sym typeface="Arial"/>
            </a:endParaRPr>
          </a:p>
        </p:txBody>
      </p:sp>
      <p:sp>
        <p:nvSpPr>
          <p:cNvPr id="708" name="Google Shape;708;g3019e1b1819_0_80"/>
          <p:cNvSpPr txBox="1"/>
          <p:nvPr/>
        </p:nvSpPr>
        <p:spPr>
          <a:xfrm>
            <a:off x="361950" y="5828912"/>
            <a:ext cx="6903300" cy="261600"/>
          </a:xfrm>
          <a:prstGeom prst="rect">
            <a:avLst/>
          </a:prstGeom>
          <a:noFill/>
          <a:ln>
            <a:noFill/>
          </a:ln>
        </p:spPr>
        <p:txBody>
          <a:bodyPr spcFirstLastPara="1" wrap="square" lIns="91425" tIns="45700" rIns="91425" bIns="45700" anchor="t" anchorCtr="0">
            <a:spAutoFit/>
          </a:bodyPr>
          <a:lstStyle/>
          <a:p>
            <a:pPr marL="0" lvl="0" indent="0" algn="l" rtl="0">
              <a:lnSpc>
                <a:spcPct val="168000"/>
              </a:lnSpc>
              <a:spcBef>
                <a:spcPts val="0"/>
              </a:spcBef>
              <a:spcAft>
                <a:spcPts val="0"/>
              </a:spcAft>
              <a:buClr>
                <a:schemeClr val="dk1"/>
              </a:buClr>
              <a:buSzPts val="1100"/>
              <a:buFont typeface="Arial"/>
              <a:buNone/>
            </a:pPr>
            <a:r>
              <a:rPr lang="en-US" sz="1100" b="1">
                <a:solidFill>
                  <a:schemeClr val="dk1"/>
                </a:solidFill>
              </a:rPr>
              <a:t>3. 内容を確認して「取下げ」をクリックする</a:t>
            </a:r>
            <a:endParaRPr sz="1100" b="1">
              <a:solidFill>
                <a:schemeClr val="dk1"/>
              </a:solidFill>
            </a:endParaRPr>
          </a:p>
        </p:txBody>
      </p:sp>
      <p:sp>
        <p:nvSpPr>
          <p:cNvPr id="709" name="Google Shape;709;g3019e1b1819_0_80"/>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34</a:t>
            </a:fld>
            <a:endParaRPr sz="8000">
              <a:solidFill>
                <a:schemeClr val="lt1"/>
              </a:solidFill>
              <a:latin typeface="Arial"/>
              <a:ea typeface="Arial"/>
              <a:cs typeface="Arial"/>
              <a:sym typeface="Arial"/>
            </a:endParaRPr>
          </a:p>
        </p:txBody>
      </p:sp>
      <p:sp>
        <p:nvSpPr>
          <p:cNvPr id="710" name="Google Shape;710;g3019e1b1819_0_80"/>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pic>
        <p:nvPicPr>
          <p:cNvPr id="711" name="Google Shape;711;g3019e1b1819_0_80"/>
          <p:cNvPicPr preferRelativeResize="0"/>
          <p:nvPr/>
        </p:nvPicPr>
        <p:blipFill>
          <a:blip r:embed="rId4">
            <a:alphaModFix/>
          </a:blip>
          <a:stretch>
            <a:fillRect/>
          </a:stretch>
        </p:blipFill>
        <p:spPr>
          <a:xfrm>
            <a:off x="519138" y="2870905"/>
            <a:ext cx="6521400" cy="1600342"/>
          </a:xfrm>
          <a:prstGeom prst="rect">
            <a:avLst/>
          </a:prstGeom>
          <a:noFill/>
          <a:ln>
            <a:noFill/>
          </a:ln>
        </p:spPr>
      </p:pic>
      <p:pic>
        <p:nvPicPr>
          <p:cNvPr id="712" name="Google Shape;712;g3019e1b1819_0_80"/>
          <p:cNvPicPr preferRelativeResize="0"/>
          <p:nvPr/>
        </p:nvPicPr>
        <p:blipFill>
          <a:blip r:embed="rId5">
            <a:alphaModFix/>
          </a:blip>
          <a:stretch>
            <a:fillRect/>
          </a:stretch>
        </p:blipFill>
        <p:spPr>
          <a:xfrm>
            <a:off x="420722" y="4995557"/>
            <a:ext cx="6718231" cy="702000"/>
          </a:xfrm>
          <a:prstGeom prst="rect">
            <a:avLst/>
          </a:prstGeom>
          <a:noFill/>
          <a:ln>
            <a:noFill/>
          </a:ln>
        </p:spPr>
      </p:pic>
      <p:pic>
        <p:nvPicPr>
          <p:cNvPr id="713" name="Google Shape;713;g3019e1b1819_0_80"/>
          <p:cNvPicPr preferRelativeResize="0"/>
          <p:nvPr/>
        </p:nvPicPr>
        <p:blipFill>
          <a:blip r:embed="rId6">
            <a:alphaModFix/>
          </a:blip>
          <a:stretch>
            <a:fillRect/>
          </a:stretch>
        </p:blipFill>
        <p:spPr>
          <a:xfrm>
            <a:off x="1375186" y="6221867"/>
            <a:ext cx="4809304" cy="23415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27d55d613b5_0_36"/>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選択備考</a:t>
            </a:r>
            <a:r>
              <a:rPr lang="en-US" sz="1600" b="0" i="0" u="none" strike="noStrike" cap="none">
                <a:solidFill>
                  <a:schemeClr val="dk1"/>
                </a:solidFill>
                <a:latin typeface="Arial"/>
                <a:ea typeface="Arial"/>
                <a:cs typeface="Arial"/>
                <a:sym typeface="Arial"/>
              </a:rPr>
              <a:t>申請一覧を確認する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719" name="Google Shape;719;g27d55d613b5_0_36"/>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720" name="Google Shape;720;g27d55d613b5_0_36"/>
          <p:cNvSpPr txBox="1"/>
          <p:nvPr/>
        </p:nvSpPr>
        <p:spPr>
          <a:xfrm>
            <a:off x="361950" y="1656256"/>
            <a:ext cx="6521400" cy="702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選択備考申請の履歴を確認する方法をご案内します。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選択備考申請は、打刻する際に選択備考欄を入力することで内容が送信されます。</a:t>
            </a:r>
            <a:endParaRPr sz="1200" b="0" i="0" u="none" strike="noStrike" cap="none">
              <a:solidFill>
                <a:srgbClr val="2E75B6"/>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200" b="0" i="0" u="none" strike="noStrike" cap="none">
                <a:solidFill>
                  <a:srgbClr val="2E75B6"/>
                </a:solidFill>
                <a:latin typeface="Arial"/>
                <a:ea typeface="Arial"/>
                <a:cs typeface="Arial"/>
                <a:sym typeface="Arial"/>
              </a:rPr>
              <a:t>また、選択備考を申請制にするには、管理者側での設定が必要となります。</a:t>
            </a:r>
            <a:endParaRPr sz="1200" b="0" i="0" u="none" strike="noStrike" cap="none">
              <a:solidFill>
                <a:srgbClr val="2E75B6"/>
              </a:solidFill>
              <a:latin typeface="Arial"/>
              <a:ea typeface="Arial"/>
              <a:cs typeface="Arial"/>
              <a:sym typeface="Arial"/>
            </a:endParaRPr>
          </a:p>
        </p:txBody>
      </p:sp>
      <p:grpSp>
        <p:nvGrpSpPr>
          <p:cNvPr id="721" name="Google Shape;721;g27d55d613b5_0_36"/>
          <p:cNvGrpSpPr/>
          <p:nvPr/>
        </p:nvGrpSpPr>
        <p:grpSpPr>
          <a:xfrm>
            <a:off x="361950" y="5103025"/>
            <a:ext cx="6747287" cy="4004291"/>
            <a:chOff x="361950" y="5636425"/>
            <a:chExt cx="6747287" cy="4004291"/>
          </a:xfrm>
        </p:grpSpPr>
        <p:sp>
          <p:nvSpPr>
            <p:cNvPr id="722" name="Google Shape;722;g27d55d613b5_0_36"/>
            <p:cNvSpPr txBox="1"/>
            <p:nvPr/>
          </p:nvSpPr>
          <p:spPr>
            <a:xfrm>
              <a:off x="361950" y="5636425"/>
              <a:ext cx="6658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確認したい期間、承認状況を指定し、</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をクリックして指定期間内の申請を表示</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723" name="Google Shape;723;g27d55d613b5_0_36"/>
            <p:cNvGrpSpPr/>
            <p:nvPr/>
          </p:nvGrpSpPr>
          <p:grpSpPr>
            <a:xfrm>
              <a:off x="450438" y="6279050"/>
              <a:ext cx="6658799" cy="3361666"/>
              <a:chOff x="523875" y="6202850"/>
              <a:chExt cx="6658799" cy="3361666"/>
            </a:xfrm>
          </p:grpSpPr>
          <p:pic>
            <p:nvPicPr>
              <p:cNvPr id="724" name="Google Shape;724;g27d55d613b5_0_36"/>
              <p:cNvPicPr preferRelativeResize="0"/>
              <p:nvPr/>
            </p:nvPicPr>
            <p:blipFill rotWithShape="1">
              <a:blip r:embed="rId5">
                <a:alphaModFix/>
              </a:blip>
              <a:srcRect/>
              <a:stretch/>
            </p:blipFill>
            <p:spPr>
              <a:xfrm>
                <a:off x="523875" y="6202850"/>
                <a:ext cx="6658799" cy="3361666"/>
              </a:xfrm>
              <a:prstGeom prst="rect">
                <a:avLst/>
              </a:prstGeom>
              <a:noFill/>
              <a:ln w="19050" cap="flat" cmpd="sng">
                <a:solidFill>
                  <a:schemeClr val="lt2"/>
                </a:solidFill>
                <a:prstDash val="solid"/>
                <a:round/>
                <a:headEnd type="none" w="sm" len="sm"/>
                <a:tailEnd type="none" w="sm" len="sm"/>
              </a:ln>
            </p:spPr>
          </p:pic>
          <p:sp>
            <p:nvSpPr>
              <p:cNvPr id="725" name="Google Shape;725;g27d55d613b5_0_36"/>
              <p:cNvSpPr/>
              <p:nvPr/>
            </p:nvSpPr>
            <p:spPr>
              <a:xfrm>
                <a:off x="6681975" y="7486474"/>
                <a:ext cx="400200" cy="27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6" name="Google Shape;726;g27d55d613b5_0_36"/>
            <p:cNvSpPr txBox="1"/>
            <p:nvPr/>
          </p:nvSpPr>
          <p:spPr>
            <a:xfrm>
              <a:off x="361950" y="5936431"/>
              <a:ext cx="5190300" cy="261600"/>
            </a:xfrm>
            <a:prstGeom prst="rect">
              <a:avLst/>
            </a:prstGeom>
            <a:noFill/>
            <a:ln>
              <a:noFill/>
            </a:ln>
          </p:spPr>
          <p:txBody>
            <a:bodyPr spcFirstLastPara="1" wrap="square" lIns="91425" tIns="45700" rIns="91425" bIns="45700" anchor="t" anchorCtr="0">
              <a:spAutoFit/>
            </a:bodyPr>
            <a:lstStyle/>
            <a:p>
              <a:pPr marL="0" lvl="0" indent="0" algn="l" rtl="0">
                <a:lnSpc>
                  <a:spcPct val="168000"/>
                </a:lnSpc>
                <a:spcBef>
                  <a:spcPts val="0"/>
                </a:spcBef>
                <a:spcAft>
                  <a:spcPts val="0"/>
                </a:spcAft>
                <a:buClr>
                  <a:schemeClr val="dk1"/>
                </a:buClr>
                <a:buSzPts val="1100"/>
                <a:buFont typeface="Arial"/>
                <a:buNone/>
              </a:pPr>
              <a:r>
                <a:rPr lang="en-US" sz="1100">
                  <a:solidFill>
                    <a:schemeClr val="dk1"/>
                  </a:solidFill>
                </a:rPr>
                <a:t>選択備考申請一覧では申請の承認状況を確認できます。</a:t>
              </a:r>
              <a:endParaRPr sz="1100" b="0" i="0" u="none" strike="noStrike" cap="none">
                <a:solidFill>
                  <a:schemeClr val="dk1"/>
                </a:solidFill>
                <a:latin typeface="Arial"/>
                <a:ea typeface="Arial"/>
                <a:cs typeface="Arial"/>
                <a:sym typeface="Arial"/>
              </a:endParaRPr>
            </a:p>
          </p:txBody>
        </p:sp>
      </p:grpSp>
      <p:sp>
        <p:nvSpPr>
          <p:cNvPr id="727" name="Google Shape;727;g27d55d613b5_0_36"/>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35</a:t>
            </a:fld>
            <a:endParaRPr sz="8000">
              <a:solidFill>
                <a:schemeClr val="lt1"/>
              </a:solidFill>
              <a:latin typeface="Arial"/>
              <a:ea typeface="Arial"/>
              <a:cs typeface="Arial"/>
              <a:sym typeface="Arial"/>
            </a:endParaRPr>
          </a:p>
        </p:txBody>
      </p:sp>
      <p:sp>
        <p:nvSpPr>
          <p:cNvPr id="728" name="Google Shape;728;g27d55d613b5_0_36"/>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grpSp>
        <p:nvGrpSpPr>
          <p:cNvPr id="729" name="Google Shape;729;g27d55d613b5_0_36"/>
          <p:cNvGrpSpPr/>
          <p:nvPr/>
        </p:nvGrpSpPr>
        <p:grpSpPr>
          <a:xfrm>
            <a:off x="361950" y="2553903"/>
            <a:ext cx="6148200" cy="2353475"/>
            <a:chOff x="361950" y="3130550"/>
            <a:chExt cx="6148200" cy="2353475"/>
          </a:xfrm>
        </p:grpSpPr>
        <p:sp>
          <p:nvSpPr>
            <p:cNvPr id="730" name="Google Shape;730;g27d55d613b5_0_36"/>
            <p:cNvSpPr txBox="1"/>
            <p:nvPr/>
          </p:nvSpPr>
          <p:spPr>
            <a:xfrm>
              <a:off x="361950" y="3130550"/>
              <a:ext cx="61482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マイページメニューの</a:t>
              </a:r>
              <a:r>
                <a:rPr lang="en-US" sz="1100" b="1">
                  <a:solidFill>
                    <a:schemeClr val="dk1"/>
                  </a:solidFill>
                </a:rPr>
                <a:t>「</a:t>
              </a:r>
              <a:r>
                <a:rPr lang="en-US" sz="1100" b="1" i="0" u="none" strike="noStrike" cap="none">
                  <a:solidFill>
                    <a:schemeClr val="dk1"/>
                  </a:solidFill>
                  <a:latin typeface="Arial"/>
                  <a:ea typeface="Arial"/>
                  <a:cs typeface="Arial"/>
                  <a:sym typeface="Arial"/>
                </a:rPr>
                <a:t>申請</a:t>
              </a:r>
              <a:r>
                <a:rPr lang="en-US" sz="1100" b="1">
                  <a:solidFill>
                    <a:schemeClr val="dk1"/>
                  </a:solidFill>
                </a:rPr>
                <a:t>」</a:t>
              </a:r>
              <a:r>
                <a:rPr lang="en-US" sz="1100" b="1" i="0" u="none" strike="noStrike" cap="none">
                  <a:solidFill>
                    <a:schemeClr val="dk1"/>
                  </a:solidFill>
                  <a:latin typeface="Arial"/>
                  <a:ea typeface="Arial"/>
                  <a:cs typeface="Arial"/>
                  <a:sym typeface="Arial"/>
                </a:rPr>
                <a:t>から</a:t>
              </a:r>
              <a:r>
                <a:rPr lang="en-US" sz="1100" b="1">
                  <a:solidFill>
                    <a:schemeClr val="dk1"/>
                  </a:solidFill>
                </a:rPr>
                <a:t>「</a:t>
              </a:r>
              <a:r>
                <a:rPr lang="en-US" sz="1100" b="1" i="0" u="none" strike="noStrike" cap="none">
                  <a:solidFill>
                    <a:schemeClr val="dk1"/>
                  </a:solidFill>
                  <a:latin typeface="Arial"/>
                  <a:ea typeface="Arial"/>
                  <a:cs typeface="Arial"/>
                  <a:sym typeface="Arial"/>
                </a:rPr>
                <a:t>選択備考申請</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pic>
          <p:nvPicPr>
            <p:cNvPr id="731" name="Google Shape;731;g27d55d613b5_0_36"/>
            <p:cNvPicPr preferRelativeResize="0"/>
            <p:nvPr/>
          </p:nvPicPr>
          <p:blipFill>
            <a:blip r:embed="rId6">
              <a:alphaModFix/>
            </a:blip>
            <a:stretch>
              <a:fillRect/>
            </a:stretch>
          </p:blipFill>
          <p:spPr>
            <a:xfrm>
              <a:off x="2076124" y="3544550"/>
              <a:ext cx="3407427" cy="193947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7d55d613b5_0_52"/>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選択備考</a:t>
            </a:r>
            <a:r>
              <a:rPr lang="en-US" sz="1600" b="0" i="0" u="none" strike="noStrike" cap="none">
                <a:solidFill>
                  <a:schemeClr val="dk1"/>
                </a:solidFill>
                <a:latin typeface="Arial"/>
                <a:ea typeface="Arial"/>
                <a:cs typeface="Arial"/>
                <a:sym typeface="Arial"/>
              </a:rPr>
              <a:t>申請を取り下げる</a:t>
            </a:r>
            <a:endParaRPr sz="3600" b="0" i="0" u="none" strike="noStrike" cap="none">
              <a:solidFill>
                <a:schemeClr val="dk1"/>
              </a:solidFill>
              <a:latin typeface="Calibri"/>
              <a:ea typeface="Calibri"/>
              <a:cs typeface="Calibri"/>
              <a:sym typeface="Calibri"/>
            </a:endParaRPr>
          </a:p>
        </p:txBody>
      </p:sp>
      <p:pic>
        <p:nvPicPr>
          <p:cNvPr id="737" name="Google Shape;737;g27d55d613b5_0_52"/>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738" name="Google Shape;738;g27d55d613b5_0_52"/>
          <p:cNvSpPr txBox="1"/>
          <p:nvPr/>
        </p:nvSpPr>
        <p:spPr>
          <a:xfrm>
            <a:off x="361950" y="1694719"/>
            <a:ext cx="6521400" cy="702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2E75B6"/>
                </a:solidFill>
                <a:latin typeface="Arial"/>
                <a:ea typeface="Arial"/>
                <a:cs typeface="Arial"/>
                <a:sym typeface="Arial"/>
              </a:rPr>
              <a:t>選択備考申請を取り下げる方法をご案内します。</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なお、承認済みの申請を取り下げ・変更することは</a:t>
            </a:r>
            <a:r>
              <a:rPr lang="en-US" sz="1200">
                <a:solidFill>
                  <a:srgbClr val="2E75B6"/>
                </a:solidFill>
              </a:rPr>
              <a:t>できません</a:t>
            </a:r>
            <a:r>
              <a:rPr lang="en-US" sz="1200" b="0" i="0" u="none" strike="noStrike" cap="none">
                <a:solidFill>
                  <a:srgbClr val="2E75B6"/>
                </a:solidFill>
                <a:latin typeface="Arial"/>
                <a:ea typeface="Arial"/>
                <a:cs typeface="Arial"/>
                <a:sym typeface="Arial"/>
              </a:rPr>
              <a:t>。</a:t>
            </a:r>
            <a:br>
              <a:rPr lang="en-US" sz="1200" b="0" i="0" u="none" strike="noStrike" cap="none">
                <a:solidFill>
                  <a:srgbClr val="2E75B6"/>
                </a:solidFill>
                <a:latin typeface="Arial"/>
                <a:ea typeface="Arial"/>
                <a:cs typeface="Arial"/>
                <a:sym typeface="Arial"/>
              </a:rPr>
            </a:br>
            <a:r>
              <a:rPr lang="en-US" sz="1200" b="0" i="0" u="none" strike="noStrike" cap="none">
                <a:solidFill>
                  <a:srgbClr val="2E75B6"/>
                </a:solidFill>
                <a:latin typeface="Arial"/>
                <a:ea typeface="Arial"/>
                <a:cs typeface="Arial"/>
                <a:sym typeface="Arial"/>
              </a:rPr>
              <a:t>管理者にお問い合わせください。</a:t>
            </a:r>
            <a:endParaRPr sz="1400" b="0" i="0" u="none" strike="noStrike" cap="none">
              <a:solidFill>
                <a:srgbClr val="000000"/>
              </a:solidFill>
              <a:latin typeface="Arial"/>
              <a:ea typeface="Arial"/>
              <a:cs typeface="Arial"/>
              <a:sym typeface="Arial"/>
            </a:endParaRPr>
          </a:p>
        </p:txBody>
      </p:sp>
      <p:grpSp>
        <p:nvGrpSpPr>
          <p:cNvPr id="739" name="Google Shape;739;g27d55d613b5_0_52"/>
          <p:cNvGrpSpPr/>
          <p:nvPr/>
        </p:nvGrpSpPr>
        <p:grpSpPr>
          <a:xfrm>
            <a:off x="361950" y="2609923"/>
            <a:ext cx="6361600" cy="2031155"/>
            <a:chOff x="361950" y="2609923"/>
            <a:chExt cx="6361600" cy="2031155"/>
          </a:xfrm>
        </p:grpSpPr>
        <p:sp>
          <p:nvSpPr>
            <p:cNvPr id="740" name="Google Shape;740;g27d55d613b5_0_52"/>
            <p:cNvSpPr txBox="1"/>
            <p:nvPr/>
          </p:nvSpPr>
          <p:spPr>
            <a:xfrm>
              <a:off x="361950" y="2609923"/>
              <a:ext cx="6158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1. 取り下げたい申請がある期間、承認状況を指定して</a:t>
              </a:r>
              <a:r>
                <a:rPr lang="en-US" sz="1100" b="1">
                  <a:solidFill>
                    <a:schemeClr val="dk1"/>
                  </a:solidFill>
                </a:rPr>
                <a:t>「</a:t>
              </a:r>
              <a:r>
                <a:rPr lang="en-US" sz="1100" b="1" i="0" u="none" strike="noStrike" cap="none">
                  <a:solidFill>
                    <a:schemeClr val="dk1"/>
                  </a:solidFill>
                  <a:latin typeface="Arial"/>
                  <a:ea typeface="Arial"/>
                  <a:cs typeface="Arial"/>
                  <a:sym typeface="Arial"/>
                </a:rPr>
                <a:t>表示</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741" name="Google Shape;741;g27d55d613b5_0_52"/>
            <p:cNvGrpSpPr/>
            <p:nvPr/>
          </p:nvGrpSpPr>
          <p:grpSpPr>
            <a:xfrm>
              <a:off x="836125" y="3008528"/>
              <a:ext cx="5887425" cy="1632550"/>
              <a:chOff x="623875" y="2569825"/>
              <a:chExt cx="5887425" cy="1632550"/>
            </a:xfrm>
          </p:grpSpPr>
          <p:pic>
            <p:nvPicPr>
              <p:cNvPr id="742" name="Google Shape;742;g27d55d613b5_0_52"/>
              <p:cNvPicPr preferRelativeResize="0"/>
              <p:nvPr/>
            </p:nvPicPr>
            <p:blipFill rotWithShape="1">
              <a:blip r:embed="rId4">
                <a:alphaModFix/>
              </a:blip>
              <a:srcRect/>
              <a:stretch/>
            </p:blipFill>
            <p:spPr>
              <a:xfrm>
                <a:off x="623875" y="2569825"/>
                <a:ext cx="5887425" cy="1632550"/>
              </a:xfrm>
              <a:prstGeom prst="rect">
                <a:avLst/>
              </a:prstGeom>
              <a:noFill/>
              <a:ln w="19050" cap="flat" cmpd="sng">
                <a:solidFill>
                  <a:schemeClr val="lt2"/>
                </a:solidFill>
                <a:prstDash val="solid"/>
                <a:round/>
                <a:headEnd type="none" w="sm" len="sm"/>
                <a:tailEnd type="none" w="sm" len="sm"/>
              </a:ln>
            </p:spPr>
          </p:pic>
          <p:sp>
            <p:nvSpPr>
              <p:cNvPr id="743" name="Google Shape;743;g27d55d613b5_0_52"/>
              <p:cNvSpPr/>
              <p:nvPr/>
            </p:nvSpPr>
            <p:spPr>
              <a:xfrm>
                <a:off x="6088038" y="3696482"/>
                <a:ext cx="360300" cy="27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44" name="Google Shape;744;g27d55d613b5_0_52"/>
          <p:cNvGrpSpPr/>
          <p:nvPr/>
        </p:nvGrpSpPr>
        <p:grpSpPr>
          <a:xfrm>
            <a:off x="342048" y="4854283"/>
            <a:ext cx="6875579" cy="2031111"/>
            <a:chOff x="342048" y="4930483"/>
            <a:chExt cx="6875579" cy="2031111"/>
          </a:xfrm>
        </p:grpSpPr>
        <p:sp>
          <p:nvSpPr>
            <p:cNvPr id="745" name="Google Shape;745;g27d55d613b5_0_52"/>
            <p:cNvSpPr txBox="1"/>
            <p:nvPr/>
          </p:nvSpPr>
          <p:spPr>
            <a:xfrm>
              <a:off x="361950" y="4930483"/>
              <a:ext cx="6185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取り下げたい申請にチェックをして</a:t>
              </a:r>
              <a:r>
                <a:rPr lang="en-US" sz="1100" b="1">
                  <a:solidFill>
                    <a:schemeClr val="dk1"/>
                  </a:solidFill>
                </a:rPr>
                <a:t>「</a:t>
              </a:r>
              <a:r>
                <a:rPr lang="en-US" sz="1100" b="1" i="0" u="none" strike="noStrike" cap="none">
                  <a:solidFill>
                    <a:schemeClr val="dk1"/>
                  </a:solidFill>
                  <a:latin typeface="Arial"/>
                  <a:ea typeface="Arial"/>
                  <a:cs typeface="Arial"/>
                  <a:sym typeface="Arial"/>
                </a:rPr>
                <a:t>チェックしたものを一括取消</a:t>
              </a:r>
              <a:r>
                <a:rPr lang="en-US" sz="1100" b="1">
                  <a:solidFill>
                    <a:schemeClr val="dk1"/>
                  </a:solidFill>
                </a:rPr>
                <a:t>」</a:t>
              </a:r>
              <a:r>
                <a:rPr lang="en-US" sz="1100" b="1" i="0" u="none" strike="noStrike" cap="none">
                  <a:solidFill>
                    <a:schemeClr val="dk1"/>
                  </a:solidFill>
                  <a:latin typeface="Arial"/>
                  <a:ea typeface="Arial"/>
                  <a:cs typeface="Arial"/>
                  <a:sym typeface="Arial"/>
                </a:rPr>
                <a:t>をクリック</a:t>
              </a:r>
              <a:r>
                <a:rPr lang="en-US" sz="1100" b="1">
                  <a:solidFill>
                    <a:schemeClr val="dk1"/>
                  </a:solidFill>
                </a:rPr>
                <a:t>する</a:t>
              </a:r>
              <a:endParaRPr sz="1100" b="1" i="0" u="none" strike="noStrike" cap="none">
                <a:solidFill>
                  <a:schemeClr val="dk1"/>
                </a:solidFill>
                <a:latin typeface="Arial"/>
                <a:ea typeface="Arial"/>
                <a:cs typeface="Arial"/>
                <a:sym typeface="Arial"/>
              </a:endParaRPr>
            </a:p>
          </p:txBody>
        </p:sp>
        <p:grpSp>
          <p:nvGrpSpPr>
            <p:cNvPr id="746" name="Google Shape;746;g27d55d613b5_0_52"/>
            <p:cNvGrpSpPr/>
            <p:nvPr/>
          </p:nvGrpSpPr>
          <p:grpSpPr>
            <a:xfrm>
              <a:off x="342048" y="5329087"/>
              <a:ext cx="6875579" cy="1632506"/>
              <a:chOff x="269625" y="5037875"/>
              <a:chExt cx="7156843" cy="1796925"/>
            </a:xfrm>
          </p:grpSpPr>
          <p:pic>
            <p:nvPicPr>
              <p:cNvPr id="747" name="Google Shape;747;g27d55d613b5_0_52"/>
              <p:cNvPicPr preferRelativeResize="0"/>
              <p:nvPr/>
            </p:nvPicPr>
            <p:blipFill rotWithShape="1">
              <a:blip r:embed="rId5">
                <a:alphaModFix/>
              </a:blip>
              <a:srcRect/>
              <a:stretch/>
            </p:blipFill>
            <p:spPr>
              <a:xfrm>
                <a:off x="269625" y="5051675"/>
                <a:ext cx="7156843" cy="1773420"/>
              </a:xfrm>
              <a:prstGeom prst="rect">
                <a:avLst/>
              </a:prstGeom>
              <a:noFill/>
              <a:ln w="19050" cap="flat" cmpd="sng">
                <a:solidFill>
                  <a:schemeClr val="lt2"/>
                </a:solidFill>
                <a:prstDash val="solid"/>
                <a:round/>
                <a:headEnd type="none" w="sm" len="sm"/>
                <a:tailEnd type="none" w="sm" len="sm"/>
              </a:ln>
            </p:spPr>
          </p:pic>
          <p:sp>
            <p:nvSpPr>
              <p:cNvPr id="748" name="Google Shape;748;g27d55d613b5_0_52"/>
              <p:cNvSpPr/>
              <p:nvPr/>
            </p:nvSpPr>
            <p:spPr>
              <a:xfrm>
                <a:off x="6044675" y="5037875"/>
                <a:ext cx="1313400" cy="27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27d55d613b5_0_52"/>
              <p:cNvSpPr/>
              <p:nvPr/>
            </p:nvSpPr>
            <p:spPr>
              <a:xfrm>
                <a:off x="269625" y="5826052"/>
                <a:ext cx="295200" cy="27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27d55d613b5_0_52"/>
              <p:cNvSpPr/>
              <p:nvPr/>
            </p:nvSpPr>
            <p:spPr>
              <a:xfrm>
                <a:off x="6044625" y="6537200"/>
                <a:ext cx="1313400" cy="297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51" name="Google Shape;751;g27d55d613b5_0_52"/>
          <p:cNvGrpSpPr/>
          <p:nvPr/>
        </p:nvGrpSpPr>
        <p:grpSpPr>
          <a:xfrm>
            <a:off x="361950" y="7098598"/>
            <a:ext cx="6822758" cy="1792686"/>
            <a:chOff x="361950" y="7250998"/>
            <a:chExt cx="6822758" cy="1792686"/>
          </a:xfrm>
        </p:grpSpPr>
        <p:sp>
          <p:nvSpPr>
            <p:cNvPr id="752" name="Google Shape;752;g27d55d613b5_0_52"/>
            <p:cNvSpPr txBox="1"/>
            <p:nvPr/>
          </p:nvSpPr>
          <p:spPr>
            <a:xfrm>
              <a:off x="361950" y="7250998"/>
              <a:ext cx="6574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取り下げが完了</a:t>
              </a:r>
              <a:r>
                <a:rPr lang="en-US" sz="1100" b="1">
                  <a:solidFill>
                    <a:schemeClr val="dk1"/>
                  </a:solidFill>
                </a:rPr>
                <a:t>し、承認状況に「取消」と表示される</a:t>
              </a:r>
              <a:endParaRPr sz="1100" b="1">
                <a:solidFill>
                  <a:schemeClr val="dk1"/>
                </a:solidFill>
              </a:endParaRPr>
            </a:p>
            <a:p>
              <a:pPr marL="0" marR="0" lvl="0" indent="0" algn="l" rtl="0">
                <a:lnSpc>
                  <a:spcPct val="140000"/>
                </a:lnSpc>
                <a:spcBef>
                  <a:spcPts val="500"/>
                </a:spcBef>
                <a:spcAft>
                  <a:spcPts val="500"/>
                </a:spcAft>
                <a:buClr>
                  <a:srgbClr val="3B3838"/>
                </a:buClr>
                <a:buSzPts val="1200"/>
                <a:buFont typeface="Arial"/>
                <a:buNone/>
              </a:pPr>
              <a:r>
                <a:rPr lang="en-US" sz="1100">
                  <a:solidFill>
                    <a:srgbClr val="FF0000"/>
                  </a:solidFill>
                </a:rPr>
                <a:t>※ 確認画面はありません。</a:t>
              </a:r>
              <a:br>
                <a:rPr lang="en-US" sz="1100">
                  <a:solidFill>
                    <a:srgbClr val="FF0000"/>
                  </a:solidFill>
                </a:rPr>
              </a:br>
              <a:r>
                <a:rPr lang="en-US" sz="1100">
                  <a:solidFill>
                    <a:srgbClr val="FF0000"/>
                  </a:solidFill>
                </a:rPr>
                <a:t>「チェックしたものを一括取消」をクリックすると即時取下げが実行されます。</a:t>
              </a:r>
              <a:endParaRPr sz="1100">
                <a:solidFill>
                  <a:srgbClr val="FF0000"/>
                </a:solidFill>
              </a:endParaRPr>
            </a:p>
          </p:txBody>
        </p:sp>
        <p:grpSp>
          <p:nvGrpSpPr>
            <p:cNvPr id="753" name="Google Shape;753;g27d55d613b5_0_52"/>
            <p:cNvGrpSpPr/>
            <p:nvPr/>
          </p:nvGrpSpPr>
          <p:grpSpPr>
            <a:xfrm>
              <a:off x="374967" y="8187803"/>
              <a:ext cx="6809742" cy="855881"/>
              <a:chOff x="277612" y="7654187"/>
              <a:chExt cx="7156849" cy="1056513"/>
            </a:xfrm>
          </p:grpSpPr>
          <p:pic>
            <p:nvPicPr>
              <p:cNvPr id="754" name="Google Shape;754;g27d55d613b5_0_52"/>
              <p:cNvPicPr preferRelativeResize="0"/>
              <p:nvPr/>
            </p:nvPicPr>
            <p:blipFill rotWithShape="1">
              <a:blip r:embed="rId6">
                <a:alphaModFix/>
              </a:blip>
              <a:srcRect/>
              <a:stretch/>
            </p:blipFill>
            <p:spPr>
              <a:xfrm>
                <a:off x="277612" y="7654187"/>
                <a:ext cx="7156849" cy="1056513"/>
              </a:xfrm>
              <a:prstGeom prst="rect">
                <a:avLst/>
              </a:prstGeom>
              <a:noFill/>
              <a:ln w="19050" cap="flat" cmpd="sng">
                <a:solidFill>
                  <a:schemeClr val="lt2"/>
                </a:solidFill>
                <a:prstDash val="solid"/>
                <a:round/>
                <a:headEnd type="none" w="sm" len="sm"/>
                <a:tailEnd type="none" w="sm" len="sm"/>
              </a:ln>
            </p:spPr>
          </p:pic>
          <p:sp>
            <p:nvSpPr>
              <p:cNvPr id="755" name="Google Shape;755;g27d55d613b5_0_52"/>
              <p:cNvSpPr/>
              <p:nvPr/>
            </p:nvSpPr>
            <p:spPr>
              <a:xfrm>
                <a:off x="5114528" y="8406651"/>
                <a:ext cx="365400" cy="245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56" name="Google Shape;756;g27d55d613b5_0_52"/>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36</a:t>
            </a:fld>
            <a:endParaRPr sz="8000">
              <a:solidFill>
                <a:schemeClr val="lt1"/>
              </a:solidFill>
              <a:latin typeface="Arial"/>
              <a:ea typeface="Arial"/>
              <a:cs typeface="Arial"/>
              <a:sym typeface="Arial"/>
            </a:endParaRPr>
          </a:p>
        </p:txBody>
      </p:sp>
      <p:sp>
        <p:nvSpPr>
          <p:cNvPr id="757" name="Google Shape;757;g27d55d613b5_0_52"/>
          <p:cNvSpPr txBox="1"/>
          <p:nvPr/>
        </p:nvSpPr>
        <p:spPr>
          <a:xfrm>
            <a:off x="361950" y="482600"/>
            <a:ext cx="57261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申請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g27d55d613b5_0_100"/>
          <p:cNvPicPr preferRelativeResize="0"/>
          <p:nvPr/>
        </p:nvPicPr>
        <p:blipFill rotWithShape="1">
          <a:blip r:embed="rId3">
            <a:alphaModFix/>
          </a:blip>
          <a:srcRect/>
          <a:stretch/>
        </p:blipFill>
        <p:spPr>
          <a:xfrm>
            <a:off x="341312" y="0"/>
            <a:ext cx="6884985" cy="10691813"/>
          </a:xfrm>
          <a:prstGeom prst="rect">
            <a:avLst/>
          </a:prstGeom>
          <a:noFill/>
          <a:ln>
            <a:noFill/>
          </a:ln>
        </p:spPr>
      </p:pic>
      <p:pic>
        <p:nvPicPr>
          <p:cNvPr id="763" name="Google Shape;763;g27d55d613b5_0_100"/>
          <p:cNvPicPr preferRelativeResize="0"/>
          <p:nvPr/>
        </p:nvPicPr>
        <p:blipFill rotWithShape="1">
          <a:blip r:embed="rId4">
            <a:alphaModFix/>
          </a:blip>
          <a:srcRect/>
          <a:stretch/>
        </p:blipFill>
        <p:spPr>
          <a:xfrm>
            <a:off x="3235325" y="8916987"/>
            <a:ext cx="1049336" cy="1050924"/>
          </a:xfrm>
          <a:prstGeom prst="rect">
            <a:avLst/>
          </a:prstGeom>
          <a:noFill/>
          <a:ln>
            <a:noFill/>
          </a:ln>
        </p:spPr>
      </p:pic>
      <p:sp>
        <p:nvSpPr>
          <p:cNvPr id="764" name="Google Shape;764;g27d55d613b5_0_100"/>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工数管理</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27d55d613b5_0_80"/>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工数を入力する（</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770" name="Google Shape;770;g27d55d613b5_0_80"/>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771" name="Google Shape;771;g27d55d613b5_0_80"/>
          <p:cNvSpPr txBox="1"/>
          <p:nvPr/>
        </p:nvSpPr>
        <p:spPr>
          <a:xfrm>
            <a:off x="361950" y="1698500"/>
            <a:ext cx="6792300" cy="2586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1100"/>
              <a:buFont typeface="Arial"/>
              <a:buNone/>
            </a:pPr>
            <a:r>
              <a:rPr lang="en-US" sz="1200">
                <a:solidFill>
                  <a:srgbClr val="2E75B6"/>
                </a:solidFill>
              </a:rPr>
              <a:t>各日の工数（労働時間）を入力する方法をご案内します。</a:t>
            </a:r>
            <a:endParaRPr sz="1200">
              <a:solidFill>
                <a:srgbClr val="2E75B6"/>
              </a:solidFill>
            </a:endParaRPr>
          </a:p>
        </p:txBody>
      </p:sp>
      <p:sp>
        <p:nvSpPr>
          <p:cNvPr id="772" name="Google Shape;772;g27d55d613b5_0_80"/>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工数管理</a:t>
            </a:r>
            <a:endParaRPr sz="2000" b="0" i="0" u="none" strike="noStrike" cap="none">
              <a:solidFill>
                <a:srgbClr val="000000"/>
              </a:solidFill>
              <a:latin typeface="Arial"/>
              <a:ea typeface="Arial"/>
              <a:cs typeface="Arial"/>
              <a:sym typeface="Arial"/>
            </a:endParaRPr>
          </a:p>
        </p:txBody>
      </p:sp>
      <p:sp>
        <p:nvSpPr>
          <p:cNvPr id="773" name="Google Shape;773;g27d55d613b5_0_80"/>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38</a:t>
            </a:fld>
            <a:endParaRPr sz="8000">
              <a:solidFill>
                <a:schemeClr val="lt1"/>
              </a:solidFill>
              <a:latin typeface="Arial"/>
              <a:ea typeface="Arial"/>
              <a:cs typeface="Arial"/>
              <a:sym typeface="Arial"/>
            </a:endParaRPr>
          </a:p>
        </p:txBody>
      </p:sp>
      <p:grpSp>
        <p:nvGrpSpPr>
          <p:cNvPr id="774" name="Google Shape;774;g27d55d613b5_0_80"/>
          <p:cNvGrpSpPr/>
          <p:nvPr/>
        </p:nvGrpSpPr>
        <p:grpSpPr>
          <a:xfrm>
            <a:off x="362025" y="2031105"/>
            <a:ext cx="6521400" cy="2317000"/>
            <a:chOff x="362025" y="1987400"/>
            <a:chExt cx="6521400" cy="2317000"/>
          </a:xfrm>
        </p:grpSpPr>
        <p:sp>
          <p:nvSpPr>
            <p:cNvPr id="775" name="Google Shape;775;g27d55d613b5_0_80"/>
            <p:cNvSpPr txBox="1"/>
            <p:nvPr/>
          </p:nvSpPr>
          <p:spPr>
            <a:xfrm>
              <a:off x="362025" y="1987400"/>
              <a:ext cx="6521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1. 工数実績入力画面を開き、工数を入力したい日付を選択する</a:t>
              </a:r>
              <a:endParaRPr sz="1100" b="1">
                <a:solidFill>
                  <a:schemeClr val="dk1"/>
                </a:solidFill>
              </a:endParaRPr>
            </a:p>
          </p:txBody>
        </p:sp>
        <p:pic>
          <p:nvPicPr>
            <p:cNvPr id="776" name="Google Shape;776;g27d55d613b5_0_80"/>
            <p:cNvPicPr preferRelativeResize="0"/>
            <p:nvPr/>
          </p:nvPicPr>
          <p:blipFill>
            <a:blip r:embed="rId5">
              <a:alphaModFix/>
            </a:blip>
            <a:stretch>
              <a:fillRect/>
            </a:stretch>
          </p:blipFill>
          <p:spPr>
            <a:xfrm>
              <a:off x="1429894" y="2325200"/>
              <a:ext cx="4699887" cy="1979200"/>
            </a:xfrm>
            <a:prstGeom prst="rect">
              <a:avLst/>
            </a:prstGeom>
            <a:noFill/>
            <a:ln>
              <a:noFill/>
            </a:ln>
          </p:spPr>
        </p:pic>
      </p:grpSp>
      <p:grpSp>
        <p:nvGrpSpPr>
          <p:cNvPr id="777" name="Google Shape;777;g27d55d613b5_0_80"/>
          <p:cNvGrpSpPr/>
          <p:nvPr/>
        </p:nvGrpSpPr>
        <p:grpSpPr>
          <a:xfrm>
            <a:off x="361950" y="4422111"/>
            <a:ext cx="6835800" cy="2398375"/>
            <a:chOff x="361950" y="4489975"/>
            <a:chExt cx="6835800" cy="2398375"/>
          </a:xfrm>
        </p:grpSpPr>
        <p:sp>
          <p:nvSpPr>
            <p:cNvPr id="778" name="Google Shape;778;g27d55d613b5_0_80"/>
            <p:cNvSpPr txBox="1"/>
            <p:nvPr/>
          </p:nvSpPr>
          <p:spPr>
            <a:xfrm>
              <a:off x="361950" y="4489975"/>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2. 工数を入力する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各分類（プロジェクト、タスク等）ごとに工数項目を選択し、工数（＝時間数）を入力してください。</a:t>
              </a:r>
              <a:br>
                <a:rPr lang="en-US" sz="1100">
                  <a:solidFill>
                    <a:schemeClr val="dk1"/>
                  </a:solidFill>
                </a:rPr>
              </a:br>
              <a:r>
                <a:rPr lang="en-US" sz="1100">
                  <a:solidFill>
                    <a:schemeClr val="dk1"/>
                  </a:solidFill>
                </a:rPr>
                <a:t>「追加」をクリックすると、工数入力欄が一行増えます。</a:t>
              </a:r>
              <a:endParaRPr sz="1100" b="1">
                <a:solidFill>
                  <a:schemeClr val="dk1"/>
                </a:solidFill>
              </a:endParaRPr>
            </a:p>
          </p:txBody>
        </p:sp>
        <p:pic>
          <p:nvPicPr>
            <p:cNvPr id="779" name="Google Shape;779;g27d55d613b5_0_80"/>
            <p:cNvPicPr preferRelativeResize="0"/>
            <p:nvPr/>
          </p:nvPicPr>
          <p:blipFill>
            <a:blip r:embed="rId6">
              <a:alphaModFix/>
            </a:blip>
            <a:stretch>
              <a:fillRect/>
            </a:stretch>
          </p:blipFill>
          <p:spPr>
            <a:xfrm>
              <a:off x="460737" y="5352725"/>
              <a:ext cx="6638201" cy="1535625"/>
            </a:xfrm>
            <a:prstGeom prst="rect">
              <a:avLst/>
            </a:prstGeom>
            <a:noFill/>
            <a:ln>
              <a:noFill/>
            </a:ln>
          </p:spPr>
        </p:pic>
      </p:grpSp>
      <p:grpSp>
        <p:nvGrpSpPr>
          <p:cNvPr id="780" name="Google Shape;780;g27d55d613b5_0_80"/>
          <p:cNvGrpSpPr/>
          <p:nvPr/>
        </p:nvGrpSpPr>
        <p:grpSpPr>
          <a:xfrm>
            <a:off x="361950" y="6894491"/>
            <a:ext cx="6835875" cy="3415509"/>
            <a:chOff x="361950" y="7046891"/>
            <a:chExt cx="6835875" cy="3415509"/>
          </a:xfrm>
        </p:grpSpPr>
        <p:sp>
          <p:nvSpPr>
            <p:cNvPr id="781" name="Google Shape;781;g27d55d613b5_0_80"/>
            <p:cNvSpPr txBox="1"/>
            <p:nvPr/>
          </p:nvSpPr>
          <p:spPr>
            <a:xfrm>
              <a:off x="361950" y="7046891"/>
              <a:ext cx="6835800" cy="5628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chemeClr val="dk1"/>
                </a:buClr>
                <a:buSzPts val="1100"/>
                <a:buFont typeface="Arial"/>
                <a:buNone/>
              </a:pPr>
              <a:r>
                <a:rPr lang="en-US" sz="1100">
                  <a:solidFill>
                    <a:schemeClr val="dk1"/>
                  </a:solidFill>
                </a:rPr>
                <a:t>＞実績欄に工数を入力する</a:t>
              </a:r>
              <a:endParaRPr sz="1100">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(1)もしくは(2)+(3)の方法で工数を入力し、「入力」をクリックしてください。</a:t>
              </a:r>
              <a:endParaRPr sz="1100">
                <a:solidFill>
                  <a:schemeClr val="dk1"/>
                </a:solidFill>
              </a:endParaRPr>
            </a:p>
          </p:txBody>
        </p:sp>
        <p:pic>
          <p:nvPicPr>
            <p:cNvPr id="782" name="Google Shape;782;g27d55d613b5_0_80"/>
            <p:cNvPicPr preferRelativeResize="0"/>
            <p:nvPr/>
          </p:nvPicPr>
          <p:blipFill>
            <a:blip r:embed="rId7">
              <a:alphaModFix/>
            </a:blip>
            <a:stretch>
              <a:fillRect/>
            </a:stretch>
          </p:blipFill>
          <p:spPr>
            <a:xfrm>
              <a:off x="362013" y="7711238"/>
              <a:ext cx="3257550" cy="2124075"/>
            </a:xfrm>
            <a:prstGeom prst="rect">
              <a:avLst/>
            </a:prstGeom>
            <a:noFill/>
            <a:ln>
              <a:noFill/>
            </a:ln>
          </p:spPr>
        </p:pic>
        <p:sp>
          <p:nvSpPr>
            <p:cNvPr id="783" name="Google Shape;783;g27d55d613b5_0_80"/>
            <p:cNvSpPr txBox="1"/>
            <p:nvPr/>
          </p:nvSpPr>
          <p:spPr>
            <a:xfrm>
              <a:off x="3736725" y="7609700"/>
              <a:ext cx="3461100" cy="28527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US" sz="1100">
                  <a:solidFill>
                    <a:schemeClr val="dk1"/>
                  </a:solidFill>
                </a:rPr>
                <a:t>(1)時間数で工数を入力する</a:t>
              </a:r>
              <a:br>
                <a:rPr lang="en-US" sz="1100">
                  <a:solidFill>
                    <a:schemeClr val="dk1"/>
                  </a:solidFill>
                </a:rPr>
              </a:br>
              <a:r>
                <a:rPr lang="en-US" sz="1100">
                  <a:solidFill>
                    <a:schemeClr val="dk1"/>
                  </a:solidFill>
                </a:rPr>
                <a:t>「0000」もしくは「00:00」のかたちで具体的な時間数を入力します。</a:t>
              </a:r>
              <a:endParaRPr sz="1100">
                <a:solidFill>
                  <a:schemeClr val="dk1"/>
                </a:solidFill>
              </a:endParaRPr>
            </a:p>
            <a:p>
              <a:pPr marL="0" lvl="0" indent="0" algn="l" rtl="0">
                <a:lnSpc>
                  <a:spcPct val="140000"/>
                </a:lnSpc>
                <a:spcBef>
                  <a:spcPts val="500"/>
                </a:spcBef>
                <a:spcAft>
                  <a:spcPts val="0"/>
                </a:spcAft>
                <a:buNone/>
              </a:pPr>
              <a:r>
                <a:rPr lang="en-US" sz="1100">
                  <a:solidFill>
                    <a:schemeClr val="dk1"/>
                  </a:solidFill>
                </a:rPr>
                <a:t>(2)割合から工数を入力する場合、「実労働時間」か「残り時間」を選択する「</a:t>
              </a:r>
              <a:br>
                <a:rPr lang="en-US" sz="1100">
                  <a:solidFill>
                    <a:schemeClr val="dk1"/>
                  </a:solidFill>
                </a:rPr>
              </a:br>
              <a:r>
                <a:rPr lang="en-US" sz="1100">
                  <a:solidFill>
                    <a:schemeClr val="dk1"/>
                  </a:solidFill>
                </a:rPr>
                <a:t>1日の実労働時間」か「実労働時間から入力済みの工数分を差し引いた残り時間」か、どちらをもとに工数を計算するか選択してください。</a:t>
              </a:r>
              <a:endParaRPr sz="1100">
                <a:solidFill>
                  <a:schemeClr val="dk1"/>
                </a:solidFill>
              </a:endParaRPr>
            </a:p>
            <a:p>
              <a:pPr marL="0" lvl="0" indent="0" algn="l" rtl="0">
                <a:lnSpc>
                  <a:spcPct val="140000"/>
                </a:lnSpc>
                <a:spcBef>
                  <a:spcPts val="500"/>
                </a:spcBef>
                <a:spcAft>
                  <a:spcPts val="500"/>
                </a:spcAft>
                <a:buNone/>
              </a:pPr>
              <a:r>
                <a:rPr lang="en-US" sz="1100">
                  <a:solidFill>
                    <a:schemeClr val="dk1"/>
                  </a:solidFill>
                </a:rPr>
                <a:t>(3)スライダーもしくは％数で割合を指定</a:t>
              </a:r>
              <a:br>
                <a:rPr lang="en-US" sz="1100">
                  <a:solidFill>
                    <a:schemeClr val="dk1"/>
                  </a:solidFill>
                </a:rPr>
              </a:br>
              <a:r>
                <a:rPr lang="en-US" sz="1100">
                  <a:solidFill>
                    <a:schemeClr val="dk1"/>
                  </a:solidFill>
                </a:rPr>
                <a:t>指定した割合にしたがって、(2)で選択した時間数から工数を計算します。</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g3014ab5146b_0_76"/>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789" name="Google Shape;789;g3014ab5146b_0_76"/>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工数管理</a:t>
            </a:r>
            <a:endParaRPr sz="2000" b="0" i="0" u="none" strike="noStrike" cap="none">
              <a:solidFill>
                <a:srgbClr val="000000"/>
              </a:solidFill>
              <a:latin typeface="Arial"/>
              <a:ea typeface="Arial"/>
              <a:cs typeface="Arial"/>
              <a:sym typeface="Arial"/>
            </a:endParaRPr>
          </a:p>
        </p:txBody>
      </p:sp>
      <p:sp>
        <p:nvSpPr>
          <p:cNvPr id="790" name="Google Shape;790;g3014ab5146b_0_76"/>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39</a:t>
            </a:fld>
            <a:endParaRPr sz="8000">
              <a:solidFill>
                <a:schemeClr val="lt1"/>
              </a:solidFill>
              <a:latin typeface="Arial"/>
              <a:ea typeface="Arial"/>
              <a:cs typeface="Arial"/>
              <a:sym typeface="Arial"/>
            </a:endParaRPr>
          </a:p>
        </p:txBody>
      </p:sp>
      <p:grpSp>
        <p:nvGrpSpPr>
          <p:cNvPr id="791" name="Google Shape;791;g3014ab5146b_0_76"/>
          <p:cNvGrpSpPr/>
          <p:nvPr/>
        </p:nvGrpSpPr>
        <p:grpSpPr>
          <a:xfrm>
            <a:off x="361950" y="3301707"/>
            <a:ext cx="6792300" cy="2738651"/>
            <a:chOff x="361950" y="7035507"/>
            <a:chExt cx="6792300" cy="2738651"/>
          </a:xfrm>
        </p:grpSpPr>
        <p:sp>
          <p:nvSpPr>
            <p:cNvPr id="792" name="Google Shape;792;g3014ab5146b_0_76"/>
            <p:cNvSpPr txBox="1"/>
            <p:nvPr/>
          </p:nvSpPr>
          <p:spPr>
            <a:xfrm>
              <a:off x="361950" y="7035507"/>
              <a:ext cx="6792300" cy="562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4. 「保存」をクリックして保存する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最後に画面右上の「保存」をクリックして、入力した工数を保存します。</a:t>
              </a:r>
              <a:endParaRPr sz="1100" b="1">
                <a:solidFill>
                  <a:schemeClr val="dk1"/>
                </a:solidFill>
              </a:endParaRPr>
            </a:p>
          </p:txBody>
        </p:sp>
        <p:pic>
          <p:nvPicPr>
            <p:cNvPr id="793" name="Google Shape;793;g3014ab5146b_0_76"/>
            <p:cNvPicPr preferRelativeResize="0"/>
            <p:nvPr/>
          </p:nvPicPr>
          <p:blipFill>
            <a:blip r:embed="rId4">
              <a:alphaModFix/>
            </a:blip>
            <a:stretch>
              <a:fillRect/>
            </a:stretch>
          </p:blipFill>
          <p:spPr>
            <a:xfrm>
              <a:off x="460725" y="7679428"/>
              <a:ext cx="6638226" cy="2094731"/>
            </a:xfrm>
            <a:prstGeom prst="rect">
              <a:avLst/>
            </a:prstGeom>
            <a:noFill/>
            <a:ln>
              <a:noFill/>
            </a:ln>
          </p:spPr>
        </p:pic>
      </p:grpSp>
      <p:grpSp>
        <p:nvGrpSpPr>
          <p:cNvPr id="794" name="Google Shape;794;g3014ab5146b_0_76"/>
          <p:cNvGrpSpPr/>
          <p:nvPr/>
        </p:nvGrpSpPr>
        <p:grpSpPr>
          <a:xfrm>
            <a:off x="361950" y="1331907"/>
            <a:ext cx="6792300" cy="1685625"/>
            <a:chOff x="361950" y="7035507"/>
            <a:chExt cx="6792300" cy="1685625"/>
          </a:xfrm>
        </p:grpSpPr>
        <p:sp>
          <p:nvSpPr>
            <p:cNvPr id="795" name="Google Shape;795;g3014ab5146b_0_76"/>
            <p:cNvSpPr txBox="1"/>
            <p:nvPr/>
          </p:nvSpPr>
          <p:spPr>
            <a:xfrm>
              <a:off x="361950" y="7035507"/>
              <a:ext cx="67923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3. デフォルト・テンプレートを利用して工数を入力する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工数入力設定でデフォルトやテンプレートを登録済みであれば、「デフォルト工数を追加」・</a:t>
              </a:r>
              <a:br>
                <a:rPr lang="en-US" sz="1100">
                  <a:solidFill>
                    <a:schemeClr val="dk1"/>
                  </a:solidFill>
                </a:rPr>
              </a:br>
              <a:r>
                <a:rPr lang="en-US" sz="1100">
                  <a:solidFill>
                    <a:schemeClr val="dk1"/>
                  </a:solidFill>
                </a:rPr>
                <a:t>「テンプレートから追加」をクリックして、テンプレートを選んで工数を入力できます。</a:t>
              </a:r>
              <a:endParaRPr sz="1100">
                <a:solidFill>
                  <a:schemeClr val="dk1"/>
                </a:solidFill>
              </a:endParaRPr>
            </a:p>
          </p:txBody>
        </p:sp>
        <p:pic>
          <p:nvPicPr>
            <p:cNvPr id="796" name="Google Shape;796;g3014ab5146b_0_76"/>
            <p:cNvPicPr preferRelativeResize="0"/>
            <p:nvPr/>
          </p:nvPicPr>
          <p:blipFill>
            <a:blip r:embed="rId5">
              <a:alphaModFix/>
            </a:blip>
            <a:stretch>
              <a:fillRect/>
            </a:stretch>
          </p:blipFill>
          <p:spPr>
            <a:xfrm>
              <a:off x="1960563" y="7911507"/>
              <a:ext cx="3638550" cy="8096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187" name="Google Shape;187;p3"/>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188" name="Google Shape;188;p3"/>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はじめに</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3014ab5146b_0_109"/>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工数実績一覧を確認する（</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802" name="Google Shape;802;g3014ab5146b_0_109"/>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803" name="Google Shape;803;g3014ab5146b_0_109"/>
          <p:cNvSpPr txBox="1"/>
          <p:nvPr/>
        </p:nvSpPr>
        <p:spPr>
          <a:xfrm>
            <a:off x="361950" y="1698500"/>
            <a:ext cx="6792300" cy="4248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1100"/>
              <a:buFont typeface="Arial"/>
              <a:buNone/>
            </a:pPr>
            <a:r>
              <a:rPr lang="en-US" sz="1200">
                <a:solidFill>
                  <a:srgbClr val="2E75B6"/>
                </a:solidFill>
              </a:rPr>
              <a:t>工数実績一覧では入力した工数（実績）をで日ごとに確認できます。</a:t>
            </a:r>
            <a:endParaRPr sz="1200">
              <a:solidFill>
                <a:srgbClr val="2E75B6"/>
              </a:solidFill>
            </a:endParaRPr>
          </a:p>
          <a:p>
            <a:pPr marL="0" lvl="0" indent="0" algn="l" rtl="0">
              <a:lnSpc>
                <a:spcPct val="90000"/>
              </a:lnSpc>
              <a:spcBef>
                <a:spcPts val="0"/>
              </a:spcBef>
              <a:spcAft>
                <a:spcPts val="0"/>
              </a:spcAft>
              <a:buClr>
                <a:schemeClr val="dk1"/>
              </a:buClr>
              <a:buSzPts val="1100"/>
              <a:buFont typeface="Arial"/>
              <a:buNone/>
            </a:pPr>
            <a:r>
              <a:rPr lang="en-US" sz="1200">
                <a:solidFill>
                  <a:srgbClr val="2E75B6"/>
                </a:solidFill>
              </a:rPr>
              <a:t>また、実績を集計してグラフとして表示します。</a:t>
            </a:r>
            <a:endParaRPr sz="1200">
              <a:solidFill>
                <a:srgbClr val="2E75B6"/>
              </a:solidFill>
            </a:endParaRPr>
          </a:p>
        </p:txBody>
      </p:sp>
      <p:sp>
        <p:nvSpPr>
          <p:cNvPr id="804" name="Google Shape;804;g3014ab5146b_0_109"/>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工数管理</a:t>
            </a:r>
            <a:endParaRPr sz="2000" b="0" i="0" u="none" strike="noStrike" cap="none">
              <a:solidFill>
                <a:srgbClr val="000000"/>
              </a:solidFill>
              <a:latin typeface="Arial"/>
              <a:ea typeface="Arial"/>
              <a:cs typeface="Arial"/>
              <a:sym typeface="Arial"/>
            </a:endParaRPr>
          </a:p>
        </p:txBody>
      </p:sp>
      <p:sp>
        <p:nvSpPr>
          <p:cNvPr id="805" name="Google Shape;805;g3014ab5146b_0_109"/>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40</a:t>
            </a:fld>
            <a:endParaRPr sz="8000">
              <a:solidFill>
                <a:schemeClr val="lt1"/>
              </a:solidFill>
              <a:latin typeface="Arial"/>
              <a:ea typeface="Arial"/>
              <a:cs typeface="Arial"/>
              <a:sym typeface="Arial"/>
            </a:endParaRPr>
          </a:p>
        </p:txBody>
      </p:sp>
      <p:grpSp>
        <p:nvGrpSpPr>
          <p:cNvPr id="806" name="Google Shape;806;g3014ab5146b_0_109"/>
          <p:cNvGrpSpPr/>
          <p:nvPr/>
        </p:nvGrpSpPr>
        <p:grpSpPr>
          <a:xfrm>
            <a:off x="362025" y="2318093"/>
            <a:ext cx="6521400" cy="2162406"/>
            <a:chOff x="362025" y="2183505"/>
            <a:chExt cx="6521400" cy="2162406"/>
          </a:xfrm>
        </p:grpSpPr>
        <p:sp>
          <p:nvSpPr>
            <p:cNvPr id="807" name="Google Shape;807;g3014ab5146b_0_109"/>
            <p:cNvSpPr txBox="1"/>
            <p:nvPr/>
          </p:nvSpPr>
          <p:spPr>
            <a:xfrm>
              <a:off x="362025" y="2183505"/>
              <a:ext cx="6521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1. 工数実績一覧を開く</a:t>
              </a:r>
              <a:endParaRPr sz="1100" b="1">
                <a:solidFill>
                  <a:schemeClr val="dk1"/>
                </a:solidFill>
              </a:endParaRPr>
            </a:p>
          </p:txBody>
        </p:sp>
        <p:pic>
          <p:nvPicPr>
            <p:cNvPr id="808" name="Google Shape;808;g3014ab5146b_0_109"/>
            <p:cNvPicPr preferRelativeResize="0"/>
            <p:nvPr/>
          </p:nvPicPr>
          <p:blipFill>
            <a:blip r:embed="rId5">
              <a:alphaModFix/>
            </a:blip>
            <a:stretch>
              <a:fillRect/>
            </a:stretch>
          </p:blipFill>
          <p:spPr>
            <a:xfrm>
              <a:off x="2250157" y="2521305"/>
              <a:ext cx="3059361" cy="1824606"/>
            </a:xfrm>
            <a:prstGeom prst="rect">
              <a:avLst/>
            </a:prstGeom>
            <a:noFill/>
            <a:ln>
              <a:noFill/>
            </a:ln>
          </p:spPr>
        </p:pic>
      </p:grpSp>
      <p:grpSp>
        <p:nvGrpSpPr>
          <p:cNvPr id="809" name="Google Shape;809;g3014ab5146b_0_109"/>
          <p:cNvGrpSpPr/>
          <p:nvPr/>
        </p:nvGrpSpPr>
        <p:grpSpPr>
          <a:xfrm>
            <a:off x="361950" y="4751493"/>
            <a:ext cx="6835800" cy="1904700"/>
            <a:chOff x="361950" y="4422111"/>
            <a:chExt cx="6835800" cy="1904700"/>
          </a:xfrm>
        </p:grpSpPr>
        <p:sp>
          <p:nvSpPr>
            <p:cNvPr id="810" name="Google Shape;810;g3014ab5146b_0_109"/>
            <p:cNvSpPr txBox="1"/>
            <p:nvPr/>
          </p:nvSpPr>
          <p:spPr>
            <a:xfrm>
              <a:off x="361950" y="4422111"/>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2. 表示月度を選択する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工数実績一覧を開くと、現在の月度の実績が表示されます。</a:t>
              </a:r>
              <a:br>
                <a:rPr lang="en-US" sz="1100">
                  <a:solidFill>
                    <a:schemeClr val="dk1"/>
                  </a:solidFill>
                </a:rPr>
              </a:br>
              <a:r>
                <a:rPr lang="en-US" sz="1100">
                  <a:solidFill>
                    <a:schemeClr val="dk1"/>
                  </a:solidFill>
                </a:rPr>
                <a:t>実績を確認したい表示月を選択し、「表示」ボタンをクリックしてください。</a:t>
              </a:r>
              <a:endParaRPr sz="1100" b="1">
                <a:solidFill>
                  <a:schemeClr val="dk1"/>
                </a:solidFill>
              </a:endParaRPr>
            </a:p>
          </p:txBody>
        </p:sp>
        <p:pic>
          <p:nvPicPr>
            <p:cNvPr id="811" name="Google Shape;811;g3014ab5146b_0_109"/>
            <p:cNvPicPr preferRelativeResize="0"/>
            <p:nvPr/>
          </p:nvPicPr>
          <p:blipFill>
            <a:blip r:embed="rId6">
              <a:alphaModFix/>
            </a:blip>
            <a:stretch>
              <a:fillRect/>
            </a:stretch>
          </p:blipFill>
          <p:spPr>
            <a:xfrm>
              <a:off x="1970088" y="5298111"/>
              <a:ext cx="3619500" cy="1028700"/>
            </a:xfrm>
            <a:prstGeom prst="rect">
              <a:avLst/>
            </a:prstGeom>
            <a:noFill/>
            <a:ln>
              <a:noFill/>
            </a:ln>
          </p:spPr>
        </p:pic>
      </p:grpSp>
      <p:grpSp>
        <p:nvGrpSpPr>
          <p:cNvPr id="812" name="Google Shape;812;g3014ab5146b_0_109"/>
          <p:cNvGrpSpPr/>
          <p:nvPr/>
        </p:nvGrpSpPr>
        <p:grpSpPr>
          <a:xfrm>
            <a:off x="361950" y="6927186"/>
            <a:ext cx="6835800" cy="1780875"/>
            <a:chOff x="361950" y="7079586"/>
            <a:chExt cx="6835800" cy="1780875"/>
          </a:xfrm>
        </p:grpSpPr>
        <p:sp>
          <p:nvSpPr>
            <p:cNvPr id="813" name="Google Shape;813;g3014ab5146b_0_109"/>
            <p:cNvSpPr txBox="1"/>
            <p:nvPr/>
          </p:nvSpPr>
          <p:spPr>
            <a:xfrm>
              <a:off x="361950" y="7079586"/>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3. 必要に応じて集計軸を変更する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「集計軸」は、登録済みの分類のうち工数の入力実績があるものから選択できます。</a:t>
              </a:r>
              <a:br>
                <a:rPr lang="en-US" sz="1100">
                  <a:solidFill>
                    <a:schemeClr val="dk1"/>
                  </a:solidFill>
                </a:rPr>
              </a:br>
              <a:r>
                <a:rPr lang="en-US" sz="1100">
                  <a:solidFill>
                    <a:schemeClr val="dk1"/>
                  </a:solidFill>
                </a:rPr>
                <a:t>「集計軸」で選択した分類にしたがって、円グラフ・棒グラフは自動で再生成されます。</a:t>
              </a:r>
              <a:endParaRPr sz="1100" b="1">
                <a:solidFill>
                  <a:schemeClr val="dk1"/>
                </a:solidFill>
              </a:endParaRPr>
            </a:p>
          </p:txBody>
        </p:sp>
        <p:pic>
          <p:nvPicPr>
            <p:cNvPr id="814" name="Google Shape;814;g3014ab5146b_0_109"/>
            <p:cNvPicPr preferRelativeResize="0"/>
            <p:nvPr/>
          </p:nvPicPr>
          <p:blipFill>
            <a:blip r:embed="rId7">
              <a:alphaModFix/>
            </a:blip>
            <a:stretch>
              <a:fillRect/>
            </a:stretch>
          </p:blipFill>
          <p:spPr>
            <a:xfrm>
              <a:off x="2365375" y="7955586"/>
              <a:ext cx="2828925" cy="904875"/>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g3014ab5146b_0_149"/>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820" name="Google Shape;820;g3014ab5146b_0_149"/>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工数管理</a:t>
            </a:r>
            <a:endParaRPr sz="2000" b="0" i="0" u="none" strike="noStrike" cap="none">
              <a:solidFill>
                <a:srgbClr val="000000"/>
              </a:solidFill>
              <a:latin typeface="Arial"/>
              <a:ea typeface="Arial"/>
              <a:cs typeface="Arial"/>
              <a:sym typeface="Arial"/>
            </a:endParaRPr>
          </a:p>
        </p:txBody>
      </p:sp>
      <p:sp>
        <p:nvSpPr>
          <p:cNvPr id="821" name="Google Shape;821;g3014ab5146b_0_149"/>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41</a:t>
            </a:fld>
            <a:endParaRPr sz="8000">
              <a:solidFill>
                <a:schemeClr val="lt1"/>
              </a:solidFill>
              <a:latin typeface="Arial"/>
              <a:ea typeface="Arial"/>
              <a:cs typeface="Arial"/>
              <a:sym typeface="Arial"/>
            </a:endParaRPr>
          </a:p>
        </p:txBody>
      </p:sp>
      <p:grpSp>
        <p:nvGrpSpPr>
          <p:cNvPr id="822" name="Google Shape;822;g3014ab5146b_0_149"/>
          <p:cNvGrpSpPr/>
          <p:nvPr/>
        </p:nvGrpSpPr>
        <p:grpSpPr>
          <a:xfrm>
            <a:off x="361950" y="1331911"/>
            <a:ext cx="6835800" cy="5922051"/>
            <a:chOff x="361950" y="1331911"/>
            <a:chExt cx="6835800" cy="5922051"/>
          </a:xfrm>
        </p:grpSpPr>
        <p:sp>
          <p:nvSpPr>
            <p:cNvPr id="823" name="Google Shape;823;g3014ab5146b_0_149"/>
            <p:cNvSpPr txBox="1"/>
            <p:nvPr/>
          </p:nvSpPr>
          <p:spPr>
            <a:xfrm>
              <a:off x="361950" y="1331911"/>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4. 実績を確認する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「集計軸」は、登録済みの分類のうち工数の入力実績があるものから選択できます。</a:t>
              </a:r>
              <a:br>
                <a:rPr lang="en-US" sz="1100">
                  <a:solidFill>
                    <a:schemeClr val="dk1"/>
                  </a:solidFill>
                </a:rPr>
              </a:br>
              <a:r>
                <a:rPr lang="en-US" sz="1100">
                  <a:solidFill>
                    <a:schemeClr val="dk1"/>
                  </a:solidFill>
                </a:rPr>
                <a:t>「集計軸」で選択した分類にしたがって、円グラフ・棒グラフは自動で再生成されます。</a:t>
              </a:r>
              <a:endParaRPr sz="1100" b="1">
                <a:solidFill>
                  <a:schemeClr val="dk1"/>
                </a:solidFill>
              </a:endParaRPr>
            </a:p>
          </p:txBody>
        </p:sp>
        <p:pic>
          <p:nvPicPr>
            <p:cNvPr id="824" name="Google Shape;824;g3014ab5146b_0_149"/>
            <p:cNvPicPr preferRelativeResize="0"/>
            <p:nvPr/>
          </p:nvPicPr>
          <p:blipFill>
            <a:blip r:embed="rId4">
              <a:alphaModFix/>
            </a:blip>
            <a:stretch>
              <a:fillRect/>
            </a:stretch>
          </p:blipFill>
          <p:spPr>
            <a:xfrm>
              <a:off x="973138" y="2242160"/>
              <a:ext cx="5613399" cy="5011801"/>
            </a:xfrm>
            <a:prstGeom prst="rect">
              <a:avLst/>
            </a:prstGeom>
            <a:noFill/>
            <a:ln>
              <a:noFill/>
            </a:ln>
          </p:spPr>
        </p:pic>
      </p:grpSp>
      <p:sp>
        <p:nvSpPr>
          <p:cNvPr id="825" name="Google Shape;825;g3014ab5146b_0_149"/>
          <p:cNvSpPr txBox="1"/>
          <p:nvPr/>
        </p:nvSpPr>
        <p:spPr>
          <a:xfrm>
            <a:off x="361950" y="7593011"/>
            <a:ext cx="6835800" cy="799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5. グラフ・表をダウンロードする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「PDFダウンロード」ボタンからは円グラフ・棒グラフをPDF形式で、</a:t>
            </a:r>
            <a:br>
              <a:rPr lang="en-US" sz="1100">
                <a:solidFill>
                  <a:schemeClr val="dk1"/>
                </a:solidFill>
              </a:rPr>
            </a:br>
            <a:r>
              <a:rPr lang="en-US" sz="1100">
                <a:solidFill>
                  <a:schemeClr val="dk1"/>
                </a:solidFill>
              </a:rPr>
              <a:t>「CSVダウンロード」ボタンからは表をCSV形式でダウンロードできます。</a:t>
            </a:r>
            <a:endParaRPr sz="11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27d55d613b5_0_107"/>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テンプレートを登録する（</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831" name="Google Shape;831;g27d55d613b5_0_107"/>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832" name="Google Shape;832;g27d55d613b5_0_107"/>
          <p:cNvSpPr txBox="1"/>
          <p:nvPr/>
        </p:nvSpPr>
        <p:spPr>
          <a:xfrm>
            <a:off x="361950" y="1646000"/>
            <a:ext cx="6835800" cy="702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E75B6"/>
                </a:solidFill>
              </a:rPr>
              <a:t>工数項目や実績をあらかじめ「テンプレート」として登録しておくことで、工数の入力を簡略化できます。</a:t>
            </a:r>
            <a:endParaRPr sz="1200">
              <a:solidFill>
                <a:srgbClr val="2E75B6"/>
              </a:solidFill>
            </a:endParaRPr>
          </a:p>
          <a:p>
            <a:pPr marL="0" lvl="0" indent="0" algn="l" rtl="0">
              <a:lnSpc>
                <a:spcPct val="115000"/>
              </a:lnSpc>
              <a:spcBef>
                <a:spcPts val="0"/>
              </a:spcBef>
              <a:spcAft>
                <a:spcPts val="0"/>
              </a:spcAft>
              <a:buClr>
                <a:schemeClr val="dk1"/>
              </a:buClr>
              <a:buSzPts val="1100"/>
              <a:buFont typeface="Arial"/>
              <a:buNone/>
            </a:pPr>
            <a:r>
              <a:rPr lang="en-US" sz="1200">
                <a:solidFill>
                  <a:srgbClr val="2E75B6"/>
                </a:solidFill>
              </a:rPr>
              <a:t>作成したテンプレートはモバイルマイページでも利用可能です。</a:t>
            </a:r>
            <a:endParaRPr sz="1200">
              <a:solidFill>
                <a:srgbClr val="2E75B6"/>
              </a:solidFill>
            </a:endParaRPr>
          </a:p>
        </p:txBody>
      </p:sp>
      <p:sp>
        <p:nvSpPr>
          <p:cNvPr id="833" name="Google Shape;833;g27d55d613b5_0_10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工数管理</a:t>
            </a:r>
            <a:endParaRPr sz="2000" b="0" i="0" u="none" strike="noStrike" cap="none">
              <a:solidFill>
                <a:srgbClr val="000000"/>
              </a:solidFill>
              <a:latin typeface="Arial"/>
              <a:ea typeface="Arial"/>
              <a:cs typeface="Arial"/>
              <a:sym typeface="Arial"/>
            </a:endParaRPr>
          </a:p>
        </p:txBody>
      </p:sp>
      <p:sp>
        <p:nvSpPr>
          <p:cNvPr id="834" name="Google Shape;834;g27d55d613b5_0_107"/>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42</a:t>
            </a:fld>
            <a:endParaRPr sz="8000">
              <a:solidFill>
                <a:schemeClr val="lt1"/>
              </a:solidFill>
              <a:latin typeface="Arial"/>
              <a:ea typeface="Arial"/>
              <a:cs typeface="Arial"/>
              <a:sym typeface="Arial"/>
            </a:endParaRPr>
          </a:p>
        </p:txBody>
      </p:sp>
      <p:grpSp>
        <p:nvGrpSpPr>
          <p:cNvPr id="835" name="Google Shape;835;g27d55d613b5_0_107"/>
          <p:cNvGrpSpPr/>
          <p:nvPr/>
        </p:nvGrpSpPr>
        <p:grpSpPr>
          <a:xfrm>
            <a:off x="362025" y="2541139"/>
            <a:ext cx="6521400" cy="2224382"/>
            <a:chOff x="362025" y="2318093"/>
            <a:chExt cx="6521400" cy="2224382"/>
          </a:xfrm>
        </p:grpSpPr>
        <p:sp>
          <p:nvSpPr>
            <p:cNvPr id="836" name="Google Shape;836;g27d55d613b5_0_107"/>
            <p:cNvSpPr txBox="1"/>
            <p:nvPr/>
          </p:nvSpPr>
          <p:spPr>
            <a:xfrm>
              <a:off x="362025" y="2318093"/>
              <a:ext cx="6521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a:solidFill>
                    <a:schemeClr val="dk1"/>
                  </a:solidFill>
                </a:rPr>
                <a:t>1. 工数入力設定を開く</a:t>
              </a:r>
              <a:endParaRPr sz="1100" b="1">
                <a:solidFill>
                  <a:schemeClr val="dk1"/>
                </a:solidFill>
              </a:endParaRPr>
            </a:p>
          </p:txBody>
        </p:sp>
        <p:pic>
          <p:nvPicPr>
            <p:cNvPr id="837" name="Google Shape;837;g27d55d613b5_0_107"/>
            <p:cNvPicPr preferRelativeResize="0"/>
            <p:nvPr/>
          </p:nvPicPr>
          <p:blipFill>
            <a:blip r:embed="rId5">
              <a:alphaModFix/>
            </a:blip>
            <a:stretch>
              <a:fillRect/>
            </a:stretch>
          </p:blipFill>
          <p:spPr>
            <a:xfrm>
              <a:off x="2294797" y="2718875"/>
              <a:ext cx="2970082" cy="1823600"/>
            </a:xfrm>
            <a:prstGeom prst="rect">
              <a:avLst/>
            </a:prstGeom>
            <a:noFill/>
            <a:ln>
              <a:noFill/>
            </a:ln>
          </p:spPr>
        </p:pic>
      </p:grpSp>
      <p:grpSp>
        <p:nvGrpSpPr>
          <p:cNvPr id="838" name="Google Shape;838;g27d55d613b5_0_107"/>
          <p:cNvGrpSpPr/>
          <p:nvPr/>
        </p:nvGrpSpPr>
        <p:grpSpPr>
          <a:xfrm>
            <a:off x="361950" y="4958673"/>
            <a:ext cx="6702941" cy="1380900"/>
            <a:chOff x="361950" y="4983900"/>
            <a:chExt cx="6702941" cy="1380900"/>
          </a:xfrm>
        </p:grpSpPr>
        <p:sp>
          <p:nvSpPr>
            <p:cNvPr id="839" name="Google Shape;839;g27d55d613b5_0_107"/>
            <p:cNvSpPr txBox="1"/>
            <p:nvPr/>
          </p:nvSpPr>
          <p:spPr>
            <a:xfrm>
              <a:off x="361950" y="4983900"/>
              <a:ext cx="6639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2. </a:t>
              </a:r>
              <a:r>
                <a:rPr lang="en-US" sz="1100" b="1">
                  <a:solidFill>
                    <a:schemeClr val="dk1"/>
                  </a:solidFill>
                </a:rPr>
                <a:t>「テンプレート登録」から新規登録画面に移動する</a:t>
              </a:r>
              <a:endParaRPr sz="1100" b="1" i="0" u="none" strike="noStrike" cap="none">
                <a:solidFill>
                  <a:schemeClr val="dk1"/>
                </a:solidFill>
                <a:latin typeface="Arial"/>
                <a:ea typeface="Arial"/>
                <a:cs typeface="Arial"/>
                <a:sym typeface="Arial"/>
              </a:endParaRPr>
            </a:p>
          </p:txBody>
        </p:sp>
        <p:pic>
          <p:nvPicPr>
            <p:cNvPr id="840" name="Google Shape;840;g27d55d613b5_0_107"/>
            <p:cNvPicPr preferRelativeResize="0"/>
            <p:nvPr/>
          </p:nvPicPr>
          <p:blipFill>
            <a:blip r:embed="rId6">
              <a:alphaModFix/>
            </a:blip>
            <a:stretch>
              <a:fillRect/>
            </a:stretch>
          </p:blipFill>
          <p:spPr>
            <a:xfrm>
              <a:off x="494784" y="5397900"/>
              <a:ext cx="6570107" cy="966900"/>
            </a:xfrm>
            <a:prstGeom prst="rect">
              <a:avLst/>
            </a:prstGeom>
            <a:noFill/>
            <a:ln>
              <a:noFill/>
            </a:ln>
          </p:spPr>
        </p:pic>
      </p:grpSp>
      <p:grpSp>
        <p:nvGrpSpPr>
          <p:cNvPr id="841" name="Google Shape;841;g27d55d613b5_0_107"/>
          <p:cNvGrpSpPr/>
          <p:nvPr/>
        </p:nvGrpSpPr>
        <p:grpSpPr>
          <a:xfrm>
            <a:off x="361950" y="6532725"/>
            <a:ext cx="6702951" cy="3299834"/>
            <a:chOff x="361950" y="6761325"/>
            <a:chExt cx="6702951" cy="3299834"/>
          </a:xfrm>
        </p:grpSpPr>
        <p:sp>
          <p:nvSpPr>
            <p:cNvPr id="842" name="Google Shape;842;g27d55d613b5_0_107"/>
            <p:cNvSpPr txBox="1"/>
            <p:nvPr/>
          </p:nvSpPr>
          <p:spPr>
            <a:xfrm>
              <a:off x="361950" y="6761325"/>
              <a:ext cx="6639000" cy="1036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b="1" i="0" u="none" strike="noStrike" cap="none">
                  <a:solidFill>
                    <a:schemeClr val="dk1"/>
                  </a:solidFill>
                  <a:latin typeface="Arial"/>
                  <a:ea typeface="Arial"/>
                  <a:cs typeface="Arial"/>
                  <a:sym typeface="Arial"/>
                </a:rPr>
                <a:t>3. </a:t>
              </a:r>
              <a:r>
                <a:rPr lang="en-US" sz="1100" b="1">
                  <a:solidFill>
                    <a:schemeClr val="dk1"/>
                  </a:solidFill>
                </a:rPr>
                <a:t>テンプレート名称、工数項目、実績を入力し保存する</a:t>
              </a:r>
              <a:endParaRPr sz="1100" b="1">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工数項目や実績を入力します。</a:t>
              </a:r>
              <a:br>
                <a:rPr lang="en-US" sz="1100">
                  <a:solidFill>
                    <a:schemeClr val="dk1"/>
                  </a:solidFill>
                </a:rPr>
              </a:br>
              <a:r>
                <a:rPr lang="en-US" sz="1100">
                  <a:solidFill>
                    <a:schemeClr val="dk1"/>
                  </a:solidFill>
                </a:rPr>
                <a:t>複数の工数を登録したい場合は「追加」をクリックして入力欄を増やしてください。</a:t>
              </a:r>
              <a:br>
                <a:rPr lang="en-US" sz="1100">
                  <a:solidFill>
                    <a:schemeClr val="dk1"/>
                  </a:solidFill>
                </a:rPr>
              </a:br>
              <a:r>
                <a:rPr lang="en-US" sz="1100">
                  <a:solidFill>
                    <a:schemeClr val="dk1"/>
                  </a:solidFill>
                </a:rPr>
                <a:t>最後に「保存」をクリックして入力内容を保存します。</a:t>
              </a:r>
              <a:endParaRPr sz="1100">
                <a:solidFill>
                  <a:schemeClr val="dk1"/>
                </a:solidFill>
              </a:endParaRPr>
            </a:p>
          </p:txBody>
        </p:sp>
        <p:pic>
          <p:nvPicPr>
            <p:cNvPr id="843" name="Google Shape;843;g27d55d613b5_0_107"/>
            <p:cNvPicPr preferRelativeResize="0"/>
            <p:nvPr/>
          </p:nvPicPr>
          <p:blipFill>
            <a:blip r:embed="rId7">
              <a:alphaModFix/>
            </a:blip>
            <a:stretch>
              <a:fillRect/>
            </a:stretch>
          </p:blipFill>
          <p:spPr>
            <a:xfrm>
              <a:off x="494774" y="7923550"/>
              <a:ext cx="6570126" cy="2137609"/>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Google Shape;848;g27d55d613b5_0_127"/>
          <p:cNvPicPr preferRelativeResize="0"/>
          <p:nvPr/>
        </p:nvPicPr>
        <p:blipFill rotWithShape="1">
          <a:blip r:embed="rId3">
            <a:alphaModFix/>
          </a:blip>
          <a:srcRect/>
          <a:stretch/>
        </p:blipFill>
        <p:spPr>
          <a:xfrm>
            <a:off x="341312" y="0"/>
            <a:ext cx="6884985" cy="10691813"/>
          </a:xfrm>
          <a:prstGeom prst="rect">
            <a:avLst/>
          </a:prstGeom>
          <a:noFill/>
          <a:ln>
            <a:noFill/>
          </a:ln>
        </p:spPr>
      </p:pic>
      <p:pic>
        <p:nvPicPr>
          <p:cNvPr id="849" name="Google Shape;849;g27d55d613b5_0_127"/>
          <p:cNvPicPr preferRelativeResize="0"/>
          <p:nvPr/>
        </p:nvPicPr>
        <p:blipFill rotWithShape="1">
          <a:blip r:embed="rId4">
            <a:alphaModFix/>
          </a:blip>
          <a:srcRect/>
          <a:stretch/>
        </p:blipFill>
        <p:spPr>
          <a:xfrm>
            <a:off x="3235325" y="8916987"/>
            <a:ext cx="1049336" cy="1050924"/>
          </a:xfrm>
          <a:prstGeom prst="rect">
            <a:avLst/>
          </a:prstGeom>
          <a:noFill/>
          <a:ln>
            <a:noFill/>
          </a:ln>
        </p:spPr>
      </p:pic>
      <p:sp>
        <p:nvSpPr>
          <p:cNvPr id="850" name="Google Shape;850;g27d55d613b5_0_127"/>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b="0" i="0" u="none" strike="noStrike" cap="none">
                <a:solidFill>
                  <a:schemeClr val="lt1"/>
                </a:solidFill>
                <a:latin typeface="Arial"/>
                <a:ea typeface="Arial"/>
                <a:cs typeface="Arial"/>
                <a:sym typeface="Arial"/>
              </a:rPr>
              <a:t>スタッフ設定</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g27d55d613b5_0_134"/>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スタッフ情報を確認する（</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856" name="Google Shape;856;g27d55d613b5_0_134"/>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857" name="Google Shape;857;g27d55d613b5_0_134"/>
          <p:cNvSpPr txBox="1"/>
          <p:nvPr/>
        </p:nvSpPr>
        <p:spPr>
          <a:xfrm>
            <a:off x="361950" y="1698500"/>
            <a:ext cx="5396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2E75B6"/>
                </a:solidFill>
                <a:latin typeface="Arial"/>
                <a:ea typeface="Arial"/>
                <a:cs typeface="Arial"/>
                <a:sym typeface="Arial"/>
              </a:rPr>
              <a:t>管理者が登録したスタッフ情報を確認できます。</a:t>
            </a:r>
            <a:endParaRPr sz="1400" b="0" i="0" u="none" strike="noStrike" cap="none">
              <a:solidFill>
                <a:srgbClr val="000000"/>
              </a:solidFill>
              <a:latin typeface="Arial"/>
              <a:ea typeface="Arial"/>
              <a:cs typeface="Arial"/>
              <a:sym typeface="Arial"/>
            </a:endParaRPr>
          </a:p>
        </p:txBody>
      </p:sp>
      <p:sp>
        <p:nvSpPr>
          <p:cNvPr id="858" name="Google Shape;858;g27d55d613b5_0_134"/>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スタッフ設定</a:t>
            </a:r>
            <a:endParaRPr sz="2000" b="0" i="0" u="none" strike="noStrike" cap="none">
              <a:solidFill>
                <a:srgbClr val="000000"/>
              </a:solidFill>
              <a:latin typeface="Arial"/>
              <a:ea typeface="Arial"/>
              <a:cs typeface="Arial"/>
              <a:sym typeface="Arial"/>
            </a:endParaRPr>
          </a:p>
        </p:txBody>
      </p:sp>
      <p:sp>
        <p:nvSpPr>
          <p:cNvPr id="859" name="Google Shape;859;g27d55d613b5_0_134"/>
          <p:cNvSpPr txBox="1"/>
          <p:nvPr/>
        </p:nvSpPr>
        <p:spPr>
          <a:xfrm>
            <a:off x="361950" y="5102987"/>
            <a:ext cx="6835800" cy="1273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200"/>
              <a:buFont typeface="Arial"/>
              <a:buNone/>
            </a:pPr>
            <a:r>
              <a:rPr lang="en-US" sz="1100">
                <a:solidFill>
                  <a:schemeClr val="dk1"/>
                </a:solidFill>
              </a:rPr>
              <a:t>「スタッフ設定」には、ログインしているアカウントのスタッフ情報が表示されます。</a:t>
            </a:r>
            <a:endParaRPr sz="1100">
              <a:solidFill>
                <a:schemeClr val="dk1"/>
              </a:solidFill>
            </a:endParaRPr>
          </a:p>
          <a:p>
            <a:pPr marL="0" marR="0" lvl="0" indent="0" algn="l" rtl="0">
              <a:lnSpc>
                <a:spcPct val="140000"/>
              </a:lnSpc>
              <a:spcBef>
                <a:spcPts val="500"/>
              </a:spcBef>
              <a:spcAft>
                <a:spcPts val="500"/>
              </a:spcAft>
              <a:buClr>
                <a:srgbClr val="3B3838"/>
              </a:buClr>
              <a:buSzPts val="1200"/>
              <a:buFont typeface="Arial"/>
              <a:buNone/>
            </a:pPr>
            <a:r>
              <a:rPr lang="en-US" sz="1100">
                <a:solidFill>
                  <a:schemeClr val="dk1"/>
                </a:solidFill>
              </a:rPr>
              <a:t>登録情報のうち、電話番号はスタッフ自身で変更できます。</a:t>
            </a:r>
            <a:br>
              <a:rPr lang="en-US" sz="1100">
                <a:solidFill>
                  <a:schemeClr val="dk1"/>
                </a:solidFill>
              </a:rPr>
            </a:br>
            <a:r>
              <a:rPr lang="en-US" sz="1100">
                <a:solidFill>
                  <a:schemeClr val="dk1"/>
                </a:solidFill>
              </a:rPr>
              <a:t>新しく登録したい電話番号を入力し、「確認画面へ進む」をクリックしてください。</a:t>
            </a:r>
            <a:br>
              <a:rPr lang="en-US" sz="1100">
                <a:solidFill>
                  <a:schemeClr val="dk1"/>
                </a:solidFill>
              </a:rPr>
            </a:br>
            <a:r>
              <a:rPr lang="en-US" sz="1100">
                <a:solidFill>
                  <a:schemeClr val="dk1"/>
                </a:solidFill>
              </a:rPr>
              <a:t>確認画面が表示されるので、登録内容を確認します。</a:t>
            </a:r>
            <a:br>
              <a:rPr lang="en-US" sz="1100">
                <a:solidFill>
                  <a:schemeClr val="dk1"/>
                </a:solidFill>
              </a:rPr>
            </a:br>
            <a:r>
              <a:rPr lang="en-US" sz="1100">
                <a:solidFill>
                  <a:schemeClr val="dk1"/>
                </a:solidFill>
              </a:rPr>
              <a:t>問題なければ「変更する」をクリックして変更は完了です。</a:t>
            </a:r>
            <a:endParaRPr sz="1100">
              <a:solidFill>
                <a:schemeClr val="dk1"/>
              </a:solidFill>
            </a:endParaRPr>
          </a:p>
        </p:txBody>
      </p:sp>
      <p:grpSp>
        <p:nvGrpSpPr>
          <p:cNvPr id="860" name="Google Shape;860;g27d55d613b5_0_134"/>
          <p:cNvGrpSpPr/>
          <p:nvPr/>
        </p:nvGrpSpPr>
        <p:grpSpPr>
          <a:xfrm>
            <a:off x="432938" y="2072419"/>
            <a:ext cx="6693799" cy="2915249"/>
            <a:chOff x="432938" y="3434950"/>
            <a:chExt cx="6693799" cy="2915249"/>
          </a:xfrm>
        </p:grpSpPr>
        <p:pic>
          <p:nvPicPr>
            <p:cNvPr id="861" name="Google Shape;861;g27d55d613b5_0_134"/>
            <p:cNvPicPr preferRelativeResize="0"/>
            <p:nvPr/>
          </p:nvPicPr>
          <p:blipFill rotWithShape="1">
            <a:blip r:embed="rId5">
              <a:alphaModFix/>
            </a:blip>
            <a:srcRect/>
            <a:stretch/>
          </p:blipFill>
          <p:spPr>
            <a:xfrm>
              <a:off x="432938" y="3434950"/>
              <a:ext cx="6693799" cy="2915249"/>
            </a:xfrm>
            <a:prstGeom prst="rect">
              <a:avLst/>
            </a:prstGeom>
            <a:noFill/>
            <a:ln w="19050" cap="flat" cmpd="sng">
              <a:solidFill>
                <a:schemeClr val="lt2"/>
              </a:solidFill>
              <a:prstDash val="solid"/>
              <a:round/>
              <a:headEnd type="none" w="sm" len="sm"/>
              <a:tailEnd type="none" w="sm" len="sm"/>
            </a:ln>
          </p:spPr>
        </p:pic>
        <p:sp>
          <p:nvSpPr>
            <p:cNvPr id="862" name="Google Shape;862;g27d55d613b5_0_134"/>
            <p:cNvSpPr/>
            <p:nvPr/>
          </p:nvSpPr>
          <p:spPr>
            <a:xfrm>
              <a:off x="438200" y="5264600"/>
              <a:ext cx="1544100" cy="328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3" name="Google Shape;863;g27d55d613b5_0_134"/>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44</a:t>
            </a:fld>
            <a:endParaRPr sz="8000">
              <a:solidFill>
                <a:schemeClr val="lt1"/>
              </a:solidFill>
              <a:latin typeface="Arial"/>
              <a:ea typeface="Arial"/>
              <a:cs typeface="Arial"/>
              <a:sym typeface="Arial"/>
            </a:endParaRPr>
          </a:p>
        </p:txBody>
      </p:sp>
      <p:pic>
        <p:nvPicPr>
          <p:cNvPr id="864" name="Google Shape;864;g27d55d613b5_0_134"/>
          <p:cNvPicPr preferRelativeResize="0"/>
          <p:nvPr/>
        </p:nvPicPr>
        <p:blipFill>
          <a:blip r:embed="rId6">
            <a:alphaModFix/>
          </a:blip>
          <a:stretch>
            <a:fillRect/>
          </a:stretch>
        </p:blipFill>
        <p:spPr>
          <a:xfrm>
            <a:off x="2036763" y="6492106"/>
            <a:ext cx="3486150" cy="1504950"/>
          </a:xfrm>
          <a:prstGeom prst="rect">
            <a:avLst/>
          </a:prstGeom>
          <a:noFill/>
          <a:ln>
            <a:noFill/>
          </a:ln>
        </p:spPr>
      </p:pic>
      <p:sp>
        <p:nvSpPr>
          <p:cNvPr id="865" name="Google Shape;865;g27d55d613b5_0_134"/>
          <p:cNvSpPr txBox="1"/>
          <p:nvPr/>
        </p:nvSpPr>
        <p:spPr>
          <a:xfrm>
            <a:off x="361950" y="8112375"/>
            <a:ext cx="6835800" cy="8922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US" sz="1100">
                <a:solidFill>
                  <a:schemeClr val="dk1"/>
                </a:solidFill>
              </a:rPr>
              <a:t>ログインパスワードを変更したい場合は、画面右上のメールアドレスをクリックし、メニューから</a:t>
            </a:r>
            <a:br>
              <a:rPr lang="en-US" sz="1100">
                <a:solidFill>
                  <a:schemeClr val="dk1"/>
                </a:solidFill>
              </a:rPr>
            </a:br>
            <a:r>
              <a:rPr lang="en-US" sz="1100">
                <a:solidFill>
                  <a:schemeClr val="dk1"/>
                </a:solidFill>
              </a:rPr>
              <a:t>「パスワード変更」を選択してください。</a:t>
            </a:r>
            <a:endParaRPr sz="1100">
              <a:solidFill>
                <a:schemeClr val="dk1"/>
              </a:solidFill>
            </a:endParaRPr>
          </a:p>
          <a:p>
            <a:pPr marL="0" lvl="0" indent="0" algn="l" rtl="0">
              <a:lnSpc>
                <a:spcPct val="140000"/>
              </a:lnSpc>
              <a:spcBef>
                <a:spcPts val="500"/>
              </a:spcBef>
              <a:spcAft>
                <a:spcPts val="500"/>
              </a:spcAft>
              <a:buNone/>
            </a:pPr>
            <a:r>
              <a:rPr lang="en-US" sz="1100">
                <a:solidFill>
                  <a:schemeClr val="dk1"/>
                </a:solidFill>
              </a:rPr>
              <a:t>→</a:t>
            </a:r>
            <a:r>
              <a:rPr lang="en-US" sz="1100" u="sng">
                <a:solidFill>
                  <a:schemeClr val="hlink"/>
                </a:solidFill>
                <a:hlinkClick r:id="rId7"/>
              </a:rPr>
              <a:t>パスワードを変更・再設定する</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利用開始の流れ</a:t>
            </a:r>
            <a:endParaRPr sz="3600" b="0" i="0" u="none" strike="noStrike" cap="none">
              <a:solidFill>
                <a:schemeClr val="dk1"/>
              </a:solidFill>
              <a:latin typeface="Calibri"/>
              <a:ea typeface="Calibri"/>
              <a:cs typeface="Calibri"/>
              <a:sym typeface="Calibri"/>
            </a:endParaRPr>
          </a:p>
        </p:txBody>
      </p:sp>
      <p:pic>
        <p:nvPicPr>
          <p:cNvPr id="194" name="Google Shape;194;p5"/>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195" name="Google Shape;195;p5"/>
          <p:cNvSpPr txBox="1"/>
          <p:nvPr/>
        </p:nvSpPr>
        <p:spPr>
          <a:xfrm>
            <a:off x="361950" y="1630362"/>
            <a:ext cx="6521400" cy="4893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2E75B6"/>
              </a:buClr>
              <a:buSzPts val="1200"/>
              <a:buFont typeface="Arial"/>
              <a:buNone/>
            </a:pPr>
            <a:r>
              <a:rPr lang="en-US" sz="1200">
                <a:solidFill>
                  <a:srgbClr val="2E75B6"/>
                </a:solidFill>
              </a:rPr>
              <a:t>PCマイページを利用するには管理者から招待される必要があります。</a:t>
            </a:r>
            <a:br>
              <a:rPr lang="en-US" sz="1200">
                <a:solidFill>
                  <a:srgbClr val="2E75B6"/>
                </a:solidFill>
              </a:rPr>
            </a:br>
            <a:r>
              <a:rPr lang="en-US" sz="1200">
                <a:solidFill>
                  <a:srgbClr val="2E75B6"/>
                </a:solidFill>
              </a:rPr>
              <a:t>以下、</a:t>
            </a:r>
            <a:r>
              <a:rPr lang="en-US" sz="1200" b="0" i="0" u="none" strike="noStrike" cap="none">
                <a:solidFill>
                  <a:srgbClr val="2E75B6"/>
                </a:solidFill>
                <a:latin typeface="Arial"/>
                <a:ea typeface="Arial"/>
                <a:cs typeface="Arial"/>
                <a:sym typeface="Arial"/>
              </a:rPr>
              <a:t>招待メールを受信</a:t>
            </a:r>
            <a:r>
              <a:rPr lang="en-US" sz="1200">
                <a:solidFill>
                  <a:srgbClr val="2E75B6"/>
                </a:solidFill>
              </a:rPr>
              <a:t>した後</a:t>
            </a:r>
            <a:r>
              <a:rPr lang="en-US" sz="1200" b="0" i="0" u="none" strike="noStrike" cap="none">
                <a:solidFill>
                  <a:srgbClr val="2E75B6"/>
                </a:solidFill>
                <a:latin typeface="Arial"/>
                <a:ea typeface="Arial"/>
                <a:cs typeface="Arial"/>
                <a:sym typeface="Arial"/>
              </a:rPr>
              <a:t>の</a:t>
            </a:r>
            <a:r>
              <a:rPr lang="en-US" sz="1200">
                <a:solidFill>
                  <a:srgbClr val="2E75B6"/>
                </a:solidFill>
              </a:rPr>
              <a:t>流れをご説明します</a:t>
            </a:r>
            <a:r>
              <a:rPr lang="en-US" sz="1200" b="0" i="0" u="none" strike="noStrike" cap="none">
                <a:solidFill>
                  <a:srgbClr val="2E75B6"/>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はじめに</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361950" y="2252651"/>
            <a:ext cx="6767400" cy="498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100"/>
              <a:buFont typeface="Arial"/>
              <a:buNone/>
            </a:pPr>
            <a:r>
              <a:rPr lang="en-US" sz="1100">
                <a:solidFill>
                  <a:schemeClr val="dk1"/>
                </a:solidFill>
              </a:rPr>
              <a:t>1. </a:t>
            </a:r>
            <a:r>
              <a:rPr lang="en-US" sz="1100" b="0" i="0" u="none" strike="noStrike" cap="none">
                <a:solidFill>
                  <a:schemeClr val="dk1"/>
                </a:solidFill>
                <a:latin typeface="Arial"/>
                <a:ea typeface="Arial"/>
                <a:cs typeface="Arial"/>
                <a:sym typeface="Arial"/>
              </a:rPr>
              <a:t>管理者から</a:t>
            </a:r>
            <a:r>
              <a:rPr lang="en-US" sz="1100">
                <a:solidFill>
                  <a:schemeClr val="dk1"/>
                </a:solidFill>
              </a:rPr>
              <a:t>招待メールが届きます</a:t>
            </a:r>
            <a:r>
              <a:rPr lang="en-US"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100"/>
              <a:buFont typeface="Arial"/>
              <a:buNone/>
            </a:pPr>
            <a:r>
              <a:rPr lang="en-US" sz="1100">
                <a:solidFill>
                  <a:schemeClr val="dk1"/>
                </a:solidFill>
              </a:rPr>
              <a:t>届いていない場合は貴社の管理者に</a:t>
            </a:r>
            <a:r>
              <a:rPr lang="en-US" sz="1100" b="0" i="0" u="none" strike="noStrike" cap="none">
                <a:solidFill>
                  <a:schemeClr val="dk1"/>
                </a:solidFill>
                <a:latin typeface="Arial"/>
                <a:ea typeface="Arial"/>
                <a:cs typeface="Arial"/>
                <a:sym typeface="Arial"/>
              </a:rPr>
              <a:t>お問い合わせください。</a:t>
            </a:r>
            <a:endParaRPr sz="1100" b="0" i="0" u="none" strike="noStrike" cap="none">
              <a:solidFill>
                <a:schemeClr val="dk1"/>
              </a:solidFill>
              <a:latin typeface="Arial"/>
              <a:ea typeface="Arial"/>
              <a:cs typeface="Arial"/>
              <a:sym typeface="Arial"/>
            </a:endParaRPr>
          </a:p>
        </p:txBody>
      </p:sp>
      <p:sp>
        <p:nvSpPr>
          <p:cNvPr id="198" name="Google Shape;198;p5"/>
          <p:cNvSpPr txBox="1"/>
          <p:nvPr/>
        </p:nvSpPr>
        <p:spPr>
          <a:xfrm>
            <a:off x="652650" y="7253400"/>
            <a:ext cx="6296700" cy="2600700"/>
          </a:xfrm>
          <a:prstGeom prst="rect">
            <a:avLst/>
          </a:prstGeom>
          <a:solidFill>
            <a:srgbClr val="F2F2F2"/>
          </a:solidFill>
          <a:ln>
            <a:noFill/>
          </a:ln>
        </p:spPr>
        <p:txBody>
          <a:bodyPr spcFirstLastPara="1" wrap="square" lIns="91425" tIns="45700" rIns="91425" bIns="45700" anchor="ctr" anchorCtr="0">
            <a:noAutofit/>
          </a:bodyPr>
          <a:lstStyle/>
          <a:p>
            <a:pPr marL="0" lvl="0" indent="0" algn="l" rtl="0">
              <a:lnSpc>
                <a:spcPct val="140000"/>
              </a:lnSpc>
              <a:spcBef>
                <a:spcPts val="0"/>
              </a:spcBef>
              <a:spcAft>
                <a:spcPts val="0"/>
              </a:spcAft>
              <a:buClr>
                <a:srgbClr val="3B3838"/>
              </a:buClr>
              <a:buSzPts val="1000"/>
              <a:buFont typeface="Arial"/>
              <a:buNone/>
            </a:pPr>
            <a:r>
              <a:rPr lang="en-US" sz="1100">
                <a:solidFill>
                  <a:schemeClr val="dk1"/>
                </a:solidFill>
              </a:rPr>
              <a:t>件名：[ジョブカン共通ID]ジョブカン共通IDに招待されました</a:t>
            </a:r>
            <a:br>
              <a:rPr lang="en-US" sz="1100">
                <a:solidFill>
                  <a:schemeClr val="dk1"/>
                </a:solidFill>
              </a:rPr>
            </a:br>
            <a:r>
              <a:rPr lang="en-US" sz="1100">
                <a:solidFill>
                  <a:schemeClr val="dk1"/>
                </a:solidFill>
              </a:rPr>
              <a:t>送信元：</a:t>
            </a:r>
            <a:r>
              <a:rPr lang="en-US" sz="1100" u="sng">
                <a:solidFill>
                  <a:schemeClr val="hlink"/>
                </a:solidFill>
                <a:hlinkClick r:id="rId4"/>
              </a:rPr>
              <a:t>jobcan@donuts.ne.jp</a:t>
            </a:r>
            <a:endParaRPr sz="1100">
              <a:solidFill>
                <a:schemeClr val="dk1"/>
              </a:solidFill>
            </a:endParaRPr>
          </a:p>
          <a:p>
            <a:pPr marL="0" lvl="0" indent="0" algn="l" rtl="0">
              <a:lnSpc>
                <a:spcPct val="140000"/>
              </a:lnSpc>
              <a:spcBef>
                <a:spcPts val="500"/>
              </a:spcBef>
              <a:spcAft>
                <a:spcPts val="0"/>
              </a:spcAft>
              <a:buClr>
                <a:schemeClr val="dk1"/>
              </a:buClr>
              <a:buSzPts val="1100"/>
              <a:buFont typeface="Arial"/>
              <a:buNone/>
            </a:pPr>
            <a:r>
              <a:rPr lang="en-US" sz="1100">
                <a:solidFill>
                  <a:schemeClr val="dk1"/>
                </a:solidFill>
              </a:rPr>
              <a:t>招待メールに記載されている有効期限内に、ユーザ登録ページのURLにアクセスしてください。有効期限経過後は、URLにアクセスできません。</a:t>
            </a:r>
            <a:br>
              <a:rPr lang="en-US" sz="1100">
                <a:solidFill>
                  <a:schemeClr val="dk1"/>
                </a:solidFill>
              </a:rPr>
            </a:br>
            <a:endParaRPr sz="1100">
              <a:solidFill>
                <a:schemeClr val="dk1"/>
              </a:solidFill>
            </a:endParaRPr>
          </a:p>
          <a:p>
            <a:pPr marL="0" lvl="0" indent="0" algn="l" rtl="0">
              <a:lnSpc>
                <a:spcPct val="140000"/>
              </a:lnSpc>
              <a:spcBef>
                <a:spcPts val="500"/>
              </a:spcBef>
              <a:spcAft>
                <a:spcPts val="0"/>
              </a:spcAft>
              <a:buClr>
                <a:srgbClr val="3B3838"/>
              </a:buClr>
              <a:buSzPts val="1000"/>
              <a:buFont typeface="Arial"/>
              <a:buNone/>
            </a:pPr>
            <a:r>
              <a:rPr lang="en-US" sz="1100">
                <a:solidFill>
                  <a:schemeClr val="dk1"/>
                </a:solidFill>
              </a:rPr>
              <a:t>※迷惑メールの受信拒否設定などをご利用の場合は、こちらのメールアドレスからのメールを</a:t>
            </a:r>
            <a:br>
              <a:rPr lang="en-US" sz="1100">
                <a:solidFill>
                  <a:schemeClr val="dk1"/>
                </a:solidFill>
              </a:rPr>
            </a:br>
            <a:r>
              <a:rPr lang="en-US" sz="1100">
                <a:solidFill>
                  <a:schemeClr val="dk1"/>
                </a:solidFill>
              </a:rPr>
              <a:t>受信できるように設定の変更をお願いします。</a:t>
            </a:r>
            <a:endParaRPr sz="1100">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US" sz="1100">
                <a:solidFill>
                  <a:schemeClr val="dk1"/>
                </a:solidFill>
              </a:rPr>
              <a:t>※登録手続き前に有効期限が経過した場合は、メールに記載のURLから自身で招待メールの再送手続きを行うか、貴社の管理者へ招待メールの再送を依頼してください。</a:t>
            </a:r>
            <a:endParaRPr sz="1100">
              <a:solidFill>
                <a:schemeClr val="dk1"/>
              </a:solidFill>
            </a:endParaRPr>
          </a:p>
        </p:txBody>
      </p:sp>
      <p:pic>
        <p:nvPicPr>
          <p:cNvPr id="199" name="Google Shape;199;p5"/>
          <p:cNvPicPr preferRelativeResize="0"/>
          <p:nvPr/>
        </p:nvPicPr>
        <p:blipFill rotWithShape="1">
          <a:blip r:embed="rId5">
            <a:alphaModFix/>
          </a:blip>
          <a:srcRect/>
          <a:stretch/>
        </p:blipFill>
        <p:spPr>
          <a:xfrm>
            <a:off x="1230750" y="2901435"/>
            <a:ext cx="5098175" cy="4201782"/>
          </a:xfrm>
          <a:prstGeom prst="rect">
            <a:avLst/>
          </a:prstGeom>
          <a:noFill/>
          <a:ln w="19050" cap="flat" cmpd="sng">
            <a:solidFill>
              <a:schemeClr val="lt2"/>
            </a:solidFill>
            <a:prstDash val="solid"/>
            <a:round/>
            <a:headEnd type="none" w="sm" len="sm"/>
            <a:tailEnd type="none" w="sm" len="sm"/>
          </a:ln>
        </p:spPr>
      </p:pic>
      <p:sp>
        <p:nvSpPr>
          <p:cNvPr id="200" name="Google Shape;200;p5"/>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5</a:t>
            </a:fld>
            <a:endParaRPr sz="80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206" name="Google Shape;206;p6"/>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はじめに</a:t>
            </a:r>
            <a:endParaRPr sz="1400" b="0" i="0" u="none" strike="noStrike" cap="none">
              <a:solidFill>
                <a:srgbClr val="000000"/>
              </a:solidFill>
              <a:latin typeface="Arial"/>
              <a:ea typeface="Arial"/>
              <a:cs typeface="Arial"/>
              <a:sym typeface="Arial"/>
            </a:endParaRPr>
          </a:p>
        </p:txBody>
      </p:sp>
      <p:sp>
        <p:nvSpPr>
          <p:cNvPr id="207" name="Google Shape;207;p6"/>
          <p:cNvSpPr txBox="1"/>
          <p:nvPr/>
        </p:nvSpPr>
        <p:spPr>
          <a:xfrm>
            <a:off x="361950" y="1331901"/>
            <a:ext cx="6767400" cy="498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100"/>
              <a:buFont typeface="Arial"/>
              <a:buNone/>
            </a:pPr>
            <a:r>
              <a:rPr lang="en-US" sz="1100">
                <a:solidFill>
                  <a:schemeClr val="dk1"/>
                </a:solidFill>
              </a:rPr>
              <a:t>2. 氏名とパスワードを入力し、</a:t>
            </a:r>
            <a:r>
              <a:rPr lang="en-US" sz="1100" b="0" i="0" u="none" strike="noStrike" cap="none">
                <a:solidFill>
                  <a:schemeClr val="dk1"/>
                </a:solidFill>
                <a:latin typeface="Arial"/>
                <a:ea typeface="Arial"/>
                <a:cs typeface="Arial"/>
                <a:sym typeface="Arial"/>
              </a:rPr>
              <a:t>登録ボタンをクリックします。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100"/>
              <a:buFont typeface="Arial"/>
              <a:buNone/>
            </a:pPr>
            <a:r>
              <a:rPr lang="en-US" sz="1100" b="0" i="0" u="none" strike="noStrike" cap="none">
                <a:solidFill>
                  <a:schemeClr val="dk1"/>
                </a:solidFill>
                <a:latin typeface="Arial"/>
                <a:ea typeface="Arial"/>
                <a:cs typeface="Arial"/>
                <a:sym typeface="Arial"/>
              </a:rPr>
              <a:t>※管理者側で</a:t>
            </a:r>
            <a:r>
              <a:rPr lang="en-US" sz="1100">
                <a:solidFill>
                  <a:schemeClr val="dk1"/>
                </a:solidFill>
              </a:rPr>
              <a:t>ユーザ登録</a:t>
            </a:r>
            <a:r>
              <a:rPr lang="en-US" sz="1100" b="0" i="0" u="none" strike="noStrike" cap="none">
                <a:solidFill>
                  <a:schemeClr val="dk1"/>
                </a:solidFill>
                <a:latin typeface="Arial"/>
                <a:ea typeface="Arial"/>
                <a:cs typeface="Arial"/>
                <a:sym typeface="Arial"/>
              </a:rPr>
              <a:t>をすでに行っている場合、氏名</a:t>
            </a:r>
            <a:r>
              <a:rPr lang="en-US" sz="1100">
                <a:solidFill>
                  <a:schemeClr val="dk1"/>
                </a:solidFill>
              </a:rPr>
              <a:t>は</a:t>
            </a:r>
            <a:r>
              <a:rPr lang="en-US" sz="1100" b="0" i="0" u="none" strike="noStrike" cap="none">
                <a:solidFill>
                  <a:schemeClr val="dk1"/>
                </a:solidFill>
                <a:latin typeface="Arial"/>
                <a:ea typeface="Arial"/>
                <a:cs typeface="Arial"/>
                <a:sym typeface="Arial"/>
              </a:rPr>
              <a:t>自動入力されます。</a:t>
            </a:r>
            <a:endParaRPr sz="1100" b="0" i="0" u="none" strike="noStrike" cap="none">
              <a:solidFill>
                <a:schemeClr val="dk1"/>
              </a:solidFill>
              <a:latin typeface="Arial"/>
              <a:ea typeface="Arial"/>
              <a:cs typeface="Arial"/>
              <a:sym typeface="Arial"/>
            </a:endParaRPr>
          </a:p>
        </p:txBody>
      </p:sp>
      <p:sp>
        <p:nvSpPr>
          <p:cNvPr id="208" name="Google Shape;208;p6"/>
          <p:cNvSpPr txBox="1"/>
          <p:nvPr/>
        </p:nvSpPr>
        <p:spPr>
          <a:xfrm>
            <a:off x="361938" y="5580338"/>
            <a:ext cx="6767400" cy="498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3B3838"/>
              </a:buClr>
              <a:buSzPts val="1100"/>
              <a:buFont typeface="Arial"/>
              <a:buNone/>
            </a:pPr>
            <a:r>
              <a:rPr lang="en-US" sz="1100">
                <a:solidFill>
                  <a:schemeClr val="dk1"/>
                </a:solidFill>
              </a:rPr>
              <a:t>3. ログイン後、</a:t>
            </a:r>
            <a:r>
              <a:rPr lang="en-US" sz="1100" b="0" i="0" u="none" strike="noStrike" cap="none">
                <a:solidFill>
                  <a:schemeClr val="dk1"/>
                </a:solidFill>
                <a:latin typeface="Arial"/>
                <a:ea typeface="Arial"/>
                <a:cs typeface="Arial"/>
                <a:sym typeface="Arial"/>
              </a:rPr>
              <a:t>画面</a:t>
            </a:r>
            <a:r>
              <a:rPr lang="en-US" sz="1100">
                <a:solidFill>
                  <a:schemeClr val="dk1"/>
                </a:solidFill>
              </a:rPr>
              <a:t>上部にある黒い帯</a:t>
            </a:r>
            <a:r>
              <a:rPr lang="en-US" sz="1100" b="0" i="0" u="none" strike="noStrike" cap="none">
                <a:solidFill>
                  <a:schemeClr val="dk1"/>
                </a:solidFill>
                <a:latin typeface="Arial"/>
                <a:ea typeface="Arial"/>
                <a:cs typeface="Arial"/>
                <a:sym typeface="Arial"/>
              </a:rPr>
              <a:t>の「勤怠」</a:t>
            </a:r>
            <a:r>
              <a:rPr lang="en-US" sz="1100">
                <a:solidFill>
                  <a:schemeClr val="dk1"/>
                </a:solidFill>
              </a:rPr>
              <a:t>をクリックしてください。</a:t>
            </a:r>
            <a:br>
              <a:rPr lang="en-US" sz="1100">
                <a:solidFill>
                  <a:schemeClr val="dk1"/>
                </a:solidFill>
              </a:rPr>
            </a:br>
            <a:r>
              <a:rPr lang="en-US" sz="1100">
                <a:solidFill>
                  <a:schemeClr val="dk1"/>
                </a:solidFill>
              </a:rPr>
              <a:t>ジョブカン勤怠管理の</a:t>
            </a:r>
            <a:r>
              <a:rPr lang="en-US" sz="1100" b="0" i="0" u="none" strike="noStrike" cap="none">
                <a:solidFill>
                  <a:schemeClr val="dk1"/>
                </a:solidFill>
                <a:latin typeface="Arial"/>
                <a:ea typeface="Arial"/>
                <a:cs typeface="Arial"/>
                <a:sym typeface="Arial"/>
              </a:rPr>
              <a:t>PCマイページ</a:t>
            </a:r>
            <a:r>
              <a:rPr lang="en-US" sz="1100">
                <a:solidFill>
                  <a:schemeClr val="dk1"/>
                </a:solidFill>
              </a:rPr>
              <a:t>が開きます。</a:t>
            </a:r>
            <a:endParaRPr sz="1100" b="0" i="0" u="none" strike="noStrike" cap="none">
              <a:solidFill>
                <a:schemeClr val="dk1"/>
              </a:solidFill>
              <a:latin typeface="Arial"/>
              <a:ea typeface="Arial"/>
              <a:cs typeface="Arial"/>
              <a:sym typeface="Arial"/>
            </a:endParaRPr>
          </a:p>
        </p:txBody>
      </p:sp>
      <p:pic>
        <p:nvPicPr>
          <p:cNvPr id="209" name="Google Shape;209;p6"/>
          <p:cNvPicPr preferRelativeResize="0"/>
          <p:nvPr/>
        </p:nvPicPr>
        <p:blipFill rotWithShape="1">
          <a:blip r:embed="rId4">
            <a:alphaModFix/>
          </a:blip>
          <a:srcRect/>
          <a:stretch/>
        </p:blipFill>
        <p:spPr>
          <a:xfrm>
            <a:off x="2671589" y="1993750"/>
            <a:ext cx="2148111" cy="3358000"/>
          </a:xfrm>
          <a:prstGeom prst="rect">
            <a:avLst/>
          </a:prstGeom>
          <a:noFill/>
          <a:ln w="9525" cap="flat" cmpd="sng">
            <a:solidFill>
              <a:schemeClr val="lt2"/>
            </a:solidFill>
            <a:prstDash val="solid"/>
            <a:round/>
            <a:headEnd type="none" w="sm" len="sm"/>
            <a:tailEnd type="none" w="sm" len="sm"/>
          </a:ln>
        </p:spPr>
      </p:pic>
      <p:sp>
        <p:nvSpPr>
          <p:cNvPr id="210" name="Google Shape;210;p6"/>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6</a:t>
            </a:fld>
            <a:endParaRPr sz="8000">
              <a:solidFill>
                <a:schemeClr val="lt1"/>
              </a:solidFill>
              <a:latin typeface="Arial"/>
              <a:ea typeface="Arial"/>
              <a:cs typeface="Arial"/>
              <a:sym typeface="Arial"/>
            </a:endParaRPr>
          </a:p>
        </p:txBody>
      </p:sp>
      <p:pic>
        <p:nvPicPr>
          <p:cNvPr id="211" name="Google Shape;211;p6"/>
          <p:cNvPicPr preferRelativeResize="0"/>
          <p:nvPr/>
        </p:nvPicPr>
        <p:blipFill>
          <a:blip r:embed="rId5">
            <a:alphaModFix/>
          </a:blip>
          <a:stretch>
            <a:fillRect/>
          </a:stretch>
        </p:blipFill>
        <p:spPr>
          <a:xfrm>
            <a:off x="1162762" y="6231348"/>
            <a:ext cx="5234151" cy="2709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a:latin typeface="Arial"/>
                <a:ea typeface="Arial"/>
                <a:cs typeface="Arial"/>
                <a:sym typeface="Arial"/>
              </a:rPr>
              <a:t>PC</a:t>
            </a:r>
            <a:r>
              <a:rPr lang="en-US" sz="1600" b="0" i="0" u="none" strike="noStrike" cap="none">
                <a:solidFill>
                  <a:schemeClr val="dk1"/>
                </a:solidFill>
                <a:latin typeface="Arial"/>
                <a:ea typeface="Arial"/>
                <a:cs typeface="Arial"/>
                <a:sym typeface="Arial"/>
              </a:rPr>
              <a:t>マイページにログインする</a:t>
            </a:r>
            <a:r>
              <a:rPr lang="en-US" sz="1600">
                <a:latin typeface="Arial"/>
                <a:ea typeface="Arial"/>
                <a:cs typeface="Arial"/>
                <a:sym typeface="Arial"/>
              </a:rPr>
              <a:t>（</a:t>
            </a:r>
            <a:r>
              <a:rPr lang="en-US" sz="1600" u="sng">
                <a:solidFill>
                  <a:schemeClr val="hlink"/>
                </a:solidFill>
                <a:latin typeface="Arial"/>
                <a:ea typeface="Arial"/>
                <a:cs typeface="Arial"/>
                <a:sym typeface="Arial"/>
                <a:hlinkClick r:id="rId3"/>
              </a:rPr>
              <a:t>ヘルプページ</a:t>
            </a:r>
            <a:r>
              <a:rPr lang="en-US" sz="1600">
                <a:latin typeface="Arial"/>
                <a:ea typeface="Arial"/>
                <a:cs typeface="Arial"/>
                <a:sym typeface="Arial"/>
              </a:rPr>
              <a:t>）</a:t>
            </a:r>
            <a:endParaRPr sz="3600" b="0" i="0" u="none" strike="noStrike" cap="none">
              <a:solidFill>
                <a:schemeClr val="dk1"/>
              </a:solidFill>
              <a:latin typeface="Calibri"/>
              <a:ea typeface="Calibri"/>
              <a:cs typeface="Calibri"/>
              <a:sym typeface="Calibri"/>
            </a:endParaRPr>
          </a:p>
        </p:txBody>
      </p:sp>
      <p:pic>
        <p:nvPicPr>
          <p:cNvPr id="217" name="Google Shape;217;p7"/>
          <p:cNvPicPr preferRelativeResize="0">
            <a:picLocks noGrp="1"/>
          </p:cNvPicPr>
          <p:nvPr>
            <p:ph type="body" idx="1"/>
          </p:nvPr>
        </p:nvPicPr>
        <p:blipFill rotWithShape="1">
          <a:blip r:embed="rId4">
            <a:alphaModFix/>
          </a:blip>
          <a:srcRect/>
          <a:stretch/>
        </p:blipFill>
        <p:spPr>
          <a:xfrm>
            <a:off x="0" y="0"/>
            <a:ext cx="7559675" cy="966787"/>
          </a:xfrm>
          <a:prstGeom prst="rect">
            <a:avLst/>
          </a:prstGeom>
          <a:noFill/>
          <a:ln>
            <a:noFill/>
          </a:ln>
        </p:spPr>
      </p:pic>
      <p:sp>
        <p:nvSpPr>
          <p:cNvPr id="218" name="Google Shape;218;p7"/>
          <p:cNvSpPr txBox="1"/>
          <p:nvPr/>
        </p:nvSpPr>
        <p:spPr>
          <a:xfrm>
            <a:off x="361950" y="1630362"/>
            <a:ext cx="6521400" cy="7659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2E75B6"/>
              </a:buClr>
              <a:buSzPts val="1200"/>
              <a:buFont typeface="Arial"/>
              <a:buNone/>
            </a:pPr>
            <a:r>
              <a:rPr lang="en-US" sz="1200">
                <a:solidFill>
                  <a:srgbClr val="2E75B6"/>
                </a:solidFill>
              </a:rPr>
              <a:t>ジョブカン勤怠管理のPCマイページへは共通IDページ経由でログインします。</a:t>
            </a:r>
            <a:br>
              <a:rPr lang="en-US" sz="1200">
                <a:solidFill>
                  <a:srgbClr val="2E75B6"/>
                </a:solidFill>
              </a:rPr>
            </a:br>
            <a:r>
              <a:rPr lang="en-US" sz="1200">
                <a:solidFill>
                  <a:srgbClr val="2E75B6"/>
                </a:solidFill>
              </a:rPr>
              <a:t>モバイルマイページとはログインURLが異なるためお気を付けください。</a:t>
            </a:r>
            <a:endParaRPr sz="1200">
              <a:solidFill>
                <a:srgbClr val="2E75B6"/>
              </a:solidFill>
            </a:endParaRPr>
          </a:p>
          <a:p>
            <a:pPr marL="0" marR="0" lvl="0" indent="0" algn="l" rtl="0">
              <a:lnSpc>
                <a:spcPct val="115000"/>
              </a:lnSpc>
              <a:spcBef>
                <a:spcPts val="500"/>
              </a:spcBef>
              <a:spcAft>
                <a:spcPts val="500"/>
              </a:spcAft>
              <a:buClr>
                <a:srgbClr val="2E75B6"/>
              </a:buClr>
              <a:buSzPts val="1200"/>
              <a:buFont typeface="Arial"/>
              <a:buNone/>
            </a:pPr>
            <a:r>
              <a:rPr lang="en-US" sz="1200">
                <a:solidFill>
                  <a:srgbClr val="2E75B6"/>
                </a:solidFill>
              </a:rPr>
              <a:t>→</a:t>
            </a:r>
            <a:r>
              <a:rPr lang="en-US" sz="1200" u="sng">
                <a:solidFill>
                  <a:schemeClr val="hlink"/>
                </a:solidFill>
                <a:hlinkClick r:id="rId5"/>
              </a:rPr>
              <a:t>共通IDログインページ</a:t>
            </a:r>
            <a:endParaRPr sz="1200">
              <a:solidFill>
                <a:srgbClr val="2E75B6"/>
              </a:solidFill>
            </a:endParaRPr>
          </a:p>
        </p:txBody>
      </p:sp>
      <p:sp>
        <p:nvSpPr>
          <p:cNvPr id="219" name="Google Shape;219;p7"/>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はじめに</a:t>
            </a:r>
            <a:endParaRPr sz="1400" b="0" i="0" u="none" strike="noStrike" cap="none">
              <a:solidFill>
                <a:srgbClr val="000000"/>
              </a:solidFill>
              <a:latin typeface="Arial"/>
              <a:ea typeface="Arial"/>
              <a:cs typeface="Arial"/>
              <a:sym typeface="Arial"/>
            </a:endParaRPr>
          </a:p>
        </p:txBody>
      </p:sp>
      <p:sp>
        <p:nvSpPr>
          <p:cNvPr id="220" name="Google Shape;220;p7"/>
          <p:cNvSpPr txBox="1"/>
          <p:nvPr/>
        </p:nvSpPr>
        <p:spPr>
          <a:xfrm>
            <a:off x="361950" y="6680671"/>
            <a:ext cx="6724800" cy="6270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a:solidFill>
                  <a:schemeClr val="dk1"/>
                </a:solidFill>
              </a:rPr>
              <a:t>・メールアドレスでログインする場合は、メールアドレスとパスワードを入力します。</a:t>
            </a:r>
            <a:endParaRPr sz="1100">
              <a:solidFill>
                <a:schemeClr val="dk1"/>
              </a:solidFill>
            </a:endParaRPr>
          </a:p>
          <a:p>
            <a:pPr marL="0" lvl="0" indent="0" algn="l" rtl="0">
              <a:lnSpc>
                <a:spcPct val="140000"/>
              </a:lnSpc>
              <a:spcBef>
                <a:spcPts val="1000"/>
              </a:spcBef>
              <a:spcAft>
                <a:spcPts val="1000"/>
              </a:spcAft>
              <a:buClr>
                <a:srgbClr val="3B3838"/>
              </a:buClr>
              <a:buSzPts val="1200"/>
              <a:buFont typeface="Arial"/>
              <a:buNone/>
            </a:pPr>
            <a:r>
              <a:rPr lang="en-US" sz="1100">
                <a:solidFill>
                  <a:schemeClr val="dk1"/>
                </a:solidFill>
              </a:rPr>
              <a:t>・スタッフコードでログインする場合は、スタッフコード、会社ID、パスワードを入力します。</a:t>
            </a:r>
            <a:endParaRPr sz="1100">
              <a:solidFill>
                <a:schemeClr val="dk1"/>
              </a:solidFill>
            </a:endParaRPr>
          </a:p>
        </p:txBody>
      </p:sp>
      <p:sp>
        <p:nvSpPr>
          <p:cNvPr id="221" name="Google Shape;221;p7"/>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7</a:t>
            </a:fld>
            <a:endParaRPr sz="8000">
              <a:solidFill>
                <a:schemeClr val="lt1"/>
              </a:solidFill>
              <a:latin typeface="Arial"/>
              <a:ea typeface="Arial"/>
              <a:cs typeface="Arial"/>
              <a:sym typeface="Arial"/>
            </a:endParaRPr>
          </a:p>
        </p:txBody>
      </p:sp>
      <p:pic>
        <p:nvPicPr>
          <p:cNvPr id="222" name="Google Shape;222;p7"/>
          <p:cNvPicPr preferRelativeResize="0"/>
          <p:nvPr/>
        </p:nvPicPr>
        <p:blipFill>
          <a:blip r:embed="rId6">
            <a:alphaModFix/>
          </a:blip>
          <a:stretch>
            <a:fillRect/>
          </a:stretch>
        </p:blipFill>
        <p:spPr>
          <a:xfrm>
            <a:off x="1783619" y="2531891"/>
            <a:ext cx="3992437" cy="4013150"/>
          </a:xfrm>
          <a:prstGeom prst="rect">
            <a:avLst/>
          </a:prstGeom>
          <a:noFill/>
          <a:ln>
            <a:noFill/>
          </a:ln>
        </p:spPr>
      </p:pic>
      <p:graphicFrame>
        <p:nvGraphicFramePr>
          <p:cNvPr id="223" name="Google Shape;223;p7"/>
          <p:cNvGraphicFramePr/>
          <p:nvPr/>
        </p:nvGraphicFramePr>
        <p:xfrm>
          <a:off x="417438" y="7443300"/>
          <a:ext cx="3000000" cy="3000000"/>
        </p:xfrm>
        <a:graphic>
          <a:graphicData uri="http://schemas.openxmlformats.org/drawingml/2006/table">
            <a:tbl>
              <a:tblPr>
                <a:noFill/>
                <a:tableStyleId>{AC2E0032-79AC-4C7A-9FB5-4A7FBA123062}</a:tableStyleId>
              </a:tblPr>
              <a:tblGrid>
                <a:gridCol w="1962450">
                  <a:extLst>
                    <a:ext uri="{9D8B030D-6E8A-4147-A177-3AD203B41FA5}">
                      <a16:colId xmlns:a16="http://schemas.microsoft.com/office/drawing/2014/main" val="20000"/>
                    </a:ext>
                  </a:extLst>
                </a:gridCol>
                <a:gridCol w="476235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US" sz="1100">
                          <a:solidFill>
                            <a:schemeClr val="dk1"/>
                          </a:solidFill>
                        </a:rPr>
                        <a:t>ログイン情報</a:t>
                      </a:r>
                      <a:endParaRPr sz="1100">
                        <a:solidFill>
                          <a:schemeClr val="dk1"/>
                        </a:solidFill>
                      </a:endParaRPr>
                    </a:p>
                  </a:txBody>
                  <a:tcPr marL="91425" marR="91425" marT="91425" marB="91425">
                    <a:solidFill>
                      <a:srgbClr val="CFE2F3"/>
                    </a:solidFill>
                  </a:tcPr>
                </a:tc>
                <a:tc>
                  <a:txBody>
                    <a:bodyPr/>
                    <a:lstStyle/>
                    <a:p>
                      <a:pPr marL="0" lvl="0" indent="0" algn="ctr" rtl="0">
                        <a:lnSpc>
                          <a:spcPct val="115000"/>
                        </a:lnSpc>
                        <a:spcBef>
                          <a:spcPts val="0"/>
                        </a:spcBef>
                        <a:spcAft>
                          <a:spcPts val="0"/>
                        </a:spcAft>
                        <a:buNone/>
                      </a:pPr>
                      <a:r>
                        <a:rPr lang="en-US" sz="1100">
                          <a:solidFill>
                            <a:schemeClr val="dk1"/>
                          </a:solidFill>
                        </a:rPr>
                        <a:t>説明</a:t>
                      </a:r>
                      <a:endParaRPr sz="1100">
                        <a:solidFill>
                          <a:schemeClr val="dk1"/>
                        </a:solidFill>
                      </a:endParaRPr>
                    </a:p>
                  </a:txBody>
                  <a:tcPr marL="91425" marR="91425" marT="91425" marB="91425">
                    <a:solidFill>
                      <a:srgbClr val="CFE2F3"/>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US" sz="1100">
                          <a:solidFill>
                            <a:schemeClr val="dk1"/>
                          </a:solidFill>
                        </a:rPr>
                        <a:t>メールアドレス</a:t>
                      </a:r>
                      <a:endParaRPr sz="1100">
                        <a:solidFill>
                          <a:schemeClr val="dk1"/>
                        </a:solidFill>
                      </a:endParaRPr>
                    </a:p>
                  </a:txBody>
                  <a:tcPr marL="91425" marR="91425" marT="91425" marB="91425"/>
                </a:tc>
                <a:tc>
                  <a:txBody>
                    <a:bodyPr/>
                    <a:lstStyle/>
                    <a:p>
                      <a:pPr marL="0" lvl="0" indent="0" algn="l" rtl="0">
                        <a:lnSpc>
                          <a:spcPct val="115000"/>
                        </a:lnSpc>
                        <a:spcBef>
                          <a:spcPts val="0"/>
                        </a:spcBef>
                        <a:spcAft>
                          <a:spcPts val="0"/>
                        </a:spcAft>
                        <a:buNone/>
                      </a:pPr>
                      <a:r>
                        <a:rPr lang="en-US" sz="1100">
                          <a:solidFill>
                            <a:schemeClr val="dk1"/>
                          </a:solidFill>
                        </a:rPr>
                        <a:t>招待メールを受信したメールアドレスを入力します。</a:t>
                      </a:r>
                      <a:endParaRPr sz="1100">
                        <a:solidFill>
                          <a:schemeClr val="dk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US" sz="1100">
                          <a:solidFill>
                            <a:schemeClr val="dk1"/>
                          </a:solidFill>
                        </a:rPr>
                        <a:t>スタッフコード</a:t>
                      </a:r>
                      <a:endParaRPr sz="1100">
                        <a:solidFill>
                          <a:schemeClr val="dk1"/>
                        </a:solidFill>
                      </a:endParaRPr>
                    </a:p>
                  </a:txBody>
                  <a:tcPr marL="91425" marR="91425" marT="91425" marB="91425"/>
                </a:tc>
                <a:tc>
                  <a:txBody>
                    <a:bodyPr/>
                    <a:lstStyle/>
                    <a:p>
                      <a:pPr marL="0" lvl="0" indent="0" algn="l" rtl="0">
                        <a:lnSpc>
                          <a:spcPct val="115000"/>
                        </a:lnSpc>
                        <a:spcBef>
                          <a:spcPts val="0"/>
                        </a:spcBef>
                        <a:spcAft>
                          <a:spcPts val="0"/>
                        </a:spcAft>
                        <a:buNone/>
                      </a:pPr>
                      <a:r>
                        <a:rPr lang="en-US" sz="1100">
                          <a:solidFill>
                            <a:schemeClr val="dk1"/>
                          </a:solidFill>
                        </a:rPr>
                        <a:t>スタッフコードを入力します。</a:t>
                      </a:r>
                      <a:br>
                        <a:rPr lang="en-US" sz="1100">
                          <a:solidFill>
                            <a:schemeClr val="dk1"/>
                          </a:solidFill>
                        </a:rPr>
                      </a:br>
                      <a:r>
                        <a:rPr lang="en-US" sz="1100">
                          <a:solidFill>
                            <a:schemeClr val="dk1"/>
                          </a:solidFill>
                        </a:rPr>
                        <a:t>スタッフコードは共通IDページのアカウント情報に記載されています。</a:t>
                      </a:r>
                      <a:endParaRPr sz="1100">
                        <a:solidFill>
                          <a:schemeClr val="dk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US" sz="1100">
                          <a:solidFill>
                            <a:schemeClr val="dk1"/>
                          </a:solidFill>
                        </a:rPr>
                        <a:t>会社ID</a:t>
                      </a:r>
                      <a:endParaRPr sz="1100">
                        <a:solidFill>
                          <a:schemeClr val="dk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メールアドレスでログインする場合は不要です。</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「複数の会社に登録されていますか？」をクリックすると入力欄が表示されます。</a:t>
                      </a: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会社IDは招待メールに記載されています。</a:t>
                      </a:r>
                      <a:endParaRPr sz="1100">
                        <a:solidFill>
                          <a:schemeClr val="dk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US" sz="1100">
                          <a:solidFill>
                            <a:schemeClr val="dk1"/>
                          </a:solidFill>
                        </a:rPr>
                        <a:t>パスワード</a:t>
                      </a:r>
                      <a:endParaRPr sz="1100">
                        <a:solidFill>
                          <a:schemeClr val="dk1"/>
                        </a:solidFill>
                      </a:endParaRPr>
                    </a:p>
                  </a:txBody>
                  <a:tcPr marL="91425" marR="91425" marT="91425" marB="91425"/>
                </a:tc>
                <a:tc>
                  <a:txBody>
                    <a:bodyPr/>
                    <a:lstStyle/>
                    <a:p>
                      <a:pPr marL="0" lvl="0" indent="0" algn="l" rtl="0">
                        <a:lnSpc>
                          <a:spcPct val="115000"/>
                        </a:lnSpc>
                        <a:spcBef>
                          <a:spcPts val="0"/>
                        </a:spcBef>
                        <a:spcAft>
                          <a:spcPts val="0"/>
                        </a:spcAft>
                        <a:buNone/>
                      </a:pPr>
                      <a:r>
                        <a:rPr lang="en-US" sz="1100">
                          <a:solidFill>
                            <a:schemeClr val="dk1"/>
                          </a:solidFill>
                        </a:rPr>
                        <a:t>招待メールから登録したパスワードを入力します。</a:t>
                      </a:r>
                      <a:endParaRPr sz="1100">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title"/>
          </p:nvPr>
        </p:nvSpPr>
        <p:spPr>
          <a:xfrm>
            <a:off x="361950" y="1331912"/>
            <a:ext cx="6521400" cy="3141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TOP画面</a:t>
            </a:r>
            <a:r>
              <a:rPr lang="en-US" sz="1600">
                <a:latin typeface="Arial"/>
                <a:ea typeface="Arial"/>
                <a:cs typeface="Arial"/>
                <a:sym typeface="Arial"/>
              </a:rPr>
              <a:t>と各機能概要</a:t>
            </a:r>
            <a:endParaRPr sz="3600" b="0" i="0" u="none" strike="noStrike" cap="none">
              <a:solidFill>
                <a:schemeClr val="dk1"/>
              </a:solidFill>
              <a:latin typeface="Calibri"/>
              <a:ea typeface="Calibri"/>
              <a:cs typeface="Calibri"/>
              <a:sym typeface="Calibri"/>
            </a:endParaRPr>
          </a:p>
        </p:txBody>
      </p:sp>
      <p:pic>
        <p:nvPicPr>
          <p:cNvPr id="229" name="Google Shape;229;p8"/>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230" name="Google Shape;230;p8"/>
          <p:cNvSpPr txBox="1"/>
          <p:nvPr/>
        </p:nvSpPr>
        <p:spPr>
          <a:xfrm>
            <a:off x="361950" y="1630362"/>
            <a:ext cx="6521400" cy="2586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E75B6"/>
              </a:buClr>
              <a:buSzPts val="1200"/>
              <a:buFont typeface="Arial"/>
              <a:buNone/>
            </a:pPr>
            <a:r>
              <a:rPr lang="en-US" sz="1200" b="0" i="0" u="none" strike="noStrike" cap="none">
                <a:solidFill>
                  <a:srgbClr val="2E75B6"/>
                </a:solidFill>
                <a:latin typeface="Arial"/>
                <a:ea typeface="Arial"/>
                <a:cs typeface="Arial"/>
                <a:sym typeface="Arial"/>
              </a:rPr>
              <a:t>PCマイページのTOP画面の概要についてご案内します。</a:t>
            </a:r>
            <a:endParaRPr sz="1400" b="0" i="0" u="none" strike="noStrike" cap="none">
              <a:solidFill>
                <a:srgbClr val="000000"/>
              </a:solidFill>
              <a:latin typeface="Arial"/>
              <a:ea typeface="Arial"/>
              <a:cs typeface="Arial"/>
              <a:sym typeface="Arial"/>
            </a:endParaRPr>
          </a:p>
        </p:txBody>
      </p:sp>
      <p:sp>
        <p:nvSpPr>
          <p:cNvPr id="231" name="Google Shape;231;p8"/>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はじめに</a:t>
            </a:r>
            <a:endParaRPr sz="1400" b="0" i="0" u="none" strike="noStrike" cap="none">
              <a:solidFill>
                <a:srgbClr val="000000"/>
              </a:solidFill>
              <a:latin typeface="Arial"/>
              <a:ea typeface="Arial"/>
              <a:cs typeface="Arial"/>
              <a:sym typeface="Arial"/>
            </a:endParaRPr>
          </a:p>
        </p:txBody>
      </p:sp>
      <p:sp>
        <p:nvSpPr>
          <p:cNvPr id="232" name="Google Shape;232;p8"/>
          <p:cNvSpPr txBox="1">
            <a:spLocks noGrp="1"/>
          </p:cNvSpPr>
          <p:nvPr>
            <p:ph type="sldNum" idx="12"/>
          </p:nvPr>
        </p:nvSpPr>
        <p:spPr>
          <a:xfrm>
            <a:off x="5857800" y="14725"/>
            <a:ext cx="1701900" cy="10635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sz="8000">
                <a:solidFill>
                  <a:schemeClr val="lt1"/>
                </a:solidFill>
                <a:latin typeface="Arial"/>
                <a:ea typeface="Arial"/>
                <a:cs typeface="Arial"/>
                <a:sym typeface="Arial"/>
              </a:rPr>
              <a:t>8</a:t>
            </a:fld>
            <a:endParaRPr sz="8000">
              <a:solidFill>
                <a:schemeClr val="lt1"/>
              </a:solidFill>
              <a:latin typeface="Arial"/>
              <a:ea typeface="Arial"/>
              <a:cs typeface="Arial"/>
              <a:sym typeface="Arial"/>
            </a:endParaRPr>
          </a:p>
        </p:txBody>
      </p:sp>
      <p:sp>
        <p:nvSpPr>
          <p:cNvPr id="233" name="Google Shape;233;p8"/>
          <p:cNvSpPr txBox="1"/>
          <p:nvPr/>
        </p:nvSpPr>
        <p:spPr>
          <a:xfrm>
            <a:off x="361950" y="6544200"/>
            <a:ext cx="3370500" cy="34269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a:solidFill>
                  <a:schemeClr val="dk1"/>
                </a:solidFill>
              </a:rPr>
              <a:t>(1) 出勤簿</a:t>
            </a:r>
            <a:br>
              <a:rPr lang="en-US" sz="1100">
                <a:solidFill>
                  <a:schemeClr val="dk1"/>
                </a:solidFill>
              </a:rPr>
            </a:br>
            <a:r>
              <a:rPr lang="en-US" sz="1100">
                <a:solidFill>
                  <a:schemeClr val="dk1"/>
                </a:solidFill>
              </a:rPr>
              <a:t>勤務状況や表示月度の集計情報を確認できます。</a:t>
            </a:r>
            <a:endParaRPr sz="1100">
              <a:solidFill>
                <a:schemeClr val="dk1"/>
              </a:solidFill>
            </a:endParaRPr>
          </a:p>
          <a:p>
            <a:pPr marL="0" lvl="0" indent="0" algn="l" rtl="0">
              <a:lnSpc>
                <a:spcPct val="140000"/>
              </a:lnSpc>
              <a:spcBef>
                <a:spcPts val="500"/>
              </a:spcBef>
              <a:spcAft>
                <a:spcPts val="0"/>
              </a:spcAft>
              <a:buClr>
                <a:srgbClr val="3B3838"/>
              </a:buClr>
              <a:buSzPts val="1200"/>
              <a:buFont typeface="Arial"/>
              <a:buNone/>
            </a:pPr>
            <a:r>
              <a:rPr lang="en-US" sz="1100">
                <a:solidFill>
                  <a:schemeClr val="dk1"/>
                </a:solidFill>
              </a:rPr>
              <a:t>(2) 打刻修正</a:t>
            </a:r>
            <a:br>
              <a:rPr lang="en-US" sz="1100">
                <a:solidFill>
                  <a:schemeClr val="dk1"/>
                </a:solidFill>
              </a:rPr>
            </a:br>
            <a:r>
              <a:rPr lang="en-US" sz="1100">
                <a:solidFill>
                  <a:schemeClr val="dk1"/>
                </a:solidFill>
              </a:rPr>
              <a:t>打刻の追加・修正を申請できます。</a:t>
            </a:r>
            <a:endParaRPr sz="1100">
              <a:solidFill>
                <a:schemeClr val="dk1"/>
              </a:solidFill>
            </a:endParaRPr>
          </a:p>
          <a:p>
            <a:pPr marL="0" lvl="0" indent="0" algn="l" rtl="0">
              <a:lnSpc>
                <a:spcPct val="140000"/>
              </a:lnSpc>
              <a:spcBef>
                <a:spcPts val="500"/>
              </a:spcBef>
              <a:spcAft>
                <a:spcPts val="0"/>
              </a:spcAft>
              <a:buClr>
                <a:srgbClr val="3B3838"/>
              </a:buClr>
              <a:buSzPts val="1200"/>
              <a:buFont typeface="Arial"/>
              <a:buNone/>
            </a:pPr>
            <a:r>
              <a:rPr lang="en-US" sz="1100">
                <a:solidFill>
                  <a:schemeClr val="dk1"/>
                </a:solidFill>
              </a:rPr>
              <a:t>(3) 工数管理</a:t>
            </a:r>
            <a:br>
              <a:rPr lang="en-US" sz="1100">
                <a:solidFill>
                  <a:schemeClr val="dk1"/>
                </a:solidFill>
              </a:rPr>
            </a:br>
            <a:r>
              <a:rPr lang="en-US" sz="1100">
                <a:solidFill>
                  <a:schemeClr val="dk1"/>
                </a:solidFill>
              </a:rPr>
              <a:t>日ごとの工数を入力できます。</a:t>
            </a:r>
            <a:endParaRPr sz="1100">
              <a:solidFill>
                <a:schemeClr val="dk1"/>
              </a:solidFill>
            </a:endParaRPr>
          </a:p>
          <a:p>
            <a:pPr marL="0" lvl="0" indent="0" algn="l" rtl="0">
              <a:lnSpc>
                <a:spcPct val="140000"/>
              </a:lnSpc>
              <a:spcBef>
                <a:spcPts val="500"/>
              </a:spcBef>
              <a:spcAft>
                <a:spcPts val="0"/>
              </a:spcAft>
              <a:buClr>
                <a:srgbClr val="3B3838"/>
              </a:buClr>
              <a:buSzPts val="1200"/>
              <a:buFont typeface="Arial"/>
              <a:buNone/>
            </a:pPr>
            <a:r>
              <a:rPr lang="en-US" sz="1100">
                <a:solidFill>
                  <a:schemeClr val="dk1"/>
                </a:solidFill>
              </a:rPr>
              <a:t>(4) シフト</a:t>
            </a:r>
            <a:br>
              <a:rPr lang="en-US" sz="1100">
                <a:solidFill>
                  <a:schemeClr val="dk1"/>
                </a:solidFill>
              </a:rPr>
            </a:br>
            <a:r>
              <a:rPr lang="en-US" sz="1100">
                <a:solidFill>
                  <a:schemeClr val="dk1"/>
                </a:solidFill>
              </a:rPr>
              <a:t>確定したシフトを確認できます。</a:t>
            </a:r>
            <a:br>
              <a:rPr lang="en-US" sz="1100">
                <a:solidFill>
                  <a:schemeClr val="dk1"/>
                </a:solidFill>
              </a:rPr>
            </a:br>
            <a:r>
              <a:rPr lang="en-US" sz="1100">
                <a:solidFill>
                  <a:schemeClr val="dk1"/>
                </a:solidFill>
              </a:rPr>
              <a:t>また、シフトの申請も可能です。</a:t>
            </a:r>
            <a:endParaRPr sz="1100">
              <a:solidFill>
                <a:schemeClr val="dk1"/>
              </a:solidFill>
            </a:endParaRPr>
          </a:p>
          <a:p>
            <a:pPr marL="0" lvl="0" indent="0" algn="l" rtl="0">
              <a:lnSpc>
                <a:spcPct val="140000"/>
              </a:lnSpc>
              <a:spcBef>
                <a:spcPts val="500"/>
              </a:spcBef>
              <a:spcAft>
                <a:spcPts val="0"/>
              </a:spcAft>
              <a:buClr>
                <a:srgbClr val="3B3838"/>
              </a:buClr>
              <a:buSzPts val="1200"/>
              <a:buFont typeface="Arial"/>
              <a:buNone/>
            </a:pPr>
            <a:r>
              <a:rPr lang="en-US" sz="1100">
                <a:solidFill>
                  <a:schemeClr val="dk1"/>
                </a:solidFill>
              </a:rPr>
              <a:t>(5) 申請</a:t>
            </a:r>
            <a:br>
              <a:rPr lang="en-US" sz="1100">
                <a:solidFill>
                  <a:schemeClr val="dk1"/>
                </a:solidFill>
              </a:rPr>
            </a:br>
            <a:r>
              <a:rPr lang="en-US" sz="1100">
                <a:solidFill>
                  <a:schemeClr val="dk1"/>
                </a:solidFill>
              </a:rPr>
              <a:t>休暇申請・残業申請・休日出勤申請ができます。</a:t>
            </a:r>
            <a:endParaRPr sz="1100">
              <a:solidFill>
                <a:schemeClr val="dk1"/>
              </a:solidFill>
            </a:endParaRPr>
          </a:p>
          <a:p>
            <a:pPr marL="0" lvl="0" indent="0" algn="l" rtl="0">
              <a:lnSpc>
                <a:spcPct val="140000"/>
              </a:lnSpc>
              <a:spcBef>
                <a:spcPts val="500"/>
              </a:spcBef>
              <a:spcAft>
                <a:spcPts val="500"/>
              </a:spcAft>
              <a:buClr>
                <a:srgbClr val="3B3838"/>
              </a:buClr>
              <a:buSzPts val="1200"/>
              <a:buFont typeface="Arial"/>
              <a:buNone/>
            </a:pPr>
            <a:r>
              <a:rPr lang="en-US" sz="1100">
                <a:solidFill>
                  <a:schemeClr val="dk1"/>
                </a:solidFill>
              </a:rPr>
              <a:t>(6) スタッフ設定</a:t>
            </a:r>
            <a:br>
              <a:rPr lang="en-US" sz="1100">
                <a:solidFill>
                  <a:schemeClr val="dk1"/>
                </a:solidFill>
              </a:rPr>
            </a:br>
            <a:r>
              <a:rPr lang="en-US" sz="1100">
                <a:solidFill>
                  <a:schemeClr val="dk1"/>
                </a:solidFill>
              </a:rPr>
              <a:t>パスワードを変更できます。</a:t>
            </a:r>
            <a:endParaRPr sz="1100">
              <a:solidFill>
                <a:schemeClr val="dk1"/>
              </a:solidFill>
            </a:endParaRPr>
          </a:p>
        </p:txBody>
      </p:sp>
      <p:sp>
        <p:nvSpPr>
          <p:cNvPr id="234" name="Google Shape;234;p8"/>
          <p:cNvSpPr txBox="1"/>
          <p:nvPr/>
        </p:nvSpPr>
        <p:spPr>
          <a:xfrm>
            <a:off x="3827250" y="6544200"/>
            <a:ext cx="3370500" cy="15111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3B3838"/>
              </a:buClr>
              <a:buSzPts val="1200"/>
              <a:buFont typeface="Arial"/>
              <a:buNone/>
            </a:pPr>
            <a:r>
              <a:rPr lang="en-US" sz="1100">
                <a:solidFill>
                  <a:schemeClr val="dk1"/>
                </a:solidFill>
              </a:rPr>
              <a:t>(7) 打刻画面</a:t>
            </a:r>
            <a:br>
              <a:rPr lang="en-US" sz="1100">
                <a:solidFill>
                  <a:schemeClr val="dk1"/>
                </a:solidFill>
              </a:rPr>
            </a:br>
            <a:r>
              <a:rPr lang="en-US" sz="1100">
                <a:solidFill>
                  <a:schemeClr val="dk1"/>
                </a:solidFill>
              </a:rPr>
              <a:t>「PUSH」をクリックすると、画面に表示されている時刻で打刻します。</a:t>
            </a:r>
            <a:endParaRPr sz="1100">
              <a:solidFill>
                <a:schemeClr val="dk1"/>
              </a:solidFill>
            </a:endParaRPr>
          </a:p>
          <a:p>
            <a:pPr marL="0" lvl="0" indent="0" algn="l" rtl="0">
              <a:lnSpc>
                <a:spcPct val="140000"/>
              </a:lnSpc>
              <a:spcBef>
                <a:spcPts val="500"/>
              </a:spcBef>
              <a:spcAft>
                <a:spcPts val="500"/>
              </a:spcAft>
              <a:buClr>
                <a:srgbClr val="3B3838"/>
              </a:buClr>
              <a:buSzPts val="1200"/>
              <a:buFont typeface="Arial"/>
              <a:buNone/>
            </a:pPr>
            <a:r>
              <a:rPr lang="en-US" sz="1100">
                <a:solidFill>
                  <a:schemeClr val="dk1"/>
                </a:solidFill>
              </a:rPr>
              <a:t>(8) 打刻エラー・シフト募集確認</a:t>
            </a:r>
            <a:br>
              <a:rPr lang="en-US" sz="1100">
                <a:solidFill>
                  <a:schemeClr val="dk1"/>
                </a:solidFill>
              </a:rPr>
            </a:br>
            <a:r>
              <a:rPr lang="en-US" sz="1100">
                <a:solidFill>
                  <a:schemeClr val="dk1"/>
                </a:solidFill>
              </a:rPr>
              <a:t>クリックして開くことで、打刻漏れや打刻エラーの件数、シフト募集の件数を確認できます。</a:t>
            </a:r>
            <a:endParaRPr sz="1100">
              <a:solidFill>
                <a:schemeClr val="dk1"/>
              </a:solidFill>
            </a:endParaRPr>
          </a:p>
        </p:txBody>
      </p:sp>
      <p:sp>
        <p:nvSpPr>
          <p:cNvPr id="235" name="Google Shape;235;p8"/>
          <p:cNvSpPr txBox="1"/>
          <p:nvPr/>
        </p:nvSpPr>
        <p:spPr>
          <a:xfrm>
            <a:off x="3827250" y="9520000"/>
            <a:ext cx="3370500" cy="591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500"/>
              </a:spcAft>
              <a:buNone/>
            </a:pPr>
            <a:r>
              <a:rPr lang="en-US" sz="1100">
                <a:solidFill>
                  <a:schemeClr val="dk1"/>
                </a:solidFill>
              </a:rPr>
              <a:t>(9) 管理者からのお知らせ</a:t>
            </a:r>
            <a:br>
              <a:rPr lang="en-US" sz="1100">
                <a:solidFill>
                  <a:schemeClr val="dk1"/>
                </a:solidFill>
              </a:rPr>
            </a:br>
            <a:r>
              <a:rPr lang="en-US" sz="1100">
                <a:solidFill>
                  <a:schemeClr val="dk1"/>
                </a:solidFill>
              </a:rPr>
              <a:t>管理者からお知らせがある場合、表示されます。</a:t>
            </a:r>
            <a:endParaRPr>
              <a:solidFill>
                <a:schemeClr val="dk1"/>
              </a:solidFill>
            </a:endParaRPr>
          </a:p>
        </p:txBody>
      </p:sp>
      <p:pic>
        <p:nvPicPr>
          <p:cNvPr id="236" name="Google Shape;236;p8"/>
          <p:cNvPicPr preferRelativeResize="0"/>
          <p:nvPr/>
        </p:nvPicPr>
        <p:blipFill>
          <a:blip r:embed="rId4">
            <a:alphaModFix/>
          </a:blip>
          <a:stretch>
            <a:fillRect/>
          </a:stretch>
        </p:blipFill>
        <p:spPr>
          <a:xfrm>
            <a:off x="4097913" y="8183400"/>
            <a:ext cx="2829175" cy="1279275"/>
          </a:xfrm>
          <a:prstGeom prst="rect">
            <a:avLst/>
          </a:prstGeom>
          <a:noFill/>
          <a:ln>
            <a:noFill/>
          </a:ln>
        </p:spPr>
      </p:pic>
      <p:grpSp>
        <p:nvGrpSpPr>
          <p:cNvPr id="237" name="Google Shape;237;p8"/>
          <p:cNvGrpSpPr/>
          <p:nvPr/>
        </p:nvGrpSpPr>
        <p:grpSpPr>
          <a:xfrm>
            <a:off x="490552" y="1984137"/>
            <a:ext cx="6578571" cy="4464888"/>
            <a:chOff x="361950" y="1943750"/>
            <a:chExt cx="6578571" cy="4464888"/>
          </a:xfrm>
        </p:grpSpPr>
        <p:pic>
          <p:nvPicPr>
            <p:cNvPr id="238" name="Google Shape;238;p8"/>
            <p:cNvPicPr preferRelativeResize="0"/>
            <p:nvPr/>
          </p:nvPicPr>
          <p:blipFill>
            <a:blip r:embed="rId5">
              <a:alphaModFix/>
            </a:blip>
            <a:stretch>
              <a:fillRect/>
            </a:stretch>
          </p:blipFill>
          <p:spPr>
            <a:xfrm>
              <a:off x="619155" y="1943750"/>
              <a:ext cx="6321365" cy="4464888"/>
            </a:xfrm>
            <a:prstGeom prst="rect">
              <a:avLst/>
            </a:prstGeom>
            <a:noFill/>
            <a:ln>
              <a:noFill/>
            </a:ln>
          </p:spPr>
        </p:pic>
        <p:sp>
          <p:nvSpPr>
            <p:cNvPr id="239" name="Google Shape;239;p8"/>
            <p:cNvSpPr txBox="1"/>
            <p:nvPr/>
          </p:nvSpPr>
          <p:spPr>
            <a:xfrm>
              <a:off x="361950" y="2626275"/>
              <a:ext cx="393900" cy="14469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400"/>
                </a:spcAft>
                <a:buClr>
                  <a:srgbClr val="3B3838"/>
                </a:buClr>
                <a:buSzPts val="1200"/>
                <a:buFont typeface="Arial"/>
                <a:buNone/>
              </a:pPr>
              <a:r>
                <a:rPr lang="en-US" sz="1100">
                  <a:solidFill>
                    <a:srgbClr val="FF0000"/>
                  </a:solidFill>
                </a:rPr>
                <a:t>(1)</a:t>
              </a:r>
              <a:br>
                <a:rPr lang="en-US" sz="1100">
                  <a:solidFill>
                    <a:srgbClr val="FF0000"/>
                  </a:solidFill>
                </a:rPr>
              </a:br>
              <a:r>
                <a:rPr lang="en-US" sz="1100">
                  <a:solidFill>
                    <a:srgbClr val="FF0000"/>
                  </a:solidFill>
                </a:rPr>
                <a:t>(2)</a:t>
              </a:r>
              <a:br>
                <a:rPr lang="en-US" sz="1100">
                  <a:solidFill>
                    <a:srgbClr val="FF0000"/>
                  </a:solidFill>
                </a:rPr>
              </a:br>
              <a:r>
                <a:rPr lang="en-US" sz="1100">
                  <a:solidFill>
                    <a:srgbClr val="FF0000"/>
                  </a:solidFill>
                </a:rPr>
                <a:t>(3)</a:t>
              </a:r>
              <a:br>
                <a:rPr lang="en-US" sz="1100">
                  <a:solidFill>
                    <a:srgbClr val="FF0000"/>
                  </a:solidFill>
                </a:rPr>
              </a:br>
              <a:r>
                <a:rPr lang="en-US" sz="1100">
                  <a:solidFill>
                    <a:srgbClr val="FF0000"/>
                  </a:solidFill>
                </a:rPr>
                <a:t>(4)</a:t>
              </a:r>
              <a:br>
                <a:rPr lang="en-US" sz="1100">
                  <a:solidFill>
                    <a:srgbClr val="FF0000"/>
                  </a:solidFill>
                </a:rPr>
              </a:br>
              <a:r>
                <a:rPr lang="en-US" sz="1100">
                  <a:solidFill>
                    <a:srgbClr val="FF0000"/>
                  </a:solidFill>
                </a:rPr>
                <a:t>(5)</a:t>
              </a:r>
              <a:br>
                <a:rPr lang="en-US" sz="1100">
                  <a:solidFill>
                    <a:srgbClr val="FF0000"/>
                  </a:solidFill>
                </a:rPr>
              </a:br>
              <a:r>
                <a:rPr lang="en-US" sz="1100">
                  <a:solidFill>
                    <a:srgbClr val="FF0000"/>
                  </a:solidFill>
                </a:rPr>
                <a:t>(6)</a:t>
              </a:r>
              <a:endParaRPr sz="1100">
                <a:solidFill>
                  <a:srgbClr val="FF0000"/>
                </a:solidFill>
              </a:endParaRPr>
            </a:p>
          </p:txBody>
        </p:sp>
        <p:sp>
          <p:nvSpPr>
            <p:cNvPr id="240" name="Google Shape;240;p8"/>
            <p:cNvSpPr txBox="1"/>
            <p:nvPr/>
          </p:nvSpPr>
          <p:spPr>
            <a:xfrm>
              <a:off x="3028050" y="5708150"/>
              <a:ext cx="3939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400"/>
                </a:spcAft>
                <a:buClr>
                  <a:srgbClr val="3B3838"/>
                </a:buClr>
                <a:buSzPts val="1200"/>
                <a:buFont typeface="Arial"/>
                <a:buNone/>
              </a:pPr>
              <a:r>
                <a:rPr lang="en-US" sz="1100">
                  <a:solidFill>
                    <a:srgbClr val="FF0000"/>
                  </a:solidFill>
                </a:rPr>
                <a:t>(8)</a:t>
              </a:r>
              <a:endParaRPr sz="1100">
                <a:solidFill>
                  <a:srgbClr val="FF0000"/>
                </a:solidFill>
              </a:endParaRPr>
            </a:p>
          </p:txBody>
        </p:sp>
        <p:sp>
          <p:nvSpPr>
            <p:cNvPr id="241" name="Google Shape;241;p8"/>
            <p:cNvSpPr txBox="1"/>
            <p:nvPr/>
          </p:nvSpPr>
          <p:spPr>
            <a:xfrm>
              <a:off x="5274225" y="5699700"/>
              <a:ext cx="3939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400"/>
                </a:spcAft>
                <a:buClr>
                  <a:srgbClr val="3B3838"/>
                </a:buClr>
                <a:buSzPts val="1200"/>
                <a:buFont typeface="Arial"/>
                <a:buNone/>
              </a:pPr>
              <a:r>
                <a:rPr lang="en-US" sz="1100">
                  <a:solidFill>
                    <a:srgbClr val="FF0000"/>
                  </a:solidFill>
                </a:rPr>
                <a:t>(9)</a:t>
              </a:r>
              <a:endParaRPr sz="1100">
                <a:solidFill>
                  <a:srgbClr val="FF0000"/>
                </a:solidFill>
              </a:endParaRPr>
            </a:p>
          </p:txBody>
        </p:sp>
        <p:sp>
          <p:nvSpPr>
            <p:cNvPr id="242" name="Google Shape;242;p8"/>
            <p:cNvSpPr/>
            <p:nvPr/>
          </p:nvSpPr>
          <p:spPr>
            <a:xfrm>
              <a:off x="1975025" y="2390600"/>
              <a:ext cx="4865400" cy="3317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3" name="Google Shape;243;p8"/>
            <p:cNvSpPr txBox="1"/>
            <p:nvPr/>
          </p:nvSpPr>
          <p:spPr>
            <a:xfrm>
              <a:off x="2011600" y="2679375"/>
              <a:ext cx="393900" cy="261600"/>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400"/>
                </a:spcAft>
                <a:buClr>
                  <a:srgbClr val="3B3838"/>
                </a:buClr>
                <a:buSzPts val="1200"/>
                <a:buFont typeface="Arial"/>
                <a:buNone/>
              </a:pPr>
              <a:r>
                <a:rPr lang="en-US" sz="1100">
                  <a:solidFill>
                    <a:srgbClr val="FF0000"/>
                  </a:solidFill>
                </a:rPr>
                <a:t>(7)</a:t>
              </a:r>
              <a:endParaRPr sz="1100">
                <a:solidFill>
                  <a:srgbClr val="FF0000"/>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301491f5ecc_0_24"/>
          <p:cNvPicPr preferRelativeResize="0"/>
          <p:nvPr/>
        </p:nvPicPr>
        <p:blipFill rotWithShape="1">
          <a:blip r:embed="rId3">
            <a:alphaModFix/>
          </a:blip>
          <a:srcRect/>
          <a:stretch/>
        </p:blipFill>
        <p:spPr>
          <a:xfrm>
            <a:off x="341312" y="0"/>
            <a:ext cx="6884985" cy="10691813"/>
          </a:xfrm>
          <a:prstGeom prst="rect">
            <a:avLst/>
          </a:prstGeom>
          <a:noFill/>
          <a:ln>
            <a:noFill/>
          </a:ln>
        </p:spPr>
      </p:pic>
      <p:pic>
        <p:nvPicPr>
          <p:cNvPr id="249" name="Google Shape;249;g301491f5ecc_0_24"/>
          <p:cNvPicPr preferRelativeResize="0"/>
          <p:nvPr/>
        </p:nvPicPr>
        <p:blipFill rotWithShape="1">
          <a:blip r:embed="rId4">
            <a:alphaModFix/>
          </a:blip>
          <a:srcRect/>
          <a:stretch/>
        </p:blipFill>
        <p:spPr>
          <a:xfrm>
            <a:off x="3235325" y="8916987"/>
            <a:ext cx="1049336" cy="1050924"/>
          </a:xfrm>
          <a:prstGeom prst="rect">
            <a:avLst/>
          </a:prstGeom>
          <a:noFill/>
          <a:ln>
            <a:noFill/>
          </a:ln>
        </p:spPr>
      </p:pic>
      <p:sp>
        <p:nvSpPr>
          <p:cNvPr id="250" name="Google Shape;250;g301491f5ecc_0_24"/>
          <p:cNvSpPr txBox="1"/>
          <p:nvPr/>
        </p:nvSpPr>
        <p:spPr>
          <a:xfrm>
            <a:off x="519112" y="4603750"/>
            <a:ext cx="6521400" cy="591000"/>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lt1"/>
              </a:buClr>
              <a:buSzPts val="2000"/>
              <a:buFont typeface="Arial"/>
              <a:buNone/>
            </a:pPr>
            <a:r>
              <a:rPr lang="en-US" sz="3600">
                <a:solidFill>
                  <a:schemeClr val="lt1"/>
                </a:solidFill>
              </a:rPr>
              <a:t>打刻</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ユーザー設定</PresentationFormat>
  <Paragraphs>417</Paragraphs>
  <Slides>44</Slides>
  <Notes>44</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44</vt:i4>
      </vt:variant>
    </vt:vector>
  </HeadingPairs>
  <TitlesOfParts>
    <vt:vector size="49" baseType="lpstr">
      <vt:lpstr>Meiryo</vt:lpstr>
      <vt:lpstr>Arial</vt:lpstr>
      <vt:lpstr>Calibri</vt:lpstr>
      <vt:lpstr>1_ホワイト</vt:lpstr>
      <vt:lpstr>ホワイト</vt:lpstr>
      <vt:lpstr> </vt:lpstr>
      <vt:lpstr>PowerPoint プレゼンテーション</vt:lpstr>
      <vt:lpstr>PowerPoint プレゼンテーション</vt:lpstr>
      <vt:lpstr>PowerPoint プレゼンテーション</vt:lpstr>
      <vt:lpstr>利用開始の流れ</vt:lpstr>
      <vt:lpstr>PowerPoint プレゼンテーション</vt:lpstr>
      <vt:lpstr>PCマイページにログインする（ヘルプページ）</vt:lpstr>
      <vt:lpstr>TOP画面と各機能概要</vt:lpstr>
      <vt:lpstr>PowerPoint プレゼンテーション</vt:lpstr>
      <vt:lpstr>打刻をする（ヘルプページ）</vt:lpstr>
      <vt:lpstr>PowerPoint プレゼンテーション</vt:lpstr>
      <vt:lpstr>出勤簿を確認する（ヘルプページ）</vt:lpstr>
      <vt:lpstr>PowerPoint プレゼンテーション</vt:lpstr>
      <vt:lpstr>PowerPoint プレゼンテーション</vt:lpstr>
      <vt:lpstr>打刻を追加する（ヘルプページ）</vt:lpstr>
      <vt:lpstr>打刻を削除する</vt:lpstr>
      <vt:lpstr>打刻を修正する</vt:lpstr>
      <vt:lpstr>遅刻理由を申請する（ヘルプページ）</vt:lpstr>
      <vt:lpstr>選択備考を追加・修正する（ヘルプページ）</vt:lpstr>
      <vt:lpstr>PowerPoint プレゼンテーション</vt:lpstr>
      <vt:lpstr>シフトを申請する（ヘルプページ）</vt:lpstr>
      <vt:lpstr>申請したシフトを取り消す</vt:lpstr>
      <vt:lpstr>確定したシフトを確認する</vt:lpstr>
      <vt:lpstr>PowerPoint プレゼンテーション</vt:lpstr>
      <vt:lpstr>休暇を申請する（ヘルプページ）</vt:lpstr>
      <vt:lpstr>休暇申請一覧を確認する</vt:lpstr>
      <vt:lpstr>休暇申請を取り下げる</vt:lpstr>
      <vt:lpstr>残業を申請する（ヘルプページ）</vt:lpstr>
      <vt:lpstr>残業申請一覧を確認する</vt:lpstr>
      <vt:lpstr>残業申請の申請時刻を変更する</vt:lpstr>
      <vt:lpstr>残業申請を取り下げる</vt:lpstr>
      <vt:lpstr>休日出勤を申請する（ヘルプページ）</vt:lpstr>
      <vt:lpstr>休日出勤申請一覧を確認する</vt:lpstr>
      <vt:lpstr>休日出勤申請を取り下げる</vt:lpstr>
      <vt:lpstr>選択備考申請一覧を確認する（ヘルプページ）</vt:lpstr>
      <vt:lpstr>選択備考申請を取り下げる</vt:lpstr>
      <vt:lpstr>PowerPoint プレゼンテーション</vt:lpstr>
      <vt:lpstr>工数を入力する（ヘルプページ）</vt:lpstr>
      <vt:lpstr>PowerPoint プレゼンテーション</vt:lpstr>
      <vt:lpstr>工数実績一覧を確認する（ヘルプページ）</vt:lpstr>
      <vt:lpstr>PowerPoint プレゼンテーション</vt:lpstr>
      <vt:lpstr>テンプレートを登録する（ヘルプページ）</vt:lpstr>
      <vt:lpstr>PowerPoint プレゼンテーション</vt:lpstr>
      <vt:lpstr>スタッフ情報を確認する（ヘルプページ）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hara.yusuke</dc:creator>
  <cp:lastModifiedBy>fujita.saori</cp:lastModifiedBy>
  <cp:revision>1</cp:revision>
  <dcterms:modified xsi:type="dcterms:W3CDTF">2025-01-14T02:49:39Z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