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7559675" cy="10691813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36">
          <p15:clr>
            <a:srgbClr val="747775"/>
          </p15:clr>
        </p15:guide>
        <p15:guide id="2" pos="228">
          <p15:clr>
            <a:srgbClr val="747775"/>
          </p15:clr>
        </p15:guide>
        <p15:guide id="3" pos="4479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wx2gMHQhiLcGgKPyynV8sszro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EDC0A6-0864-410C-BD10-BE4CACBBCDA5}">
  <a:tblStyle styleId="{2AEDC0A6-0864-410C-BD10-BE4CACBBCD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1804" y="48"/>
      </p:cViewPr>
      <p:guideLst>
        <p:guide orient="horz" pos="836"/>
        <p:guide pos="228"/>
        <p:guide pos="4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7" y="1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17738" y="1243013"/>
            <a:ext cx="2371725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5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7" y="9440645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 sz="12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4" name="Google Shape;3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101dd0ef4_0_4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9" name="Google Shape;369;g28101dd0ef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8101dd0ef4_0_7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3" name="Google Shape;403;g28101dd0ef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29" name="Google Shape;4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36" name="Google Shape;4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1" name="Google Shape;4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7" name="Google Shape;4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9" name="Google Shape;5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1" name="Google Shape;5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8" name="Google Shape;5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0" name="Google Shape;5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9" name="Google Shape;5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9" name="Google Shape;5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13" name="Google Shape;6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6" name="Google Shape;6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47925f6004_0_4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8" name="Google Shape;108;g247925f600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83db55d4e2_0_1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61" name="Google Shape;661;g283db55d4e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83db55d4e2_0_3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1" name="Google Shape;681;g283db55d4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5" name="Google Shape;69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2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27" name="Google Shape;72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29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2" name="Google Shape;75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6" name="Google Shape;7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283db55d4e2_0_7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4" name="Google Shape;794;g283db55d4e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83db55d4e2_0_10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0" name="Google Shape;820;g283db55d4e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83db55d4e2_0_11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27" name="Google Shape;827;g283db55d4e2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0e343dfa30_0_20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5" name="Google Shape;855;g30e343dfa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79" name="Google Shape;87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86" name="Google Shape;8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9" name="Google Shape;1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9" name="Google Shape;2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900" cy="3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8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1_タイトル スライド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362637" y="1403698"/>
            <a:ext cx="6520220" cy="356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sldNum" idx="12"/>
          </p:nvPr>
        </p:nvSpPr>
        <p:spPr>
          <a:xfrm>
            <a:off x="7074202" y="9873521"/>
            <a:ext cx="4536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519728" y="2846200"/>
            <a:ext cx="3213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2"/>
          </p:nvPr>
        </p:nvSpPr>
        <p:spPr>
          <a:xfrm>
            <a:off x="3827085" y="2846200"/>
            <a:ext cx="32130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515791" y="2665532"/>
            <a:ext cx="65202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515791" y="7155103"/>
            <a:ext cx="65202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Font typeface="Arial"/>
              <a:buNone/>
              <a:defRPr sz="165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Font typeface="Arial"/>
              <a:buNone/>
              <a:defRPr sz="1488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Font typeface="Arial"/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タイトル スライド" type="title">
  <p:cSld name="TITL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ctrTitle"/>
          </p:nvPr>
        </p:nvSpPr>
        <p:spPr>
          <a:xfrm>
            <a:off x="566976" y="3321396"/>
            <a:ext cx="6425724" cy="2291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SzPts val="1488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377984" y="9909731"/>
            <a:ext cx="1763924" cy="5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2582889" y="9909731"/>
            <a:ext cx="2393897" cy="5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5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00" cy="6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6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sz="14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 rot="5400000">
            <a:off x="1694398" y="4284590"/>
            <a:ext cx="9060900" cy="16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 rot="5400000">
            <a:off x="-1612953" y="2701790"/>
            <a:ext cx="90609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 縦書きテキスト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 rot="5400000">
            <a:off x="388212" y="2977337"/>
            <a:ext cx="67833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39"/>
          <p:cNvSpPr>
            <a:spLocks noGrp="1"/>
          </p:cNvSpPr>
          <p:nvPr>
            <p:ph type="pic" idx="2"/>
          </p:nvPr>
        </p:nvSpPr>
        <p:spPr>
          <a:xfrm>
            <a:off x="3213847" y="1539425"/>
            <a:ext cx="3827100" cy="75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520712" y="3207544"/>
            <a:ext cx="24381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Font typeface="Arial"/>
              <a:buNone/>
              <a:defRPr sz="11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  <a:defRPr sz="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 コンテンツ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520712" y="712788"/>
            <a:ext cx="24381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3213847" y="1539425"/>
            <a:ext cx="38271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6557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5"/>
              <a:buFont typeface="Arial"/>
              <a:buChar char="•"/>
              <a:defRPr sz="264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3565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sz="165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520712" y="3207544"/>
            <a:ext cx="24381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Font typeface="Arial"/>
              <a:buNone/>
              <a:defRPr sz="115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Font typeface="Arial"/>
              <a:buNone/>
              <a:defRPr sz="99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Font typeface="Arial"/>
              <a:buNone/>
              <a:defRPr sz="8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520712" y="569242"/>
            <a:ext cx="65202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20713" y="2620980"/>
            <a:ext cx="31980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  <a:defRPr sz="165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None/>
              <a:defRPr sz="14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520713" y="3905482"/>
            <a:ext cx="31980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3"/>
          </p:nvPr>
        </p:nvSpPr>
        <p:spPr>
          <a:xfrm>
            <a:off x="3827086" y="2620980"/>
            <a:ext cx="32139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  <a:defRPr sz="165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None/>
              <a:defRPr sz="1488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Font typeface="Arial"/>
              <a:buNone/>
              <a:defRPr sz="132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body" idx="4"/>
          </p:nvPr>
        </p:nvSpPr>
        <p:spPr>
          <a:xfrm>
            <a:off x="3827086" y="3905482"/>
            <a:ext cx="32139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519112" y="569912"/>
            <a:ext cx="6521400" cy="2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519112" y="2846387"/>
            <a:ext cx="6521400" cy="6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51911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2503487" y="9909175"/>
            <a:ext cx="25527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5338762" y="9909175"/>
            <a:ext cx="17019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 sz="1400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jp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8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8.png"/><Relationship Id="rId4" Type="http://schemas.openxmlformats.org/officeDocument/2006/relationships/hyperlink" Target="https://jobcan.zendesk.com/hc/ja/articles/12852490750233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jp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jobcan.zendesk.com/hc/ja/articles/900000024706" TargetMode="Externa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5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bcan.zendesk.com/hc/ja/articles/201214549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561263" cy="106918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 idx="4294967295"/>
          </p:nvPr>
        </p:nvSpPr>
        <p:spPr>
          <a:xfrm>
            <a:off x="566737" y="1749425"/>
            <a:ext cx="6426300" cy="37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ja-JP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6300" y="2813050"/>
            <a:ext cx="3263899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48350" y="6535737"/>
            <a:ext cx="645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モバイルマイページマニュアル</a:t>
            </a:r>
            <a:endParaRPr sz="30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576387" y="7221537"/>
            <a:ext cx="440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202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5</a:t>
            </a: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.</a:t>
            </a:r>
            <a:r>
              <a:rPr lang="ja-JP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40038" y="8012175"/>
            <a:ext cx="5679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本マニュアルでは　モバイル用マイページ（スマートフォン用）の</a:t>
            </a:r>
            <a:b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基本的なご利用方法をご案内いたします。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※機能のご契約内容 または 管理画面のオプション設定により、</a:t>
            </a:r>
            <a:b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　解説内容と表示が異なる場合がございます。</a:t>
            </a:r>
            <a:b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4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　あらかじめご了承ください。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9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【出勤簿】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4827025" y="4605475"/>
            <a:ext cx="2611500" cy="911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175" y="2086763"/>
            <a:ext cx="4706477" cy="7136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9" name="Google Shape;25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44" y="3042053"/>
            <a:ext cx="4620270" cy="539190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25821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出勤簿を確認する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62" name="Google Shape;262;p10"/>
          <p:cNvCxnSpPr/>
          <p:nvPr/>
        </p:nvCxnSpPr>
        <p:spPr>
          <a:xfrm>
            <a:off x="182124" y="1845131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3" name="Google Shape;263;p10"/>
          <p:cNvSpPr/>
          <p:nvPr/>
        </p:nvSpPr>
        <p:spPr>
          <a:xfrm>
            <a:off x="556684" y="1468437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出勤簿の確認方法についてご案内します。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4810029" y="6228703"/>
            <a:ext cx="26898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打刻にエラー（打刻漏れや休憩不足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など）がある場合、背景が赤色表示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※管理画面でエラー表示設定をOFFに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している場合、赤色表示されません。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332400" y="8703575"/>
            <a:ext cx="3105600" cy="54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506" y="2504"/>
                </a:moveTo>
                <a:lnTo>
                  <a:pt x="29107" y="-366638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4791450" y="4630851"/>
            <a:ext cx="25656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1日毎の勤怠情報を確認できます。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対象日を選択すると、打刻修正画面に移ります。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5050250" y="2659725"/>
            <a:ext cx="2306700" cy="34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419" y="64508"/>
                </a:moveTo>
                <a:lnTo>
                  <a:pt x="-18899" y="51614"/>
                </a:lnTo>
                <a:lnTo>
                  <a:pt x="-170975" y="-548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5050246" y="2715748"/>
            <a:ext cx="2564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TOP画面で「出勤簿」を選択。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1214300" y="2158818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800" y="8770887"/>
            <a:ext cx="2776774" cy="40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"/>
          <p:cNvCxnSpPr>
            <a:stCxn id="257" idx="1"/>
          </p:cNvCxnSpPr>
          <p:nvPr/>
        </p:nvCxnSpPr>
        <p:spPr>
          <a:xfrm flipH="1">
            <a:off x="3720925" y="5061025"/>
            <a:ext cx="1106100" cy="594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p10"/>
          <p:cNvSpPr/>
          <p:nvPr/>
        </p:nvSpPr>
        <p:spPr>
          <a:xfrm>
            <a:off x="4827025" y="6201225"/>
            <a:ext cx="2611500" cy="1166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10"/>
          <p:cNvCxnSpPr>
            <a:stCxn id="272" idx="1"/>
          </p:cNvCxnSpPr>
          <p:nvPr/>
        </p:nvCxnSpPr>
        <p:spPr>
          <a:xfrm flipH="1">
            <a:off x="3680725" y="6784275"/>
            <a:ext cx="1146300" cy="1260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1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976" y="7615855"/>
            <a:ext cx="4242878" cy="297784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975" y="2083075"/>
            <a:ext cx="4242878" cy="495147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1" name="Google Shape;28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01003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日ごとの打刻を確認する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83" name="Google Shape;283;p11"/>
          <p:cNvCxnSpPr/>
          <p:nvPr/>
        </p:nvCxnSpPr>
        <p:spPr>
          <a:xfrm>
            <a:off x="98331" y="190380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84" name="Google Shape;284;p11"/>
          <p:cNvSpPr/>
          <p:nvPr/>
        </p:nvSpPr>
        <p:spPr>
          <a:xfrm>
            <a:off x="472891" y="1449387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日ごとの打刻詳細画面を見る方法についてご案内します。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4797133" y="5132090"/>
            <a:ext cx="2476200" cy="602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47276" y="30881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98325" y="6653550"/>
            <a:ext cx="4322400" cy="44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4805616" y="5212640"/>
            <a:ext cx="2820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出勤簿の画面で詳細を確認したい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日付の時間部分を選択します。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8" name="Google Shape;288;p11"/>
          <p:cNvSpPr/>
          <p:nvPr/>
        </p:nvSpPr>
        <p:spPr>
          <a:xfrm>
            <a:off x="4805616" y="8208056"/>
            <a:ext cx="29814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打刻詳細が確認できます。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このページから打刻の追加・修正・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削除も出来ます。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・打刻を追加する　⇒ P.13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・打刻を削除する　⇒ P.14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・打刻を修正する　⇒ P.15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89" name="Google Shape;289;p11"/>
          <p:cNvSpPr/>
          <p:nvPr/>
        </p:nvSpPr>
        <p:spPr>
          <a:xfrm rot="5400000">
            <a:off x="1750407" y="6767702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4797133" y="8130334"/>
            <a:ext cx="2476200" cy="147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1547" y="7206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91" name="Google Shape;291;p11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489" y="7111968"/>
            <a:ext cx="3911487" cy="3408806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4420286"/>
            <a:ext cx="2771905" cy="5438731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7751" y="1859963"/>
            <a:ext cx="3106233" cy="223862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9" name="Google Shape;299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16294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打刻を追加する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3988823" y="2697372"/>
            <a:ext cx="3166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2" name="Google Shape;302;p12"/>
          <p:cNvSpPr/>
          <p:nvPr/>
        </p:nvSpPr>
        <p:spPr>
          <a:xfrm>
            <a:off x="656892" y="10030716"/>
            <a:ext cx="2247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「修正申請」ボタンを押すと、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3988823" y="3379164"/>
            <a:ext cx="21762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「+」ボタンを押します。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04" name="Google Shape;304;p12"/>
          <p:cNvCxnSpPr/>
          <p:nvPr/>
        </p:nvCxnSpPr>
        <p:spPr>
          <a:xfrm>
            <a:off x="282332" y="17706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5" name="Google Shape;305;p12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361525" y="4686625"/>
            <a:ext cx="2655600" cy="2061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057717" y="4405532"/>
            <a:ext cx="3032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時刻、備考を入力します。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8" name="Google Shape;308;p12"/>
          <p:cNvSpPr/>
          <p:nvPr/>
        </p:nvSpPr>
        <p:spPr>
          <a:xfrm>
            <a:off x="2191417" y="2295544"/>
            <a:ext cx="4882377" cy="684022"/>
          </a:xfrm>
          <a:custGeom>
            <a:avLst/>
            <a:gdLst/>
            <a:ahLst/>
            <a:cxnLst/>
            <a:rect l="l" t="t" r="r" b="b"/>
            <a:pathLst>
              <a:path w="188436" h="238543" extrusionOk="0">
                <a:moveTo>
                  <a:pt x="68436" y="118543"/>
                </a:moveTo>
                <a:lnTo>
                  <a:pt x="188436" y="118543"/>
                </a:lnTo>
                <a:lnTo>
                  <a:pt x="188436" y="238543"/>
                </a:lnTo>
                <a:lnTo>
                  <a:pt x="68436" y="238543"/>
                </a:lnTo>
                <a:lnTo>
                  <a:pt x="68436" y="118543"/>
                </a:lnTo>
                <a:close/>
              </a:path>
              <a:path w="188436" h="238543" fill="none" extrusionOk="0">
                <a:moveTo>
                  <a:pt x="68304" y="164562"/>
                </a:moveTo>
                <a:lnTo>
                  <a:pt x="52104" y="164562"/>
                </a:lnTo>
                <a:cubicBezTo>
                  <a:pt x="39893" y="111164"/>
                  <a:pt x="12211" y="53398"/>
                  <a:pt x="0" y="0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09" name="Google Shape;309;p12"/>
          <p:cNvSpPr/>
          <p:nvPr/>
        </p:nvSpPr>
        <p:spPr>
          <a:xfrm>
            <a:off x="3274406" y="3316136"/>
            <a:ext cx="2510472" cy="407543"/>
          </a:xfrm>
          <a:custGeom>
            <a:avLst/>
            <a:gdLst/>
            <a:ahLst/>
            <a:cxnLst/>
            <a:rect l="l" t="t" r="r" b="b"/>
            <a:pathLst>
              <a:path w="168828" h="142125" extrusionOk="0">
                <a:moveTo>
                  <a:pt x="48828" y="0"/>
                </a:moveTo>
                <a:lnTo>
                  <a:pt x="168828" y="0"/>
                </a:lnTo>
                <a:lnTo>
                  <a:pt x="168828" y="120000"/>
                </a:lnTo>
                <a:lnTo>
                  <a:pt x="48828" y="120000"/>
                </a:lnTo>
                <a:lnTo>
                  <a:pt x="48828" y="0"/>
                </a:lnTo>
                <a:close/>
              </a:path>
              <a:path w="168828" h="142125" fill="none" extrusionOk="0">
                <a:moveTo>
                  <a:pt x="48696" y="46019"/>
                </a:moveTo>
                <a:lnTo>
                  <a:pt x="22842" y="48143"/>
                </a:lnTo>
                <a:cubicBezTo>
                  <a:pt x="18049" y="74356"/>
                  <a:pt x="4793" y="115912"/>
                  <a:pt x="0" y="142125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4013004" y="4335516"/>
            <a:ext cx="3076800" cy="86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8864" y="17372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361525" y="6807525"/>
            <a:ext cx="2677800" cy="1803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650898" y="9991149"/>
            <a:ext cx="2331600" cy="48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35423" y="-2516"/>
                </a:moveTo>
                <a:lnTo>
                  <a:pt x="35308" y="-47008"/>
                </a:lnTo>
                <a:lnTo>
                  <a:pt x="81683" y="-9305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3" name="Google Shape;313;p12"/>
          <p:cNvSpPr/>
          <p:nvPr/>
        </p:nvSpPr>
        <p:spPr>
          <a:xfrm rot="5400000">
            <a:off x="3491279" y="6272241"/>
            <a:ext cx="547500" cy="7077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4" name="Google Shape;314;p12"/>
          <p:cNvSpPr/>
          <p:nvPr/>
        </p:nvSpPr>
        <p:spPr>
          <a:xfrm>
            <a:off x="4579200" y="5776175"/>
            <a:ext cx="25104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追加した打刻は時間軸で挿入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※管理者が確認・承認するまで、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打刻は「未承認」となります。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4512925" y="5730700"/>
            <a:ext cx="2576700" cy="101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97472" y="120704"/>
                </a:moveTo>
                <a:lnTo>
                  <a:pt x="97062" y="167059"/>
                </a:lnTo>
                <a:lnTo>
                  <a:pt x="40500" y="45166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6" name="Google Shape;316;p12"/>
          <p:cNvSpPr/>
          <p:nvPr/>
        </p:nvSpPr>
        <p:spPr>
          <a:xfrm>
            <a:off x="6088063" y="9559283"/>
            <a:ext cx="462900" cy="2343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7" name="Google Shape;317;p12"/>
          <p:cNvSpPr/>
          <p:nvPr/>
        </p:nvSpPr>
        <p:spPr>
          <a:xfrm>
            <a:off x="1529600" y="4164650"/>
            <a:ext cx="462900" cy="17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18" name="Google Shape;318;p1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32" y="1905752"/>
            <a:ext cx="4190681" cy="371599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4" name="Google Shape;324;p13"/>
          <p:cNvSpPr/>
          <p:nvPr/>
        </p:nvSpPr>
        <p:spPr>
          <a:xfrm>
            <a:off x="4453859" y="2641824"/>
            <a:ext cx="3017400" cy="34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87958"/>
                </a:moveTo>
                <a:lnTo>
                  <a:pt x="-21112" y="84462"/>
                </a:lnTo>
                <a:lnTo>
                  <a:pt x="-61381" y="-5182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25" name="Google Shape;3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80133" y="6417044"/>
            <a:ext cx="3891007" cy="40431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6" name="Google Shape;326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7592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3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打刻を削除する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打刻を削除する方法をご案内します。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29" name="Google Shape;329;p13"/>
          <p:cNvSpPr/>
          <p:nvPr/>
        </p:nvSpPr>
        <p:spPr>
          <a:xfrm rot="5400000">
            <a:off x="3873613" y="5628846"/>
            <a:ext cx="381000" cy="8178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30" name="Google Shape;330;p13"/>
          <p:cNvCxnSpPr/>
          <p:nvPr/>
        </p:nvCxnSpPr>
        <p:spPr>
          <a:xfrm>
            <a:off x="282332" y="17706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1" name="Google Shape;331;p13"/>
          <p:cNvSpPr/>
          <p:nvPr/>
        </p:nvSpPr>
        <p:spPr>
          <a:xfrm>
            <a:off x="4473026" y="2712450"/>
            <a:ext cx="32613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32" name="Google Shape;332;p13" descr="削除確認 - Google Chrom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7449" y="5618747"/>
            <a:ext cx="3108462" cy="912242"/>
          </a:xfrm>
          <a:prstGeom prst="rect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3" name="Google Shape;333;p13"/>
          <p:cNvSpPr/>
          <p:nvPr/>
        </p:nvSpPr>
        <p:spPr>
          <a:xfrm>
            <a:off x="412950" y="6923899"/>
            <a:ext cx="2812200" cy="539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4471" y="2651"/>
                </a:moveTo>
                <a:lnTo>
                  <a:pt x="14671" y="-60689"/>
                </a:lnTo>
                <a:lnTo>
                  <a:pt x="39118" y="-11691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4" name="Google Shape;334;p13"/>
          <p:cNvSpPr/>
          <p:nvPr/>
        </p:nvSpPr>
        <p:spPr>
          <a:xfrm>
            <a:off x="412950" y="7006144"/>
            <a:ext cx="28122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確認画面で「はい」を押すと、打刻削除申請が管理者に送信されます。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5" name="Google Shape;335;p13"/>
          <p:cNvSpPr/>
          <p:nvPr/>
        </p:nvSpPr>
        <p:spPr>
          <a:xfrm>
            <a:off x="423649" y="8624116"/>
            <a:ext cx="29640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該当の打刻が削除されます。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※管理者が確認・承認するまで、打刻は「削除申」（削除申請中）となります。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415476" y="8557418"/>
            <a:ext cx="2875800" cy="87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327" y="17658"/>
                </a:moveTo>
                <a:lnTo>
                  <a:pt x="133704" y="15952"/>
                </a:lnTo>
                <a:lnTo>
                  <a:pt x="158202" y="13215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6063247" y="9494309"/>
            <a:ext cx="489000" cy="322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8" name="Google Shape;338;p13"/>
          <p:cNvSpPr/>
          <p:nvPr/>
        </p:nvSpPr>
        <p:spPr>
          <a:xfrm>
            <a:off x="4651916" y="4569166"/>
            <a:ext cx="21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「削除」ボタンを押します。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39" name="Google Shape;339;p13"/>
          <p:cNvSpPr/>
          <p:nvPr/>
        </p:nvSpPr>
        <p:spPr>
          <a:xfrm>
            <a:off x="4651916" y="4525706"/>
            <a:ext cx="2020800" cy="35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13949" y="4908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0" name="Google Shape;340;p13"/>
          <p:cNvSpPr/>
          <p:nvPr/>
        </p:nvSpPr>
        <p:spPr>
          <a:xfrm>
            <a:off x="1811225" y="5087850"/>
            <a:ext cx="1809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41" name="Google Shape;341;p1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6949" y="6822515"/>
            <a:ext cx="3471411" cy="352879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7" name="Google Shape;34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236" y="5053942"/>
            <a:ext cx="3619438" cy="386719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8" name="Google Shape;34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332" y="1961547"/>
            <a:ext cx="3637342" cy="296376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9" name="Google Shape;34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8513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打刻を修正する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51" name="Google Shape;351;p14"/>
          <p:cNvCxnSpPr/>
          <p:nvPr/>
        </p:nvCxnSpPr>
        <p:spPr>
          <a:xfrm>
            <a:off x="282332" y="17706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2" name="Google Shape;352;p14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打刻を修正する方法をご案内します。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3" name="Google Shape;353;p14"/>
          <p:cNvSpPr/>
          <p:nvPr/>
        </p:nvSpPr>
        <p:spPr>
          <a:xfrm>
            <a:off x="4454801" y="4614800"/>
            <a:ext cx="27306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時刻、備考を入力します。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4010523" y="5957412"/>
            <a:ext cx="2247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「修正申請」ボタンを押すと、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5" name="Google Shape;355;p14"/>
          <p:cNvSpPr/>
          <p:nvPr/>
        </p:nvSpPr>
        <p:spPr>
          <a:xfrm>
            <a:off x="4382700" y="4549425"/>
            <a:ext cx="2802900" cy="86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07" y="86492"/>
                </a:moveTo>
                <a:lnTo>
                  <a:pt x="-14135" y="87181"/>
                </a:lnTo>
                <a:lnTo>
                  <a:pt x="-39481" y="2004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6" name="Google Shape;356;p14"/>
          <p:cNvSpPr/>
          <p:nvPr/>
        </p:nvSpPr>
        <p:spPr>
          <a:xfrm>
            <a:off x="3993851" y="5919040"/>
            <a:ext cx="2331600" cy="48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56" y="85117"/>
                </a:moveTo>
                <a:lnTo>
                  <a:pt x="-10265" y="85790"/>
                </a:lnTo>
                <a:lnTo>
                  <a:pt x="-66476" y="612533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7" name="Google Shape;357;p14"/>
          <p:cNvSpPr/>
          <p:nvPr/>
        </p:nvSpPr>
        <p:spPr>
          <a:xfrm>
            <a:off x="3977917" y="2735602"/>
            <a:ext cx="31665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打刻を追加する日が正しいか確認します。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8" name="Google Shape;358;p14"/>
          <p:cNvSpPr/>
          <p:nvPr/>
        </p:nvSpPr>
        <p:spPr>
          <a:xfrm>
            <a:off x="3935282" y="3634468"/>
            <a:ext cx="234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「修正」ボタンを押します。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9" name="Google Shape;359;p14"/>
          <p:cNvSpPr/>
          <p:nvPr/>
        </p:nvSpPr>
        <p:spPr>
          <a:xfrm>
            <a:off x="3993851" y="2664969"/>
            <a:ext cx="3088800" cy="35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53776" y="-6938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826718" y="5521122"/>
            <a:ext cx="2730600" cy="2017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1" name="Google Shape;361;p14"/>
          <p:cNvSpPr/>
          <p:nvPr/>
        </p:nvSpPr>
        <p:spPr>
          <a:xfrm>
            <a:off x="4013004" y="3562021"/>
            <a:ext cx="2270400" cy="353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4825" y="-4661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2" name="Google Shape;362;p14"/>
          <p:cNvSpPr/>
          <p:nvPr/>
        </p:nvSpPr>
        <p:spPr>
          <a:xfrm rot="10800000" flipH="1">
            <a:off x="3313504" y="7802710"/>
            <a:ext cx="621900" cy="1040700"/>
          </a:xfrm>
          <a:prstGeom prst="bentArrow">
            <a:avLst>
              <a:gd name="adj1" fmla="val 20916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4077053" y="8158998"/>
            <a:ext cx="2611800" cy="887400"/>
          </a:xfrm>
          <a:prstGeom prst="roundRect">
            <a:avLst>
              <a:gd name="adj" fmla="val 1369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4" name="Google Shape;364;p14"/>
          <p:cNvSpPr/>
          <p:nvPr/>
        </p:nvSpPr>
        <p:spPr>
          <a:xfrm>
            <a:off x="370777" y="9205245"/>
            <a:ext cx="31866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修正した時刻が時間軸で挿入され、修正前の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打刻は削除されます。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※管理者が承認するまで、それぞれの打刻は、「未承認」「削除申」（削除申請中）となります。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370778" y="9185470"/>
            <a:ext cx="3186600" cy="116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849" y="79464"/>
                </a:moveTo>
                <a:lnTo>
                  <a:pt x="126182" y="79394"/>
                </a:lnTo>
                <a:lnTo>
                  <a:pt x="139184" y="-3360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66" name="Google Shape;366;p1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8101dd0ef4_0_46"/>
          <p:cNvSpPr/>
          <p:nvPr/>
        </p:nvSpPr>
        <p:spPr>
          <a:xfrm>
            <a:off x="4324050" y="9627525"/>
            <a:ext cx="34713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管理者が承認するまで、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「遅刻申請詳細（状態:申請中）」となります。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※承認前であれば申請の取り下げは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こちらから可能です。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2" name="Google Shape;372;g28101dd0ef4_0_46"/>
          <p:cNvSpPr/>
          <p:nvPr/>
        </p:nvSpPr>
        <p:spPr>
          <a:xfrm>
            <a:off x="4324050" y="9568575"/>
            <a:ext cx="3173700" cy="918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3" name="Google Shape;373;g28101dd0ef4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24" y="5088255"/>
            <a:ext cx="3471300" cy="2257244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g28101dd0ef4_0_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899" y="7397092"/>
            <a:ext cx="3471300" cy="305080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g28101dd0ef4_0_46"/>
          <p:cNvSpPr/>
          <p:nvPr/>
        </p:nvSpPr>
        <p:spPr>
          <a:xfrm>
            <a:off x="4077050" y="5481625"/>
            <a:ext cx="3124500" cy="35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28101dd0ef4_0_46"/>
          <p:cNvSpPr/>
          <p:nvPr/>
        </p:nvSpPr>
        <p:spPr>
          <a:xfrm>
            <a:off x="4001000" y="2342825"/>
            <a:ext cx="34713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遅刻理由を申請する日が正しいか確認します。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※実際に遅刻判定が出ている日、または当日であれば申請が可能です。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77" name="Google Shape;377;g28101dd0ef4_0_46"/>
          <p:cNvSpPr/>
          <p:nvPr/>
        </p:nvSpPr>
        <p:spPr>
          <a:xfrm>
            <a:off x="4001000" y="2341025"/>
            <a:ext cx="3421200" cy="8628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g28101dd0ef4_0_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6075" y="2053704"/>
            <a:ext cx="3471300" cy="296287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9" name="Google Shape;379;g28101dd0ef4_0_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8513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28101dd0ef4_0_4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遅刻理由を申請する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81" name="Google Shape;381;g28101dd0ef4_0_46"/>
          <p:cNvCxnSpPr/>
          <p:nvPr/>
        </p:nvCxnSpPr>
        <p:spPr>
          <a:xfrm>
            <a:off x="282332" y="19230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2" name="Google Shape;382;g28101dd0ef4_0_46"/>
          <p:cNvSpPr/>
          <p:nvPr/>
        </p:nvSpPr>
        <p:spPr>
          <a:xfrm>
            <a:off x="656900" y="1316222"/>
            <a:ext cx="62178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遅刻理由を申請する方法をご案内します。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</a:pPr>
            <a:endParaRPr sz="54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こちらの機能を利用するには、管理者側での設定が必要となります。</a:t>
            </a: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3" name="Google Shape;383;g28101dd0ef4_0_46"/>
          <p:cNvSpPr/>
          <p:nvPr/>
        </p:nvSpPr>
        <p:spPr>
          <a:xfrm>
            <a:off x="4077050" y="5528506"/>
            <a:ext cx="3173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テキストボックスに遅刻理由を入力します。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4" name="Google Shape;384;g28101dd0ef4_0_46"/>
          <p:cNvSpPr/>
          <p:nvPr/>
        </p:nvSpPr>
        <p:spPr>
          <a:xfrm>
            <a:off x="3985550" y="6346475"/>
            <a:ext cx="3349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「確認」ボタンを押し、確認画面に進みます。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5" name="Google Shape;385;g28101dd0ef4_0_46"/>
          <p:cNvSpPr/>
          <p:nvPr/>
        </p:nvSpPr>
        <p:spPr>
          <a:xfrm>
            <a:off x="3942307" y="4024818"/>
            <a:ext cx="234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「遅刻理由を申請」を押します。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6" name="Google Shape;386;g28101dd0ef4_0_46"/>
          <p:cNvSpPr/>
          <p:nvPr/>
        </p:nvSpPr>
        <p:spPr>
          <a:xfrm rot="10800000">
            <a:off x="3748200" y="8372175"/>
            <a:ext cx="507600" cy="1380600"/>
          </a:xfrm>
          <a:prstGeom prst="bentArrow">
            <a:avLst>
              <a:gd name="adj1" fmla="val 20916"/>
              <a:gd name="adj2" fmla="val 39457"/>
              <a:gd name="adj3" fmla="val 25000"/>
              <a:gd name="adj4" fmla="val 4753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7" name="Google Shape;387;g28101dd0ef4_0_46"/>
          <p:cNvSpPr/>
          <p:nvPr/>
        </p:nvSpPr>
        <p:spPr>
          <a:xfrm>
            <a:off x="4476450" y="8537475"/>
            <a:ext cx="2942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88" name="Google Shape;388;g28101dd0ef4_0_46"/>
          <p:cNvSpPr/>
          <p:nvPr/>
        </p:nvSpPr>
        <p:spPr>
          <a:xfrm>
            <a:off x="2681250" y="4619349"/>
            <a:ext cx="1087500" cy="35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389" name="Google Shape;389;g28101dd0ef4_0_46"/>
          <p:cNvCxnSpPr>
            <a:stCxn id="376" idx="1"/>
          </p:cNvCxnSpPr>
          <p:nvPr/>
        </p:nvCxnSpPr>
        <p:spPr>
          <a:xfrm rot="10800000">
            <a:off x="2416400" y="2529875"/>
            <a:ext cx="1584600" cy="296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0" name="Google Shape;390;g28101dd0ef4_0_46"/>
          <p:cNvCxnSpPr>
            <a:stCxn id="391" idx="1"/>
          </p:cNvCxnSpPr>
          <p:nvPr/>
        </p:nvCxnSpPr>
        <p:spPr>
          <a:xfrm flipH="1">
            <a:off x="3777050" y="4188050"/>
            <a:ext cx="249900" cy="573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1" name="Google Shape;391;g28101dd0ef4_0_46"/>
          <p:cNvSpPr/>
          <p:nvPr/>
        </p:nvSpPr>
        <p:spPr>
          <a:xfrm>
            <a:off x="4026950" y="4011500"/>
            <a:ext cx="2331600" cy="35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" name="Google Shape;392;g28101dd0ef4_0_46"/>
          <p:cNvCxnSpPr>
            <a:stCxn id="375" idx="1"/>
          </p:cNvCxnSpPr>
          <p:nvPr/>
        </p:nvCxnSpPr>
        <p:spPr>
          <a:xfrm flipH="1">
            <a:off x="3187250" y="5658175"/>
            <a:ext cx="889800" cy="578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3" name="Google Shape;393;g28101dd0ef4_0_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03650" y="6787475"/>
            <a:ext cx="3471300" cy="15437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94" name="Google Shape;394;g28101dd0ef4_0_46"/>
          <p:cNvCxnSpPr>
            <a:stCxn id="395" idx="1"/>
          </p:cNvCxnSpPr>
          <p:nvPr/>
        </p:nvCxnSpPr>
        <p:spPr>
          <a:xfrm flipH="1">
            <a:off x="3017450" y="6477175"/>
            <a:ext cx="1059600" cy="4629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5" name="Google Shape;395;g28101dd0ef4_0_46"/>
          <p:cNvSpPr/>
          <p:nvPr/>
        </p:nvSpPr>
        <p:spPr>
          <a:xfrm>
            <a:off x="4077050" y="6300625"/>
            <a:ext cx="3124500" cy="35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6" name="Google Shape;396;g28101dd0ef4_0_46"/>
          <p:cNvCxnSpPr/>
          <p:nvPr/>
        </p:nvCxnSpPr>
        <p:spPr>
          <a:xfrm flipH="1">
            <a:off x="6032700" y="8196525"/>
            <a:ext cx="216300" cy="2685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7" name="Google Shape;397;g28101dd0ef4_0_46"/>
          <p:cNvSpPr/>
          <p:nvPr/>
        </p:nvSpPr>
        <p:spPr>
          <a:xfrm>
            <a:off x="4479500" y="8465000"/>
            <a:ext cx="2942700" cy="573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g28101dd0ef4_0_46"/>
          <p:cNvCxnSpPr>
            <a:stCxn id="372" idx="1"/>
          </p:cNvCxnSpPr>
          <p:nvPr/>
        </p:nvCxnSpPr>
        <p:spPr>
          <a:xfrm flipH="1">
            <a:off x="3742950" y="10027575"/>
            <a:ext cx="581100" cy="145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9" name="Google Shape;399;g28101dd0ef4_0_46"/>
          <p:cNvSpPr/>
          <p:nvPr/>
        </p:nvSpPr>
        <p:spPr>
          <a:xfrm>
            <a:off x="2059400" y="10064450"/>
            <a:ext cx="1698300" cy="35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00" name="Google Shape;400;g28101dd0ef4_0_4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g28101dd0ef4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981" y="8010850"/>
            <a:ext cx="3222304" cy="25285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6" name="Google Shape;406;g28101dd0ef4_0_70"/>
          <p:cNvSpPr/>
          <p:nvPr/>
        </p:nvSpPr>
        <p:spPr>
          <a:xfrm>
            <a:off x="3891650" y="3902850"/>
            <a:ext cx="3185100" cy="966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g28101dd0ef4_0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325" y="2070125"/>
            <a:ext cx="3525256" cy="609725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8" name="Google Shape;408;g28101dd0ef4_0_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8513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28101dd0ef4_0_7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選択備考を追加or修正する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10" name="Google Shape;410;g28101dd0ef4_0_70"/>
          <p:cNvCxnSpPr/>
          <p:nvPr/>
        </p:nvCxnSpPr>
        <p:spPr>
          <a:xfrm>
            <a:off x="282332" y="1923079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11" name="Google Shape;411;g28101dd0ef4_0_70"/>
          <p:cNvSpPr/>
          <p:nvPr/>
        </p:nvSpPr>
        <p:spPr>
          <a:xfrm>
            <a:off x="656900" y="1316226"/>
            <a:ext cx="62178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選択備考を修正する方法をご案内します。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"/>
              <a:buFont typeface="Arial"/>
              <a:buNone/>
            </a:pPr>
            <a:endParaRPr sz="54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こちらの機能を利用するには、管理者側での設定が必要となります。</a:t>
            </a: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2" name="Google Shape;412;g28101dd0ef4_0_70"/>
          <p:cNvSpPr/>
          <p:nvPr/>
        </p:nvSpPr>
        <p:spPr>
          <a:xfrm>
            <a:off x="3977925" y="6386125"/>
            <a:ext cx="34713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「保存」ボタンを押すと、内容が保存されます。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管理者が選択備考を申請制に設定している場合は、承認されると追加または修正が完了します。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3" name="Google Shape;413;g28101dd0ef4_0_70"/>
          <p:cNvSpPr/>
          <p:nvPr/>
        </p:nvSpPr>
        <p:spPr>
          <a:xfrm>
            <a:off x="3977925" y="2659398"/>
            <a:ext cx="3166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選択備考を追加または修正する日が正しいか確認します。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4" name="Google Shape;414;g28101dd0ef4_0_70"/>
          <p:cNvSpPr/>
          <p:nvPr/>
        </p:nvSpPr>
        <p:spPr>
          <a:xfrm>
            <a:off x="3935275" y="4015475"/>
            <a:ext cx="33501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選択備考欄のプルダウンから記録したい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選択肢を選びます。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※画像は選択備考が申請制の場合となります。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5" name="Google Shape;415;g28101dd0ef4_0_70"/>
          <p:cNvSpPr/>
          <p:nvPr/>
        </p:nvSpPr>
        <p:spPr>
          <a:xfrm>
            <a:off x="282325" y="5158625"/>
            <a:ext cx="3415500" cy="2585400"/>
          </a:xfrm>
          <a:prstGeom prst="roundRect">
            <a:avLst>
              <a:gd name="adj" fmla="val 1069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6" name="Google Shape;416;g28101dd0ef4_0_70"/>
          <p:cNvSpPr/>
          <p:nvPr/>
        </p:nvSpPr>
        <p:spPr>
          <a:xfrm rot="10800000" flipH="1">
            <a:off x="3244104" y="8259460"/>
            <a:ext cx="621900" cy="1040700"/>
          </a:xfrm>
          <a:prstGeom prst="bentArrow">
            <a:avLst>
              <a:gd name="adj1" fmla="val 20916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7" name="Google Shape;417;g28101dd0ef4_0_70"/>
          <p:cNvSpPr/>
          <p:nvPr/>
        </p:nvSpPr>
        <p:spPr>
          <a:xfrm>
            <a:off x="4178302" y="8603474"/>
            <a:ext cx="1061400" cy="488700"/>
          </a:xfrm>
          <a:prstGeom prst="roundRect">
            <a:avLst>
              <a:gd name="adj" fmla="val 13694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8" name="Google Shape;418;g28101dd0ef4_0_70"/>
          <p:cNvSpPr/>
          <p:nvPr/>
        </p:nvSpPr>
        <p:spPr>
          <a:xfrm>
            <a:off x="370775" y="9433852"/>
            <a:ext cx="3186600" cy="1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※選択備考が申請制の場合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申請中は赤色の背景、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管理者が承認すると青色の背景になります。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19" name="Google Shape;419;g28101dd0ef4_0_70"/>
          <p:cNvSpPr/>
          <p:nvPr/>
        </p:nvSpPr>
        <p:spPr>
          <a:xfrm>
            <a:off x="3891650" y="2582073"/>
            <a:ext cx="3185100" cy="559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0" name="Google Shape;420;g28101dd0ef4_0_70"/>
          <p:cNvCxnSpPr/>
          <p:nvPr/>
        </p:nvCxnSpPr>
        <p:spPr>
          <a:xfrm rot="10800000">
            <a:off x="2461555" y="2540404"/>
            <a:ext cx="1430100" cy="414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1" name="Google Shape;421;g28101dd0ef4_0_70"/>
          <p:cNvCxnSpPr/>
          <p:nvPr/>
        </p:nvCxnSpPr>
        <p:spPr>
          <a:xfrm flipH="1">
            <a:off x="2994651" y="4662770"/>
            <a:ext cx="897000" cy="882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2" name="Google Shape;422;g28101dd0ef4_0_70"/>
          <p:cNvSpPr/>
          <p:nvPr/>
        </p:nvSpPr>
        <p:spPr>
          <a:xfrm>
            <a:off x="3938132" y="6273450"/>
            <a:ext cx="3350100" cy="10131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g28101dd0ef4_0_70"/>
          <p:cNvCxnSpPr/>
          <p:nvPr/>
        </p:nvCxnSpPr>
        <p:spPr>
          <a:xfrm flipH="1">
            <a:off x="3720300" y="7291450"/>
            <a:ext cx="737100" cy="567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4" name="Google Shape;424;g28101dd0ef4_0_70"/>
          <p:cNvSpPr/>
          <p:nvPr/>
        </p:nvSpPr>
        <p:spPr>
          <a:xfrm>
            <a:off x="356725" y="9321450"/>
            <a:ext cx="3350100" cy="8124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g28101dd0ef4_0_70"/>
          <p:cNvCxnSpPr/>
          <p:nvPr/>
        </p:nvCxnSpPr>
        <p:spPr>
          <a:xfrm flipH="1">
            <a:off x="3697750" y="9001625"/>
            <a:ext cx="544200" cy="7212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6" name="Google Shape;426;g28101dd0ef4_0_7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【シフト】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100" y="1778650"/>
            <a:ext cx="4454543" cy="6754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9" name="Google Shape;43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2784223"/>
            <a:ext cx="3486792" cy="46369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0" name="Google Shape;440;p16"/>
          <p:cNvSpPr/>
          <p:nvPr/>
        </p:nvSpPr>
        <p:spPr>
          <a:xfrm>
            <a:off x="2588161" y="1778040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441" name="Google Shape;44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2536" y="6745830"/>
            <a:ext cx="3331123" cy="375237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2" name="Google Shape;442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2485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確定したシフトを確認する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44" name="Google Shape;444;p16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45" name="Google Shape;445;p16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確定シフトの確認方法についてご案内します。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3176750" y="2103112"/>
            <a:ext cx="3697954" cy="1571108"/>
          </a:xfrm>
          <a:custGeom>
            <a:avLst/>
            <a:gdLst/>
            <a:ahLst/>
            <a:cxnLst/>
            <a:rect l="l" t="t" r="r" b="b"/>
            <a:pathLst>
              <a:path w="208983" h="301701" extrusionOk="0">
                <a:moveTo>
                  <a:pt x="88983" y="181701"/>
                </a:moveTo>
                <a:lnTo>
                  <a:pt x="208983" y="181701"/>
                </a:lnTo>
                <a:lnTo>
                  <a:pt x="208983" y="301701"/>
                </a:lnTo>
                <a:lnTo>
                  <a:pt x="88983" y="301701"/>
                </a:lnTo>
                <a:lnTo>
                  <a:pt x="88983" y="181701"/>
                </a:lnTo>
                <a:close/>
              </a:path>
              <a:path w="208983" h="301701" fill="none" extrusionOk="0">
                <a:moveTo>
                  <a:pt x="89402" y="267701"/>
                </a:moveTo>
                <a:lnTo>
                  <a:pt x="70084" y="267701"/>
                </a:lnTo>
                <a:cubicBezTo>
                  <a:pt x="59922" y="208450"/>
                  <a:pt x="10162" y="59251"/>
                  <a:pt x="0" y="0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4765660" y="3217390"/>
            <a:ext cx="2564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TOP画面で「シフト」を選択。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731298" y="4285875"/>
            <a:ext cx="2720400" cy="2875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3496427" y="4169467"/>
            <a:ext cx="3870581" cy="1366373"/>
          </a:xfrm>
          <a:custGeom>
            <a:avLst/>
            <a:gdLst/>
            <a:ahLst/>
            <a:cxnLst/>
            <a:rect l="l" t="t" r="r" b="b"/>
            <a:pathLst>
              <a:path w="149400" h="150689" extrusionOk="0">
                <a:moveTo>
                  <a:pt x="29400" y="0"/>
                </a:moveTo>
                <a:lnTo>
                  <a:pt x="149400" y="0"/>
                </a:lnTo>
                <a:lnTo>
                  <a:pt x="149400" y="120000"/>
                </a:lnTo>
                <a:lnTo>
                  <a:pt x="29400" y="120000"/>
                </a:lnTo>
                <a:lnTo>
                  <a:pt x="29400" y="0"/>
                </a:lnTo>
                <a:close/>
              </a:path>
              <a:path w="149400" h="150689" fill="none" extrusionOk="0">
                <a:moveTo>
                  <a:pt x="29417" y="81984"/>
                </a:moveTo>
                <a:lnTo>
                  <a:pt x="24196" y="81796"/>
                </a:lnTo>
                <a:cubicBezTo>
                  <a:pt x="17024" y="101356"/>
                  <a:pt x="7172" y="131129"/>
                  <a:pt x="0" y="150689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0" name="Google Shape;450;p16"/>
          <p:cNvSpPr/>
          <p:nvPr/>
        </p:nvSpPr>
        <p:spPr>
          <a:xfrm rot="10800000">
            <a:off x="871508" y="8133969"/>
            <a:ext cx="2253900" cy="30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26869"/>
                </a:moveTo>
                <a:lnTo>
                  <a:pt x="-8177" y="26681"/>
                </a:lnTo>
                <a:lnTo>
                  <a:pt x="-59872" y="348709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1" name="Google Shape;451;p16"/>
          <p:cNvSpPr/>
          <p:nvPr/>
        </p:nvSpPr>
        <p:spPr>
          <a:xfrm rot="10800000">
            <a:off x="871508" y="8693802"/>
            <a:ext cx="2253900" cy="31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7" y="32118"/>
                </a:moveTo>
                <a:lnTo>
                  <a:pt x="-11845" y="31930"/>
                </a:lnTo>
                <a:lnTo>
                  <a:pt x="-59186" y="292753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2" name="Google Shape;452;p16"/>
          <p:cNvSpPr/>
          <p:nvPr/>
        </p:nvSpPr>
        <p:spPr>
          <a:xfrm rot="10800000">
            <a:off x="787691" y="8859922"/>
            <a:ext cx="3485396" cy="949978"/>
          </a:xfrm>
          <a:custGeom>
            <a:avLst/>
            <a:gdLst/>
            <a:ahLst/>
            <a:cxnLst/>
            <a:rect l="l" t="t" r="r" b="b"/>
            <a:pathLst>
              <a:path w="177036" h="260268" extrusionOk="0">
                <a:moveTo>
                  <a:pt x="57036" y="0"/>
                </a:moveTo>
                <a:lnTo>
                  <a:pt x="177036" y="0"/>
                </a:lnTo>
                <a:lnTo>
                  <a:pt x="177036" y="120000"/>
                </a:lnTo>
                <a:lnTo>
                  <a:pt x="57036" y="120000"/>
                </a:lnTo>
                <a:lnTo>
                  <a:pt x="57036" y="0"/>
                </a:lnTo>
                <a:close/>
              </a:path>
              <a:path w="177036" h="260268" fill="none" extrusionOk="0">
                <a:moveTo>
                  <a:pt x="57053" y="81984"/>
                </a:moveTo>
                <a:lnTo>
                  <a:pt x="41737" y="84747"/>
                </a:lnTo>
                <a:cubicBezTo>
                  <a:pt x="37231" y="109812"/>
                  <a:pt x="4506" y="235203"/>
                  <a:pt x="0" y="260268"/>
                </a:cubicBezTo>
              </a:path>
            </a:pathLst>
          </a:custGeom>
          <a:solidFill>
            <a:schemeClr val="lt1"/>
          </a:solidFill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883001" y="8173300"/>
            <a:ext cx="25647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確定シフトが表示されます。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871460" y="8740626"/>
            <a:ext cx="2780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申請済のシフトが表示されます。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731298" y="9365985"/>
            <a:ext cx="322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追加でシフト申請をしたい場合は</a:t>
            </a:r>
            <a:endParaRPr sz="1133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こちらから申請できます。</a:t>
            </a:r>
            <a:endParaRPr sz="1133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4328374" y="4247425"/>
            <a:ext cx="29610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確定しているシフトが表示されます。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シフトパターン名（またはシフト時間帯）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部分を選択すると、該当日のシフト詳細を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確認することができます。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7" name="Google Shape;457;p16"/>
          <p:cNvSpPr/>
          <p:nvPr/>
        </p:nvSpPr>
        <p:spPr>
          <a:xfrm rot="5400000">
            <a:off x="4589034" y="5806768"/>
            <a:ext cx="381000" cy="8178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58" name="Google Shape;458;p1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" y="6780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361950" y="470513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目次　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361950" y="1556375"/>
            <a:ext cx="3172500" cy="7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79462" lvl="0" indent="-77946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利用開始の流れ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TOP画面と各機能概要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【打刻】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打刻をする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夜勤モードについて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GPS打刻について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【出勤簿】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出勤簿を確認する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日ごとの打刻を確認する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打刻を追加する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打刻を削除する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打刻を修正する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遅刻理由を申請する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選択備考を追加or修正する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【シフト】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確定したシフトを確認する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希望のシフトを申請する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申請したシフトを取り消す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3391275" y="1556375"/>
            <a:ext cx="3000000" cy="7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248100" y="1556375"/>
            <a:ext cx="840300" cy="7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4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5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7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8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9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11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12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13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14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15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16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17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19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20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22 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325" y="6565075"/>
            <a:ext cx="3266725" cy="39926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4" name="Google Shape;4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325" y="2020775"/>
            <a:ext cx="3412300" cy="44703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65" name="Google Shape;465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84284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希望のシフトを申請する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467" name="Google Shape;467;p17"/>
          <p:cNvCxnSpPr/>
          <p:nvPr/>
        </p:nvCxnSpPr>
        <p:spPr>
          <a:xfrm>
            <a:off x="282332" y="1926123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8" name="Google Shape;468;p17"/>
          <p:cNvSpPr/>
          <p:nvPr/>
        </p:nvSpPr>
        <p:spPr>
          <a:xfrm>
            <a:off x="656892" y="1240061"/>
            <a:ext cx="62178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シフトの申請方法をご案内します。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ここでは『管理者からのシフト募集 ⇒ シフト申請』の流れをご案内します。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TOP画面「シフト」メニューからもシフト申請可能です。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69" name="Google Shape;469;p17"/>
          <p:cNvSpPr/>
          <p:nvPr/>
        </p:nvSpPr>
        <p:spPr>
          <a:xfrm>
            <a:off x="3989653" y="6283528"/>
            <a:ext cx="30522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すでに申請済のシフトがある場合は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0" name="Google Shape;470;p17"/>
          <p:cNvSpPr/>
          <p:nvPr/>
        </p:nvSpPr>
        <p:spPr>
          <a:xfrm>
            <a:off x="3998638" y="7176938"/>
            <a:ext cx="3174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管理者がシフト募集をしている日付は「募」と表示されます。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1" name="Google Shape;471;p17"/>
          <p:cNvSpPr/>
          <p:nvPr/>
        </p:nvSpPr>
        <p:spPr>
          <a:xfrm rot="5400000">
            <a:off x="4916220" y="8832912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2" name="Google Shape;472;p17"/>
          <p:cNvSpPr txBox="1"/>
          <p:nvPr/>
        </p:nvSpPr>
        <p:spPr>
          <a:xfrm>
            <a:off x="5096025" y="9060012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3" name="Google Shape;473;p17"/>
          <p:cNvSpPr/>
          <p:nvPr/>
        </p:nvSpPr>
        <p:spPr>
          <a:xfrm>
            <a:off x="3989653" y="8051829"/>
            <a:ext cx="25788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申請したい日付を選択すると、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申請の設定画面に移ります。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4" name="Google Shape;474;p17"/>
          <p:cNvSpPr/>
          <p:nvPr/>
        </p:nvSpPr>
        <p:spPr>
          <a:xfrm>
            <a:off x="3976383" y="7090242"/>
            <a:ext cx="3053400" cy="55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5324" y="83172"/>
                </a:lnTo>
                <a:lnTo>
                  <a:pt x="-35934" y="21348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5" name="Google Shape;475;p17"/>
          <p:cNvSpPr/>
          <p:nvPr/>
        </p:nvSpPr>
        <p:spPr>
          <a:xfrm>
            <a:off x="3946150" y="6231250"/>
            <a:ext cx="2862000" cy="50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5324" y="83172"/>
                </a:lnTo>
                <a:lnTo>
                  <a:pt x="-102277" y="28940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3976383" y="3374026"/>
            <a:ext cx="31860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シフト募集が開始されると、 TOP画面の「シフト募集」の件数が表示されます。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また、件数を部分を選択すると、募集概要が表示されます。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7" name="Google Shape;477;p17"/>
          <p:cNvSpPr/>
          <p:nvPr/>
        </p:nvSpPr>
        <p:spPr>
          <a:xfrm>
            <a:off x="3944864" y="3310837"/>
            <a:ext cx="3182700" cy="109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4709" y="81796"/>
                </a:lnTo>
                <a:lnTo>
                  <a:pt x="-23276" y="23435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8" name="Google Shape;478;p17"/>
          <p:cNvSpPr/>
          <p:nvPr/>
        </p:nvSpPr>
        <p:spPr>
          <a:xfrm>
            <a:off x="3977675" y="4861981"/>
            <a:ext cx="31860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募集期間内のシフト申請をする場合は、概要部分を選択します。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79" name="Google Shape;479;p17"/>
          <p:cNvSpPr/>
          <p:nvPr/>
        </p:nvSpPr>
        <p:spPr>
          <a:xfrm>
            <a:off x="3946156" y="4798792"/>
            <a:ext cx="3181200" cy="54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4580" y="81796"/>
                </a:lnTo>
                <a:lnTo>
                  <a:pt x="-14528" y="23782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0" name="Google Shape;480;p17"/>
          <p:cNvSpPr/>
          <p:nvPr/>
        </p:nvSpPr>
        <p:spPr>
          <a:xfrm>
            <a:off x="3989653" y="8025687"/>
            <a:ext cx="2566200" cy="500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" y="81984"/>
                </a:moveTo>
                <a:lnTo>
                  <a:pt x="-7632" y="83172"/>
                </a:lnTo>
                <a:lnTo>
                  <a:pt x="-131423" y="305011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1" name="Google Shape;481;p17"/>
          <p:cNvSpPr/>
          <p:nvPr/>
        </p:nvSpPr>
        <p:spPr>
          <a:xfrm>
            <a:off x="1164000" y="7406475"/>
            <a:ext cx="539100" cy="441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2" name="Google Shape;482;p17"/>
          <p:cNvSpPr/>
          <p:nvPr/>
        </p:nvSpPr>
        <p:spPr>
          <a:xfrm>
            <a:off x="2548300" y="8051824"/>
            <a:ext cx="488100" cy="376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3" name="Google Shape;483;p17"/>
          <p:cNvSpPr/>
          <p:nvPr/>
        </p:nvSpPr>
        <p:spPr>
          <a:xfrm>
            <a:off x="744900" y="9131325"/>
            <a:ext cx="488100" cy="549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84" name="Google Shape;484;p17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50" y="1184225"/>
            <a:ext cx="3379800" cy="530113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0" name="Google Shape;4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500" y="6493663"/>
            <a:ext cx="3695700" cy="41052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1" name="Google Shape;49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1333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1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希望のシフトを申請する（続き）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3" name="Google Shape;493;p18"/>
          <p:cNvSpPr/>
          <p:nvPr/>
        </p:nvSpPr>
        <p:spPr>
          <a:xfrm rot="5400000">
            <a:off x="1156425" y="8234123"/>
            <a:ext cx="783900" cy="1865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4129592" y="5204475"/>
            <a:ext cx="32409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「申請」ボタンを押すと申請が管理者に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5" name="Google Shape;495;p18"/>
          <p:cNvSpPr/>
          <p:nvPr/>
        </p:nvSpPr>
        <p:spPr>
          <a:xfrm>
            <a:off x="3990550" y="2809750"/>
            <a:ext cx="36267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希望のシフトパターンを選択または時刻を指定して申請する場合は開始・終了の時刻を選択します。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6" name="Google Shape;496;p18"/>
          <p:cNvSpPr/>
          <p:nvPr/>
        </p:nvSpPr>
        <p:spPr>
          <a:xfrm>
            <a:off x="3945742" y="7727818"/>
            <a:ext cx="35649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同じ条件で複数日の申請をしたい場合、対象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日をタップしてから、「申請」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ボタンを押すことで、同条件の申請ができます。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7" name="Google Shape;497;p18"/>
          <p:cNvSpPr/>
          <p:nvPr/>
        </p:nvSpPr>
        <p:spPr>
          <a:xfrm>
            <a:off x="3935275" y="3556775"/>
            <a:ext cx="36267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申請についての連絡事項などがあれば入力します。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※備考欄に入力した情報は、管理者が管理画面で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8" name="Google Shape;498;p18"/>
          <p:cNvSpPr/>
          <p:nvPr/>
        </p:nvSpPr>
        <p:spPr>
          <a:xfrm>
            <a:off x="3982420" y="1863850"/>
            <a:ext cx="3185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申請する日付を確認します。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3966775" y="2675875"/>
            <a:ext cx="3476700" cy="69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03" y="40715"/>
                </a:moveTo>
                <a:lnTo>
                  <a:pt x="-9755" y="40526"/>
                </a:lnTo>
                <a:lnTo>
                  <a:pt x="-85998" y="313991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0" name="Google Shape;500;p18"/>
          <p:cNvSpPr/>
          <p:nvPr/>
        </p:nvSpPr>
        <p:spPr>
          <a:xfrm>
            <a:off x="3958559" y="3496532"/>
            <a:ext cx="3396000" cy="85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17" y="99203"/>
                </a:moveTo>
                <a:lnTo>
                  <a:pt x="-11795" y="99014"/>
                </a:lnTo>
                <a:lnTo>
                  <a:pt x="-58291" y="22006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1617092" y="7664587"/>
            <a:ext cx="5737655" cy="1076259"/>
          </a:xfrm>
          <a:custGeom>
            <a:avLst/>
            <a:gdLst/>
            <a:ahLst/>
            <a:cxnLst/>
            <a:rect l="l" t="t" r="r" b="b"/>
            <a:pathLst>
              <a:path w="204187" h="177454" extrusionOk="0">
                <a:moveTo>
                  <a:pt x="84187" y="0"/>
                </a:moveTo>
                <a:lnTo>
                  <a:pt x="204187" y="0"/>
                </a:lnTo>
                <a:lnTo>
                  <a:pt x="204187" y="120000"/>
                </a:lnTo>
                <a:lnTo>
                  <a:pt x="84187" y="120000"/>
                </a:lnTo>
                <a:lnTo>
                  <a:pt x="84187" y="0"/>
                </a:lnTo>
                <a:close/>
              </a:path>
              <a:path w="204187" h="177454" fill="none" extrusionOk="0">
                <a:moveTo>
                  <a:pt x="83670" y="99203"/>
                </a:moveTo>
                <a:lnTo>
                  <a:pt x="72392" y="99014"/>
                </a:lnTo>
                <a:cubicBezTo>
                  <a:pt x="50129" y="121531"/>
                  <a:pt x="22263" y="154937"/>
                  <a:pt x="0" y="177454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3935275" y="1776700"/>
            <a:ext cx="31851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3" name="Google Shape;503;p18"/>
          <p:cNvCxnSpPr>
            <a:stCxn id="502" idx="1"/>
          </p:cNvCxnSpPr>
          <p:nvPr/>
        </p:nvCxnSpPr>
        <p:spPr>
          <a:xfrm rot="10800000">
            <a:off x="2371675" y="1704400"/>
            <a:ext cx="1563600" cy="292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4" name="Google Shape;504;p18"/>
          <p:cNvSpPr/>
          <p:nvPr/>
        </p:nvSpPr>
        <p:spPr>
          <a:xfrm>
            <a:off x="3982425" y="5101975"/>
            <a:ext cx="3185100" cy="600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5" name="Google Shape;505;p18"/>
          <p:cNvCxnSpPr>
            <a:stCxn id="504" idx="1"/>
          </p:cNvCxnSpPr>
          <p:nvPr/>
        </p:nvCxnSpPr>
        <p:spPr>
          <a:xfrm flipH="1">
            <a:off x="2346225" y="5402275"/>
            <a:ext cx="1636200" cy="7089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6" name="Google Shape;506;p1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950" y="8504298"/>
            <a:ext cx="3504550" cy="87840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2" name="Google Shape;5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925" y="5090400"/>
            <a:ext cx="3560400" cy="23828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13" name="Google Shape;51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925" y="2850862"/>
            <a:ext cx="3560400" cy="215838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14" name="Google Shape;514;p19"/>
          <p:cNvSpPr/>
          <p:nvPr/>
        </p:nvSpPr>
        <p:spPr>
          <a:xfrm>
            <a:off x="656892" y="1906087"/>
            <a:ext cx="6217800" cy="875100"/>
          </a:xfrm>
          <a:prstGeom prst="rect">
            <a:avLst/>
          </a:prstGeom>
          <a:noFill/>
          <a:ln w="158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515" name="Google Shape;515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109" y="109565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9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申請したシフトを取り消す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517" name="Google Shape;517;p19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8" name="Google Shape;518;p19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申請済シフトを取り消す方法をご案内します。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9" name="Google Shape;519;p19"/>
          <p:cNvSpPr/>
          <p:nvPr/>
        </p:nvSpPr>
        <p:spPr>
          <a:xfrm>
            <a:off x="4061068" y="5592873"/>
            <a:ext cx="32868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取り消したい申請済みシフトのチェッボックスにチェックを入れ、「申請を取り消す」ボタンを押すと取り消しができます。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0" name="Google Shape;520;p19"/>
          <p:cNvSpPr/>
          <p:nvPr/>
        </p:nvSpPr>
        <p:spPr>
          <a:xfrm>
            <a:off x="689558" y="1963773"/>
            <a:ext cx="61215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最初に、シフト申請一覧の画面を表示します。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＜表示方法＞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 ⇒ シフト募集のリンク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 ⇒ 「シフト」メニューボタン ⇒ 「シフト申請」ボタン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1" name="Google Shape;521;p19"/>
          <p:cNvSpPr/>
          <p:nvPr/>
        </p:nvSpPr>
        <p:spPr>
          <a:xfrm>
            <a:off x="4072743" y="3669373"/>
            <a:ext cx="27513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取り消したい申請シフトがある日付を選択します。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2" name="Google Shape;522;p19"/>
          <p:cNvSpPr/>
          <p:nvPr/>
        </p:nvSpPr>
        <p:spPr>
          <a:xfrm>
            <a:off x="585670" y="7706758"/>
            <a:ext cx="6329100" cy="6402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! 注意 !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管理者が承認済みの場合は（確認）と表示され、マイページから申請取り消しはできません。取り消しは管理者のみ可能なため、取り消したい場合は管理者へご連絡をお願いいたします。</a:t>
            </a:r>
            <a:endParaRPr sz="1133" b="0" i="0" u="none" strike="noStrike" cap="non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3" name="Google Shape;523;p19"/>
          <p:cNvSpPr/>
          <p:nvPr/>
        </p:nvSpPr>
        <p:spPr>
          <a:xfrm>
            <a:off x="4050975" y="3604450"/>
            <a:ext cx="2947800" cy="54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80" y="87103"/>
                </a:moveTo>
                <a:lnTo>
                  <a:pt x="-9553" y="86915"/>
                </a:lnTo>
                <a:lnTo>
                  <a:pt x="-97092" y="14396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4" name="Google Shape;524;p19"/>
          <p:cNvSpPr/>
          <p:nvPr/>
        </p:nvSpPr>
        <p:spPr>
          <a:xfrm>
            <a:off x="4141400" y="5531375"/>
            <a:ext cx="3206700" cy="67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17" y="17531"/>
                </a:moveTo>
                <a:lnTo>
                  <a:pt x="-9553" y="17342"/>
                </a:lnTo>
                <a:lnTo>
                  <a:pt x="-78920" y="23925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5" name="Google Shape;525;p19"/>
          <p:cNvSpPr/>
          <p:nvPr/>
        </p:nvSpPr>
        <p:spPr>
          <a:xfrm>
            <a:off x="1163250" y="3669375"/>
            <a:ext cx="558900" cy="87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6" name="Google Shape;526;p19"/>
          <p:cNvSpPr/>
          <p:nvPr/>
        </p:nvSpPr>
        <p:spPr>
          <a:xfrm>
            <a:off x="189925" y="6803275"/>
            <a:ext cx="18687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7" name="Google Shape;527;p19"/>
          <p:cNvSpPr/>
          <p:nvPr/>
        </p:nvSpPr>
        <p:spPr>
          <a:xfrm>
            <a:off x="3414900" y="9019875"/>
            <a:ext cx="3933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28" name="Google Shape;528;p19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0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【申請】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203" y="6533438"/>
            <a:ext cx="3794946" cy="1565337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1" name="Google Shape;54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200" y="3024525"/>
            <a:ext cx="3605326" cy="291441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2" name="Google Shape;54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3025" y="2059013"/>
            <a:ext cx="4397275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43" name="Google Shape;54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0785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1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545" name="Google Shape;545;p21"/>
          <p:cNvCxnSpPr/>
          <p:nvPr/>
        </p:nvCxnSpPr>
        <p:spPr>
          <a:xfrm>
            <a:off x="2730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6" name="Google Shape;546;p21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休暇の申請方法をご案内します。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7" name="Google Shape;547;p21"/>
          <p:cNvSpPr/>
          <p:nvPr/>
        </p:nvSpPr>
        <p:spPr>
          <a:xfrm>
            <a:off x="3865175" y="2360150"/>
            <a:ext cx="3264794" cy="559668"/>
          </a:xfrm>
          <a:custGeom>
            <a:avLst/>
            <a:gdLst/>
            <a:ahLst/>
            <a:cxnLst/>
            <a:rect l="l" t="t" r="r" b="b"/>
            <a:pathLst>
              <a:path w="182876" h="191996" extrusionOk="0">
                <a:moveTo>
                  <a:pt x="62876" y="71996"/>
                </a:moveTo>
                <a:lnTo>
                  <a:pt x="182876" y="71996"/>
                </a:lnTo>
                <a:lnTo>
                  <a:pt x="182876" y="191996"/>
                </a:lnTo>
                <a:lnTo>
                  <a:pt x="62876" y="191996"/>
                </a:lnTo>
                <a:lnTo>
                  <a:pt x="62876" y="71996"/>
                </a:lnTo>
                <a:close/>
              </a:path>
              <a:path w="182876" h="191996" fill="none" extrusionOk="0">
                <a:moveTo>
                  <a:pt x="62424" y="149764"/>
                </a:moveTo>
                <a:lnTo>
                  <a:pt x="50493" y="148000"/>
                </a:lnTo>
                <a:cubicBezTo>
                  <a:pt x="38422" y="117493"/>
                  <a:pt x="12071" y="30507"/>
                  <a:pt x="0" y="0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8" name="Google Shape;548;p21"/>
          <p:cNvSpPr/>
          <p:nvPr/>
        </p:nvSpPr>
        <p:spPr>
          <a:xfrm>
            <a:off x="5017511" y="2643161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TOP画面で「申請」を選択。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49" name="Google Shape;549;p21"/>
          <p:cNvSpPr/>
          <p:nvPr/>
        </p:nvSpPr>
        <p:spPr>
          <a:xfrm>
            <a:off x="4348742" y="3301065"/>
            <a:ext cx="2807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「新規休暇申請」ボタンを押します。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0" name="Google Shape;550;p21"/>
          <p:cNvSpPr/>
          <p:nvPr/>
        </p:nvSpPr>
        <p:spPr>
          <a:xfrm>
            <a:off x="4169702" y="3267831"/>
            <a:ext cx="2953500" cy="30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348" y="20148"/>
                </a:moveTo>
                <a:lnTo>
                  <a:pt x="-20000" y="22500"/>
                </a:lnTo>
                <a:lnTo>
                  <a:pt x="-55208" y="20288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1" name="Google Shape;551;p21"/>
          <p:cNvSpPr/>
          <p:nvPr/>
        </p:nvSpPr>
        <p:spPr>
          <a:xfrm>
            <a:off x="4398300" y="6895200"/>
            <a:ext cx="29535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休暇希望日を選択し、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「次へ」ボタンを押します。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2" name="Google Shape;552;p21"/>
          <p:cNvSpPr/>
          <p:nvPr/>
        </p:nvSpPr>
        <p:spPr>
          <a:xfrm rot="5400000">
            <a:off x="1718922" y="551417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3" name="Google Shape;553;p21"/>
          <p:cNvSpPr/>
          <p:nvPr/>
        </p:nvSpPr>
        <p:spPr>
          <a:xfrm>
            <a:off x="3250492" y="204914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4" name="Google Shape;554;p21"/>
          <p:cNvSpPr/>
          <p:nvPr/>
        </p:nvSpPr>
        <p:spPr>
          <a:xfrm>
            <a:off x="4245900" y="6811500"/>
            <a:ext cx="2460900" cy="59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43568" y="1586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5" name="Google Shape;555;p21"/>
          <p:cNvSpPr/>
          <p:nvPr/>
        </p:nvSpPr>
        <p:spPr>
          <a:xfrm rot="5400000">
            <a:off x="3380389" y="8315159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6" name="Google Shape;556;p21"/>
          <p:cNvSpPr txBox="1"/>
          <p:nvPr/>
        </p:nvSpPr>
        <p:spPr>
          <a:xfrm>
            <a:off x="3560194" y="8542260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57" name="Google Shape;557;p21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425" y="6465575"/>
            <a:ext cx="3310325" cy="20957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3" name="Google Shape;56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000" y="1374225"/>
            <a:ext cx="3569150" cy="43181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4" name="Google Shape;56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9502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2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休暇の申請をする（続き）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6" name="Google Shape;566;p22"/>
          <p:cNvSpPr/>
          <p:nvPr/>
        </p:nvSpPr>
        <p:spPr>
          <a:xfrm>
            <a:off x="4030206" y="7188206"/>
            <a:ext cx="3142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7" name="Google Shape;567;p22"/>
          <p:cNvSpPr/>
          <p:nvPr/>
        </p:nvSpPr>
        <p:spPr>
          <a:xfrm>
            <a:off x="4136253" y="4769861"/>
            <a:ext cx="3008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申請の設定ができたら「確認」ボタンを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8" name="Google Shape;568;p22"/>
          <p:cNvSpPr/>
          <p:nvPr/>
        </p:nvSpPr>
        <p:spPr>
          <a:xfrm rot="5400000">
            <a:off x="1451779" y="547470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69" name="Google Shape;569;p22"/>
          <p:cNvSpPr/>
          <p:nvPr/>
        </p:nvSpPr>
        <p:spPr>
          <a:xfrm>
            <a:off x="4251216" y="2156660"/>
            <a:ext cx="22146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取得する休暇を選択します。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0" name="Google Shape;570;p22"/>
          <p:cNvSpPr/>
          <p:nvPr/>
        </p:nvSpPr>
        <p:spPr>
          <a:xfrm>
            <a:off x="4097134" y="3483748"/>
            <a:ext cx="3008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必要に応じて、休暇の理由を入力します。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※備考欄に入力した情報は、管理者が管理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1" name="Google Shape;571;p22"/>
          <p:cNvSpPr/>
          <p:nvPr/>
        </p:nvSpPr>
        <p:spPr>
          <a:xfrm>
            <a:off x="4097134" y="3405464"/>
            <a:ext cx="3008400" cy="74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49580" y="-4986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2" name="Google Shape;572;p22"/>
          <p:cNvSpPr/>
          <p:nvPr/>
        </p:nvSpPr>
        <p:spPr>
          <a:xfrm>
            <a:off x="4097134" y="4673672"/>
            <a:ext cx="3008400" cy="60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067" y="60548"/>
                </a:moveTo>
                <a:lnTo>
                  <a:pt x="-21845" y="60550"/>
                </a:lnTo>
                <a:lnTo>
                  <a:pt x="-52152" y="-10324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3" name="Google Shape;573;p22"/>
          <p:cNvSpPr/>
          <p:nvPr/>
        </p:nvSpPr>
        <p:spPr>
          <a:xfrm>
            <a:off x="4030206" y="7154280"/>
            <a:ext cx="3075600" cy="5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067" y="60548"/>
                </a:moveTo>
                <a:lnTo>
                  <a:pt x="-21845" y="60550"/>
                </a:lnTo>
                <a:lnTo>
                  <a:pt x="-49219" y="18491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74" name="Google Shape;574;p22"/>
          <p:cNvSpPr/>
          <p:nvPr/>
        </p:nvSpPr>
        <p:spPr>
          <a:xfrm>
            <a:off x="4097125" y="2081500"/>
            <a:ext cx="31851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" name="Google Shape;575;p22"/>
          <p:cNvCxnSpPr>
            <a:stCxn id="574" idx="1"/>
          </p:cNvCxnSpPr>
          <p:nvPr/>
        </p:nvCxnSpPr>
        <p:spPr>
          <a:xfrm rot="10800000">
            <a:off x="2714425" y="2250400"/>
            <a:ext cx="1382700" cy="51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6" name="Google Shape;576;p2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1" y="6145800"/>
            <a:ext cx="3757212" cy="11290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2" name="Google Shape;5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0" y="1976525"/>
            <a:ext cx="3059176" cy="34540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83" name="Google Shape;583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20762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3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585" name="Google Shape;585;p23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86" name="Google Shape;586;p23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休暇申請を取り消す方法をご案内します。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4381474" y="3241865"/>
            <a:ext cx="2798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申請画面→休暇申請一覧の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88" name="Google Shape;588;p23"/>
          <p:cNvSpPr/>
          <p:nvPr/>
        </p:nvSpPr>
        <p:spPr>
          <a:xfrm>
            <a:off x="4314630" y="6446240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89" name="Google Shape;589;p23"/>
          <p:cNvSpPr/>
          <p:nvPr/>
        </p:nvSpPr>
        <p:spPr>
          <a:xfrm rot="5400000">
            <a:off x="1464027" y="5225284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0" name="Google Shape;590;p23"/>
          <p:cNvSpPr/>
          <p:nvPr/>
        </p:nvSpPr>
        <p:spPr>
          <a:xfrm>
            <a:off x="4280303" y="3143063"/>
            <a:ext cx="2823000" cy="6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42997" y="37514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1" name="Google Shape;591;p23"/>
          <p:cNvSpPr/>
          <p:nvPr/>
        </p:nvSpPr>
        <p:spPr>
          <a:xfrm>
            <a:off x="4216589" y="6322795"/>
            <a:ext cx="2823000" cy="51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31279"/>
                </a:moveTo>
                <a:lnTo>
                  <a:pt x="-31430" y="31280"/>
                </a:lnTo>
                <a:lnTo>
                  <a:pt x="-114880" y="123293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2" name="Google Shape;592;p23"/>
          <p:cNvSpPr/>
          <p:nvPr/>
        </p:nvSpPr>
        <p:spPr>
          <a:xfrm rot="5400000">
            <a:off x="3305232" y="7807802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3" name="Google Shape;593;p23"/>
          <p:cNvSpPr txBox="1"/>
          <p:nvPr/>
        </p:nvSpPr>
        <p:spPr>
          <a:xfrm>
            <a:off x="3485038" y="8034903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4" name="Google Shape;594;p23"/>
          <p:cNvSpPr/>
          <p:nvPr/>
        </p:nvSpPr>
        <p:spPr>
          <a:xfrm>
            <a:off x="583625" y="6712950"/>
            <a:ext cx="10122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5" name="Google Shape;595;p23"/>
          <p:cNvSpPr/>
          <p:nvPr/>
        </p:nvSpPr>
        <p:spPr>
          <a:xfrm>
            <a:off x="2830675" y="5094175"/>
            <a:ext cx="7239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96" name="Google Shape;596;p2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1" y="5964252"/>
            <a:ext cx="3668250" cy="2614787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2" name="Google Shape;602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2" y="1433001"/>
            <a:ext cx="3668250" cy="344651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3" name="Google Shape;603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-1" y="13066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休暇の申請を取り消す（続き）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5" name="Google Shape;605;p24"/>
          <p:cNvSpPr/>
          <p:nvPr/>
        </p:nvSpPr>
        <p:spPr>
          <a:xfrm>
            <a:off x="4348475" y="2877038"/>
            <a:ext cx="2798100" cy="13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「申請を取り下げる」を押します。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※内容をコピーして新規申請を行うと、別日での申請も行うことが出来ます。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6" name="Google Shape;606;p24"/>
          <p:cNvSpPr/>
          <p:nvPr/>
        </p:nvSpPr>
        <p:spPr>
          <a:xfrm>
            <a:off x="4275875" y="6436888"/>
            <a:ext cx="31425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内容に間違いがなければ「取り下げる」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ボタンを押すと、申請が取り下げられます。※承認された申請に関しては、マイページから取消が出来ません。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7" name="Google Shape;607;p24"/>
          <p:cNvSpPr/>
          <p:nvPr/>
        </p:nvSpPr>
        <p:spPr>
          <a:xfrm rot="5400000">
            <a:off x="1611671" y="477347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8" name="Google Shape;608;p24"/>
          <p:cNvSpPr/>
          <p:nvPr/>
        </p:nvSpPr>
        <p:spPr>
          <a:xfrm>
            <a:off x="4348479" y="2760746"/>
            <a:ext cx="2798100" cy="8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67171" y="1535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09" name="Google Shape;609;p24"/>
          <p:cNvSpPr/>
          <p:nvPr/>
        </p:nvSpPr>
        <p:spPr>
          <a:xfrm>
            <a:off x="4250828" y="6371784"/>
            <a:ext cx="3142500" cy="120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53275" y="16219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10" name="Google Shape;610;p2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00" y="3073199"/>
            <a:ext cx="3694224" cy="287259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6" name="Google Shape;6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096" y="6734900"/>
            <a:ext cx="3694225" cy="1459917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7" name="Google Shape;61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4" y="2081876"/>
            <a:ext cx="4397271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18" name="Google Shape;618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06788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5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休日出勤の申請をする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25"/>
          <p:cNvCxnSpPr/>
          <p:nvPr/>
        </p:nvCxnSpPr>
        <p:spPr>
          <a:xfrm>
            <a:off x="2730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21" name="Google Shape;621;p25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休日出勤の申請方法をご案内します。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2" name="Google Shape;622;p25"/>
          <p:cNvSpPr/>
          <p:nvPr/>
        </p:nvSpPr>
        <p:spPr>
          <a:xfrm>
            <a:off x="5017511" y="2643161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TOP画面で「申請」を選択。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3" name="Google Shape;623;p25"/>
          <p:cNvSpPr/>
          <p:nvPr/>
        </p:nvSpPr>
        <p:spPr>
          <a:xfrm>
            <a:off x="4299051" y="3262542"/>
            <a:ext cx="2807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「新規休日出勤申請」ボタンを押します。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4" name="Google Shape;624;p25"/>
          <p:cNvSpPr/>
          <p:nvPr/>
        </p:nvSpPr>
        <p:spPr>
          <a:xfrm>
            <a:off x="4169703" y="7017742"/>
            <a:ext cx="3264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休日出勤希望日を選択し、「次へ」ボタンを押します。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5" name="Google Shape;625;p25"/>
          <p:cNvSpPr/>
          <p:nvPr/>
        </p:nvSpPr>
        <p:spPr>
          <a:xfrm rot="5400000">
            <a:off x="1706396" y="5679977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6" name="Google Shape;626;p25"/>
          <p:cNvSpPr/>
          <p:nvPr/>
        </p:nvSpPr>
        <p:spPr>
          <a:xfrm>
            <a:off x="3340567" y="210564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4169702" y="6963900"/>
            <a:ext cx="3264600" cy="55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43568" y="1586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8" name="Google Shape;628;p25"/>
          <p:cNvSpPr/>
          <p:nvPr/>
        </p:nvSpPr>
        <p:spPr>
          <a:xfrm rot="5400000">
            <a:off x="3380389" y="8497988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29" name="Google Shape;629;p25"/>
          <p:cNvSpPr txBox="1"/>
          <p:nvPr/>
        </p:nvSpPr>
        <p:spPr>
          <a:xfrm>
            <a:off x="3560194" y="8725089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4357953" y="3137555"/>
            <a:ext cx="2798100" cy="54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67171" y="26650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31" name="Google Shape;631;p25"/>
          <p:cNvSpPr/>
          <p:nvPr/>
        </p:nvSpPr>
        <p:spPr>
          <a:xfrm>
            <a:off x="4971900" y="2556000"/>
            <a:ext cx="20763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2" name="Google Shape;632;p25"/>
          <p:cNvCxnSpPr>
            <a:stCxn id="631" idx="1"/>
            <a:endCxn id="626" idx="3"/>
          </p:cNvCxnSpPr>
          <p:nvPr/>
        </p:nvCxnSpPr>
        <p:spPr>
          <a:xfrm rot="10800000">
            <a:off x="3929100" y="2415300"/>
            <a:ext cx="1042800" cy="3612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3" name="Google Shape;633;p25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0500" y="1849425"/>
            <a:ext cx="3371175" cy="340025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39" name="Google Shape;6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441" y="1880896"/>
            <a:ext cx="3551939" cy="28476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0" name="Google Shape;640;p26"/>
          <p:cNvSpPr/>
          <p:nvPr/>
        </p:nvSpPr>
        <p:spPr>
          <a:xfrm>
            <a:off x="2186567" y="5326399"/>
            <a:ext cx="3008400" cy="60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2" y="60548"/>
                </a:moveTo>
                <a:lnTo>
                  <a:pt x="-14850" y="60550"/>
                </a:lnTo>
                <a:lnTo>
                  <a:pt x="-6187" y="-157471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1" name="Google Shape;641;p26"/>
          <p:cNvSpPr/>
          <p:nvPr/>
        </p:nvSpPr>
        <p:spPr>
          <a:xfrm rot="10800000">
            <a:off x="2186699" y="5326184"/>
            <a:ext cx="3008400" cy="609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2" y="60548"/>
                </a:moveTo>
                <a:lnTo>
                  <a:pt x="-15349" y="60550"/>
                </a:lnTo>
                <a:lnTo>
                  <a:pt x="-27671" y="17778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642" name="Google Shape;642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122" y="7286470"/>
            <a:ext cx="3551926" cy="2044493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3" name="Google Shape;64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91377" y="7286475"/>
            <a:ext cx="3371176" cy="240217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4" name="Google Shape;644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9304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6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休日出勤の申請をする（続き）</a:t>
            </a:r>
            <a:endParaRPr sz="20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6" name="Google Shape;646;p26"/>
          <p:cNvSpPr/>
          <p:nvPr/>
        </p:nvSpPr>
        <p:spPr>
          <a:xfrm rot="5400000">
            <a:off x="3291438" y="5805627"/>
            <a:ext cx="9768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574579" y="9657856"/>
            <a:ext cx="3142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8" name="Google Shape;648;p26"/>
          <p:cNvSpPr/>
          <p:nvPr/>
        </p:nvSpPr>
        <p:spPr>
          <a:xfrm>
            <a:off x="574579" y="9623930"/>
            <a:ext cx="3075600" cy="5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5730" y="-2326"/>
                </a:moveTo>
                <a:lnTo>
                  <a:pt x="17743" y="-47593"/>
                </a:lnTo>
                <a:lnTo>
                  <a:pt x="59282" y="-10933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49" name="Google Shape;649;p26"/>
          <p:cNvSpPr/>
          <p:nvPr/>
        </p:nvSpPr>
        <p:spPr>
          <a:xfrm rot="10800000">
            <a:off x="574439" y="9624003"/>
            <a:ext cx="3075600" cy="59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269" y="43572"/>
                </a:moveTo>
                <a:lnTo>
                  <a:pt x="-25667" y="41143"/>
                </a:lnTo>
                <a:lnTo>
                  <a:pt x="-96832" y="13876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4746225" y="6132724"/>
            <a:ext cx="2723700" cy="9858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1" name="Google Shape;651;p26"/>
          <p:cNvCxnSpPr/>
          <p:nvPr/>
        </p:nvCxnSpPr>
        <p:spPr>
          <a:xfrm rot="10800000">
            <a:off x="6579825" y="3609549"/>
            <a:ext cx="338100" cy="2537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2" name="Google Shape;652;p26"/>
          <p:cNvSpPr/>
          <p:nvPr/>
        </p:nvSpPr>
        <p:spPr>
          <a:xfrm>
            <a:off x="4165025" y="2972175"/>
            <a:ext cx="3075600" cy="609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2087225" y="1155888"/>
            <a:ext cx="3588900" cy="597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「取得予定の休暇タイプ」を選択します。</a:t>
            </a:r>
            <a:b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振休を選択すると、「休暇日」欄が表示されます。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654" name="Google Shape;654;p26"/>
          <p:cNvCxnSpPr/>
          <p:nvPr/>
        </p:nvCxnSpPr>
        <p:spPr>
          <a:xfrm flipH="1">
            <a:off x="1800550" y="1753675"/>
            <a:ext cx="763200" cy="879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26"/>
          <p:cNvCxnSpPr/>
          <p:nvPr/>
        </p:nvCxnSpPr>
        <p:spPr>
          <a:xfrm>
            <a:off x="5002850" y="1762575"/>
            <a:ext cx="103200" cy="799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6" name="Google Shape;656;p26"/>
          <p:cNvSpPr/>
          <p:nvPr/>
        </p:nvSpPr>
        <p:spPr>
          <a:xfrm>
            <a:off x="2225686" y="5346317"/>
            <a:ext cx="30084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申請の設定ができたら「確認する」ボタンを押します。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4844475" y="6218925"/>
            <a:ext cx="25272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振休を申請する場合、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「休暇日：指定する」にチェックを入れると振替する休暇日を選択できます。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58" name="Google Shape;658;p2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247925f6004_0_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" y="6780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247925f6004_0_41"/>
          <p:cNvSpPr txBox="1"/>
          <p:nvPr/>
        </p:nvSpPr>
        <p:spPr>
          <a:xfrm>
            <a:off x="361950" y="470513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目次　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2" name="Google Shape;112;g247925f6004_0_41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47925f6004_0_41"/>
          <p:cNvSpPr txBox="1"/>
          <p:nvPr/>
        </p:nvSpPr>
        <p:spPr>
          <a:xfrm>
            <a:off x="361950" y="1556375"/>
            <a:ext cx="3658500" cy="5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【申請】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休暇の申請をする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休暇の申請を取り消す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休日出勤の申請をする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休日出勤の申請を取り消す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残業or早出の申請をする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残業or早出の申請内容を修正する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残業or早出の申請を取り消す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選択備考申請一覧について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【工数管理】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工数を入力する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【設定】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● パスワードを変更する・</a:t>
            </a:r>
            <a:b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　　  ログアウトする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4" name="Google Shape;114;g247925f6004_0_41"/>
          <p:cNvSpPr txBox="1"/>
          <p:nvPr/>
        </p:nvSpPr>
        <p:spPr>
          <a:xfrm>
            <a:off x="6196200" y="1556375"/>
            <a:ext cx="9138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24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26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28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30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32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33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35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36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38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 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41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15" name="Google Shape;115;g247925f6004_0_41"/>
          <p:cNvSpPr txBox="1"/>
          <p:nvPr/>
        </p:nvSpPr>
        <p:spPr>
          <a:xfrm>
            <a:off x="3862125" y="1556375"/>
            <a:ext cx="2492400" cy="5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 b="1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>
                <a:solidFill>
                  <a:srgbClr val="4F3415"/>
                </a:solidFill>
                <a:latin typeface="Meiryo"/>
                <a:ea typeface="Meiryo"/>
                <a:cs typeface="Meiryo"/>
                <a:sym typeface="Meiryo"/>
              </a:rPr>
              <a:t>・・・・・・・・・</a:t>
            </a:r>
            <a:endParaRPr>
              <a:solidFill>
                <a:srgbClr val="4F3415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g283db55d4e2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896" y="6145796"/>
            <a:ext cx="3638850" cy="14019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4" name="Google Shape;664;g283db55d4e2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307" y="2065300"/>
            <a:ext cx="3436591" cy="33548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65" name="Google Shape;665;g283db55d4e2_0_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20762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g283db55d4e2_0_1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休日出勤の申請を取り消す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667" name="Google Shape;667;g283db55d4e2_0_18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68" name="Google Shape;668;g283db55d4e2_0_18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休日出勤申請を取り消す方法をご案内します。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69" name="Google Shape;669;g283db55d4e2_0_18"/>
          <p:cNvSpPr/>
          <p:nvPr/>
        </p:nvSpPr>
        <p:spPr>
          <a:xfrm>
            <a:off x="4457675" y="3241913"/>
            <a:ext cx="2798100" cy="20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申請画面→休日出勤申請一覧の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0" name="Google Shape;670;g283db55d4e2_0_18"/>
          <p:cNvSpPr/>
          <p:nvPr/>
        </p:nvSpPr>
        <p:spPr>
          <a:xfrm>
            <a:off x="4314630" y="6446240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1" name="Google Shape;671;g283db55d4e2_0_18"/>
          <p:cNvSpPr/>
          <p:nvPr/>
        </p:nvSpPr>
        <p:spPr>
          <a:xfrm rot="5400000">
            <a:off x="1464027" y="5225284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2" name="Google Shape;672;g283db55d4e2_0_18"/>
          <p:cNvSpPr/>
          <p:nvPr/>
        </p:nvSpPr>
        <p:spPr>
          <a:xfrm>
            <a:off x="4356503" y="3143063"/>
            <a:ext cx="2823000" cy="63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42997" y="37514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3" name="Google Shape;673;g283db55d4e2_0_18"/>
          <p:cNvSpPr/>
          <p:nvPr/>
        </p:nvSpPr>
        <p:spPr>
          <a:xfrm>
            <a:off x="4299250" y="6309751"/>
            <a:ext cx="2464800" cy="539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31279"/>
                </a:moveTo>
                <a:lnTo>
                  <a:pt x="-31430" y="31280"/>
                </a:lnTo>
                <a:lnTo>
                  <a:pt x="-114880" y="123293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4" name="Google Shape;674;g283db55d4e2_0_18"/>
          <p:cNvSpPr/>
          <p:nvPr/>
        </p:nvSpPr>
        <p:spPr>
          <a:xfrm rot="5400000">
            <a:off x="3305232" y="7807802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5" name="Google Shape;675;g283db55d4e2_0_18"/>
          <p:cNvSpPr txBox="1"/>
          <p:nvPr/>
        </p:nvSpPr>
        <p:spPr>
          <a:xfrm>
            <a:off x="3485038" y="8034903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6" name="Google Shape;676;g283db55d4e2_0_18"/>
          <p:cNvSpPr/>
          <p:nvPr/>
        </p:nvSpPr>
        <p:spPr>
          <a:xfrm>
            <a:off x="3078125" y="5128600"/>
            <a:ext cx="8142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7" name="Google Shape;677;g283db55d4e2_0_18"/>
          <p:cNvSpPr/>
          <p:nvPr/>
        </p:nvSpPr>
        <p:spPr>
          <a:xfrm>
            <a:off x="495300" y="6712950"/>
            <a:ext cx="14715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78" name="Google Shape;678;g283db55d4e2_0_1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g283db55d4e2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5892589"/>
            <a:ext cx="3668251" cy="260571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4" name="Google Shape;684;g283db55d4e2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1669650"/>
            <a:ext cx="3940750" cy="333134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5" name="Google Shape;685;g283db55d4e2_0_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-1" y="13066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g283db55d4e2_0_35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休日出勤の申請を取り消す（続き）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7" name="Google Shape;687;g283db55d4e2_0_35"/>
          <p:cNvSpPr/>
          <p:nvPr/>
        </p:nvSpPr>
        <p:spPr>
          <a:xfrm>
            <a:off x="4424675" y="2877038"/>
            <a:ext cx="2798100" cy="133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「申請を取り下げる」を押します。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※内容をコピーして新規申請を行うと、別日での申請も行うことが出来ます。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8" name="Google Shape;688;g283db55d4e2_0_35"/>
          <p:cNvSpPr/>
          <p:nvPr/>
        </p:nvSpPr>
        <p:spPr>
          <a:xfrm>
            <a:off x="4275875" y="6436888"/>
            <a:ext cx="31425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「申請を取り下げる」ボタンを押すと、申請が取り下げられます。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※承認された申請に関しては、マイページから取消が出来ません。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89" name="Google Shape;689;g283db55d4e2_0_35"/>
          <p:cNvSpPr/>
          <p:nvPr/>
        </p:nvSpPr>
        <p:spPr>
          <a:xfrm rot="5400000">
            <a:off x="1611671" y="4773475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0" name="Google Shape;690;g283db55d4e2_0_35"/>
          <p:cNvSpPr/>
          <p:nvPr/>
        </p:nvSpPr>
        <p:spPr>
          <a:xfrm>
            <a:off x="4424679" y="2760746"/>
            <a:ext cx="2798100" cy="8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67171" y="15355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1" name="Google Shape;691;g283db55d4e2_0_35"/>
          <p:cNvSpPr/>
          <p:nvPr/>
        </p:nvSpPr>
        <p:spPr>
          <a:xfrm>
            <a:off x="4250825" y="6371774"/>
            <a:ext cx="3142500" cy="133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63" y="60548"/>
                </a:moveTo>
                <a:lnTo>
                  <a:pt x="-21845" y="60550"/>
                </a:lnTo>
                <a:lnTo>
                  <a:pt x="-53275" y="16219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692" name="Google Shape;692;g283db55d4e2_0_35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900" y="7651500"/>
            <a:ext cx="3300300" cy="191190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8" name="Google Shape;69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229" y="5562725"/>
            <a:ext cx="3769920" cy="37244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9" name="Google Shape;699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54" y="2633050"/>
            <a:ext cx="3605325" cy="280345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0" name="Google Shape;70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951" y="1840074"/>
            <a:ext cx="4397174" cy="6667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1" name="Google Shape;70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981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残業or早出の申請をする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3" name="Google Shape;703;p27"/>
          <p:cNvSpPr/>
          <p:nvPr/>
        </p:nvSpPr>
        <p:spPr>
          <a:xfrm rot="5400000">
            <a:off x="5363255" y="68232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04" name="Google Shape;704;p27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05" name="Google Shape;705;p27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残業（早出残業）の申請方法をご案内します。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4337775" y="4346775"/>
            <a:ext cx="3466200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残業予定日or早出残業希望日を選択します。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4244400" y="6739935"/>
            <a:ext cx="3186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申請の設定ができたら「確認」ボタンを押します。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4276442" y="6697405"/>
            <a:ext cx="3110400" cy="526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51" y="22500"/>
                </a:moveTo>
                <a:lnTo>
                  <a:pt x="-12860" y="24845"/>
                </a:lnTo>
                <a:lnTo>
                  <a:pt x="-58640" y="46164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270280" y="5888312"/>
            <a:ext cx="30996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残業or早出が発生する理由を入力します。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※入力した情報は、管理者が管理画面で確認できます。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4270279" y="5869907"/>
            <a:ext cx="3099600" cy="618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70" y="25674"/>
                </a:moveTo>
                <a:lnTo>
                  <a:pt x="-13632" y="25674"/>
                </a:lnTo>
                <a:lnTo>
                  <a:pt x="-59300" y="33113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5129950" y="5047675"/>
            <a:ext cx="20763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残業終了時刻or早出開始予定時刻を入力します。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035174" y="2373465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TOP画面で「申請」を選択。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4579575" y="3062427"/>
            <a:ext cx="2807100" cy="9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「新規残業申請」or 「新規早出申請」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  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270279" y="9781462"/>
            <a:ext cx="3073200" cy="45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57" y="22500"/>
                </a:moveTo>
                <a:lnTo>
                  <a:pt x="-20000" y="22500"/>
                </a:lnTo>
                <a:lnTo>
                  <a:pt x="63250" y="-149729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4334850" y="9794347"/>
            <a:ext cx="29604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内容に間違いがなければ「申請」ボタンを押すと、申請が管理者に送信されます。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4642570" y="3000320"/>
            <a:ext cx="2519700" cy="551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76303" y="386138"/>
                </a:moveTo>
                <a:lnTo>
                  <a:pt x="-21368" y="61506"/>
                </a:lnTo>
                <a:lnTo>
                  <a:pt x="-125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3370117" y="1840067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2834200" y="4445341"/>
            <a:ext cx="220800" cy="663600"/>
          </a:xfrm>
          <a:prstGeom prst="rightBracket">
            <a:avLst>
              <a:gd name="adj" fmla="val 8333"/>
            </a:avLst>
          </a:prstGeom>
          <a:noFill/>
          <a:ln w="19050" cap="flat" cmpd="sng">
            <a:solidFill>
              <a:srgbClr val="757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5107299" y="5022853"/>
            <a:ext cx="2236200" cy="4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2" y="60548"/>
                </a:moveTo>
                <a:lnTo>
                  <a:pt x="-14850" y="60550"/>
                </a:lnTo>
                <a:lnTo>
                  <a:pt x="-157435" y="420985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5001525" y="2313075"/>
            <a:ext cx="20763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p27"/>
          <p:cNvCxnSpPr>
            <a:stCxn id="720" idx="1"/>
          </p:cNvCxnSpPr>
          <p:nvPr/>
        </p:nvCxnSpPr>
        <p:spPr>
          <a:xfrm rot="10800000">
            <a:off x="3958725" y="2172375"/>
            <a:ext cx="1042800" cy="3612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2" name="Google Shape;722;p27"/>
          <p:cNvSpPr/>
          <p:nvPr/>
        </p:nvSpPr>
        <p:spPr>
          <a:xfrm>
            <a:off x="4251675" y="4253000"/>
            <a:ext cx="3110400" cy="453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3" name="Google Shape;723;p27"/>
          <p:cNvCxnSpPr>
            <a:stCxn id="722" idx="1"/>
          </p:cNvCxnSpPr>
          <p:nvPr/>
        </p:nvCxnSpPr>
        <p:spPr>
          <a:xfrm flipH="1">
            <a:off x="2314875" y="4479950"/>
            <a:ext cx="1936800" cy="1458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4" name="Google Shape;724;p27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00" y="7246150"/>
            <a:ext cx="3317125" cy="33171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0" name="Google Shape;730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7470" y="4728563"/>
            <a:ext cx="3215524" cy="1519666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1" name="Google Shape;7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897" y="1810264"/>
            <a:ext cx="3730530" cy="41054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32" name="Google Shape;73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20762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2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残業or早出の申請内容を修正する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34" name="Google Shape;734;p28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5" name="Google Shape;735;p28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残業or早出の申請内容を修正する方法をご案内します。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36" name="Google Shape;736;p28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7" name="Google Shape;737;p28"/>
          <p:cNvSpPr/>
          <p:nvPr/>
        </p:nvSpPr>
        <p:spPr>
          <a:xfrm>
            <a:off x="4133725" y="8675480"/>
            <a:ext cx="2798100" cy="7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8" name="Google Shape;738;p28"/>
          <p:cNvSpPr/>
          <p:nvPr/>
        </p:nvSpPr>
        <p:spPr>
          <a:xfrm>
            <a:off x="4459950" y="2881698"/>
            <a:ext cx="2798100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申請画面→残業or早出申請一覧の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39" name="Google Shape;739;p28"/>
          <p:cNvSpPr/>
          <p:nvPr/>
        </p:nvSpPr>
        <p:spPr>
          <a:xfrm rot="5400000">
            <a:off x="4674400" y="3779525"/>
            <a:ext cx="582000" cy="973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0" name="Google Shape;740;p28"/>
          <p:cNvSpPr/>
          <p:nvPr/>
        </p:nvSpPr>
        <p:spPr>
          <a:xfrm>
            <a:off x="4266072" y="6652613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修正したい申請日を選択します。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1" name="Google Shape;741;p28"/>
          <p:cNvSpPr/>
          <p:nvPr/>
        </p:nvSpPr>
        <p:spPr>
          <a:xfrm>
            <a:off x="4256275" y="6576422"/>
            <a:ext cx="2553000" cy="45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64" y="42956"/>
                </a:moveTo>
                <a:lnTo>
                  <a:pt x="-14155" y="43663"/>
                </a:lnTo>
                <a:lnTo>
                  <a:pt x="4552" y="-23387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2" name="Google Shape;742;p28"/>
          <p:cNvSpPr/>
          <p:nvPr/>
        </p:nvSpPr>
        <p:spPr>
          <a:xfrm>
            <a:off x="4459950" y="2805491"/>
            <a:ext cx="2760300" cy="62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2512" y="544982"/>
                </a:moveTo>
                <a:lnTo>
                  <a:pt x="-21368" y="61506"/>
                </a:lnTo>
                <a:lnTo>
                  <a:pt x="-125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3" name="Google Shape;743;p28"/>
          <p:cNvSpPr/>
          <p:nvPr/>
        </p:nvSpPr>
        <p:spPr>
          <a:xfrm rot="5400000">
            <a:off x="3261586" y="6494508"/>
            <a:ext cx="641100" cy="6816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4" name="Google Shape;744;p28"/>
          <p:cNvSpPr/>
          <p:nvPr/>
        </p:nvSpPr>
        <p:spPr>
          <a:xfrm>
            <a:off x="4037478" y="8613403"/>
            <a:ext cx="2742900" cy="390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8467" y="368610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5" name="Google Shape;745;p28"/>
          <p:cNvSpPr/>
          <p:nvPr/>
        </p:nvSpPr>
        <p:spPr>
          <a:xfrm rot="5400000">
            <a:off x="4687061" y="9056745"/>
            <a:ext cx="1173900" cy="16281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6" name="Google Shape;746;p28"/>
          <p:cNvSpPr txBox="1"/>
          <p:nvPr/>
        </p:nvSpPr>
        <p:spPr>
          <a:xfrm>
            <a:off x="4866867" y="9283845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7" name="Google Shape;747;p28"/>
          <p:cNvSpPr/>
          <p:nvPr/>
        </p:nvSpPr>
        <p:spPr>
          <a:xfrm>
            <a:off x="3060125" y="5596775"/>
            <a:ext cx="8913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8" name="Google Shape;748;p28"/>
          <p:cNvSpPr/>
          <p:nvPr/>
        </p:nvSpPr>
        <p:spPr>
          <a:xfrm>
            <a:off x="4037475" y="5470750"/>
            <a:ext cx="9738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49" name="Google Shape;749;p2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5848425"/>
            <a:ext cx="3795425" cy="19633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5" name="Google Shape;75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925" y="1550650"/>
            <a:ext cx="3473000" cy="27952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6" name="Google Shape;756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130516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29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残業or早出の申請内容を修正する（続き）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8" name="Google Shape;758;p29"/>
          <p:cNvSpPr/>
          <p:nvPr/>
        </p:nvSpPr>
        <p:spPr>
          <a:xfrm>
            <a:off x="4185950" y="1775235"/>
            <a:ext cx="28521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申請の変更箇所を修正し、</a:t>
            </a:r>
            <a:endParaRPr sz="105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05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「申請」ボタンを押します。</a:t>
            </a:r>
            <a:endParaRPr sz="105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9" name="Google Shape;759;p29"/>
          <p:cNvSpPr/>
          <p:nvPr/>
        </p:nvSpPr>
        <p:spPr>
          <a:xfrm>
            <a:off x="4554825" y="6505525"/>
            <a:ext cx="2603400" cy="16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内容に間違いがなければ「申請」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修正申請が管理者に送信されます。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0" name="Google Shape;760;p29"/>
          <p:cNvSpPr/>
          <p:nvPr/>
        </p:nvSpPr>
        <p:spPr>
          <a:xfrm>
            <a:off x="4458425" y="6341600"/>
            <a:ext cx="2742900" cy="9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2583" y="134816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1" name="Google Shape;761;p29"/>
          <p:cNvSpPr/>
          <p:nvPr/>
        </p:nvSpPr>
        <p:spPr>
          <a:xfrm>
            <a:off x="4094175" y="1714779"/>
            <a:ext cx="2742900" cy="536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65935" y="474766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2" name="Google Shape;762;p29"/>
          <p:cNvSpPr/>
          <p:nvPr/>
        </p:nvSpPr>
        <p:spPr>
          <a:xfrm rot="5400000">
            <a:off x="3444466" y="4835638"/>
            <a:ext cx="641100" cy="681600"/>
          </a:xfrm>
          <a:prstGeom prst="rightArrow">
            <a:avLst>
              <a:gd name="adj1" fmla="val 50000"/>
              <a:gd name="adj2" fmla="val 4301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63" name="Google Shape;763;p29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159" y="8121550"/>
            <a:ext cx="3641241" cy="22098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9" name="Google Shape;769;p30"/>
          <p:cNvSpPr/>
          <p:nvPr/>
        </p:nvSpPr>
        <p:spPr>
          <a:xfrm>
            <a:off x="4264875" y="8853575"/>
            <a:ext cx="3142500" cy="129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43016" y="97445"/>
                </a:moveTo>
                <a:lnTo>
                  <a:pt x="-21368" y="61506"/>
                </a:lnTo>
                <a:lnTo>
                  <a:pt x="1068" y="60996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3632775" y="1930900"/>
            <a:ext cx="2798100" cy="491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1" name="Google Shape;77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5950" y="4817550"/>
            <a:ext cx="3077119" cy="307179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2" name="Google Shape;77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3125" y="2745625"/>
            <a:ext cx="3008409" cy="14315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3" name="Google Shape;773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975" y="1989100"/>
            <a:ext cx="3435200" cy="38091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74" name="Google Shape;774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0" y="112105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3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残業or早出の申請を取り消す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76" name="Google Shape;776;p30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7" name="Google Shape;777;p30"/>
          <p:cNvSpPr/>
          <p:nvPr/>
        </p:nvSpPr>
        <p:spPr>
          <a:xfrm>
            <a:off x="656892" y="1316261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残業申請を取り消す方法をご案内します。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78" name="Google Shape;778;p30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9" name="Google Shape;779;p30"/>
          <p:cNvSpPr/>
          <p:nvPr/>
        </p:nvSpPr>
        <p:spPr>
          <a:xfrm rot="10800000">
            <a:off x="4905029" y="7998947"/>
            <a:ext cx="547500" cy="7077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0" name="Google Shape;780;p30"/>
          <p:cNvSpPr/>
          <p:nvPr/>
        </p:nvSpPr>
        <p:spPr>
          <a:xfrm rot="5400000">
            <a:off x="4862150" y="1960829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1" name="Google Shape;781;p30"/>
          <p:cNvSpPr/>
          <p:nvPr/>
        </p:nvSpPr>
        <p:spPr>
          <a:xfrm rot="5400000">
            <a:off x="4833870" y="3998096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2" name="Google Shape;782;p30"/>
          <p:cNvSpPr/>
          <p:nvPr/>
        </p:nvSpPr>
        <p:spPr>
          <a:xfrm>
            <a:off x="3930432" y="4174122"/>
            <a:ext cx="2798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3" name="Google Shape;783;p30"/>
          <p:cNvSpPr/>
          <p:nvPr/>
        </p:nvSpPr>
        <p:spPr>
          <a:xfrm>
            <a:off x="3930432" y="4180883"/>
            <a:ext cx="2553000" cy="25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64" y="42956"/>
                </a:moveTo>
                <a:lnTo>
                  <a:pt x="-14155" y="43663"/>
                </a:lnTo>
                <a:lnTo>
                  <a:pt x="4552" y="-233870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4" name="Google Shape;784;p30"/>
          <p:cNvSpPr/>
          <p:nvPr/>
        </p:nvSpPr>
        <p:spPr>
          <a:xfrm>
            <a:off x="640510" y="7076402"/>
            <a:ext cx="2798100" cy="2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「申請を取り下げ」ボタンを押します。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5" name="Google Shape;785;p30"/>
          <p:cNvSpPr/>
          <p:nvPr/>
        </p:nvSpPr>
        <p:spPr>
          <a:xfrm>
            <a:off x="676170" y="7075630"/>
            <a:ext cx="2661600" cy="29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726" y="41336"/>
                </a:moveTo>
                <a:lnTo>
                  <a:pt x="131718" y="40283"/>
                </a:lnTo>
                <a:lnTo>
                  <a:pt x="186281" y="-13547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786" name="Google Shape;786;p30"/>
          <p:cNvCxnSpPr>
            <a:stCxn id="770" idx="1"/>
          </p:cNvCxnSpPr>
          <p:nvPr/>
        </p:nvCxnSpPr>
        <p:spPr>
          <a:xfrm flipH="1">
            <a:off x="3017475" y="2176750"/>
            <a:ext cx="615300" cy="3387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7" name="Google Shape;787;p30"/>
          <p:cNvSpPr/>
          <p:nvPr/>
        </p:nvSpPr>
        <p:spPr>
          <a:xfrm>
            <a:off x="2704525" y="5519000"/>
            <a:ext cx="8676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8" name="Google Shape;788;p30"/>
          <p:cNvSpPr/>
          <p:nvPr/>
        </p:nvSpPr>
        <p:spPr>
          <a:xfrm>
            <a:off x="3845950" y="3456400"/>
            <a:ext cx="9102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89" name="Google Shape;789;p30"/>
          <p:cNvSpPr/>
          <p:nvPr/>
        </p:nvSpPr>
        <p:spPr>
          <a:xfrm>
            <a:off x="3779825" y="1945828"/>
            <a:ext cx="2798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申請画面→残業or早出申請一覧の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0" name="Google Shape;790;p30"/>
          <p:cNvSpPr/>
          <p:nvPr/>
        </p:nvSpPr>
        <p:spPr>
          <a:xfrm>
            <a:off x="4264875" y="8906963"/>
            <a:ext cx="31425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内容に間違いがなければ「取り下げる」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ボタンを押すと、申請が取り下げられます。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※承認された申請に関しては、マイページ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から取消が出来ません。</a:t>
            </a: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91" name="Google Shape;791;p3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83db55d4e2_0_73"/>
          <p:cNvSpPr/>
          <p:nvPr/>
        </p:nvSpPr>
        <p:spPr>
          <a:xfrm>
            <a:off x="3759950" y="8750771"/>
            <a:ext cx="3362100" cy="13194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g283db55d4e2_0_73"/>
          <p:cNvSpPr/>
          <p:nvPr/>
        </p:nvSpPr>
        <p:spPr>
          <a:xfrm>
            <a:off x="358525" y="6707125"/>
            <a:ext cx="3272400" cy="593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283db55d4e2_0_73"/>
          <p:cNvSpPr/>
          <p:nvPr/>
        </p:nvSpPr>
        <p:spPr>
          <a:xfrm>
            <a:off x="3759950" y="2405488"/>
            <a:ext cx="2798100" cy="491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g283db55d4e2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675" y="7383860"/>
            <a:ext cx="3426599" cy="321391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0" name="Google Shape;800;g283db55d4e2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9950" y="3505420"/>
            <a:ext cx="3641250" cy="4297042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1" name="Google Shape;801;g283db55d4e2_0_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675" y="2167550"/>
            <a:ext cx="3362150" cy="441245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02" name="Google Shape;802;g283db55d4e2_0_7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12105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g283db55d4e2_0_73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選択備考申請一覧について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04" name="Google Shape;804;g283db55d4e2_0_73"/>
          <p:cNvCxnSpPr/>
          <p:nvPr/>
        </p:nvCxnSpPr>
        <p:spPr>
          <a:xfrm>
            <a:off x="282332" y="19977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5" name="Google Shape;805;g283db55d4e2_0_73"/>
          <p:cNvSpPr/>
          <p:nvPr/>
        </p:nvSpPr>
        <p:spPr>
          <a:xfrm>
            <a:off x="656900" y="1316225"/>
            <a:ext cx="6590700" cy="7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選択備考申請一覧から内容を確認、取り消す方法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※選択備考申請は、打刻する際に選択備考欄を入力することで内容が送信されます。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また、選択備考を申請制にするには、管理者側での設定が必要となります。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06" name="Google Shape;806;g283db55d4e2_0_73"/>
          <p:cNvCxnSpPr/>
          <p:nvPr/>
        </p:nvCxnSpPr>
        <p:spPr>
          <a:xfrm>
            <a:off x="282332" y="19977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7" name="Google Shape;807;g283db55d4e2_0_73"/>
          <p:cNvSpPr/>
          <p:nvPr/>
        </p:nvSpPr>
        <p:spPr>
          <a:xfrm rot="10800000">
            <a:off x="4066829" y="7922747"/>
            <a:ext cx="547500" cy="707700"/>
          </a:xfrm>
          <a:prstGeom prst="bentArrow">
            <a:avLst>
              <a:gd name="adj1" fmla="val 18901"/>
              <a:gd name="adj2" fmla="val 40325"/>
              <a:gd name="adj3" fmla="val 25000"/>
              <a:gd name="adj4" fmla="val 4375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08" name="Google Shape;808;g283db55d4e2_0_73"/>
          <p:cNvSpPr/>
          <p:nvPr/>
        </p:nvSpPr>
        <p:spPr>
          <a:xfrm rot="5400000">
            <a:off x="4862150" y="2609179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09" name="Google Shape;809;g283db55d4e2_0_73"/>
          <p:cNvCxnSpPr>
            <a:stCxn id="798" idx="1"/>
          </p:cNvCxnSpPr>
          <p:nvPr/>
        </p:nvCxnSpPr>
        <p:spPr>
          <a:xfrm flipH="1">
            <a:off x="3125450" y="2651338"/>
            <a:ext cx="634500" cy="3708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0" name="Google Shape;810;g283db55d4e2_0_73"/>
          <p:cNvCxnSpPr>
            <a:endCxn id="797" idx="3"/>
          </p:cNvCxnSpPr>
          <p:nvPr/>
        </p:nvCxnSpPr>
        <p:spPr>
          <a:xfrm flipH="1">
            <a:off x="3630925" y="6325975"/>
            <a:ext cx="523200" cy="678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1" name="Google Shape;811;g283db55d4e2_0_73"/>
          <p:cNvCxnSpPr>
            <a:stCxn id="796" idx="1"/>
          </p:cNvCxnSpPr>
          <p:nvPr/>
        </p:nvCxnSpPr>
        <p:spPr>
          <a:xfrm flipH="1">
            <a:off x="2630150" y="9410471"/>
            <a:ext cx="1129800" cy="748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2" name="Google Shape;812;g283db55d4e2_0_73"/>
          <p:cNvSpPr/>
          <p:nvPr/>
        </p:nvSpPr>
        <p:spPr>
          <a:xfrm>
            <a:off x="2706350" y="6295275"/>
            <a:ext cx="8058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3" name="Google Shape;813;g283db55d4e2_0_73"/>
          <p:cNvSpPr/>
          <p:nvPr/>
        </p:nvSpPr>
        <p:spPr>
          <a:xfrm>
            <a:off x="3759950" y="6068050"/>
            <a:ext cx="720900" cy="29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4" name="Google Shape;814;g283db55d4e2_0_73"/>
          <p:cNvSpPr/>
          <p:nvPr/>
        </p:nvSpPr>
        <p:spPr>
          <a:xfrm>
            <a:off x="3845950" y="2430840"/>
            <a:ext cx="2798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申請画面→選択備考申請一覧の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「もっと見る」を選択します。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5" name="Google Shape;815;g283db55d4e2_0_73"/>
          <p:cNvSpPr/>
          <p:nvPr/>
        </p:nvSpPr>
        <p:spPr>
          <a:xfrm>
            <a:off x="476775" y="6767475"/>
            <a:ext cx="31425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承認状況を選択して内容を確認または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取り消したい申請日を選択します。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6" name="Google Shape;816;g283db55d4e2_0_73"/>
          <p:cNvSpPr/>
          <p:nvPr/>
        </p:nvSpPr>
        <p:spPr>
          <a:xfrm>
            <a:off x="3845950" y="8818063"/>
            <a:ext cx="31425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内容を確認し「取消」ボタンを押すと、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申請が取り下げられます。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※承認された申請に関しては、マイページ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から取消が出来ません。</a:t>
            </a: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管理者に却下の依頼をしてください。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17" name="Google Shape;817;g283db55d4e2_0_7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Google Shape;822;g283db55d4e2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g283db55d4e2_0_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g283db55d4e2_0_107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5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【工数管理】</a:t>
            </a:r>
            <a:endParaRPr sz="35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g283db55d4e2_0_1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81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g283db55d4e2_0_114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工数を入力する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31" name="Google Shape;831;g283db55d4e2_0_114"/>
          <p:cNvCxnSpPr/>
          <p:nvPr/>
        </p:nvCxnSpPr>
        <p:spPr>
          <a:xfrm>
            <a:off x="282332" y="169295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2" name="Google Shape;832;g283db55d4e2_0_114"/>
          <p:cNvSpPr/>
          <p:nvPr/>
        </p:nvSpPr>
        <p:spPr>
          <a:xfrm>
            <a:off x="656901" y="1316250"/>
            <a:ext cx="66384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各日の工数（労働時間）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を</a:t>
            </a: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入力する方法をご案内します。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（</a:t>
            </a:r>
            <a:r>
              <a:rPr lang="ja-JP" sz="1295" u="sng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ヘルプページ</a:t>
            </a:r>
            <a:r>
              <a:rPr lang="ja-JP" sz="1295">
                <a:latin typeface="Meiryo"/>
                <a:ea typeface="Meiryo"/>
                <a:cs typeface="Meiryo"/>
                <a:sym typeface="Meiryo"/>
              </a:rPr>
              <a:t>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33" name="Google Shape;833;g283db55d4e2_0_114"/>
          <p:cNvSpPr/>
          <p:nvPr/>
        </p:nvSpPr>
        <p:spPr>
          <a:xfrm>
            <a:off x="5035174" y="2373465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TOP画面で「工数管理」を選択。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834" name="Google Shape;834;g283db55d4e2_0_114"/>
          <p:cNvGrpSpPr/>
          <p:nvPr/>
        </p:nvGrpSpPr>
        <p:grpSpPr>
          <a:xfrm>
            <a:off x="380951" y="2068667"/>
            <a:ext cx="4397174" cy="666757"/>
            <a:chOff x="380951" y="1840067"/>
            <a:chExt cx="4397174" cy="666757"/>
          </a:xfrm>
        </p:grpSpPr>
        <p:pic>
          <p:nvPicPr>
            <p:cNvPr id="835" name="Google Shape;835;g283db55d4e2_0_1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0951" y="1840074"/>
              <a:ext cx="4397174" cy="666750"/>
            </a:xfrm>
            <a:prstGeom prst="rect">
              <a:avLst/>
            </a:prstGeom>
            <a:noFill/>
            <a:ln w="9525" cap="flat" cmpd="sng">
              <a:solidFill>
                <a:srgbClr val="AEABAB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36" name="Google Shape;836;g283db55d4e2_0_114"/>
            <p:cNvSpPr/>
            <p:nvPr/>
          </p:nvSpPr>
          <p:spPr>
            <a:xfrm>
              <a:off x="1922317" y="1840067"/>
              <a:ext cx="588600" cy="619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837" name="Google Shape;837;g283db55d4e2_0_114"/>
          <p:cNvSpPr/>
          <p:nvPr/>
        </p:nvSpPr>
        <p:spPr>
          <a:xfrm>
            <a:off x="5001525" y="2313075"/>
            <a:ext cx="22938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g283db55d4e2_0_114"/>
          <p:cNvCxnSpPr>
            <a:stCxn id="837" idx="1"/>
            <a:endCxn id="836" idx="3"/>
          </p:cNvCxnSpPr>
          <p:nvPr/>
        </p:nvCxnSpPr>
        <p:spPr>
          <a:xfrm rot="10800000">
            <a:off x="2510925" y="2378175"/>
            <a:ext cx="2490600" cy="155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9" name="Google Shape;839;g283db55d4e2_0_11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83db55d4e2_0_114"/>
          <p:cNvSpPr/>
          <p:nvPr/>
        </p:nvSpPr>
        <p:spPr>
          <a:xfrm>
            <a:off x="4525900" y="3503025"/>
            <a:ext cx="2776800" cy="551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"/>
              <a:buFont typeface="Arial"/>
              <a:buNone/>
            </a:pPr>
            <a:r>
              <a:rPr lang="ja-JP" sz="1133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工数を入力したい日の「工数実績」欄をタップします。</a:t>
            </a:r>
            <a:endParaRPr/>
          </a:p>
        </p:txBody>
      </p:sp>
      <p:pic>
        <p:nvPicPr>
          <p:cNvPr id="841" name="Google Shape;841;g283db55d4e2_0_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950" y="3352699"/>
            <a:ext cx="3678875" cy="22610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g283db55d4e2_0_114"/>
          <p:cNvCxnSpPr>
            <a:stCxn id="840" idx="1"/>
          </p:cNvCxnSpPr>
          <p:nvPr/>
        </p:nvCxnSpPr>
        <p:spPr>
          <a:xfrm flipH="1">
            <a:off x="3770200" y="3778875"/>
            <a:ext cx="755700" cy="998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3" name="Google Shape;843;g283db55d4e2_0_114"/>
          <p:cNvSpPr/>
          <p:nvPr/>
        </p:nvSpPr>
        <p:spPr>
          <a:xfrm rot="5400000">
            <a:off x="5363255" y="52230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4" name="Google Shape;844;g283db55d4e2_0_114"/>
          <p:cNvSpPr/>
          <p:nvPr/>
        </p:nvSpPr>
        <p:spPr>
          <a:xfrm>
            <a:off x="4474275" y="6653300"/>
            <a:ext cx="2583600" cy="666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「＋」をタップして工数の入力欄を</a:t>
            </a:r>
            <a:br>
              <a:rPr lang="ja-JP" sz="1100">
                <a:latin typeface="Meiryo"/>
                <a:ea typeface="Meiryo"/>
                <a:cs typeface="Meiryo"/>
                <a:sym typeface="Meiryo"/>
              </a:rPr>
            </a:b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追加します。</a:t>
            </a:r>
            <a:endParaRPr sz="110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45" name="Google Shape;845;g283db55d4e2_0_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950" y="6231046"/>
            <a:ext cx="3678875" cy="2878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6" name="Google Shape;846;g283db55d4e2_0_114"/>
          <p:cNvCxnSpPr>
            <a:stCxn id="844" idx="1"/>
          </p:cNvCxnSpPr>
          <p:nvPr/>
        </p:nvCxnSpPr>
        <p:spPr>
          <a:xfrm flipH="1">
            <a:off x="3882675" y="6986600"/>
            <a:ext cx="591600" cy="16425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7" name="Google Shape;847;g283db55d4e2_0_114"/>
          <p:cNvSpPr/>
          <p:nvPr/>
        </p:nvSpPr>
        <p:spPr>
          <a:xfrm rot="5400000">
            <a:off x="5363255" y="89568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8" name="Google Shape;848;g283db55d4e2_0_114"/>
          <p:cNvSpPr/>
          <p:nvPr/>
        </p:nvSpPr>
        <p:spPr>
          <a:xfrm rot="5400000">
            <a:off x="5363255" y="24798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49" name="Google Shape;849;g283db55d4e2_0_114"/>
          <p:cNvSpPr/>
          <p:nvPr/>
        </p:nvSpPr>
        <p:spPr>
          <a:xfrm>
            <a:off x="4474275" y="7697650"/>
            <a:ext cx="2664300" cy="12204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 PCマイページの「工数入力設定」で</a:t>
            </a:r>
            <a:br>
              <a:rPr lang="ja-JP" sz="1100">
                <a:latin typeface="Meiryo"/>
                <a:ea typeface="Meiryo"/>
                <a:cs typeface="Meiryo"/>
                <a:sym typeface="Meiryo"/>
              </a:rPr>
            </a:b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デフォルトやテンプレートを登録済みであれば、「テンプレート選択」の</a:t>
            </a:r>
            <a:br>
              <a:rPr lang="ja-JP" sz="1100">
                <a:latin typeface="Meiryo"/>
                <a:ea typeface="Meiryo"/>
                <a:cs typeface="Meiryo"/>
                <a:sym typeface="Meiryo"/>
              </a:rPr>
            </a:b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プルダウンからテンプレートを選んで工数を入力できます。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50" name="Google Shape;850;g283db55d4e2_0_114"/>
          <p:cNvCxnSpPr/>
          <p:nvPr/>
        </p:nvCxnSpPr>
        <p:spPr>
          <a:xfrm rot="10800000">
            <a:off x="2342350" y="9374675"/>
            <a:ext cx="1611900" cy="3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1" name="Google Shape;851;g283db55d4e2_0_114"/>
          <p:cNvCxnSpPr/>
          <p:nvPr/>
        </p:nvCxnSpPr>
        <p:spPr>
          <a:xfrm flipH="1">
            <a:off x="3949325" y="8870925"/>
            <a:ext cx="524700" cy="507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2" name="Google Shape;852;g283db55d4e2_0_114"/>
          <p:cNvCxnSpPr/>
          <p:nvPr/>
        </p:nvCxnSpPr>
        <p:spPr>
          <a:xfrm>
            <a:off x="2350175" y="8918175"/>
            <a:ext cx="2100" cy="458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g30e343dfa30_0_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81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g30e343dfa30_0_20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工数を入力する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59" name="Google Shape;859;g30e343dfa30_0_20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0" name="Google Shape;860;g30e343dfa30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50" y="2614999"/>
            <a:ext cx="2960600" cy="233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1" name="Google Shape;861;g30e343dfa30_0_20"/>
          <p:cNvGrpSpPr/>
          <p:nvPr/>
        </p:nvGrpSpPr>
        <p:grpSpPr>
          <a:xfrm>
            <a:off x="976250" y="1759875"/>
            <a:ext cx="2913900" cy="1310000"/>
            <a:chOff x="4262825" y="7720400"/>
            <a:chExt cx="2913900" cy="1310000"/>
          </a:xfrm>
        </p:grpSpPr>
        <p:sp>
          <p:nvSpPr>
            <p:cNvPr id="862" name="Google Shape;862;g30e343dfa30_0_20"/>
            <p:cNvSpPr/>
            <p:nvPr/>
          </p:nvSpPr>
          <p:spPr>
            <a:xfrm>
              <a:off x="4262825" y="7720400"/>
              <a:ext cx="2913900" cy="775500"/>
            </a:xfrm>
            <a:prstGeom prst="rect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(1)工数項目を選択する</a:t>
              </a:r>
              <a:endParaRPr sz="1100">
                <a:latin typeface="Meiryo"/>
                <a:ea typeface="Meiryo"/>
                <a:cs typeface="Meiryo"/>
                <a:sym typeface="Meiry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分類（プロジェクト・タスク等）ごとに</a:t>
              </a:r>
              <a:br>
                <a:rPr lang="ja-JP" sz="1100">
                  <a:latin typeface="Meiryo"/>
                  <a:ea typeface="Meiryo"/>
                  <a:cs typeface="Meiryo"/>
                  <a:sym typeface="Meiryo"/>
                </a:rPr>
              </a:b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工数項目を選択します。</a:t>
              </a:r>
              <a:endParaRPr sz="110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cxnSp>
          <p:nvCxnSpPr>
            <p:cNvPr id="863" name="Google Shape;863;g30e343dfa30_0_20"/>
            <p:cNvCxnSpPr/>
            <p:nvPr/>
          </p:nvCxnSpPr>
          <p:spPr>
            <a:xfrm>
              <a:off x="4884000" y="8504500"/>
              <a:ext cx="0" cy="5259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864" name="Google Shape;864;g30e343dfa30_0_20"/>
          <p:cNvGrpSpPr/>
          <p:nvPr/>
        </p:nvGrpSpPr>
        <p:grpSpPr>
          <a:xfrm>
            <a:off x="3166050" y="1292000"/>
            <a:ext cx="4010675" cy="2660908"/>
            <a:chOff x="3013650" y="8760815"/>
            <a:chExt cx="4010675" cy="883935"/>
          </a:xfrm>
        </p:grpSpPr>
        <p:sp>
          <p:nvSpPr>
            <p:cNvPr id="865" name="Google Shape;865;g30e343dfa30_0_20"/>
            <p:cNvSpPr/>
            <p:nvPr/>
          </p:nvSpPr>
          <p:spPr>
            <a:xfrm>
              <a:off x="4110425" y="8760815"/>
              <a:ext cx="2913900" cy="745200"/>
            </a:xfrm>
            <a:prstGeom prst="rect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(2)割合から工数を入力する</a:t>
              </a:r>
              <a:endParaRPr sz="1100">
                <a:latin typeface="Meiryo"/>
                <a:ea typeface="Meiryo"/>
                <a:cs typeface="Meiryo"/>
                <a:sym typeface="Meiry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割合から工数を入力する場合、「総労働時間」と「残り時間」のどちらから工数を算出するか選択してください。</a:t>
              </a:r>
              <a:br>
                <a:rPr lang="ja-JP" sz="1100">
                  <a:latin typeface="Meiryo"/>
                  <a:ea typeface="Meiryo"/>
                  <a:cs typeface="Meiryo"/>
                  <a:sym typeface="Meiryo"/>
                </a:rPr>
              </a:b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「総労働時間」は1日の実労働時間、</a:t>
              </a:r>
              <a:br>
                <a:rPr lang="ja-JP" sz="1100">
                  <a:latin typeface="Meiryo"/>
                  <a:ea typeface="Meiryo"/>
                  <a:cs typeface="Meiryo"/>
                  <a:sym typeface="Meiryo"/>
                </a:rPr>
              </a:b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「残り時間」は実労働時間から入力済みの工数分を差し引いた残り時間です。</a:t>
              </a:r>
              <a:endParaRPr sz="1100">
                <a:latin typeface="Meiryo"/>
                <a:ea typeface="Meiryo"/>
                <a:cs typeface="Meiryo"/>
                <a:sym typeface="Meiry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ja-JP" sz="1100">
                  <a:latin typeface="Meiryo"/>
                  <a:ea typeface="Meiryo"/>
                  <a:cs typeface="Meiryo"/>
                  <a:sym typeface="Meiryo"/>
                </a:rPr>
                <a:t>選択した時間数をもとに、スライダーもしくは％数で指定した割合から工数を計算します。</a:t>
              </a:r>
              <a:endParaRPr sz="1100">
                <a:latin typeface="Meiryo"/>
                <a:ea typeface="Meiryo"/>
                <a:cs typeface="Meiryo"/>
                <a:sym typeface="Meiryo"/>
              </a:endParaRPr>
            </a:p>
          </p:txBody>
        </p:sp>
        <p:cxnSp>
          <p:nvCxnSpPr>
            <p:cNvPr id="866" name="Google Shape;866;g30e343dfa30_0_20"/>
            <p:cNvCxnSpPr/>
            <p:nvPr/>
          </p:nvCxnSpPr>
          <p:spPr>
            <a:xfrm flipH="1">
              <a:off x="3013650" y="9217849"/>
              <a:ext cx="1096800" cy="4269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67" name="Google Shape;867;g30e343dfa30_0_20"/>
          <p:cNvSpPr/>
          <p:nvPr/>
        </p:nvSpPr>
        <p:spPr>
          <a:xfrm>
            <a:off x="4039300" y="3723575"/>
            <a:ext cx="3137400" cy="12333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(3)時間数で工数を入力する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具体的な時間数で工数を入力する場合、このテキストボックスに半角数字で入力します。</a:t>
            </a:r>
            <a:br>
              <a:rPr lang="ja-JP" sz="1100">
                <a:latin typeface="Meiryo"/>
                <a:ea typeface="Meiryo"/>
                <a:cs typeface="Meiryo"/>
                <a:sym typeface="Meiryo"/>
              </a:rPr>
            </a:b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「0000」もしくは「00:00」のかたちで入力してください。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68" name="Google Shape;868;g30e343dfa30_0_20"/>
          <p:cNvCxnSpPr>
            <a:stCxn id="867" idx="1"/>
          </p:cNvCxnSpPr>
          <p:nvPr/>
        </p:nvCxnSpPr>
        <p:spPr>
          <a:xfrm flipH="1">
            <a:off x="3213400" y="4340225"/>
            <a:ext cx="825900" cy="3198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869" name="Google Shape;869;g30e343dfa30_0_20"/>
          <p:cNvGraphicFramePr/>
          <p:nvPr/>
        </p:nvGraphicFramePr>
        <p:xfrm>
          <a:off x="486150" y="512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{2AEDC0A6-0864-410C-BD10-BE4CACBBCDA5}</a:tableStyleId>
              </a:tblPr>
              <a:tblGrid>
                <a:gridCol w="215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ボタン</a:t>
                      </a: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説明</a:t>
                      </a: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確定</a:t>
                      </a: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入力内容を確定させます。</a:t>
                      </a:r>
                      <a:b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工数ひとつごとに「確定」をクリックして入力内容を確定する必要があります。</a:t>
                      </a: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solidFill>
                            <a:srgbClr val="FF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確定してもまだ工数は保存されていません。</a:t>
                      </a:r>
                      <a:br>
                        <a:rPr lang="ja-JP" sz="1100">
                          <a:solidFill>
                            <a:srgbClr val="FF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r>
                        <a:rPr lang="ja-JP" sz="1100">
                          <a:solidFill>
                            <a:srgbClr val="FF0000"/>
                          </a:solidFill>
                          <a:latin typeface="Meiryo"/>
                          <a:ea typeface="Meiryo"/>
                          <a:cs typeface="Meiryo"/>
                          <a:sym typeface="Meiryo"/>
                        </a:rPr>
                        <a:t>保存前にブラウザを閉じないようお気を付けください。</a:t>
                      </a:r>
                      <a:endParaRPr sz="1100">
                        <a:solidFill>
                          <a:srgbClr val="FF0000"/>
                        </a:solidFill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キャンセル</a:t>
                      </a:r>
                      <a:b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入力中の内容をキャンセルします。</a:t>
                      </a: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削除</a:t>
                      </a:r>
                      <a:b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</a:b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ja-JP" sz="1100">
                          <a:latin typeface="Meiryo"/>
                          <a:ea typeface="Meiryo"/>
                          <a:cs typeface="Meiryo"/>
                          <a:sym typeface="Meiryo"/>
                        </a:rPr>
                        <a:t>入力中の工数欄を削除します。</a:t>
                      </a:r>
                      <a:endParaRPr sz="1100">
                        <a:latin typeface="Meiryo"/>
                        <a:ea typeface="Meiryo"/>
                        <a:cs typeface="Meiryo"/>
                        <a:sym typeface="Meiry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70" name="Google Shape;870;g30e343dfa30_0_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250" y="5586775"/>
            <a:ext cx="643925" cy="4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g30e343dfa30_0_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0900" y="6781850"/>
            <a:ext cx="787669" cy="3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30e343dfa30_0_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6250" y="7278225"/>
            <a:ext cx="643925" cy="429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g30e343dfa30_0_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950" y="8370050"/>
            <a:ext cx="3065700" cy="181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g30e343dfa30_0_20"/>
          <p:cNvSpPr/>
          <p:nvPr/>
        </p:nvSpPr>
        <p:spPr>
          <a:xfrm>
            <a:off x="4039300" y="8415975"/>
            <a:ext cx="3137400" cy="7848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00">
                <a:latin typeface="Meiryo"/>
                <a:ea typeface="Meiryo"/>
                <a:cs typeface="Meiryo"/>
                <a:sym typeface="Meiryo"/>
              </a:rPr>
              <a:t>「保存」をタップして工数を保存します。</a:t>
            </a:r>
            <a:endParaRPr sz="1100"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75" name="Google Shape;875;g30e343dfa30_0_20"/>
          <p:cNvCxnSpPr>
            <a:stCxn id="874" idx="1"/>
          </p:cNvCxnSpPr>
          <p:nvPr/>
        </p:nvCxnSpPr>
        <p:spPr>
          <a:xfrm flipH="1">
            <a:off x="2387200" y="8808375"/>
            <a:ext cx="1652100" cy="885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6" name="Google Shape;876;g30e343dfa30_0_20"/>
          <p:cNvSpPr/>
          <p:nvPr/>
        </p:nvSpPr>
        <p:spPr>
          <a:xfrm rot="5400000">
            <a:off x="5134655" y="7509070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" y="110634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226938" y="464801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利用開始の流れ</a:t>
            </a:r>
            <a:endParaRPr sz="20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3364623" y="2821521"/>
            <a:ext cx="1014900" cy="511800"/>
          </a:xfrm>
          <a:prstGeom prst="homePlate">
            <a:avLst>
              <a:gd name="adj" fmla="val 50051"/>
            </a:avLst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ログイン情報</a:t>
            </a:r>
            <a:endParaRPr sz="86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通知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359685" y="3527525"/>
            <a:ext cx="2949000" cy="939000"/>
          </a:xfrm>
          <a:prstGeom prst="wedgeRectCallout">
            <a:avLst>
              <a:gd name="adj1" fmla="val 49592"/>
              <a:gd name="adj2" fmla="val -46858"/>
            </a:avLst>
          </a:prstGeom>
          <a:solidFill>
            <a:srgbClr val="CFE2F3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1"/>
              <a:buFont typeface="Arial"/>
              <a:buNone/>
            </a:pPr>
            <a:r>
              <a:rPr lang="ja-JP" sz="971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① 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管理者がジョブカン管理画面に各スタッフを登録し、モバイル用マイページのログイン情報をスタッフに通知します。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4265125" y="3526700"/>
            <a:ext cx="2950200" cy="1128000"/>
          </a:xfrm>
          <a:prstGeom prst="wedgeRectCallout">
            <a:avLst>
              <a:gd name="adj1" fmla="val 50209"/>
              <a:gd name="adj2" fmla="val -18383"/>
            </a:avLst>
          </a:prstGeom>
          <a:solidFill>
            <a:srgbClr val="CFE2F3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② ジョブカンの送信専用メールアドレス（</a:t>
            </a:r>
            <a:r>
              <a:rPr lang="ja-JP" sz="1079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noreply@donuts.ne.jp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）からマイページログイン用情報が届きます。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（スタッフにメールアドレスが無い場合は</a:t>
            </a:r>
            <a:b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079" b="0" i="0" u="sng" strike="noStrike" cap="none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4"/>
              </a:rPr>
              <a:t>こちら</a:t>
            </a: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をご確認ください）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634990" y="2135707"/>
            <a:ext cx="2127300" cy="4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 スタッフ情報の登録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マイページ配布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4797556" y="2099569"/>
            <a:ext cx="2121900" cy="4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マイページログイン情報を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受け取る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37989" y="1369458"/>
            <a:ext cx="68241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スタッフがモバイル用マイページを利用するための準備・流れをご案内します。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28" name="Google Shape;128;p3"/>
          <p:cNvCxnSpPr/>
          <p:nvPr/>
        </p:nvCxnSpPr>
        <p:spPr>
          <a:xfrm>
            <a:off x="364359" y="1873453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9" name="Google Shape;129;p3"/>
          <p:cNvSpPr/>
          <p:nvPr/>
        </p:nvSpPr>
        <p:spPr>
          <a:xfrm rot="8012686">
            <a:off x="2097023" y="6082767"/>
            <a:ext cx="918828" cy="547904"/>
          </a:xfrm>
          <a:prstGeom prst="homePlate">
            <a:avLst>
              <a:gd name="adj" fmla="val 50051"/>
            </a:avLst>
          </a:prstGeom>
          <a:solidFill>
            <a:srgbClr val="92D050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0" name="Google Shape;130;p3"/>
          <p:cNvSpPr txBox="1"/>
          <p:nvPr/>
        </p:nvSpPr>
        <p:spPr>
          <a:xfrm rot="2612145">
            <a:off x="2348172" y="5919875"/>
            <a:ext cx="547904" cy="78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URLを</a:t>
            </a:r>
            <a:endParaRPr sz="86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r>
              <a:rPr lang="ja-JP" sz="86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クリック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72800" y="8539950"/>
            <a:ext cx="2533500" cy="1128000"/>
          </a:xfrm>
          <a:prstGeom prst="wedgeRectCallout">
            <a:avLst>
              <a:gd name="adj1" fmla="val 49819"/>
              <a:gd name="adj2" fmla="val -39564"/>
            </a:avLst>
          </a:prstGeom>
          <a:solidFill>
            <a:srgbClr val="CFE2F3"/>
          </a:solidFill>
          <a:ln w="254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③ 下記3つの情報でログイン可能です。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(1)勤怠会社ID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(2)メールアドレスorスタッフコード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9"/>
              <a:buFont typeface="Arial"/>
              <a:buNone/>
            </a:pPr>
            <a:r>
              <a:rPr lang="ja-JP" sz="1079" b="0" i="0" u="none" strike="noStrike" cap="none">
                <a:solidFill>
                  <a:srgbClr val="4D4D4D"/>
                </a:solidFill>
                <a:latin typeface="Meiryo"/>
                <a:ea typeface="Meiryo"/>
                <a:cs typeface="Meiryo"/>
                <a:sym typeface="Meiryo"/>
              </a:rPr>
              <a:t>(3)パスワード</a:t>
            </a:r>
            <a:endParaRPr sz="1079" b="0" i="0" u="none" strike="noStrike" cap="none">
              <a:solidFill>
                <a:srgbClr val="4D4D4D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352206" y="7065891"/>
            <a:ext cx="2127300" cy="43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ログイン情報を入力し、</a:t>
            </a:r>
            <a:endParaRPr sz="113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マイページにログイン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33" name="Google Shape;133;p3"/>
          <p:cNvGrpSpPr/>
          <p:nvPr/>
        </p:nvGrpSpPr>
        <p:grpSpPr>
          <a:xfrm>
            <a:off x="1452021" y="2708909"/>
            <a:ext cx="595146" cy="792730"/>
            <a:chOff x="1786263" y="2844034"/>
            <a:chExt cx="595146" cy="792730"/>
          </a:xfrm>
        </p:grpSpPr>
        <p:sp>
          <p:nvSpPr>
            <p:cNvPr id="134" name="Google Shape;134;p3"/>
            <p:cNvSpPr/>
            <p:nvPr/>
          </p:nvSpPr>
          <p:spPr>
            <a:xfrm>
              <a:off x="1797909" y="3411764"/>
              <a:ext cx="5835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3"/>
                <a:buFont typeface="Arial"/>
                <a:buNone/>
              </a:pPr>
              <a:r>
                <a:rPr lang="ja-JP" sz="863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管理者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pic>
          <p:nvPicPr>
            <p:cNvPr id="135" name="Google Shape;13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786263" y="2844034"/>
              <a:ext cx="562714" cy="562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3"/>
          <p:cNvGrpSpPr/>
          <p:nvPr/>
        </p:nvGrpSpPr>
        <p:grpSpPr>
          <a:xfrm>
            <a:off x="5282042" y="2635709"/>
            <a:ext cx="1140479" cy="901666"/>
            <a:chOff x="5105073" y="2809159"/>
            <a:chExt cx="1140479" cy="901666"/>
          </a:xfrm>
        </p:grpSpPr>
        <p:sp>
          <p:nvSpPr>
            <p:cNvPr id="137" name="Google Shape;137;p3"/>
            <p:cNvSpPr/>
            <p:nvPr/>
          </p:nvSpPr>
          <p:spPr>
            <a:xfrm>
              <a:off x="5351316" y="3485825"/>
              <a:ext cx="6480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3"/>
                <a:buFont typeface="Arial"/>
                <a:buNone/>
              </a:pPr>
              <a:r>
                <a:rPr lang="ja-JP" sz="863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スタッフ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5105073" y="2809159"/>
              <a:ext cx="1140479" cy="635163"/>
              <a:chOff x="4929882" y="2834929"/>
              <a:chExt cx="1140479" cy="635163"/>
            </a:xfrm>
          </p:grpSpPr>
          <p:pic>
            <p:nvPicPr>
              <p:cNvPr id="139" name="Google Shape;139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929882" y="2880040"/>
                <a:ext cx="590052" cy="590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0" name="Google Shape;140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5445215" y="2834929"/>
                <a:ext cx="625146" cy="6251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1" name="Google Shape;141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31278" y="5308236"/>
            <a:ext cx="378897" cy="378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54266" y="2437611"/>
            <a:ext cx="251191" cy="2511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3"/>
          <p:cNvGrpSpPr/>
          <p:nvPr/>
        </p:nvGrpSpPr>
        <p:grpSpPr>
          <a:xfrm>
            <a:off x="845555" y="7631754"/>
            <a:ext cx="1140479" cy="901666"/>
            <a:chOff x="5105073" y="2809159"/>
            <a:chExt cx="1140479" cy="901666"/>
          </a:xfrm>
        </p:grpSpPr>
        <p:sp>
          <p:nvSpPr>
            <p:cNvPr id="144" name="Google Shape;144;p3"/>
            <p:cNvSpPr/>
            <p:nvPr/>
          </p:nvSpPr>
          <p:spPr>
            <a:xfrm>
              <a:off x="5351316" y="3485825"/>
              <a:ext cx="648000" cy="22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63"/>
                <a:buFont typeface="Arial"/>
                <a:buNone/>
              </a:pPr>
              <a:r>
                <a:rPr lang="ja-JP" sz="863" b="0" i="0" u="none" strike="noStrike" cap="none">
                  <a:solidFill>
                    <a:srgbClr val="000000"/>
                  </a:solidFill>
                  <a:latin typeface="Meiryo"/>
                  <a:ea typeface="Meiryo"/>
                  <a:cs typeface="Meiryo"/>
                  <a:sym typeface="Meiryo"/>
                </a:rPr>
                <a:t>スタッフ</a:t>
              </a:r>
              <a:endParaRPr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grpSp>
          <p:nvGrpSpPr>
            <p:cNvPr id="145" name="Google Shape;145;p3"/>
            <p:cNvGrpSpPr/>
            <p:nvPr/>
          </p:nvGrpSpPr>
          <p:grpSpPr>
            <a:xfrm>
              <a:off x="5105073" y="2809159"/>
              <a:ext cx="1140479" cy="635163"/>
              <a:chOff x="4929882" y="2834929"/>
              <a:chExt cx="1140479" cy="635163"/>
            </a:xfrm>
          </p:grpSpPr>
          <p:pic>
            <p:nvPicPr>
              <p:cNvPr id="146" name="Google Shape;146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flipH="1">
                <a:off x="4929882" y="2880040"/>
                <a:ext cx="590052" cy="5900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7" name="Google Shape;147;p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 flipH="1">
                <a:off x="5445215" y="2834929"/>
                <a:ext cx="625146" cy="62514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48" name="Google Shape;148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56225" y="8326487"/>
            <a:ext cx="2382075" cy="1723463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9" name="Google Shape;149;p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308675" y="4812975"/>
            <a:ext cx="3659542" cy="3192788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08712" y="8122940"/>
            <a:ext cx="2294650" cy="2318461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3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31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【設定】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Google Shape;8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50" y="5932528"/>
            <a:ext cx="3370542" cy="371043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9" name="Google Shape;889;p32"/>
          <p:cNvSpPr/>
          <p:nvPr/>
        </p:nvSpPr>
        <p:spPr>
          <a:xfrm>
            <a:off x="4354325" y="5803900"/>
            <a:ext cx="2953500" cy="66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47203" y="14427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890" name="Google Shape;89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691" y="2240550"/>
            <a:ext cx="4398134" cy="6669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1" name="Google Shape;891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6638" y="3358649"/>
            <a:ext cx="3620005" cy="171473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92" name="Google Shape;892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0" y="10785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32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パスワードを変更する・ログアウトする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894" name="Google Shape;894;p32"/>
          <p:cNvCxnSpPr/>
          <p:nvPr/>
        </p:nvCxnSpPr>
        <p:spPr>
          <a:xfrm>
            <a:off x="344030" y="1957045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5" name="Google Shape;895;p32"/>
          <p:cNvSpPr/>
          <p:nvPr/>
        </p:nvSpPr>
        <p:spPr>
          <a:xfrm>
            <a:off x="656900" y="1316238"/>
            <a:ext cx="62178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3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パスワードの変更方法をご案内します。</a:t>
            </a:r>
            <a:endParaRPr sz="13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3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※管理者側でパスワードの変更を許可する設定にした場合のみ変更可能です。</a:t>
            </a:r>
            <a:endParaRPr sz="13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6" name="Google Shape;896;p32"/>
          <p:cNvSpPr/>
          <p:nvPr/>
        </p:nvSpPr>
        <p:spPr>
          <a:xfrm>
            <a:off x="5153210" y="2815359"/>
            <a:ext cx="27768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TOP画面で「設定」を選択。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7" name="Google Shape;897;p32"/>
          <p:cNvSpPr/>
          <p:nvPr/>
        </p:nvSpPr>
        <p:spPr>
          <a:xfrm>
            <a:off x="4398350" y="3469875"/>
            <a:ext cx="29535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「パスワードを変更」ボタンを押します。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8" name="Google Shape;898;p32"/>
          <p:cNvSpPr/>
          <p:nvPr/>
        </p:nvSpPr>
        <p:spPr>
          <a:xfrm>
            <a:off x="4171275" y="2240560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899" name="Google Shape;899;p32"/>
          <p:cNvSpPr txBox="1"/>
          <p:nvPr/>
        </p:nvSpPr>
        <p:spPr>
          <a:xfrm>
            <a:off x="3635949" y="8721406"/>
            <a:ext cx="8142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3"/>
              <a:buFont typeface="Arial"/>
              <a:buNone/>
            </a:pPr>
            <a:endParaRPr sz="863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次ページへ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900" name="Google Shape;900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64977" y="6813674"/>
            <a:ext cx="3367975" cy="1637619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1" name="Google Shape;901;p32"/>
          <p:cNvSpPr/>
          <p:nvPr/>
        </p:nvSpPr>
        <p:spPr>
          <a:xfrm>
            <a:off x="5180592" y="8897529"/>
            <a:ext cx="32646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2" name="Google Shape;902;p32"/>
          <p:cNvSpPr/>
          <p:nvPr/>
        </p:nvSpPr>
        <p:spPr>
          <a:xfrm>
            <a:off x="5204928" y="8847925"/>
            <a:ext cx="1995000" cy="33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24240" y="-257052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3" name="Google Shape;903;p32"/>
          <p:cNvSpPr/>
          <p:nvPr/>
        </p:nvSpPr>
        <p:spPr>
          <a:xfrm>
            <a:off x="4752459" y="4143399"/>
            <a:ext cx="28071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「ログアウト」ボタンを押すと、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ログイン画面に戻ります。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4" name="Google Shape;904;p32"/>
          <p:cNvSpPr/>
          <p:nvPr/>
        </p:nvSpPr>
        <p:spPr>
          <a:xfrm>
            <a:off x="4450225" y="4078075"/>
            <a:ext cx="2857500" cy="52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50442" y="10342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5" name="Google Shape;905;p32"/>
          <p:cNvSpPr/>
          <p:nvPr/>
        </p:nvSpPr>
        <p:spPr>
          <a:xfrm rot="-5400000" flipH="1">
            <a:off x="-141212" y="4508495"/>
            <a:ext cx="1883400" cy="707700"/>
          </a:xfrm>
          <a:prstGeom prst="bentArrow">
            <a:avLst>
              <a:gd name="adj1" fmla="val 18901"/>
              <a:gd name="adj2" fmla="val 44902"/>
              <a:gd name="adj3" fmla="val 25000"/>
              <a:gd name="adj4" fmla="val 48327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6" name="Google Shape;906;p32"/>
          <p:cNvSpPr/>
          <p:nvPr/>
        </p:nvSpPr>
        <p:spPr>
          <a:xfrm>
            <a:off x="3348195" y="7384834"/>
            <a:ext cx="593700" cy="805800"/>
          </a:xfrm>
          <a:prstGeom prst="bentArrow">
            <a:avLst>
              <a:gd name="adj1" fmla="val 0"/>
              <a:gd name="adj2" fmla="val 40325"/>
              <a:gd name="adj3" fmla="val 25000"/>
              <a:gd name="adj4" fmla="val 46134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07" name="Google Shape;907;p32"/>
          <p:cNvSpPr/>
          <p:nvPr/>
        </p:nvSpPr>
        <p:spPr>
          <a:xfrm>
            <a:off x="5118025" y="2704225"/>
            <a:ext cx="1995000" cy="4410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8" name="Google Shape;908;p32"/>
          <p:cNvCxnSpPr>
            <a:stCxn id="907" idx="1"/>
            <a:endCxn id="898" idx="3"/>
          </p:cNvCxnSpPr>
          <p:nvPr/>
        </p:nvCxnSpPr>
        <p:spPr>
          <a:xfrm rot="10800000">
            <a:off x="4759825" y="2550025"/>
            <a:ext cx="358200" cy="3747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9" name="Google Shape;909;p32"/>
          <p:cNvSpPr/>
          <p:nvPr/>
        </p:nvSpPr>
        <p:spPr>
          <a:xfrm>
            <a:off x="4450225" y="3346900"/>
            <a:ext cx="2857500" cy="52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90" y="22500"/>
                </a:moveTo>
                <a:lnTo>
                  <a:pt x="-20000" y="22500"/>
                </a:lnTo>
                <a:lnTo>
                  <a:pt x="-50442" y="103424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10" name="Google Shape;910;p32"/>
          <p:cNvSpPr/>
          <p:nvPr/>
        </p:nvSpPr>
        <p:spPr>
          <a:xfrm>
            <a:off x="4429375" y="5916850"/>
            <a:ext cx="2807100" cy="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現在のパスワード・新しいパスワードを入力し、「変更」ボタンを押します。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911" name="Google Shape;911;p32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4976325" y="5273050"/>
            <a:ext cx="1898400" cy="7167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925" y="3663075"/>
            <a:ext cx="4466975" cy="6233194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7" y="112469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4"/>
          <p:cNvSpPr txBox="1"/>
          <p:nvPr/>
        </p:nvSpPr>
        <p:spPr>
          <a:xfrm>
            <a:off x="263268" y="434786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TOP画面と各機能概要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60" name="Google Shape;160;p4"/>
          <p:cNvCxnSpPr/>
          <p:nvPr/>
        </p:nvCxnSpPr>
        <p:spPr>
          <a:xfrm>
            <a:off x="282332" y="2223300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61" name="Google Shape;161;p4"/>
          <p:cNvSpPr/>
          <p:nvPr/>
        </p:nvSpPr>
        <p:spPr>
          <a:xfrm>
            <a:off x="515350" y="1382075"/>
            <a:ext cx="63594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モバイル用マイページの機能をご案内します。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Arial"/>
              <a:buNone/>
            </a:pPr>
            <a:endParaRPr sz="54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マイページを利用することによって、ご自身の勤務状況の確認やシフトの申請、休暇や残業の申請ができます。</a:t>
            </a:r>
            <a:endParaRPr sz="1295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87825" y="10064279"/>
            <a:ext cx="6859800" cy="291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！ご契約内容・管理画面の設定によっては、表示されないメニュー・項目があります。</a:t>
            </a:r>
            <a:endParaRPr sz="1295" b="0" i="0" u="none" strike="noStrike" cap="non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071625" y="5390250"/>
            <a:ext cx="20769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1ヶ月の勤務状況を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4" name="Google Shape;164;p4"/>
          <p:cNvSpPr/>
          <p:nvPr/>
        </p:nvSpPr>
        <p:spPr>
          <a:xfrm>
            <a:off x="5040732" y="6627181"/>
            <a:ext cx="23175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確認・修正が必要な打刻がある場合、シフト募集がある場合に件数表示されます。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4981900" y="8408162"/>
            <a:ext cx="23898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「表示」ボタンを押すと、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当日の打刻が確認できます。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443838" y="2308525"/>
            <a:ext cx="66720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■打刻　・・・現在時刻で打刻ができます。（打刻時にGPSを利用した位置情報の記録も出来ます。）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■出勤簿・・・勤務状況の確認、打刻の修正、打刻の追加、打刻の削除ができます。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■工数管理・・・各日のプロジェクト・タスクごとの工数（労働時間）を入力できます。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■シフト・・・確定シフトの確認、シフトの申請ができます。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■申請・・・休暇取得や残業の申請ができます。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-JP" sz="11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■設定・・・パスワード変更ができます。（管理者側でパスワード変更モードをONにした場合のみ）</a:t>
            </a:r>
            <a:endParaRPr sz="11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282325" y="4324950"/>
            <a:ext cx="4395300" cy="574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" name="Google Shape;168;p4"/>
          <p:cNvCxnSpPr/>
          <p:nvPr/>
        </p:nvCxnSpPr>
        <p:spPr>
          <a:xfrm rot="10800000">
            <a:off x="3555100" y="3485150"/>
            <a:ext cx="421200" cy="85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4"/>
          <p:cNvSpPr/>
          <p:nvPr/>
        </p:nvSpPr>
        <p:spPr>
          <a:xfrm>
            <a:off x="4976325" y="8307100"/>
            <a:ext cx="2379900" cy="6663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4"/>
          <p:cNvCxnSpPr>
            <a:stCxn id="169" idx="1"/>
          </p:cNvCxnSpPr>
          <p:nvPr/>
        </p:nvCxnSpPr>
        <p:spPr>
          <a:xfrm>
            <a:off x="4976325" y="86402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" name="Google Shape;171;p4"/>
          <p:cNvCxnSpPr>
            <a:stCxn id="169" idx="1"/>
          </p:cNvCxnSpPr>
          <p:nvPr/>
        </p:nvCxnSpPr>
        <p:spPr>
          <a:xfrm flipH="1">
            <a:off x="4467225" y="8640250"/>
            <a:ext cx="509100" cy="3534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4"/>
          <p:cNvSpPr/>
          <p:nvPr/>
        </p:nvSpPr>
        <p:spPr>
          <a:xfrm>
            <a:off x="4976325" y="6529250"/>
            <a:ext cx="2379900" cy="813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4"/>
          <p:cNvCxnSpPr>
            <a:stCxn id="172" idx="1"/>
          </p:cNvCxnSpPr>
          <p:nvPr/>
        </p:nvCxnSpPr>
        <p:spPr>
          <a:xfrm flipH="1">
            <a:off x="4371825" y="6936050"/>
            <a:ext cx="604500" cy="4005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4" name="Google Shape;174;p4"/>
          <p:cNvCxnSpPr>
            <a:stCxn id="156" idx="1"/>
          </p:cNvCxnSpPr>
          <p:nvPr/>
        </p:nvCxnSpPr>
        <p:spPr>
          <a:xfrm flipH="1">
            <a:off x="4467225" y="5631400"/>
            <a:ext cx="509100" cy="3801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5" name="Google Shape;175;p4"/>
          <p:cNvSpPr/>
          <p:nvPr/>
        </p:nvSpPr>
        <p:spPr>
          <a:xfrm>
            <a:off x="3797075" y="7242475"/>
            <a:ext cx="604500" cy="122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6" name="Google Shape;176;p4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312" y="0"/>
            <a:ext cx="6884985" cy="1069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325" y="8916987"/>
            <a:ext cx="1049336" cy="10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5"/>
          <p:cNvSpPr txBox="1"/>
          <p:nvPr/>
        </p:nvSpPr>
        <p:spPr>
          <a:xfrm>
            <a:off x="519112" y="4603750"/>
            <a:ext cx="6521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36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【打刻】</a:t>
            </a:r>
            <a:endParaRPr sz="36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/>
          <p:nvPr/>
        </p:nvSpPr>
        <p:spPr>
          <a:xfrm>
            <a:off x="4024300" y="8178250"/>
            <a:ext cx="3315900" cy="966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4024300" y="5918225"/>
            <a:ext cx="3315900" cy="7386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4024300" y="4853150"/>
            <a:ext cx="3315900" cy="8919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4024300" y="4100125"/>
            <a:ext cx="3331500" cy="5760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/>
          <p:nvPr/>
        </p:nvSpPr>
        <p:spPr>
          <a:xfrm>
            <a:off x="4024300" y="6861175"/>
            <a:ext cx="3315900" cy="1138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00" y="2585300"/>
            <a:ext cx="3386500" cy="795682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4" name="Google Shape;194;p6"/>
          <p:cNvSpPr/>
          <p:nvPr/>
        </p:nvSpPr>
        <p:spPr>
          <a:xfrm>
            <a:off x="4039750" y="2752325"/>
            <a:ext cx="3315900" cy="1138500"/>
          </a:xfrm>
          <a:prstGeom prst="rect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285" y="1754325"/>
            <a:ext cx="4522815" cy="685800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2" y="100497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"/>
          <p:cNvSpPr txBox="1"/>
          <p:nvPr/>
        </p:nvSpPr>
        <p:spPr>
          <a:xfrm>
            <a:off x="320163" y="455585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打刻をする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198" name="Google Shape;198;p6"/>
          <p:cNvCxnSpPr/>
          <p:nvPr/>
        </p:nvCxnSpPr>
        <p:spPr>
          <a:xfrm>
            <a:off x="282332" y="1615234"/>
            <a:ext cx="6965400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99" name="Google Shape;199;p6"/>
          <p:cNvSpPr/>
          <p:nvPr/>
        </p:nvSpPr>
        <p:spPr>
          <a:xfrm>
            <a:off x="656892" y="1238539"/>
            <a:ext cx="6217800" cy="2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マイページで打刻する方法についてご案内します。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3874700" y="9369925"/>
            <a:ext cx="3612000" cy="12042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・ジョブカンサーバー上の時計と連動して打刻します。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・管理者の承認がなければ打刻が記録されない設定も可能です。（</a:t>
            </a:r>
            <a:r>
              <a:rPr lang="ja-JP" sz="1187" b="0" i="0" u="sng" strike="noStrike" cap="none">
                <a:solidFill>
                  <a:schemeClr val="hlink"/>
                </a:solidFill>
                <a:latin typeface="Meiryo"/>
                <a:ea typeface="Meiryo"/>
                <a:cs typeface="Meiryo"/>
                <a:sym typeface="Meiryo"/>
                <a:hlinkClick r:id="rId6"/>
              </a:rPr>
              <a:t>ヘルプ</a:t>
            </a: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）</a:t>
            </a:r>
            <a:endParaRPr sz="1187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7"/>
              <a:buFont typeface="Arial"/>
              <a:buNone/>
            </a:pPr>
            <a:r>
              <a:rPr lang="ja-JP" sz="1187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・GPS打刻はGPS機能に対応している端末で打刻する必要があります。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5116169" y="2035730"/>
            <a:ext cx="27375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TOP画面で「打刻」を選択。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5026552" y="1984488"/>
            <a:ext cx="2225100" cy="34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58" y="48785"/>
                </a:moveTo>
                <a:lnTo>
                  <a:pt x="-19212" y="82472"/>
                </a:lnTo>
                <a:lnTo>
                  <a:pt x="-219020" y="48928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4105125" y="2819475"/>
            <a:ext cx="33159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【GPS打刻】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ONの場合、打刻時に位置情報も送信できます。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※9ページ参照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※管理者はジョブカン管理画面にて、記録された位置情報を確認することが出来ます。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4105125" y="4899375"/>
            <a:ext cx="3142500" cy="9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【夜勤モード】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各社設定の1日の区切り時間以降に退勤する場合、選択してから打刻します。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※8ページ参照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4105125" y="5997250"/>
            <a:ext cx="31425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【打刻グループ】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どのグループでの勤務として打刻するかを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選択します。（複数ある場合のみ）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4104925" y="6943525"/>
            <a:ext cx="31425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【備考】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打刻についての連絡事項などがあれば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入力します。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※管理者はジョブカン管理画面から内容を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確認できます。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362530" y="1794519"/>
            <a:ext cx="588600" cy="6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105127" y="4127375"/>
            <a:ext cx="3200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「打刻」ボタンを押すと、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sz="1400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　表示時刻で打刻します。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09" name="Google Shape;209;p6"/>
          <p:cNvCxnSpPr>
            <a:stCxn id="194" idx="1"/>
          </p:cNvCxnSpPr>
          <p:nvPr/>
        </p:nvCxnSpPr>
        <p:spPr>
          <a:xfrm flipH="1">
            <a:off x="3531850" y="3321575"/>
            <a:ext cx="507900" cy="4761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6"/>
          <p:cNvCxnSpPr>
            <a:stCxn id="191" idx="1"/>
          </p:cNvCxnSpPr>
          <p:nvPr/>
        </p:nvCxnSpPr>
        <p:spPr>
          <a:xfrm flipH="1">
            <a:off x="2857600" y="4388125"/>
            <a:ext cx="1166700" cy="651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6"/>
          <p:cNvCxnSpPr>
            <a:stCxn id="190" idx="1"/>
          </p:cNvCxnSpPr>
          <p:nvPr/>
        </p:nvCxnSpPr>
        <p:spPr>
          <a:xfrm flipH="1">
            <a:off x="2557300" y="5299100"/>
            <a:ext cx="1467000" cy="6966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6"/>
          <p:cNvCxnSpPr>
            <a:stCxn id="189" idx="1"/>
          </p:cNvCxnSpPr>
          <p:nvPr/>
        </p:nvCxnSpPr>
        <p:spPr>
          <a:xfrm flipH="1">
            <a:off x="2805700" y="6287525"/>
            <a:ext cx="1218600" cy="5040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6"/>
          <p:cNvCxnSpPr>
            <a:stCxn id="192" idx="1"/>
          </p:cNvCxnSpPr>
          <p:nvPr/>
        </p:nvCxnSpPr>
        <p:spPr>
          <a:xfrm flipH="1">
            <a:off x="2881900" y="7430425"/>
            <a:ext cx="1142400" cy="1569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6"/>
          <p:cNvSpPr/>
          <p:nvPr/>
        </p:nvSpPr>
        <p:spPr>
          <a:xfrm>
            <a:off x="4104925" y="8254450"/>
            <a:ext cx="31425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【選択備考】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打刻の際に選択式で入力する備考です。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※こちらの機能は管理者が設定することで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利用可能となります。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15" name="Google Shape;215;p6"/>
          <p:cNvCxnSpPr>
            <a:stCxn id="188" idx="1"/>
          </p:cNvCxnSpPr>
          <p:nvPr/>
        </p:nvCxnSpPr>
        <p:spPr>
          <a:xfrm flipH="1">
            <a:off x="3287200" y="8661700"/>
            <a:ext cx="737100" cy="30930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1413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夜勤モードについて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594300" y="1479575"/>
            <a:ext cx="6245700" cy="5403900"/>
          </a:xfrm>
          <a:prstGeom prst="rect">
            <a:avLst/>
          </a:prstGeom>
          <a:solidFill>
            <a:srgbClr val="CFE2F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! 注意 !</a:t>
            </a:r>
            <a:r>
              <a:rPr lang="ja-JP"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/>
            </a:r>
            <a:br>
              <a:rPr lang="ja-JP" sz="1400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「夜勤モード」にチェックを入れずに打刻した場合は、</a:t>
            </a:r>
            <a:r>
              <a:rPr lang="ja-JP" sz="1133" b="0" i="0" u="sng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 翌日の出勤打刻 </a:t>
            </a: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と判定されます。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例：区切り時間「5:00」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7/15付の勤務シフト【7/15　深夜22:00 ~ 翌日7/16　早朝6:00】の場合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○ 正しい「夜勤モード」打刻方法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出勤打刻 　　　　　　　　　　　　　　→ 7/15　21:52　出勤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退出（休憩入り打刻） 　　   通常打刻　→ 7/15　26:30　退出（暦上は7/16  2:30）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入室（休憩戻り打刻） 　　　　　　　　→ 7/15　27:30　入室（暦上は7/16  3:30）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   </a:t>
            </a: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区切り時間    5:00 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退勤打刻（「夜勤モード」で打刻）　　</a:t>
            </a:r>
            <a:r>
              <a:rPr lang="ja-JP" sz="1133" b="1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→ 7/15　30:07　退勤</a:t>
            </a: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（暦上は7/16　6:07）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×「夜勤モード」を使わずに退勤打刻をしてしまうと・・・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出勤打刻       　　　　　　　　　　　　→ 7/15　21:52　出勤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退出（休憩入り打刻） 　　　通常打刻　→ 7/15　26:30　退出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入室（休憩戻り打刻） 　　　　　　　　→ 7/15　27:30　入室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　</a:t>
            </a:r>
            <a:r>
              <a:rPr lang="ja-JP" sz="1133" b="1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区切り時間    5:00 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　退勤打刻（「通常モード」で打刻）　　→ </a:t>
            </a:r>
            <a:r>
              <a:rPr lang="ja-JP" sz="1133" b="1" i="0" u="sng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7/16　6:07　</a:t>
            </a:r>
            <a:r>
              <a:rPr lang="ja-JP" sz="1133" b="1" i="0" u="sng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出勤</a:t>
            </a:r>
            <a:endParaRPr sz="1133" b="0" i="0" u="none" strike="noStrike" cap="none">
              <a:solidFill>
                <a:srgbClr val="FF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　7/15は退勤打刻なし、7/16の6:07に出勤したという判定になります。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4" name="Google Shape;224;p7"/>
          <p:cNvSpPr/>
          <p:nvPr/>
        </p:nvSpPr>
        <p:spPr>
          <a:xfrm flipH="1">
            <a:off x="2628075" y="2942672"/>
            <a:ext cx="155400" cy="525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511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5" name="Google Shape;225;p7"/>
          <p:cNvSpPr/>
          <p:nvPr/>
        </p:nvSpPr>
        <p:spPr>
          <a:xfrm rot="5400000">
            <a:off x="3507738" y="4151596"/>
            <a:ext cx="544200" cy="8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511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cxnSp>
        <p:nvCxnSpPr>
          <p:cNvPr id="226" name="Google Shape;226;p7"/>
          <p:cNvCxnSpPr/>
          <p:nvPr/>
        </p:nvCxnSpPr>
        <p:spPr>
          <a:xfrm>
            <a:off x="684963" y="3732000"/>
            <a:ext cx="297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7" name="Google Shape;227;p7"/>
          <p:cNvCxnSpPr/>
          <p:nvPr/>
        </p:nvCxnSpPr>
        <p:spPr>
          <a:xfrm>
            <a:off x="2573778" y="3732000"/>
            <a:ext cx="4173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8" name="Google Shape;228;p7"/>
          <p:cNvCxnSpPr/>
          <p:nvPr/>
        </p:nvCxnSpPr>
        <p:spPr>
          <a:xfrm>
            <a:off x="684963" y="6068032"/>
            <a:ext cx="297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29" name="Google Shape;229;p7"/>
          <p:cNvCxnSpPr/>
          <p:nvPr/>
        </p:nvCxnSpPr>
        <p:spPr>
          <a:xfrm>
            <a:off x="2573779" y="6068032"/>
            <a:ext cx="2935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0" name="Google Shape;230;p7"/>
          <p:cNvSpPr/>
          <p:nvPr/>
        </p:nvSpPr>
        <p:spPr>
          <a:xfrm flipH="1">
            <a:off x="2628075" y="5319999"/>
            <a:ext cx="155400" cy="4782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11"/>
              <a:buFont typeface="Arial"/>
              <a:buNone/>
            </a:pPr>
            <a:endParaRPr sz="1511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31" name="Google Shape;23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0250" y="7035875"/>
            <a:ext cx="2819174" cy="3152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297" y="5188345"/>
            <a:ext cx="2341325" cy="2659975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569" y="1766184"/>
            <a:ext cx="3680779" cy="2705334"/>
          </a:xfrm>
          <a:prstGeom prst="rect">
            <a:avLst/>
          </a:prstGeom>
          <a:noFill/>
          <a:ln w="9525" cap="flat" cmpd="sng">
            <a:solidFill>
              <a:srgbClr val="AEABAB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9" name="Google Shape;239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0" y="82570"/>
            <a:ext cx="7559700" cy="9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8"/>
          <p:cNvSpPr txBox="1"/>
          <p:nvPr/>
        </p:nvSpPr>
        <p:spPr>
          <a:xfrm>
            <a:off x="361950" y="482600"/>
            <a:ext cx="57261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ja-JP" sz="2000" b="0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GPS打刻について</a:t>
            </a:r>
            <a:endParaRPr sz="14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1" name="Google Shape;241;p8"/>
          <p:cNvSpPr/>
          <p:nvPr/>
        </p:nvSpPr>
        <p:spPr>
          <a:xfrm>
            <a:off x="4150475" y="2575600"/>
            <a:ext cx="2981400" cy="156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1547" y="7206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4150475" y="5611800"/>
            <a:ext cx="2874300" cy="210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32" y="46019"/>
                </a:moveTo>
                <a:lnTo>
                  <a:pt x="-16332" y="46019"/>
                </a:lnTo>
                <a:lnTo>
                  <a:pt x="-31547" y="72067"/>
                </a:ln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727"/>
              <a:buFont typeface="Arial"/>
              <a:buNone/>
            </a:pPr>
            <a:endParaRPr sz="1727" b="0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3" name="Google Shape;243;p8"/>
          <p:cNvSpPr txBox="1">
            <a:spLocks noGrp="1"/>
          </p:cNvSpPr>
          <p:nvPr>
            <p:ph type="sldNum" idx="12"/>
          </p:nvPr>
        </p:nvSpPr>
        <p:spPr>
          <a:xfrm>
            <a:off x="5817300" y="256975"/>
            <a:ext cx="1701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altLang="ja-JP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8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8"/>
          <p:cNvSpPr/>
          <p:nvPr/>
        </p:nvSpPr>
        <p:spPr>
          <a:xfrm>
            <a:off x="4150467" y="2653330"/>
            <a:ext cx="29814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None/>
            </a:pPr>
            <a:r>
              <a:rPr lang="ja-JP" sz="1295" b="1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! 注意 !</a:t>
            </a:r>
            <a:endParaRPr sz="1200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GPS打刻機能設定時に『打刻』ボタンを押した場合は、位置情報確認の左図のようなページが表示されます。</a:t>
            </a:r>
            <a: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ja-JP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1133" b="0" i="0" u="none" strike="noStrike" cap="none">
                <a:solidFill>
                  <a:srgbClr val="FF0000"/>
                </a:solidFill>
                <a:latin typeface="Meiryo"/>
                <a:ea typeface="Meiryo"/>
                <a:cs typeface="Meiryo"/>
                <a:sym typeface="Meiryo"/>
              </a:rPr>
              <a:t>位置情報の取得が出来ているかどうかを確認し、『はい』ボタンを押してください。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5" name="Google Shape;245;p8"/>
          <p:cNvSpPr/>
          <p:nvPr/>
        </p:nvSpPr>
        <p:spPr>
          <a:xfrm>
            <a:off x="4150475" y="5689525"/>
            <a:ext cx="2981400" cy="19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位置情報の取得が出来なかった場合、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左図のメッセージが表示されます。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キャンセル：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GPSの再取得を行います。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33"/>
              <a:buFont typeface="Arial"/>
              <a:buNone/>
            </a:pP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OK：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位置情報なしで打刻されます。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管理者に位置情報を通知することは</a:t>
            </a:r>
            <a:b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</a:br>
            <a:r>
              <a:rPr lang="ja-JP" sz="1133" b="0" i="0" u="none" strike="noStrike" cap="none">
                <a:solidFill>
                  <a:srgbClr val="000000"/>
                </a:solidFill>
                <a:latin typeface="Meiryo"/>
                <a:ea typeface="Meiryo"/>
                <a:cs typeface="Meiryo"/>
                <a:sym typeface="Meiryo"/>
              </a:rPr>
              <a:t>できません。</a:t>
            </a:r>
            <a:endParaRPr sz="1133" b="0" i="0" u="none" strike="noStrike" cap="none">
              <a:solidFill>
                <a:srgbClr val="000000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4238</Words>
  <Application>Microsoft Office PowerPoint</Application>
  <PresentationFormat>ユーザー設定</PresentationFormat>
  <Paragraphs>576</Paragraphs>
  <Slides>41</Slides>
  <Notes>41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5" baseType="lpstr">
      <vt:lpstr>Meiryo</vt:lpstr>
      <vt:lpstr>Arial</vt:lpstr>
      <vt:lpstr>Calibri</vt:lpstr>
      <vt:lpstr>ホワイト</vt:lpstr>
      <vt:lpstr>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fujita.saori</cp:lastModifiedBy>
  <cp:revision>1</cp:revision>
  <dcterms:modified xsi:type="dcterms:W3CDTF">2025-01-14T02:49:13Z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