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Lst>
  <p:sldSz cx="6858000" cy="9144000" type="screen4x3"/>
  <p:notesSz cx="6807200"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6">
          <p15:clr>
            <a:srgbClr val="A4A3A4"/>
          </p15:clr>
        </p15:guide>
        <p15:guide id="2" pos="227">
          <p15:clr>
            <a:srgbClr val="A4A3A4"/>
          </p15:clr>
        </p15:guide>
        <p15:guide id="3" pos="4093">
          <p15:clr>
            <a:srgbClr val="747775"/>
          </p15:clr>
        </p15:guide>
        <p15:guide id="4" orient="horz" pos="5386">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7" roundtripDataSignature="AMtx7mgWXS9gcODnJ5S4QTcjEBqlGxYc0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91882D1-829E-4563-A5F8-932A5333A08F}">
  <a:tblStyle styleId="{991882D1-829E-4563-A5F8-932A5333A08F}"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17FE3F6-2F40-4425-9D4F-AE7FD7EA551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EED46D2-E025-4C4A-87AC-9E63D590077E}" styleName="Table_2">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8" d="100"/>
          <a:sy n="28" d="100"/>
        </p:scale>
        <p:origin x="1764" y="44"/>
      </p:cViewPr>
      <p:guideLst>
        <p:guide orient="horz" pos="306"/>
        <p:guide pos="227"/>
        <p:guide pos="4093"/>
        <p:guide orient="horz" pos="538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customschemas.google.com/relationships/presentationmetadata" Target="meta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90" Type="http://schemas.openxmlformats.org/officeDocument/2006/relationships/theme" Target="theme/theme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9787" cy="498693"/>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5838" y="0"/>
            <a:ext cx="2949787" cy="498693"/>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40647"/>
            <a:ext cx="2949787" cy="498692"/>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4" name="Google Shape;104;p1: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8: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71" name="Google Shape;271;p8: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9: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87" name="Google Shape;287;p9: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0: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0:notes"/>
          <p:cNvSpPr txBox="1">
            <a:spLocks noGrp="1"/>
          </p:cNvSpPr>
          <p:nvPr>
            <p:ph type="body" idx="1"/>
          </p:nvPr>
        </p:nvSpPr>
        <p:spPr>
          <a:xfrm>
            <a:off x="680720" y="4783307"/>
            <a:ext cx="5445900" cy="391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01" name="Google Shape;301;p10:notes"/>
          <p:cNvSpPr txBox="1">
            <a:spLocks noGrp="1"/>
          </p:cNvSpPr>
          <p:nvPr>
            <p:ph type="sldNum" idx="12"/>
          </p:nvPr>
        </p:nvSpPr>
        <p:spPr>
          <a:xfrm>
            <a:off x="3855838" y="9440647"/>
            <a:ext cx="2949900" cy="4986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1: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1: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
        <p:nvSpPr>
          <p:cNvPr id="313" name="Google Shape;313;p11: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altLang="ja-JP" sz="1200">
                <a:solidFill>
                  <a:schemeClr val="dk1"/>
                </a:solidFill>
                <a:latin typeface="Arial"/>
                <a:ea typeface="Arial"/>
                <a:cs typeface="Arial"/>
                <a:sym typeface="Arial"/>
              </a:rPr>
              <a:t>13</a:t>
            </a:fld>
            <a:endParaRPr sz="120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7d59103451_0_16: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g27d59103451_0_16:notes"/>
          <p:cNvSpPr txBox="1">
            <a:spLocks noGrp="1"/>
          </p:cNvSpPr>
          <p:nvPr>
            <p:ph type="body" idx="1"/>
          </p:nvPr>
        </p:nvSpPr>
        <p:spPr>
          <a:xfrm>
            <a:off x="680720" y="4783307"/>
            <a:ext cx="5445900" cy="391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28" name="Google Shape;328;g27d59103451_0_16:notes"/>
          <p:cNvSpPr txBox="1">
            <a:spLocks noGrp="1"/>
          </p:cNvSpPr>
          <p:nvPr>
            <p:ph type="sldNum" idx="12"/>
          </p:nvPr>
        </p:nvSpPr>
        <p:spPr>
          <a:xfrm>
            <a:off x="3855838" y="9440647"/>
            <a:ext cx="2949900" cy="4986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2: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12: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
        <p:nvSpPr>
          <p:cNvPr id="346" name="Google Shape;346;p12: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altLang="ja-JP" sz="1200">
                <a:solidFill>
                  <a:schemeClr val="dk1"/>
                </a:solidFill>
                <a:latin typeface="Arial"/>
                <a:ea typeface="Arial"/>
                <a:cs typeface="Arial"/>
                <a:sym typeface="Arial"/>
              </a:rPr>
              <a:t>15</a:t>
            </a:fld>
            <a:endParaRPr sz="120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3: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58" name="Google Shape;358;p13: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4: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14: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
        <p:nvSpPr>
          <p:cNvPr id="370" name="Google Shape;370;p14: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altLang="ja-JP" sz="1200">
                <a:solidFill>
                  <a:schemeClr val="dk1"/>
                </a:solidFill>
                <a:latin typeface="Arial"/>
                <a:ea typeface="Arial"/>
                <a:cs typeface="Arial"/>
                <a:sym typeface="Arial"/>
              </a:rPr>
              <a:t>17</a:t>
            </a:fld>
            <a:endParaRPr sz="120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5: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15:notes"/>
          <p:cNvSpPr txBox="1">
            <a:spLocks noGrp="1"/>
          </p:cNvSpPr>
          <p:nvPr>
            <p:ph type="body" idx="1"/>
          </p:nvPr>
        </p:nvSpPr>
        <p:spPr>
          <a:xfrm>
            <a:off x="680720" y="4783307"/>
            <a:ext cx="5445900" cy="391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84" name="Google Shape;384;p15:notes"/>
          <p:cNvSpPr txBox="1">
            <a:spLocks noGrp="1"/>
          </p:cNvSpPr>
          <p:nvPr>
            <p:ph type="sldNum" idx="12"/>
          </p:nvPr>
        </p:nvSpPr>
        <p:spPr>
          <a:xfrm>
            <a:off x="3855838" y="9440647"/>
            <a:ext cx="2949900" cy="4986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6: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01" name="Google Shape;401;p16: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5" name="Google Shape;115;p2: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7: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17" name="Google Shape;417;p17: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8: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33" name="Google Shape;433;p18: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9: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56" name="Google Shape;456;p19: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0: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69" name="Google Shape;469;p20: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21: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84" name="Google Shape;484;p21: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2: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98" name="Google Shape;498;p22: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24dcb36b2f0_0_109:notes"/>
          <p:cNvSpPr txBox="1">
            <a:spLocks noGrp="1"/>
          </p:cNvSpPr>
          <p:nvPr>
            <p:ph type="body" idx="1"/>
          </p:nvPr>
        </p:nvSpPr>
        <p:spPr>
          <a:xfrm>
            <a:off x="680720" y="4783307"/>
            <a:ext cx="5445900" cy="391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18" name="Google Shape;518;g24dcb36b2f0_0_109: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23: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37" name="Google Shape;537;p23: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24: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52" name="Google Shape;552;p24: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30c3f01b946_0_12:notes"/>
          <p:cNvSpPr txBox="1">
            <a:spLocks noGrp="1"/>
          </p:cNvSpPr>
          <p:nvPr>
            <p:ph type="body" idx="1"/>
          </p:nvPr>
        </p:nvSpPr>
        <p:spPr>
          <a:xfrm>
            <a:off x="680720" y="4783307"/>
            <a:ext cx="5445900" cy="391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70" name="Google Shape;570;g30c3f01b946_0_12: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08d1ffc617_0_0:notes"/>
          <p:cNvSpPr txBox="1">
            <a:spLocks noGrp="1"/>
          </p:cNvSpPr>
          <p:nvPr>
            <p:ph type="body" idx="1"/>
          </p:nvPr>
        </p:nvSpPr>
        <p:spPr>
          <a:xfrm>
            <a:off x="680720" y="4783307"/>
            <a:ext cx="5445900" cy="391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0" name="Google Shape;150;g308d1ffc617_0_0: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25: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89" name="Google Shape;589;p25: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26: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00" name="Google Shape;600;p26: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27: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18" name="Google Shape;618;p27: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28: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31" name="Google Shape;631;p28: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29: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43" name="Google Shape;643;p29: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30: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56" name="Google Shape;656;p30: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31: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67" name="Google Shape;667;p31: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32: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81" name="Google Shape;681;p32: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34: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98" name="Google Shape;698;p34: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24dee78cb97_0_79:notes"/>
          <p:cNvSpPr txBox="1">
            <a:spLocks noGrp="1"/>
          </p:cNvSpPr>
          <p:nvPr>
            <p:ph type="body" idx="1"/>
          </p:nvPr>
        </p:nvSpPr>
        <p:spPr>
          <a:xfrm>
            <a:off x="680720" y="4783307"/>
            <a:ext cx="5445900" cy="391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11" name="Google Shape;711;g24dee78cb97_0_79: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0" name="Google Shape;170;p3: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35: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3" name="Google Shape;723;p35: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
        <p:nvSpPr>
          <p:cNvPr id="724" name="Google Shape;724;p35: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altLang="ja-JP" sz="1200">
                <a:solidFill>
                  <a:schemeClr val="dk1"/>
                </a:solidFill>
                <a:latin typeface="Arial"/>
                <a:ea typeface="Arial"/>
                <a:cs typeface="Arial"/>
                <a:sym typeface="Arial"/>
              </a:rPr>
              <a:t>40</a:t>
            </a:fld>
            <a:endParaRPr sz="1200">
              <a:solidFill>
                <a:schemeClr val="dk1"/>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2961221e3e5_0_22: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1" name="Google Shape;741;g2961221e3e5_0_22:notes"/>
          <p:cNvSpPr txBox="1">
            <a:spLocks noGrp="1"/>
          </p:cNvSpPr>
          <p:nvPr>
            <p:ph type="body" idx="1"/>
          </p:nvPr>
        </p:nvSpPr>
        <p:spPr>
          <a:xfrm>
            <a:off x="680720" y="4783307"/>
            <a:ext cx="5445900" cy="3913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
        <p:nvSpPr>
          <p:cNvPr id="742" name="Google Shape;742;g2961221e3e5_0_22:notes"/>
          <p:cNvSpPr txBox="1">
            <a:spLocks noGrp="1"/>
          </p:cNvSpPr>
          <p:nvPr>
            <p:ph type="sldNum" idx="12"/>
          </p:nvPr>
        </p:nvSpPr>
        <p:spPr>
          <a:xfrm>
            <a:off x="3855838" y="9440647"/>
            <a:ext cx="2949900" cy="4986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altLang="ja-JP" sz="1200">
                <a:solidFill>
                  <a:schemeClr val="dk1"/>
                </a:solidFill>
                <a:latin typeface="Arial"/>
                <a:ea typeface="Arial"/>
                <a:cs typeface="Arial"/>
                <a:sym typeface="Arial"/>
              </a:rPr>
              <a:t>41</a:t>
            </a:fld>
            <a:endParaRPr sz="1200">
              <a:solidFill>
                <a:schemeClr val="dk1"/>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36: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8" name="Google Shape;758;p36: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
        <p:nvSpPr>
          <p:cNvPr id="759" name="Google Shape;759;p36: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altLang="ja-JP" sz="1200">
                <a:solidFill>
                  <a:schemeClr val="dk1"/>
                </a:solidFill>
                <a:latin typeface="Arial"/>
                <a:ea typeface="Arial"/>
                <a:cs typeface="Arial"/>
                <a:sym typeface="Arial"/>
              </a:rPr>
              <a:t>42</a:t>
            </a:fld>
            <a:endParaRPr sz="1200">
              <a:solidFill>
                <a:schemeClr val="dk1"/>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37: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74" name="Google Shape;774;p37: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38: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5" name="Google Shape;785;p38: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
        <p:nvSpPr>
          <p:cNvPr id="786" name="Google Shape;786;p38: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altLang="ja-JP" sz="1200">
                <a:solidFill>
                  <a:schemeClr val="dk1"/>
                </a:solidFill>
                <a:latin typeface="Arial"/>
                <a:ea typeface="Arial"/>
                <a:cs typeface="Arial"/>
                <a:sym typeface="Arial"/>
              </a:rPr>
              <a:t>44</a:t>
            </a:fld>
            <a:endParaRPr sz="1200">
              <a:solidFill>
                <a:schemeClr val="dk1"/>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2961221e3e5_0_65: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4" name="Google Shape;804;g2961221e3e5_0_65:notes"/>
          <p:cNvSpPr txBox="1">
            <a:spLocks noGrp="1"/>
          </p:cNvSpPr>
          <p:nvPr>
            <p:ph type="body" idx="1"/>
          </p:nvPr>
        </p:nvSpPr>
        <p:spPr>
          <a:xfrm>
            <a:off x="680720" y="4783307"/>
            <a:ext cx="5445900" cy="3913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
        <p:nvSpPr>
          <p:cNvPr id="805" name="Google Shape;805;g2961221e3e5_0_65:notes"/>
          <p:cNvSpPr txBox="1">
            <a:spLocks noGrp="1"/>
          </p:cNvSpPr>
          <p:nvPr>
            <p:ph type="sldNum" idx="12"/>
          </p:nvPr>
        </p:nvSpPr>
        <p:spPr>
          <a:xfrm>
            <a:off x="3855838" y="9440647"/>
            <a:ext cx="2949900" cy="4986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altLang="ja-JP" sz="1200">
                <a:solidFill>
                  <a:schemeClr val="dk1"/>
                </a:solidFill>
                <a:latin typeface="Arial"/>
                <a:ea typeface="Arial"/>
                <a:cs typeface="Arial"/>
                <a:sym typeface="Arial"/>
              </a:rPr>
              <a:t>45</a:t>
            </a:fld>
            <a:endParaRPr sz="1200">
              <a:solidFill>
                <a:schemeClr val="dk1"/>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2961221e3e5_0_106: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2" name="Google Shape;822;g2961221e3e5_0_106:notes"/>
          <p:cNvSpPr txBox="1">
            <a:spLocks noGrp="1"/>
          </p:cNvSpPr>
          <p:nvPr>
            <p:ph type="body" idx="1"/>
          </p:nvPr>
        </p:nvSpPr>
        <p:spPr>
          <a:xfrm>
            <a:off x="680720" y="4783307"/>
            <a:ext cx="5445900" cy="3913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
        <p:nvSpPr>
          <p:cNvPr id="823" name="Google Shape;823;g2961221e3e5_0_106:notes"/>
          <p:cNvSpPr txBox="1">
            <a:spLocks noGrp="1"/>
          </p:cNvSpPr>
          <p:nvPr>
            <p:ph type="sldNum" idx="12"/>
          </p:nvPr>
        </p:nvSpPr>
        <p:spPr>
          <a:xfrm>
            <a:off x="3855838" y="9440647"/>
            <a:ext cx="2949900" cy="4986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altLang="ja-JP" sz="1200">
                <a:solidFill>
                  <a:schemeClr val="dk1"/>
                </a:solidFill>
                <a:latin typeface="Arial"/>
                <a:ea typeface="Arial"/>
                <a:cs typeface="Arial"/>
                <a:sym typeface="Arial"/>
              </a:rPr>
              <a:t>46</a:t>
            </a:fld>
            <a:endParaRPr sz="1200">
              <a:solidFill>
                <a:schemeClr val="dk1"/>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39: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38" name="Google Shape;838;p39: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40:notes"/>
          <p:cNvSpPr txBox="1">
            <a:spLocks noGrp="1"/>
          </p:cNvSpPr>
          <p:nvPr>
            <p:ph type="body" idx="1"/>
          </p:nvPr>
        </p:nvSpPr>
        <p:spPr>
          <a:xfrm>
            <a:off x="680720" y="4783307"/>
            <a:ext cx="5445760" cy="391377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850" name="Google Shape;850;p40: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41:notes"/>
          <p:cNvSpPr txBox="1">
            <a:spLocks noGrp="1"/>
          </p:cNvSpPr>
          <p:nvPr>
            <p:ph type="body" idx="1"/>
          </p:nvPr>
        </p:nvSpPr>
        <p:spPr>
          <a:xfrm>
            <a:off x="680720" y="4783307"/>
            <a:ext cx="5445760" cy="391377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862" name="Google Shape;862;p41: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4: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1" name="Google Shape;181;p4: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308d1ffc617_1_9: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882" name="Google Shape;882;g308d1ffc617_1_9: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g308d1ffc617_1_38: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898" name="Google Shape;898;g308d1ffc617_1_38: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g308d1ffc617_1_56: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911" name="Google Shape;911;g308d1ffc617_1_56: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297515be51c_0_0: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929" name="Google Shape;929;g297515be51c_0_0: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308d1ffc617_1_406: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947" name="Google Shape;947;g308d1ffc617_1_406: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308d1ffc617_1_429: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966" name="Google Shape;966;g308d1ffc617_1_429: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g308d1ffc617_1_527: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980" name="Google Shape;980;g308d1ffc617_1_527: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g308d1ffc617_1_551: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997" name="Google Shape;997;g308d1ffc617_1_551: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g308d1ffc617_1_576: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014" name="Google Shape;1014;g308d1ffc617_1_576: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308d1ffc617_1_596: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028" name="Google Shape;1028;g308d1ffc617_1_596: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7cac156ba2_0_127: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27cac156ba2_0_127:notes"/>
          <p:cNvSpPr txBox="1">
            <a:spLocks noGrp="1"/>
          </p:cNvSpPr>
          <p:nvPr>
            <p:ph type="body" idx="1"/>
          </p:nvPr>
        </p:nvSpPr>
        <p:spPr>
          <a:xfrm>
            <a:off x="680720" y="4783307"/>
            <a:ext cx="5445900" cy="391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03" name="Google Shape;203;g27cac156ba2_0_127:notes"/>
          <p:cNvSpPr txBox="1">
            <a:spLocks noGrp="1"/>
          </p:cNvSpPr>
          <p:nvPr>
            <p:ph type="sldNum" idx="12"/>
          </p:nvPr>
        </p:nvSpPr>
        <p:spPr>
          <a:xfrm>
            <a:off x="3855838" y="9440647"/>
            <a:ext cx="2949900" cy="4986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g308d1ffc617_1_619: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045" name="Google Shape;1045;g308d1ffc617_1_619: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g308d1ffc617_1_639: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059" name="Google Shape;1059;g308d1ffc617_1_639: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g30a70d842a5_0_8: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073" name="Google Shape;1073;g30a70d842a5_0_8: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p42:notes"/>
          <p:cNvSpPr txBox="1">
            <a:spLocks noGrp="1"/>
          </p:cNvSpPr>
          <p:nvPr>
            <p:ph type="body" idx="1"/>
          </p:nvPr>
        </p:nvSpPr>
        <p:spPr>
          <a:xfrm>
            <a:off x="680720" y="4783307"/>
            <a:ext cx="5445760" cy="391377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090" name="Google Shape;1090;p42: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g30b5205b9a2_0_17: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105" name="Google Shape;1105;g30b5205b9a2_0_17: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g30a6b2fe09c_0_48: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118" name="Google Shape;1118;g30a6b2fe09c_0_48: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g30b5205b9a2_0_57: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135" name="Google Shape;1135;g30b5205b9a2_0_57: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30b5205b9a2_0_76: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148" name="Google Shape;1148;g30b5205b9a2_0_76: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g30b5205b9a2_0_92: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162" name="Google Shape;1162;g30b5205b9a2_0_92: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4"/>
        <p:cNvGrpSpPr/>
        <p:nvPr/>
      </p:nvGrpSpPr>
      <p:grpSpPr>
        <a:xfrm>
          <a:off x="0" y="0"/>
          <a:ext cx="0" cy="0"/>
          <a:chOff x="0" y="0"/>
          <a:chExt cx="0" cy="0"/>
        </a:xfrm>
      </p:grpSpPr>
      <p:sp>
        <p:nvSpPr>
          <p:cNvPr id="1175" name="Google Shape;1175;g30b5205b9a2_0_111: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176" name="Google Shape;1176;g30b5205b9a2_0_111: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5: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2" name="Google Shape;222;p5: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30b5205b9a2_0_130: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192" name="Google Shape;1192;g30b5205b9a2_0_130: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g30b5205b9a2_0_146: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203" name="Google Shape;1203;g30b5205b9a2_0_146: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2a350191da7_0_2: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220" name="Google Shape;1220;g2a350191da7_0_2: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g30a6b2fe09c_0_9: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239" name="Google Shape;1239;g30a6b2fe09c_0_9: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p43:notes"/>
          <p:cNvSpPr txBox="1">
            <a:spLocks noGrp="1"/>
          </p:cNvSpPr>
          <p:nvPr>
            <p:ph type="body" idx="1"/>
          </p:nvPr>
        </p:nvSpPr>
        <p:spPr>
          <a:xfrm>
            <a:off x="680720" y="4783307"/>
            <a:ext cx="5445760" cy="391377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253" name="Google Shape;1253;p43: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p44:notes"/>
          <p:cNvSpPr txBox="1">
            <a:spLocks noGrp="1"/>
          </p:cNvSpPr>
          <p:nvPr>
            <p:ph type="body" idx="1"/>
          </p:nvPr>
        </p:nvSpPr>
        <p:spPr>
          <a:xfrm>
            <a:off x="680720" y="4783307"/>
            <a:ext cx="5445760" cy="391377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265" name="Google Shape;1265;p44: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0"/>
        <p:cNvGrpSpPr/>
        <p:nvPr/>
      </p:nvGrpSpPr>
      <p:grpSpPr>
        <a:xfrm>
          <a:off x="0" y="0"/>
          <a:ext cx="0" cy="0"/>
          <a:chOff x="0" y="0"/>
          <a:chExt cx="0" cy="0"/>
        </a:xfrm>
      </p:grpSpPr>
      <p:sp>
        <p:nvSpPr>
          <p:cNvPr id="1281" name="Google Shape;1281;p45:notes"/>
          <p:cNvSpPr txBox="1">
            <a:spLocks noGrp="1"/>
          </p:cNvSpPr>
          <p:nvPr>
            <p:ph type="body" idx="1"/>
          </p:nvPr>
        </p:nvSpPr>
        <p:spPr>
          <a:xfrm>
            <a:off x="680720" y="4783307"/>
            <a:ext cx="5445760" cy="391377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282" name="Google Shape;1282;p45: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0"/>
        <p:cNvGrpSpPr/>
        <p:nvPr/>
      </p:nvGrpSpPr>
      <p:grpSpPr>
        <a:xfrm>
          <a:off x="0" y="0"/>
          <a:ext cx="0" cy="0"/>
          <a:chOff x="0" y="0"/>
          <a:chExt cx="0" cy="0"/>
        </a:xfrm>
      </p:grpSpPr>
      <p:sp>
        <p:nvSpPr>
          <p:cNvPr id="1301" name="Google Shape;1301;g297515be51c_1_120: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302" name="Google Shape;1302;g297515be51c_1_120: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3"/>
        <p:cNvGrpSpPr/>
        <p:nvPr/>
      </p:nvGrpSpPr>
      <p:grpSpPr>
        <a:xfrm>
          <a:off x="0" y="0"/>
          <a:ext cx="0" cy="0"/>
          <a:chOff x="0" y="0"/>
          <a:chExt cx="0" cy="0"/>
        </a:xfrm>
      </p:grpSpPr>
      <p:sp>
        <p:nvSpPr>
          <p:cNvPr id="1314" name="Google Shape;1314;p48:notes"/>
          <p:cNvSpPr txBox="1">
            <a:spLocks noGrp="1"/>
          </p:cNvSpPr>
          <p:nvPr>
            <p:ph type="body" idx="1"/>
          </p:nvPr>
        </p:nvSpPr>
        <p:spPr>
          <a:xfrm>
            <a:off x="680720" y="4783307"/>
            <a:ext cx="5445760" cy="391377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315" name="Google Shape;1315;p48: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p49:notes"/>
          <p:cNvSpPr txBox="1">
            <a:spLocks noGrp="1"/>
          </p:cNvSpPr>
          <p:nvPr>
            <p:ph type="body" idx="1"/>
          </p:nvPr>
        </p:nvSpPr>
        <p:spPr>
          <a:xfrm>
            <a:off x="680720" y="4783307"/>
            <a:ext cx="5445760" cy="391377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330" name="Google Shape;1330;p49: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6: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6:notes"/>
          <p:cNvSpPr txBox="1">
            <a:spLocks noGrp="1"/>
          </p:cNvSpPr>
          <p:nvPr>
            <p:ph type="body" idx="1"/>
          </p:nvPr>
        </p:nvSpPr>
        <p:spPr>
          <a:xfrm>
            <a:off x="680720" y="4783307"/>
            <a:ext cx="5445900" cy="391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36" name="Google Shape;236;p6:notes"/>
          <p:cNvSpPr txBox="1">
            <a:spLocks noGrp="1"/>
          </p:cNvSpPr>
          <p:nvPr>
            <p:ph type="sldNum" idx="12"/>
          </p:nvPr>
        </p:nvSpPr>
        <p:spPr>
          <a:xfrm>
            <a:off x="3855838" y="9440647"/>
            <a:ext cx="2949900" cy="4986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297515be51c_1_189:notes"/>
          <p:cNvSpPr txBox="1">
            <a:spLocks noGrp="1"/>
          </p:cNvSpPr>
          <p:nvPr>
            <p:ph type="body" idx="1"/>
          </p:nvPr>
        </p:nvSpPr>
        <p:spPr>
          <a:xfrm>
            <a:off x="680720" y="4783307"/>
            <a:ext cx="5445900" cy="391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353" name="Google Shape;1353;g297515be51c_1_189:notes"/>
          <p:cNvSpPr>
            <a:spLocks noGrp="1" noRot="1" noChangeAspect="1"/>
          </p:cNvSpPr>
          <p:nvPr>
            <p:ph type="sldImg" idx="2"/>
          </p:nvPr>
        </p:nvSpPr>
        <p:spPr>
          <a:xfrm>
            <a:off x="2146300" y="1243013"/>
            <a:ext cx="25146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7:notes"/>
          <p:cNvSpPr>
            <a:spLocks noGrp="1" noRot="1" noChangeAspect="1"/>
          </p:cNvSpPr>
          <p:nvPr>
            <p:ph type="sldImg" idx="2"/>
          </p:nvPr>
        </p:nvSpPr>
        <p:spPr>
          <a:xfrm>
            <a:off x="2146300" y="1243013"/>
            <a:ext cx="25146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7:notes"/>
          <p:cNvSpPr txBox="1">
            <a:spLocks noGrp="1"/>
          </p:cNvSpPr>
          <p:nvPr>
            <p:ph type="body" idx="1"/>
          </p:nvPr>
        </p:nvSpPr>
        <p:spPr>
          <a:xfrm>
            <a:off x="680720" y="4783307"/>
            <a:ext cx="5445900" cy="391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55" name="Google Shape;255;p7:notes"/>
          <p:cNvSpPr txBox="1">
            <a:spLocks noGrp="1"/>
          </p:cNvSpPr>
          <p:nvPr>
            <p:ph type="sldNum" idx="12"/>
          </p:nvPr>
        </p:nvSpPr>
        <p:spPr>
          <a:xfrm>
            <a:off x="3855838" y="9440647"/>
            <a:ext cx="2949900" cy="4986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6"/>
        <p:cNvGrpSpPr/>
        <p:nvPr/>
      </p:nvGrpSpPr>
      <p:grpSpPr>
        <a:xfrm>
          <a:off x="0" y="0"/>
          <a:ext cx="0" cy="0"/>
          <a:chOff x="0" y="0"/>
          <a:chExt cx="0" cy="0"/>
        </a:xfrm>
      </p:grpSpPr>
      <p:sp>
        <p:nvSpPr>
          <p:cNvPr id="17" name="Google Shape;17;p53"/>
          <p:cNvSpPr txBox="1">
            <a:spLocks noGrp="1"/>
          </p:cNvSpPr>
          <p:nvPr>
            <p:ph type="ctrTitle"/>
          </p:nvPr>
        </p:nvSpPr>
        <p:spPr>
          <a:xfrm>
            <a:off x="514350" y="1496484"/>
            <a:ext cx="5829300" cy="3183467"/>
          </a:xfrm>
          <a:prstGeom prst="rect">
            <a:avLst/>
          </a:prstGeom>
          <a:noFill/>
          <a:ln>
            <a:noFill/>
          </a:ln>
        </p:spPr>
        <p:txBody>
          <a:bodyPr spcFirstLastPara="1" wrap="square" lIns="91425" tIns="91425" rIns="91425" bIns="91425" anchor="b" anchorCtr="0">
            <a:noAutofit/>
          </a:bodyPr>
          <a:lstStyle>
            <a:lvl1pPr marR="0" lvl="0" algn="ctr">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 name="Google Shape;18;p53"/>
          <p:cNvSpPr txBox="1">
            <a:spLocks noGrp="1"/>
          </p:cNvSpPr>
          <p:nvPr>
            <p:ph type="subTitle" idx="1"/>
          </p:nvPr>
        </p:nvSpPr>
        <p:spPr>
          <a:xfrm>
            <a:off x="857250" y="4802717"/>
            <a:ext cx="5143500" cy="2207683"/>
          </a:xfrm>
          <a:prstGeom prst="rect">
            <a:avLst/>
          </a:prstGeom>
          <a:noFill/>
          <a:ln>
            <a:noFill/>
          </a:ln>
        </p:spPr>
        <p:txBody>
          <a:bodyPr spcFirstLastPara="1" wrap="square" lIns="91425" tIns="91425" rIns="91425" bIns="91425" anchor="t" anchorCtr="0">
            <a:noAutofit/>
          </a:bodyPr>
          <a:lstStyle>
            <a:lvl1pPr marR="0" lvl="0" algn="ctr">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9" name="Google Shape;19;p53"/>
          <p:cNvSpPr/>
          <p:nvPr/>
        </p:nvSpPr>
        <p:spPr>
          <a:xfrm>
            <a:off x="0" y="8783053"/>
            <a:ext cx="6858000" cy="360950"/>
          </a:xfrm>
          <a:prstGeom prst="rect">
            <a:avLst/>
          </a:prstGeom>
          <a:solidFill>
            <a:srgbClr val="2E75B5"/>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51"/>
              <a:buFont typeface="Arial"/>
              <a:buNone/>
            </a:pPr>
            <a:endParaRPr sz="1051" b="0" i="0" u="none" strike="noStrike" cap="none">
              <a:solidFill>
                <a:schemeClr val="lt1"/>
              </a:solidFill>
              <a:latin typeface="Arial"/>
              <a:ea typeface="Arial"/>
              <a:cs typeface="Arial"/>
              <a:sym typeface="Arial"/>
            </a:endParaRPr>
          </a:p>
        </p:txBody>
      </p:sp>
      <p:sp>
        <p:nvSpPr>
          <p:cNvPr id="20" name="Google Shape;20;p53"/>
          <p:cNvSpPr txBox="1">
            <a:spLocks noGrp="1"/>
          </p:cNvSpPr>
          <p:nvPr>
            <p:ph type="dt" idx="10"/>
          </p:nvPr>
        </p:nvSpPr>
        <p:spPr>
          <a:xfrm>
            <a:off x="257176" y="8783053"/>
            <a:ext cx="1543050" cy="345759"/>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b="0" i="0" u="none" strike="noStrike" cap="none">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53"/>
          <p:cNvSpPr txBox="1">
            <a:spLocks noGrp="1"/>
          </p:cNvSpPr>
          <p:nvPr>
            <p:ph type="ftr" idx="11"/>
          </p:nvPr>
        </p:nvSpPr>
        <p:spPr>
          <a:xfrm>
            <a:off x="2164557" y="8783053"/>
            <a:ext cx="2528886" cy="34575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900" b="0" i="0" u="none" strike="noStrike" cap="none">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53"/>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82"/>
        <p:cNvGrpSpPr/>
        <p:nvPr/>
      </p:nvGrpSpPr>
      <p:grpSpPr>
        <a:xfrm>
          <a:off x="0" y="0"/>
          <a:ext cx="0" cy="0"/>
          <a:chOff x="0" y="0"/>
          <a:chExt cx="0" cy="0"/>
        </a:xfrm>
      </p:grpSpPr>
      <p:sp>
        <p:nvSpPr>
          <p:cNvPr id="83" name="Google Shape;83;p62"/>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4" name="Google Shape;84;p62"/>
          <p:cNvSpPr txBox="1">
            <a:spLocks noGrp="1"/>
          </p:cNvSpPr>
          <p:nvPr>
            <p:ph type="body" idx="1"/>
          </p:nvPr>
        </p:nvSpPr>
        <p:spPr>
          <a:xfrm rot="5400000">
            <a:off x="528108" y="2377546"/>
            <a:ext cx="5801784" cy="5915025"/>
          </a:xfrm>
          <a:prstGeom prst="rect">
            <a:avLst/>
          </a:prstGeom>
          <a:noFill/>
          <a:ln>
            <a:noFill/>
          </a:ln>
        </p:spPr>
        <p:txBody>
          <a:bodyPr spcFirstLastPara="1" wrap="square" lIns="91425" tIns="91425" rIns="91425" bIns="91425" anchor="t" anchorCtr="0">
            <a:noAutofit/>
          </a:bodyPr>
          <a:lstStyle>
            <a:lvl1pPr marL="457200" marR="0" lvl="0" indent="-361950" algn="l">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5" name="Google Shape;85;p62"/>
          <p:cNvSpPr/>
          <p:nvPr/>
        </p:nvSpPr>
        <p:spPr>
          <a:xfrm>
            <a:off x="0" y="8783053"/>
            <a:ext cx="6858000" cy="360950"/>
          </a:xfrm>
          <a:prstGeom prst="rect">
            <a:avLst/>
          </a:prstGeom>
          <a:solidFill>
            <a:srgbClr val="2E75B5"/>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51"/>
              <a:buFont typeface="Arial"/>
              <a:buNone/>
            </a:pPr>
            <a:endParaRPr sz="1051" b="0" i="0" u="none" strike="noStrike" cap="none">
              <a:solidFill>
                <a:schemeClr val="lt1"/>
              </a:solidFill>
              <a:latin typeface="Arial"/>
              <a:ea typeface="Arial"/>
              <a:cs typeface="Arial"/>
              <a:sym typeface="Arial"/>
            </a:endParaRPr>
          </a:p>
        </p:txBody>
      </p:sp>
      <p:sp>
        <p:nvSpPr>
          <p:cNvPr id="86" name="Google Shape;86;p62"/>
          <p:cNvSpPr txBox="1">
            <a:spLocks noGrp="1"/>
          </p:cNvSpPr>
          <p:nvPr>
            <p:ph type="dt" idx="10"/>
          </p:nvPr>
        </p:nvSpPr>
        <p:spPr>
          <a:xfrm>
            <a:off x="257176" y="8783053"/>
            <a:ext cx="1543050" cy="345759"/>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62"/>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88" name="Google Shape;88;p62"/>
          <p:cNvSpPr txBox="1">
            <a:spLocks noGrp="1"/>
          </p:cNvSpPr>
          <p:nvPr>
            <p:ph type="ftr" idx="11"/>
          </p:nvPr>
        </p:nvSpPr>
        <p:spPr>
          <a:xfrm>
            <a:off x="2164557" y="8783053"/>
            <a:ext cx="2528886" cy="34575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900">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89"/>
        <p:cNvGrpSpPr/>
        <p:nvPr/>
      </p:nvGrpSpPr>
      <p:grpSpPr>
        <a:xfrm>
          <a:off x="0" y="0"/>
          <a:ext cx="0" cy="0"/>
          <a:chOff x="0" y="0"/>
          <a:chExt cx="0" cy="0"/>
        </a:xfrm>
      </p:grpSpPr>
      <p:sp>
        <p:nvSpPr>
          <p:cNvPr id="90" name="Google Shape;90;p63"/>
          <p:cNvSpPr txBox="1">
            <a:spLocks noGrp="1"/>
          </p:cNvSpPr>
          <p:nvPr>
            <p:ph type="title"/>
          </p:nvPr>
        </p:nvSpPr>
        <p:spPr>
          <a:xfrm rot="5400000">
            <a:off x="1772576" y="3622015"/>
            <a:ext cx="7749117" cy="1478756"/>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91" name="Google Shape;91;p63"/>
          <p:cNvSpPr txBox="1">
            <a:spLocks noGrp="1"/>
          </p:cNvSpPr>
          <p:nvPr>
            <p:ph type="body" idx="1"/>
          </p:nvPr>
        </p:nvSpPr>
        <p:spPr>
          <a:xfrm rot="5400000">
            <a:off x="-1227799" y="2186121"/>
            <a:ext cx="7749117" cy="4350544"/>
          </a:xfrm>
          <a:prstGeom prst="rect">
            <a:avLst/>
          </a:prstGeom>
          <a:noFill/>
          <a:ln>
            <a:noFill/>
          </a:ln>
        </p:spPr>
        <p:txBody>
          <a:bodyPr spcFirstLastPara="1" wrap="square" lIns="91425" tIns="91425" rIns="91425" bIns="91425" anchor="t" anchorCtr="0">
            <a:noAutofit/>
          </a:bodyPr>
          <a:lstStyle>
            <a:lvl1pPr marL="457200" marR="0" lvl="0" indent="-361950" algn="l">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2" name="Google Shape;92;p63"/>
          <p:cNvSpPr/>
          <p:nvPr/>
        </p:nvSpPr>
        <p:spPr>
          <a:xfrm>
            <a:off x="0" y="8783053"/>
            <a:ext cx="6858000" cy="360950"/>
          </a:xfrm>
          <a:prstGeom prst="rect">
            <a:avLst/>
          </a:prstGeom>
          <a:solidFill>
            <a:srgbClr val="2E75B5"/>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51"/>
              <a:buFont typeface="Arial"/>
              <a:buNone/>
            </a:pPr>
            <a:endParaRPr sz="1051" b="0" i="0" u="none" strike="noStrike" cap="none">
              <a:solidFill>
                <a:schemeClr val="lt1"/>
              </a:solidFill>
              <a:latin typeface="Arial"/>
              <a:ea typeface="Arial"/>
              <a:cs typeface="Arial"/>
              <a:sym typeface="Arial"/>
            </a:endParaRPr>
          </a:p>
        </p:txBody>
      </p:sp>
      <p:sp>
        <p:nvSpPr>
          <p:cNvPr id="93" name="Google Shape;93;p63"/>
          <p:cNvSpPr txBox="1">
            <a:spLocks noGrp="1"/>
          </p:cNvSpPr>
          <p:nvPr>
            <p:ph type="dt" idx="10"/>
          </p:nvPr>
        </p:nvSpPr>
        <p:spPr>
          <a:xfrm>
            <a:off x="257176" y="8783053"/>
            <a:ext cx="1543050" cy="345759"/>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63"/>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95" name="Google Shape;95;p63"/>
          <p:cNvSpPr txBox="1">
            <a:spLocks noGrp="1"/>
          </p:cNvSpPr>
          <p:nvPr>
            <p:ph type="ftr" idx="11"/>
          </p:nvPr>
        </p:nvSpPr>
        <p:spPr>
          <a:xfrm>
            <a:off x="2164557" y="8783053"/>
            <a:ext cx="2528886" cy="34575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900">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タイトルとコンテンツ 1">
  <p:cSld name="あああ">
    <p:spTree>
      <p:nvGrpSpPr>
        <p:cNvPr id="1" name="Shape 96"/>
        <p:cNvGrpSpPr/>
        <p:nvPr/>
      </p:nvGrpSpPr>
      <p:grpSpPr>
        <a:xfrm>
          <a:off x="0" y="0"/>
          <a:ext cx="0" cy="0"/>
          <a:chOff x="0" y="0"/>
          <a:chExt cx="0" cy="0"/>
        </a:xfrm>
      </p:grpSpPr>
      <p:pic>
        <p:nvPicPr>
          <p:cNvPr id="97" name="Google Shape;97;g308d1ffc617_1_388"/>
          <p:cNvPicPr preferRelativeResize="0"/>
          <p:nvPr/>
        </p:nvPicPr>
        <p:blipFill rotWithShape="1">
          <a:blip r:embed="rId2">
            <a:alphaModFix/>
          </a:blip>
          <a:srcRect/>
          <a:stretch/>
        </p:blipFill>
        <p:spPr>
          <a:xfrm>
            <a:off x="-35" y="2849"/>
            <a:ext cx="6858024" cy="826926"/>
          </a:xfrm>
          <a:prstGeom prst="rect">
            <a:avLst/>
          </a:prstGeom>
          <a:noFill/>
          <a:ln>
            <a:noFill/>
          </a:ln>
        </p:spPr>
      </p:pic>
      <p:sp>
        <p:nvSpPr>
          <p:cNvPr id="98" name="Google Shape;98;g308d1ffc617_1_388"/>
          <p:cNvSpPr txBox="1">
            <a:spLocks noGrp="1"/>
          </p:cNvSpPr>
          <p:nvPr>
            <p:ph type="sldNum" idx="12"/>
          </p:nvPr>
        </p:nvSpPr>
        <p:spPr>
          <a:xfrm>
            <a:off x="5314055" y="243663"/>
            <a:ext cx="1543800" cy="487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157"/>
              <a:buFont typeface="Arial"/>
              <a:buNone/>
              <a:defRPr sz="4800" b="1" i="0" u="none" strike="noStrike" cap="none">
                <a:solidFill>
                  <a:schemeClr val="lt1"/>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6157"/>
              <a:buFont typeface="Arial"/>
              <a:buNone/>
              <a:defRPr sz="4800" b="1" i="0" u="none" strike="noStrike" cap="none">
                <a:solidFill>
                  <a:schemeClr val="lt1"/>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6157"/>
              <a:buFont typeface="Arial"/>
              <a:buNone/>
              <a:defRPr sz="4800" b="1" i="0" u="none" strike="noStrike" cap="none">
                <a:solidFill>
                  <a:schemeClr val="lt1"/>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6157"/>
              <a:buFont typeface="Arial"/>
              <a:buNone/>
              <a:defRPr sz="4800" b="1" i="0" u="none" strike="noStrike" cap="none">
                <a:solidFill>
                  <a:schemeClr val="lt1"/>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6157"/>
              <a:buFont typeface="Arial"/>
              <a:buNone/>
              <a:defRPr sz="4800" b="1" i="0" u="none" strike="noStrike" cap="none">
                <a:solidFill>
                  <a:schemeClr val="lt1"/>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6157"/>
              <a:buFont typeface="Arial"/>
              <a:buNone/>
              <a:defRPr sz="4800" b="1" i="0" u="none" strike="noStrike" cap="none">
                <a:solidFill>
                  <a:schemeClr val="lt1"/>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6157"/>
              <a:buFont typeface="Arial"/>
              <a:buNone/>
              <a:defRPr sz="4800" b="1" i="0" u="none" strike="noStrike" cap="none">
                <a:solidFill>
                  <a:schemeClr val="lt1"/>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6157"/>
              <a:buFont typeface="Arial"/>
              <a:buNone/>
              <a:defRPr sz="4800" b="1" i="0" u="none" strike="noStrike" cap="none">
                <a:solidFill>
                  <a:schemeClr val="lt1"/>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6157"/>
              <a:buFont typeface="Arial"/>
              <a:buNone/>
              <a:defRPr sz="4800" b="1" i="0" u="none" strike="noStrike" cap="none">
                <a:solidFill>
                  <a:schemeClr val="lt1"/>
                </a:solidFill>
                <a:latin typeface="Meiryo"/>
                <a:ea typeface="Meiryo"/>
                <a:cs typeface="Meiryo"/>
                <a:sym typeface="Meiryo"/>
              </a:defRPr>
            </a:lvl9pPr>
          </a:lstStyle>
          <a:p>
            <a:pPr marL="0" lvl="0" indent="0" algn="r" rtl="0">
              <a:spcBef>
                <a:spcPts val="0"/>
              </a:spcBef>
              <a:spcAft>
                <a:spcPts val="0"/>
              </a:spcAft>
              <a:buNone/>
            </a:pPr>
            <a:fld id="{00000000-1234-1234-1234-123412341234}" type="slidenum">
              <a:rPr lang="ja-JP"/>
              <a:t>‹#›</a:t>
            </a:fld>
            <a:endParaRPr/>
          </a:p>
        </p:txBody>
      </p:sp>
      <p:sp>
        <p:nvSpPr>
          <p:cNvPr id="99" name="Google Shape;99;g308d1ffc617_1_388"/>
          <p:cNvSpPr txBox="1">
            <a:spLocks noGrp="1"/>
          </p:cNvSpPr>
          <p:nvPr>
            <p:ph type="body" idx="1"/>
          </p:nvPr>
        </p:nvSpPr>
        <p:spPr>
          <a:xfrm>
            <a:off x="169282" y="217943"/>
            <a:ext cx="5775600" cy="622800"/>
          </a:xfrm>
          <a:prstGeom prst="rect">
            <a:avLst/>
          </a:prstGeom>
          <a:noFill/>
          <a:ln>
            <a:noFill/>
          </a:ln>
        </p:spPr>
        <p:txBody>
          <a:bodyPr spcFirstLastPara="1" wrap="square" lIns="91425" tIns="91425" rIns="91425" bIns="91425" anchor="t" anchorCtr="0">
            <a:noAutofit/>
          </a:bodyPr>
          <a:lstStyle>
            <a:lvl1pPr marL="457200" marR="0" lvl="0" indent="-374650" algn="l">
              <a:lnSpc>
                <a:spcPct val="90000"/>
              </a:lnSpc>
              <a:spcBef>
                <a:spcPts val="706"/>
              </a:spcBef>
              <a:spcAft>
                <a:spcPts val="0"/>
              </a:spcAft>
              <a:buClr>
                <a:schemeClr val="dk1"/>
              </a:buClr>
              <a:buSzPts val="2300"/>
              <a:buFont typeface="Arial"/>
              <a:buChar char="•"/>
              <a:defRPr sz="1710" b="1" i="0" u="none" strike="noStrike" cap="none">
                <a:solidFill>
                  <a:schemeClr val="lt1"/>
                </a:solidFill>
                <a:latin typeface="Meiryo"/>
                <a:ea typeface="Meiryo"/>
                <a:cs typeface="Meiryo"/>
                <a:sym typeface="Meiryo"/>
              </a:defRPr>
            </a:lvl1pPr>
            <a:lvl2pPr marL="914400" marR="0" lvl="1" indent="-349250" algn="l">
              <a:lnSpc>
                <a:spcPct val="90000"/>
              </a:lnSpc>
              <a:spcBef>
                <a:spcPts val="353"/>
              </a:spcBef>
              <a:spcAft>
                <a:spcPts val="0"/>
              </a:spcAft>
              <a:buClr>
                <a:schemeClr val="dk1"/>
              </a:buClr>
              <a:buSzPts val="1900"/>
              <a:buFont typeface="Arial"/>
              <a:buChar char="•"/>
              <a:defRPr sz="1625" b="0" i="0" u="none" strike="noStrike" cap="none">
                <a:solidFill>
                  <a:schemeClr val="dk1"/>
                </a:solidFill>
                <a:latin typeface="Calibri"/>
                <a:ea typeface="Calibri"/>
                <a:cs typeface="Calibri"/>
                <a:sym typeface="Calibri"/>
              </a:defRPr>
            </a:lvl2pPr>
            <a:lvl3pPr marL="1371600" marR="0" lvl="2" indent="-330200" algn="l">
              <a:lnSpc>
                <a:spcPct val="90000"/>
              </a:lnSpc>
              <a:spcBef>
                <a:spcPts val="353"/>
              </a:spcBef>
              <a:spcAft>
                <a:spcPts val="0"/>
              </a:spcAft>
              <a:buClr>
                <a:schemeClr val="dk1"/>
              </a:buClr>
              <a:buSzPts val="1600"/>
              <a:buFont typeface="Arial"/>
              <a:buChar char="•"/>
              <a:defRPr sz="1368" b="0" i="0" u="none" strike="noStrike" cap="none">
                <a:solidFill>
                  <a:schemeClr val="dk1"/>
                </a:solidFill>
                <a:latin typeface="Calibri"/>
                <a:ea typeface="Calibri"/>
                <a:cs typeface="Calibri"/>
                <a:sym typeface="Calibri"/>
              </a:defRPr>
            </a:lvl3pPr>
            <a:lvl4pPr marL="1828800" marR="0" lvl="3" indent="-317500" algn="l">
              <a:lnSpc>
                <a:spcPct val="90000"/>
              </a:lnSpc>
              <a:spcBef>
                <a:spcPts val="353"/>
              </a:spcBef>
              <a:spcAft>
                <a:spcPts val="0"/>
              </a:spcAft>
              <a:buClr>
                <a:schemeClr val="dk1"/>
              </a:buClr>
              <a:buSzPts val="1400"/>
              <a:buFont typeface="Arial"/>
              <a:buChar char="•"/>
              <a:defRPr sz="1197" b="0" i="0" u="none" strike="noStrike" cap="none">
                <a:solidFill>
                  <a:schemeClr val="dk1"/>
                </a:solidFill>
                <a:latin typeface="Calibri"/>
                <a:ea typeface="Calibri"/>
                <a:cs typeface="Calibri"/>
                <a:sym typeface="Calibri"/>
              </a:defRPr>
            </a:lvl4pPr>
            <a:lvl5pPr marL="2286000" marR="0" lvl="4" indent="-317500" algn="l">
              <a:lnSpc>
                <a:spcPct val="90000"/>
              </a:lnSpc>
              <a:spcBef>
                <a:spcPts val="353"/>
              </a:spcBef>
              <a:spcAft>
                <a:spcPts val="0"/>
              </a:spcAft>
              <a:buClr>
                <a:schemeClr val="dk1"/>
              </a:buClr>
              <a:buSzPts val="1400"/>
              <a:buFont typeface="Arial"/>
              <a:buChar char="•"/>
              <a:defRPr sz="1197" b="0" i="0" u="none" strike="noStrike" cap="none">
                <a:solidFill>
                  <a:schemeClr val="dk1"/>
                </a:solidFill>
                <a:latin typeface="Calibri"/>
                <a:ea typeface="Calibri"/>
                <a:cs typeface="Calibri"/>
                <a:sym typeface="Calibri"/>
              </a:defRPr>
            </a:lvl5pPr>
            <a:lvl6pPr marL="2743200" marR="0" lvl="5" indent="-323088" algn="l">
              <a:lnSpc>
                <a:spcPct val="90000"/>
              </a:lnSpc>
              <a:spcBef>
                <a:spcPts val="353"/>
              </a:spcBef>
              <a:spcAft>
                <a:spcPts val="0"/>
              </a:spcAft>
              <a:buClr>
                <a:schemeClr val="dk1"/>
              </a:buClr>
              <a:buSzPts val="1488"/>
              <a:buFont typeface="Arial"/>
              <a:buChar char="•"/>
              <a:defRPr sz="1273" b="0" i="0" u="none" strike="noStrike" cap="none">
                <a:solidFill>
                  <a:schemeClr val="dk1"/>
                </a:solidFill>
                <a:latin typeface="Calibri"/>
                <a:ea typeface="Calibri"/>
                <a:cs typeface="Calibri"/>
                <a:sym typeface="Calibri"/>
              </a:defRPr>
            </a:lvl6pPr>
            <a:lvl7pPr marL="3200400" marR="0" lvl="6" indent="-323088" algn="l">
              <a:lnSpc>
                <a:spcPct val="90000"/>
              </a:lnSpc>
              <a:spcBef>
                <a:spcPts val="353"/>
              </a:spcBef>
              <a:spcAft>
                <a:spcPts val="0"/>
              </a:spcAft>
              <a:buClr>
                <a:schemeClr val="dk1"/>
              </a:buClr>
              <a:buSzPts val="1488"/>
              <a:buFont typeface="Arial"/>
              <a:buChar char="•"/>
              <a:defRPr sz="1273" b="0" i="0" u="none" strike="noStrike" cap="none">
                <a:solidFill>
                  <a:schemeClr val="dk1"/>
                </a:solidFill>
                <a:latin typeface="Calibri"/>
                <a:ea typeface="Calibri"/>
                <a:cs typeface="Calibri"/>
                <a:sym typeface="Calibri"/>
              </a:defRPr>
            </a:lvl7pPr>
            <a:lvl8pPr marL="3657600" marR="0" lvl="7" indent="-323088" algn="l">
              <a:lnSpc>
                <a:spcPct val="90000"/>
              </a:lnSpc>
              <a:spcBef>
                <a:spcPts val="353"/>
              </a:spcBef>
              <a:spcAft>
                <a:spcPts val="0"/>
              </a:spcAft>
              <a:buClr>
                <a:schemeClr val="dk1"/>
              </a:buClr>
              <a:buSzPts val="1488"/>
              <a:buFont typeface="Arial"/>
              <a:buChar char="•"/>
              <a:defRPr sz="1273" b="0" i="0" u="none" strike="noStrike" cap="none">
                <a:solidFill>
                  <a:schemeClr val="dk1"/>
                </a:solidFill>
                <a:latin typeface="Calibri"/>
                <a:ea typeface="Calibri"/>
                <a:cs typeface="Calibri"/>
                <a:sym typeface="Calibri"/>
              </a:defRPr>
            </a:lvl8pPr>
            <a:lvl9pPr marL="4114800" marR="0" lvl="8" indent="-323088" algn="l">
              <a:lnSpc>
                <a:spcPct val="90000"/>
              </a:lnSpc>
              <a:spcBef>
                <a:spcPts val="353"/>
              </a:spcBef>
              <a:spcAft>
                <a:spcPts val="0"/>
              </a:spcAft>
              <a:buClr>
                <a:schemeClr val="dk1"/>
              </a:buClr>
              <a:buSzPts val="1488"/>
              <a:buFont typeface="Arial"/>
              <a:buChar char="•"/>
              <a:defRPr sz="1273" b="0" i="0" u="none" strike="noStrike" cap="none">
                <a:solidFill>
                  <a:schemeClr val="dk1"/>
                </a:solidFill>
                <a:latin typeface="Calibri"/>
                <a:ea typeface="Calibri"/>
                <a:cs typeface="Calibri"/>
                <a:sym typeface="Calibri"/>
              </a:defRPr>
            </a:lvl9pPr>
          </a:lstStyle>
          <a:p>
            <a:endParaRPr/>
          </a:p>
        </p:txBody>
      </p:sp>
      <p:cxnSp>
        <p:nvCxnSpPr>
          <p:cNvPr id="100" name="Google Shape;100;g308d1ffc617_1_388"/>
          <p:cNvCxnSpPr/>
          <p:nvPr/>
        </p:nvCxnSpPr>
        <p:spPr>
          <a:xfrm>
            <a:off x="256126" y="1381403"/>
            <a:ext cx="6318900" cy="0"/>
          </a:xfrm>
          <a:prstGeom prst="straightConnector1">
            <a:avLst/>
          </a:prstGeom>
          <a:noFill/>
          <a:ln w="9525" cap="flat" cmpd="sng">
            <a:solidFill>
              <a:srgbClr val="A5A5A5"/>
            </a:solidFill>
            <a:prstDash val="dash"/>
            <a:round/>
            <a:headEnd type="none" w="sm" len="sm"/>
            <a:tailEnd type="none" w="sm" len="sm"/>
          </a:ln>
        </p:spPr>
      </p:cxnSp>
      <p:sp>
        <p:nvSpPr>
          <p:cNvPr id="101" name="Google Shape;101;g308d1ffc617_1_388"/>
          <p:cNvSpPr txBox="1">
            <a:spLocks noGrp="1"/>
          </p:cNvSpPr>
          <p:nvPr>
            <p:ph type="body" idx="2"/>
          </p:nvPr>
        </p:nvSpPr>
        <p:spPr>
          <a:xfrm>
            <a:off x="408085" y="917654"/>
            <a:ext cx="5775600" cy="398700"/>
          </a:xfrm>
          <a:prstGeom prst="rect">
            <a:avLst/>
          </a:prstGeom>
          <a:noFill/>
          <a:ln>
            <a:noFill/>
          </a:ln>
        </p:spPr>
        <p:txBody>
          <a:bodyPr spcFirstLastPara="1" wrap="square" lIns="91425" tIns="91425" rIns="91425" bIns="91425" anchor="t" anchorCtr="0">
            <a:noAutofit/>
          </a:bodyPr>
          <a:lstStyle>
            <a:lvl1pPr marL="457200" marR="0" lvl="0" indent="-374650" algn="l">
              <a:lnSpc>
                <a:spcPct val="90000"/>
              </a:lnSpc>
              <a:spcBef>
                <a:spcPts val="706"/>
              </a:spcBef>
              <a:spcAft>
                <a:spcPts val="0"/>
              </a:spcAft>
              <a:buClr>
                <a:schemeClr val="dk1"/>
              </a:buClr>
              <a:buSzPts val="2300"/>
              <a:buFont typeface="Arial"/>
              <a:buChar char="•"/>
              <a:defRPr sz="1112" b="0" i="0" u="none" strike="noStrike" cap="none">
                <a:solidFill>
                  <a:schemeClr val="dk1"/>
                </a:solidFill>
                <a:latin typeface="Meiryo"/>
                <a:ea typeface="Meiryo"/>
                <a:cs typeface="Meiryo"/>
                <a:sym typeface="Meiryo"/>
              </a:defRPr>
            </a:lvl1pPr>
            <a:lvl2pPr marL="914400" marR="0" lvl="1" indent="-349250" algn="l">
              <a:lnSpc>
                <a:spcPct val="90000"/>
              </a:lnSpc>
              <a:spcBef>
                <a:spcPts val="353"/>
              </a:spcBef>
              <a:spcAft>
                <a:spcPts val="0"/>
              </a:spcAft>
              <a:buClr>
                <a:schemeClr val="dk1"/>
              </a:buClr>
              <a:buSzPts val="1900"/>
              <a:buFont typeface="Arial"/>
              <a:buChar char="•"/>
              <a:defRPr sz="1625" b="0" i="0" u="none" strike="noStrike" cap="none">
                <a:solidFill>
                  <a:schemeClr val="dk1"/>
                </a:solidFill>
                <a:latin typeface="Calibri"/>
                <a:ea typeface="Calibri"/>
                <a:cs typeface="Calibri"/>
                <a:sym typeface="Calibri"/>
              </a:defRPr>
            </a:lvl2pPr>
            <a:lvl3pPr marL="1371600" marR="0" lvl="2" indent="-330200" algn="l">
              <a:lnSpc>
                <a:spcPct val="90000"/>
              </a:lnSpc>
              <a:spcBef>
                <a:spcPts val="353"/>
              </a:spcBef>
              <a:spcAft>
                <a:spcPts val="0"/>
              </a:spcAft>
              <a:buClr>
                <a:schemeClr val="dk1"/>
              </a:buClr>
              <a:buSzPts val="1600"/>
              <a:buFont typeface="Arial"/>
              <a:buChar char="•"/>
              <a:defRPr sz="1368" b="0" i="0" u="none" strike="noStrike" cap="none">
                <a:solidFill>
                  <a:schemeClr val="dk1"/>
                </a:solidFill>
                <a:latin typeface="Calibri"/>
                <a:ea typeface="Calibri"/>
                <a:cs typeface="Calibri"/>
                <a:sym typeface="Calibri"/>
              </a:defRPr>
            </a:lvl3pPr>
            <a:lvl4pPr marL="1828800" marR="0" lvl="3" indent="-317500" algn="l">
              <a:lnSpc>
                <a:spcPct val="90000"/>
              </a:lnSpc>
              <a:spcBef>
                <a:spcPts val="353"/>
              </a:spcBef>
              <a:spcAft>
                <a:spcPts val="0"/>
              </a:spcAft>
              <a:buClr>
                <a:schemeClr val="dk1"/>
              </a:buClr>
              <a:buSzPts val="1400"/>
              <a:buFont typeface="Arial"/>
              <a:buChar char="•"/>
              <a:defRPr sz="1197" b="0" i="0" u="none" strike="noStrike" cap="none">
                <a:solidFill>
                  <a:schemeClr val="dk1"/>
                </a:solidFill>
                <a:latin typeface="Calibri"/>
                <a:ea typeface="Calibri"/>
                <a:cs typeface="Calibri"/>
                <a:sym typeface="Calibri"/>
              </a:defRPr>
            </a:lvl4pPr>
            <a:lvl5pPr marL="2286000" marR="0" lvl="4" indent="-317500" algn="l">
              <a:lnSpc>
                <a:spcPct val="90000"/>
              </a:lnSpc>
              <a:spcBef>
                <a:spcPts val="353"/>
              </a:spcBef>
              <a:spcAft>
                <a:spcPts val="0"/>
              </a:spcAft>
              <a:buClr>
                <a:schemeClr val="dk1"/>
              </a:buClr>
              <a:buSzPts val="1400"/>
              <a:buFont typeface="Arial"/>
              <a:buChar char="•"/>
              <a:defRPr sz="1197" b="0" i="0" u="none" strike="noStrike" cap="none">
                <a:solidFill>
                  <a:schemeClr val="dk1"/>
                </a:solidFill>
                <a:latin typeface="Calibri"/>
                <a:ea typeface="Calibri"/>
                <a:cs typeface="Calibri"/>
                <a:sym typeface="Calibri"/>
              </a:defRPr>
            </a:lvl5pPr>
            <a:lvl6pPr marL="2743200" marR="0" lvl="5" indent="-323088" algn="l">
              <a:lnSpc>
                <a:spcPct val="90000"/>
              </a:lnSpc>
              <a:spcBef>
                <a:spcPts val="353"/>
              </a:spcBef>
              <a:spcAft>
                <a:spcPts val="0"/>
              </a:spcAft>
              <a:buClr>
                <a:schemeClr val="dk1"/>
              </a:buClr>
              <a:buSzPts val="1488"/>
              <a:buFont typeface="Arial"/>
              <a:buChar char="•"/>
              <a:defRPr sz="1273" b="0" i="0" u="none" strike="noStrike" cap="none">
                <a:solidFill>
                  <a:schemeClr val="dk1"/>
                </a:solidFill>
                <a:latin typeface="Calibri"/>
                <a:ea typeface="Calibri"/>
                <a:cs typeface="Calibri"/>
                <a:sym typeface="Calibri"/>
              </a:defRPr>
            </a:lvl6pPr>
            <a:lvl7pPr marL="3200400" marR="0" lvl="6" indent="-323088" algn="l">
              <a:lnSpc>
                <a:spcPct val="90000"/>
              </a:lnSpc>
              <a:spcBef>
                <a:spcPts val="353"/>
              </a:spcBef>
              <a:spcAft>
                <a:spcPts val="0"/>
              </a:spcAft>
              <a:buClr>
                <a:schemeClr val="dk1"/>
              </a:buClr>
              <a:buSzPts val="1488"/>
              <a:buFont typeface="Arial"/>
              <a:buChar char="•"/>
              <a:defRPr sz="1273" b="0" i="0" u="none" strike="noStrike" cap="none">
                <a:solidFill>
                  <a:schemeClr val="dk1"/>
                </a:solidFill>
                <a:latin typeface="Calibri"/>
                <a:ea typeface="Calibri"/>
                <a:cs typeface="Calibri"/>
                <a:sym typeface="Calibri"/>
              </a:defRPr>
            </a:lvl7pPr>
            <a:lvl8pPr marL="3657600" marR="0" lvl="7" indent="-323088" algn="l">
              <a:lnSpc>
                <a:spcPct val="90000"/>
              </a:lnSpc>
              <a:spcBef>
                <a:spcPts val="353"/>
              </a:spcBef>
              <a:spcAft>
                <a:spcPts val="0"/>
              </a:spcAft>
              <a:buClr>
                <a:schemeClr val="dk1"/>
              </a:buClr>
              <a:buSzPts val="1488"/>
              <a:buFont typeface="Arial"/>
              <a:buChar char="•"/>
              <a:defRPr sz="1273" b="0" i="0" u="none" strike="noStrike" cap="none">
                <a:solidFill>
                  <a:schemeClr val="dk1"/>
                </a:solidFill>
                <a:latin typeface="Calibri"/>
                <a:ea typeface="Calibri"/>
                <a:cs typeface="Calibri"/>
                <a:sym typeface="Calibri"/>
              </a:defRPr>
            </a:lvl8pPr>
            <a:lvl9pPr marL="4114800" marR="0" lvl="8" indent="-323088" algn="l">
              <a:lnSpc>
                <a:spcPct val="90000"/>
              </a:lnSpc>
              <a:spcBef>
                <a:spcPts val="353"/>
              </a:spcBef>
              <a:spcAft>
                <a:spcPts val="0"/>
              </a:spcAft>
              <a:buClr>
                <a:schemeClr val="dk1"/>
              </a:buClr>
              <a:buSzPts val="1488"/>
              <a:buFont typeface="Arial"/>
              <a:buChar char="•"/>
              <a:defRPr sz="1273"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3"/>
        <p:cNvGrpSpPr/>
        <p:nvPr/>
      </p:nvGrpSpPr>
      <p:grpSpPr>
        <a:xfrm>
          <a:off x="0" y="0"/>
          <a:ext cx="0" cy="0"/>
          <a:chOff x="0" y="0"/>
          <a:chExt cx="0" cy="0"/>
        </a:xfrm>
      </p:grpSpPr>
      <p:sp>
        <p:nvSpPr>
          <p:cNvPr id="24" name="Google Shape;24;p54"/>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5" name="Google Shape;25;p54"/>
          <p:cNvSpPr txBox="1">
            <a:spLocks noGrp="1"/>
          </p:cNvSpPr>
          <p:nvPr>
            <p:ph type="body" idx="1"/>
          </p:nvPr>
        </p:nvSpPr>
        <p:spPr>
          <a:xfrm>
            <a:off x="471488" y="2434167"/>
            <a:ext cx="5915025" cy="5801784"/>
          </a:xfrm>
          <a:prstGeom prst="rect">
            <a:avLst/>
          </a:prstGeom>
          <a:noFill/>
          <a:ln>
            <a:noFill/>
          </a:ln>
        </p:spPr>
        <p:txBody>
          <a:bodyPr spcFirstLastPara="1" wrap="square" lIns="91425" tIns="91425" rIns="91425" bIns="91425" anchor="t" anchorCtr="0">
            <a:noAutofit/>
          </a:bodyPr>
          <a:lstStyle>
            <a:lvl1pPr marL="457200" marR="0" lvl="0" indent="-361950" algn="l">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6" name="Google Shape;26;p54"/>
          <p:cNvSpPr/>
          <p:nvPr/>
        </p:nvSpPr>
        <p:spPr>
          <a:xfrm>
            <a:off x="0" y="8783053"/>
            <a:ext cx="6858000" cy="360950"/>
          </a:xfrm>
          <a:prstGeom prst="rect">
            <a:avLst/>
          </a:prstGeom>
          <a:solidFill>
            <a:srgbClr val="2E75B5"/>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51"/>
              <a:buFont typeface="Arial"/>
              <a:buNone/>
            </a:pPr>
            <a:endParaRPr sz="1051" b="0" i="0" u="none" strike="noStrike" cap="none">
              <a:solidFill>
                <a:schemeClr val="lt1"/>
              </a:solidFill>
              <a:latin typeface="Arial"/>
              <a:ea typeface="Arial"/>
              <a:cs typeface="Arial"/>
              <a:sym typeface="Arial"/>
            </a:endParaRPr>
          </a:p>
        </p:txBody>
      </p:sp>
      <p:sp>
        <p:nvSpPr>
          <p:cNvPr id="27" name="Google Shape;27;p54"/>
          <p:cNvSpPr txBox="1">
            <a:spLocks noGrp="1"/>
          </p:cNvSpPr>
          <p:nvPr>
            <p:ph type="dt" idx="10"/>
          </p:nvPr>
        </p:nvSpPr>
        <p:spPr>
          <a:xfrm>
            <a:off x="257176" y="8783053"/>
            <a:ext cx="1543050" cy="345759"/>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b="0" i="0" u="none" strike="noStrike" cap="none">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54"/>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29" name="Google Shape;29;p54"/>
          <p:cNvSpPr txBox="1">
            <a:spLocks noGrp="1"/>
          </p:cNvSpPr>
          <p:nvPr>
            <p:ph type="ftr" idx="11"/>
          </p:nvPr>
        </p:nvSpPr>
        <p:spPr>
          <a:xfrm>
            <a:off x="2164557" y="8783053"/>
            <a:ext cx="2528886" cy="34575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900" b="0" i="0" u="none" strike="noStrike" cap="none">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30"/>
        <p:cNvGrpSpPr/>
        <p:nvPr/>
      </p:nvGrpSpPr>
      <p:grpSpPr>
        <a:xfrm>
          <a:off x="0" y="0"/>
          <a:ext cx="0" cy="0"/>
          <a:chOff x="0" y="0"/>
          <a:chExt cx="0" cy="0"/>
        </a:xfrm>
      </p:grpSpPr>
      <p:sp>
        <p:nvSpPr>
          <p:cNvPr id="31" name="Google Shape;31;p55"/>
          <p:cNvSpPr txBox="1">
            <a:spLocks noGrp="1"/>
          </p:cNvSpPr>
          <p:nvPr>
            <p:ph type="title"/>
          </p:nvPr>
        </p:nvSpPr>
        <p:spPr>
          <a:xfrm>
            <a:off x="467916" y="2279653"/>
            <a:ext cx="5915025" cy="3803649"/>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2" name="Google Shape;32;p55"/>
          <p:cNvSpPr txBox="1">
            <a:spLocks noGrp="1"/>
          </p:cNvSpPr>
          <p:nvPr>
            <p:ph type="body" idx="1"/>
          </p:nvPr>
        </p:nvSpPr>
        <p:spPr>
          <a:xfrm>
            <a:off x="467916" y="6119286"/>
            <a:ext cx="5915025" cy="2000249"/>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228600" algn="l">
              <a:lnSpc>
                <a:spcPct val="90000"/>
              </a:lnSpc>
              <a:spcBef>
                <a:spcPts val="375"/>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a:lnSpc>
                <a:spcPct val="90000"/>
              </a:lnSpc>
              <a:spcBef>
                <a:spcPts val="375"/>
              </a:spcBef>
              <a:spcAft>
                <a:spcPts val="0"/>
              </a:spcAft>
              <a:buClr>
                <a:srgbClr val="888888"/>
              </a:buClr>
              <a:buSzPts val="1350"/>
              <a:buFont typeface="Arial"/>
              <a:buNone/>
              <a:defRPr sz="1350" b="0" i="0" u="none" strike="noStrike" cap="none">
                <a:solidFill>
                  <a:srgbClr val="888888"/>
                </a:solidFill>
                <a:latin typeface="Calibri"/>
                <a:ea typeface="Calibri"/>
                <a:cs typeface="Calibri"/>
                <a:sym typeface="Calibri"/>
              </a:defRPr>
            </a:lvl3pPr>
            <a:lvl4pPr marL="1828800" marR="0" lvl="3" indent="-228600" algn="l">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3" name="Google Shape;33;p55"/>
          <p:cNvSpPr/>
          <p:nvPr/>
        </p:nvSpPr>
        <p:spPr>
          <a:xfrm>
            <a:off x="0" y="8783053"/>
            <a:ext cx="6858000" cy="360950"/>
          </a:xfrm>
          <a:prstGeom prst="rect">
            <a:avLst/>
          </a:prstGeom>
          <a:solidFill>
            <a:srgbClr val="2E75B5"/>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51"/>
              <a:buFont typeface="Arial"/>
              <a:buNone/>
            </a:pPr>
            <a:endParaRPr sz="1051" b="0" i="0" u="none" strike="noStrike" cap="none">
              <a:solidFill>
                <a:schemeClr val="lt1"/>
              </a:solidFill>
              <a:latin typeface="Arial"/>
              <a:ea typeface="Arial"/>
              <a:cs typeface="Arial"/>
              <a:sym typeface="Arial"/>
            </a:endParaRPr>
          </a:p>
        </p:txBody>
      </p:sp>
      <p:sp>
        <p:nvSpPr>
          <p:cNvPr id="34" name="Google Shape;34;p55"/>
          <p:cNvSpPr txBox="1">
            <a:spLocks noGrp="1"/>
          </p:cNvSpPr>
          <p:nvPr>
            <p:ph type="dt" idx="10"/>
          </p:nvPr>
        </p:nvSpPr>
        <p:spPr>
          <a:xfrm>
            <a:off x="257176" y="8783053"/>
            <a:ext cx="1543050" cy="345759"/>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5"/>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36" name="Google Shape;36;p55"/>
          <p:cNvSpPr txBox="1">
            <a:spLocks noGrp="1"/>
          </p:cNvSpPr>
          <p:nvPr>
            <p:ph type="ftr" idx="11"/>
          </p:nvPr>
        </p:nvSpPr>
        <p:spPr>
          <a:xfrm>
            <a:off x="2164557" y="8783053"/>
            <a:ext cx="2528886" cy="34575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900">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9" name="Google Shape;39;p56"/>
          <p:cNvSpPr txBox="1">
            <a:spLocks noGrp="1"/>
          </p:cNvSpPr>
          <p:nvPr>
            <p:ph type="body" idx="1"/>
          </p:nvPr>
        </p:nvSpPr>
        <p:spPr>
          <a:xfrm>
            <a:off x="471488" y="2434167"/>
            <a:ext cx="2914650" cy="5801784"/>
          </a:xfrm>
          <a:prstGeom prst="rect">
            <a:avLst/>
          </a:prstGeom>
          <a:noFill/>
          <a:ln>
            <a:noFill/>
          </a:ln>
        </p:spPr>
        <p:txBody>
          <a:bodyPr spcFirstLastPara="1" wrap="square" lIns="91425" tIns="91425" rIns="91425" bIns="91425" anchor="t" anchorCtr="0">
            <a:noAutofit/>
          </a:bodyPr>
          <a:lstStyle>
            <a:lvl1pPr marL="457200" marR="0" lvl="0" indent="-361950" algn="l">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0" name="Google Shape;40;p56"/>
          <p:cNvSpPr txBox="1">
            <a:spLocks noGrp="1"/>
          </p:cNvSpPr>
          <p:nvPr>
            <p:ph type="body" idx="2"/>
          </p:nvPr>
        </p:nvSpPr>
        <p:spPr>
          <a:xfrm>
            <a:off x="3471863" y="2434167"/>
            <a:ext cx="2914650" cy="5801784"/>
          </a:xfrm>
          <a:prstGeom prst="rect">
            <a:avLst/>
          </a:prstGeom>
          <a:noFill/>
          <a:ln>
            <a:noFill/>
          </a:ln>
        </p:spPr>
        <p:txBody>
          <a:bodyPr spcFirstLastPara="1" wrap="square" lIns="91425" tIns="91425" rIns="91425" bIns="91425" anchor="t" anchorCtr="0">
            <a:noAutofit/>
          </a:bodyPr>
          <a:lstStyle>
            <a:lvl1pPr marL="457200" marR="0" lvl="0" indent="-361950" algn="l">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1" name="Google Shape;41;p56"/>
          <p:cNvSpPr/>
          <p:nvPr/>
        </p:nvSpPr>
        <p:spPr>
          <a:xfrm>
            <a:off x="0" y="8783053"/>
            <a:ext cx="6858000" cy="360950"/>
          </a:xfrm>
          <a:prstGeom prst="rect">
            <a:avLst/>
          </a:prstGeom>
          <a:solidFill>
            <a:srgbClr val="2E75B5"/>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51"/>
              <a:buFont typeface="Arial"/>
              <a:buNone/>
            </a:pPr>
            <a:endParaRPr sz="1051" b="0" i="0" u="none" strike="noStrike" cap="none">
              <a:solidFill>
                <a:schemeClr val="lt1"/>
              </a:solidFill>
              <a:latin typeface="Arial"/>
              <a:ea typeface="Arial"/>
              <a:cs typeface="Arial"/>
              <a:sym typeface="Arial"/>
            </a:endParaRPr>
          </a:p>
        </p:txBody>
      </p:sp>
      <p:sp>
        <p:nvSpPr>
          <p:cNvPr id="42" name="Google Shape;42;p56"/>
          <p:cNvSpPr txBox="1">
            <a:spLocks noGrp="1"/>
          </p:cNvSpPr>
          <p:nvPr>
            <p:ph type="dt" idx="10"/>
          </p:nvPr>
        </p:nvSpPr>
        <p:spPr>
          <a:xfrm>
            <a:off x="257176" y="8783053"/>
            <a:ext cx="1543050" cy="345759"/>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56"/>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44" name="Google Shape;44;p56"/>
          <p:cNvSpPr txBox="1">
            <a:spLocks noGrp="1"/>
          </p:cNvSpPr>
          <p:nvPr>
            <p:ph type="ftr" idx="11"/>
          </p:nvPr>
        </p:nvSpPr>
        <p:spPr>
          <a:xfrm>
            <a:off x="2164557" y="8783053"/>
            <a:ext cx="2528886" cy="34575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900">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5"/>
        <p:cNvGrpSpPr/>
        <p:nvPr/>
      </p:nvGrpSpPr>
      <p:grpSpPr>
        <a:xfrm>
          <a:off x="0" y="0"/>
          <a:ext cx="0" cy="0"/>
          <a:chOff x="0" y="0"/>
          <a:chExt cx="0" cy="0"/>
        </a:xfrm>
      </p:grpSpPr>
      <p:sp>
        <p:nvSpPr>
          <p:cNvPr id="46" name="Google Shape;46;p57"/>
          <p:cNvSpPr txBox="1">
            <a:spLocks noGrp="1"/>
          </p:cNvSpPr>
          <p:nvPr>
            <p:ph type="title"/>
          </p:nvPr>
        </p:nvSpPr>
        <p:spPr>
          <a:xfrm>
            <a:off x="472381" y="486836"/>
            <a:ext cx="5915025" cy="1767417"/>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7" name="Google Shape;47;p57"/>
          <p:cNvSpPr txBox="1">
            <a:spLocks noGrp="1"/>
          </p:cNvSpPr>
          <p:nvPr>
            <p:ph type="body" idx="1"/>
          </p:nvPr>
        </p:nvSpPr>
        <p:spPr>
          <a:xfrm>
            <a:off x="472381" y="2241551"/>
            <a:ext cx="2901255" cy="1098549"/>
          </a:xfrm>
          <a:prstGeom prst="rect">
            <a:avLst/>
          </a:prstGeom>
          <a:noFill/>
          <a:ln>
            <a:noFill/>
          </a:ln>
        </p:spPr>
        <p:txBody>
          <a:bodyPr spcFirstLastPara="1" wrap="square" lIns="91425" tIns="91425" rIns="91425" bIns="91425" anchor="b" anchorCtr="0">
            <a:noAutofit/>
          </a:bodyPr>
          <a:lstStyle>
            <a:lvl1pPr marL="457200" marR="0" lvl="0" indent="-228600" algn="l">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8" name="Google Shape;48;p57"/>
          <p:cNvSpPr txBox="1">
            <a:spLocks noGrp="1"/>
          </p:cNvSpPr>
          <p:nvPr>
            <p:ph type="body" idx="2"/>
          </p:nvPr>
        </p:nvSpPr>
        <p:spPr>
          <a:xfrm>
            <a:off x="472381" y="3340100"/>
            <a:ext cx="2901255" cy="4912784"/>
          </a:xfrm>
          <a:prstGeom prst="rect">
            <a:avLst/>
          </a:prstGeom>
          <a:noFill/>
          <a:ln>
            <a:noFill/>
          </a:ln>
        </p:spPr>
        <p:txBody>
          <a:bodyPr spcFirstLastPara="1" wrap="square" lIns="91425" tIns="91425" rIns="91425" bIns="91425" anchor="t" anchorCtr="0">
            <a:noAutofit/>
          </a:bodyPr>
          <a:lstStyle>
            <a:lvl1pPr marL="457200" marR="0" lvl="0" indent="-361950" algn="l">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9" name="Google Shape;49;p57"/>
          <p:cNvSpPr txBox="1">
            <a:spLocks noGrp="1"/>
          </p:cNvSpPr>
          <p:nvPr>
            <p:ph type="body" idx="3"/>
          </p:nvPr>
        </p:nvSpPr>
        <p:spPr>
          <a:xfrm>
            <a:off x="3471863" y="2241551"/>
            <a:ext cx="2915543" cy="1098549"/>
          </a:xfrm>
          <a:prstGeom prst="rect">
            <a:avLst/>
          </a:prstGeom>
          <a:noFill/>
          <a:ln>
            <a:noFill/>
          </a:ln>
        </p:spPr>
        <p:txBody>
          <a:bodyPr spcFirstLastPara="1" wrap="square" lIns="91425" tIns="91425" rIns="91425" bIns="91425" anchor="b" anchorCtr="0">
            <a:noAutofit/>
          </a:bodyPr>
          <a:lstStyle>
            <a:lvl1pPr marL="457200" marR="0" lvl="0" indent="-228600" algn="l">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50" name="Google Shape;50;p57"/>
          <p:cNvSpPr txBox="1">
            <a:spLocks noGrp="1"/>
          </p:cNvSpPr>
          <p:nvPr>
            <p:ph type="body" idx="4"/>
          </p:nvPr>
        </p:nvSpPr>
        <p:spPr>
          <a:xfrm>
            <a:off x="3471863" y="3340100"/>
            <a:ext cx="2915543" cy="4912784"/>
          </a:xfrm>
          <a:prstGeom prst="rect">
            <a:avLst/>
          </a:prstGeom>
          <a:noFill/>
          <a:ln>
            <a:noFill/>
          </a:ln>
        </p:spPr>
        <p:txBody>
          <a:bodyPr spcFirstLastPara="1" wrap="square" lIns="91425" tIns="91425" rIns="91425" bIns="91425" anchor="t" anchorCtr="0">
            <a:noAutofit/>
          </a:bodyPr>
          <a:lstStyle>
            <a:lvl1pPr marL="457200" marR="0" lvl="0" indent="-361950" algn="l">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1" name="Google Shape;51;p57"/>
          <p:cNvSpPr/>
          <p:nvPr/>
        </p:nvSpPr>
        <p:spPr>
          <a:xfrm>
            <a:off x="0" y="8783053"/>
            <a:ext cx="6858000" cy="360950"/>
          </a:xfrm>
          <a:prstGeom prst="rect">
            <a:avLst/>
          </a:prstGeom>
          <a:solidFill>
            <a:srgbClr val="2E75B5"/>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51"/>
              <a:buFont typeface="Arial"/>
              <a:buNone/>
            </a:pPr>
            <a:endParaRPr sz="1051" b="0" i="0" u="none" strike="noStrike" cap="none">
              <a:solidFill>
                <a:schemeClr val="lt1"/>
              </a:solidFill>
              <a:latin typeface="Arial"/>
              <a:ea typeface="Arial"/>
              <a:cs typeface="Arial"/>
              <a:sym typeface="Arial"/>
            </a:endParaRPr>
          </a:p>
        </p:txBody>
      </p:sp>
      <p:sp>
        <p:nvSpPr>
          <p:cNvPr id="52" name="Google Shape;52;p57"/>
          <p:cNvSpPr txBox="1">
            <a:spLocks noGrp="1"/>
          </p:cNvSpPr>
          <p:nvPr>
            <p:ph type="dt" idx="10"/>
          </p:nvPr>
        </p:nvSpPr>
        <p:spPr>
          <a:xfrm>
            <a:off x="257176" y="8783053"/>
            <a:ext cx="1543050" cy="345759"/>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57"/>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54" name="Google Shape;54;p57"/>
          <p:cNvSpPr txBox="1">
            <a:spLocks noGrp="1"/>
          </p:cNvSpPr>
          <p:nvPr>
            <p:ph type="ftr" idx="11"/>
          </p:nvPr>
        </p:nvSpPr>
        <p:spPr>
          <a:xfrm>
            <a:off x="2164557" y="8783053"/>
            <a:ext cx="2528886" cy="34575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900">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55"/>
        <p:cNvGrpSpPr/>
        <p:nvPr/>
      </p:nvGrpSpPr>
      <p:grpSpPr>
        <a:xfrm>
          <a:off x="0" y="0"/>
          <a:ext cx="0" cy="0"/>
          <a:chOff x="0" y="0"/>
          <a:chExt cx="0" cy="0"/>
        </a:xfrm>
      </p:grpSpPr>
      <p:sp>
        <p:nvSpPr>
          <p:cNvPr id="56" name="Google Shape;56;p58"/>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7" name="Google Shape;57;p58"/>
          <p:cNvSpPr/>
          <p:nvPr/>
        </p:nvSpPr>
        <p:spPr>
          <a:xfrm>
            <a:off x="0" y="8783053"/>
            <a:ext cx="6858000" cy="360950"/>
          </a:xfrm>
          <a:prstGeom prst="rect">
            <a:avLst/>
          </a:prstGeom>
          <a:solidFill>
            <a:srgbClr val="2E75B5"/>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51"/>
              <a:buFont typeface="Arial"/>
              <a:buNone/>
            </a:pPr>
            <a:endParaRPr sz="1051" b="0" i="0" u="none" strike="noStrike" cap="none">
              <a:solidFill>
                <a:schemeClr val="lt1"/>
              </a:solidFill>
              <a:latin typeface="Arial"/>
              <a:ea typeface="Arial"/>
              <a:cs typeface="Arial"/>
              <a:sym typeface="Arial"/>
            </a:endParaRPr>
          </a:p>
        </p:txBody>
      </p:sp>
      <p:sp>
        <p:nvSpPr>
          <p:cNvPr id="58" name="Google Shape;58;p58"/>
          <p:cNvSpPr txBox="1">
            <a:spLocks noGrp="1"/>
          </p:cNvSpPr>
          <p:nvPr>
            <p:ph type="dt" idx="10"/>
          </p:nvPr>
        </p:nvSpPr>
        <p:spPr>
          <a:xfrm>
            <a:off x="257176" y="8783053"/>
            <a:ext cx="1543050" cy="345759"/>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58"/>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60" name="Google Shape;60;p58"/>
          <p:cNvSpPr txBox="1">
            <a:spLocks noGrp="1"/>
          </p:cNvSpPr>
          <p:nvPr>
            <p:ph type="ftr" idx="11"/>
          </p:nvPr>
        </p:nvSpPr>
        <p:spPr>
          <a:xfrm>
            <a:off x="2164557" y="8783053"/>
            <a:ext cx="2528886" cy="34575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900">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61"/>
        <p:cNvGrpSpPr/>
        <p:nvPr/>
      </p:nvGrpSpPr>
      <p:grpSpPr>
        <a:xfrm>
          <a:off x="0" y="0"/>
          <a:ext cx="0" cy="0"/>
          <a:chOff x="0" y="0"/>
          <a:chExt cx="0" cy="0"/>
        </a:xfrm>
      </p:grpSpPr>
      <p:sp>
        <p:nvSpPr>
          <p:cNvPr id="62" name="Google Shape;62;p59"/>
          <p:cNvSpPr/>
          <p:nvPr/>
        </p:nvSpPr>
        <p:spPr>
          <a:xfrm>
            <a:off x="0" y="8783053"/>
            <a:ext cx="6858000" cy="360950"/>
          </a:xfrm>
          <a:prstGeom prst="rect">
            <a:avLst/>
          </a:prstGeom>
          <a:solidFill>
            <a:srgbClr val="2E75B5"/>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51"/>
              <a:buFont typeface="Arial"/>
              <a:buNone/>
            </a:pPr>
            <a:endParaRPr sz="1051" b="0" i="0" u="none" strike="noStrike" cap="none">
              <a:solidFill>
                <a:schemeClr val="lt1"/>
              </a:solidFill>
              <a:latin typeface="Arial"/>
              <a:ea typeface="Arial"/>
              <a:cs typeface="Arial"/>
              <a:sym typeface="Arial"/>
            </a:endParaRPr>
          </a:p>
        </p:txBody>
      </p:sp>
      <p:sp>
        <p:nvSpPr>
          <p:cNvPr id="63" name="Google Shape;63;p59"/>
          <p:cNvSpPr txBox="1">
            <a:spLocks noGrp="1"/>
          </p:cNvSpPr>
          <p:nvPr>
            <p:ph type="dt" idx="10"/>
          </p:nvPr>
        </p:nvSpPr>
        <p:spPr>
          <a:xfrm>
            <a:off x="257176" y="8783053"/>
            <a:ext cx="1543050" cy="345759"/>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59"/>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65" name="Google Shape;65;p59"/>
          <p:cNvSpPr txBox="1">
            <a:spLocks noGrp="1"/>
          </p:cNvSpPr>
          <p:nvPr>
            <p:ph type="ftr" idx="11"/>
          </p:nvPr>
        </p:nvSpPr>
        <p:spPr>
          <a:xfrm>
            <a:off x="2164557" y="8783053"/>
            <a:ext cx="2528886" cy="34575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900">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472381" y="609600"/>
            <a:ext cx="2211884" cy="21336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8" name="Google Shape;68;p60"/>
          <p:cNvSpPr txBox="1">
            <a:spLocks noGrp="1"/>
          </p:cNvSpPr>
          <p:nvPr>
            <p:ph type="body" idx="1"/>
          </p:nvPr>
        </p:nvSpPr>
        <p:spPr>
          <a:xfrm>
            <a:off x="2915543" y="1316569"/>
            <a:ext cx="3471863" cy="6498167"/>
          </a:xfrm>
          <a:prstGeom prst="rect">
            <a:avLst/>
          </a:prstGeom>
          <a:noFill/>
          <a:ln>
            <a:noFill/>
          </a:ln>
        </p:spPr>
        <p:txBody>
          <a:bodyPr spcFirstLastPara="1" wrap="square" lIns="91425" tIns="91425" rIns="91425" bIns="91425" anchor="t" anchorCtr="0">
            <a:noAutofit/>
          </a:bodyPr>
          <a:lstStyle>
            <a:lvl1pPr marL="457200" marR="0" lvl="0" indent="-381000" algn="l">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9" name="Google Shape;69;p60"/>
          <p:cNvSpPr txBox="1">
            <a:spLocks noGrp="1"/>
          </p:cNvSpPr>
          <p:nvPr>
            <p:ph type="body" idx="2"/>
          </p:nvPr>
        </p:nvSpPr>
        <p:spPr>
          <a:xfrm>
            <a:off x="472381" y="2743200"/>
            <a:ext cx="2211884" cy="5082117"/>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70" name="Google Shape;70;p60"/>
          <p:cNvSpPr/>
          <p:nvPr/>
        </p:nvSpPr>
        <p:spPr>
          <a:xfrm>
            <a:off x="0" y="8783053"/>
            <a:ext cx="6858000" cy="360950"/>
          </a:xfrm>
          <a:prstGeom prst="rect">
            <a:avLst/>
          </a:prstGeom>
          <a:solidFill>
            <a:srgbClr val="2E75B5"/>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51"/>
              <a:buFont typeface="Arial"/>
              <a:buNone/>
            </a:pPr>
            <a:endParaRPr sz="1051" b="0" i="0" u="none" strike="noStrike" cap="none">
              <a:solidFill>
                <a:schemeClr val="lt1"/>
              </a:solidFill>
              <a:latin typeface="Arial"/>
              <a:ea typeface="Arial"/>
              <a:cs typeface="Arial"/>
              <a:sym typeface="Arial"/>
            </a:endParaRPr>
          </a:p>
        </p:txBody>
      </p:sp>
      <p:sp>
        <p:nvSpPr>
          <p:cNvPr id="71" name="Google Shape;71;p60"/>
          <p:cNvSpPr txBox="1">
            <a:spLocks noGrp="1"/>
          </p:cNvSpPr>
          <p:nvPr>
            <p:ph type="dt" idx="10"/>
          </p:nvPr>
        </p:nvSpPr>
        <p:spPr>
          <a:xfrm>
            <a:off x="257176" y="8783053"/>
            <a:ext cx="1543050" cy="345759"/>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60"/>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73" name="Google Shape;73;p60"/>
          <p:cNvSpPr txBox="1">
            <a:spLocks noGrp="1"/>
          </p:cNvSpPr>
          <p:nvPr>
            <p:ph type="ftr" idx="11"/>
          </p:nvPr>
        </p:nvSpPr>
        <p:spPr>
          <a:xfrm>
            <a:off x="2164557" y="8783053"/>
            <a:ext cx="2528886" cy="34575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900">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74"/>
        <p:cNvGrpSpPr/>
        <p:nvPr/>
      </p:nvGrpSpPr>
      <p:grpSpPr>
        <a:xfrm>
          <a:off x="0" y="0"/>
          <a:ext cx="0" cy="0"/>
          <a:chOff x="0" y="0"/>
          <a:chExt cx="0" cy="0"/>
        </a:xfrm>
      </p:grpSpPr>
      <p:sp>
        <p:nvSpPr>
          <p:cNvPr id="75" name="Google Shape;75;p61"/>
          <p:cNvSpPr txBox="1">
            <a:spLocks noGrp="1"/>
          </p:cNvSpPr>
          <p:nvPr>
            <p:ph type="title"/>
          </p:nvPr>
        </p:nvSpPr>
        <p:spPr>
          <a:xfrm>
            <a:off x="472381" y="609600"/>
            <a:ext cx="2211884" cy="21336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6" name="Google Shape;76;p61"/>
          <p:cNvSpPr>
            <a:spLocks noGrp="1"/>
          </p:cNvSpPr>
          <p:nvPr>
            <p:ph type="pic" idx="2"/>
          </p:nvPr>
        </p:nvSpPr>
        <p:spPr>
          <a:xfrm>
            <a:off x="2915543" y="1316569"/>
            <a:ext cx="3471863" cy="6498167"/>
          </a:xfrm>
          <a:prstGeom prst="rect">
            <a:avLst/>
          </a:prstGeom>
          <a:noFill/>
          <a:ln>
            <a:noFill/>
          </a:ln>
        </p:spPr>
      </p:sp>
      <p:sp>
        <p:nvSpPr>
          <p:cNvPr id="77" name="Google Shape;77;p61"/>
          <p:cNvSpPr txBox="1">
            <a:spLocks noGrp="1"/>
          </p:cNvSpPr>
          <p:nvPr>
            <p:ph type="body" idx="1"/>
          </p:nvPr>
        </p:nvSpPr>
        <p:spPr>
          <a:xfrm>
            <a:off x="472381" y="2743200"/>
            <a:ext cx="2211884" cy="5082117"/>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78" name="Google Shape;78;p61"/>
          <p:cNvSpPr/>
          <p:nvPr/>
        </p:nvSpPr>
        <p:spPr>
          <a:xfrm>
            <a:off x="0" y="8783053"/>
            <a:ext cx="6858000" cy="360950"/>
          </a:xfrm>
          <a:prstGeom prst="rect">
            <a:avLst/>
          </a:prstGeom>
          <a:solidFill>
            <a:srgbClr val="2E75B5"/>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51"/>
              <a:buFont typeface="Arial"/>
              <a:buNone/>
            </a:pPr>
            <a:endParaRPr sz="1051" b="0" i="0" u="none" strike="noStrike" cap="none">
              <a:solidFill>
                <a:schemeClr val="lt1"/>
              </a:solidFill>
              <a:latin typeface="Arial"/>
              <a:ea typeface="Arial"/>
              <a:cs typeface="Arial"/>
              <a:sym typeface="Arial"/>
            </a:endParaRPr>
          </a:p>
        </p:txBody>
      </p:sp>
      <p:sp>
        <p:nvSpPr>
          <p:cNvPr id="79" name="Google Shape;79;p61"/>
          <p:cNvSpPr txBox="1">
            <a:spLocks noGrp="1"/>
          </p:cNvSpPr>
          <p:nvPr>
            <p:ph type="dt" idx="10"/>
          </p:nvPr>
        </p:nvSpPr>
        <p:spPr>
          <a:xfrm>
            <a:off x="257176" y="8783053"/>
            <a:ext cx="1543050" cy="345759"/>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61"/>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81" name="Google Shape;81;p61"/>
          <p:cNvSpPr txBox="1">
            <a:spLocks noGrp="1"/>
          </p:cNvSpPr>
          <p:nvPr>
            <p:ph type="ftr" idx="11"/>
          </p:nvPr>
        </p:nvSpPr>
        <p:spPr>
          <a:xfrm>
            <a:off x="2164557" y="8783053"/>
            <a:ext cx="2528886" cy="34575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900">
                <a:solidFill>
                  <a:srgbClr val="D0CECE"/>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2"/>
          <p:cNvSpPr/>
          <p:nvPr/>
        </p:nvSpPr>
        <p:spPr>
          <a:xfrm>
            <a:off x="0" y="8783053"/>
            <a:ext cx="6858000" cy="360950"/>
          </a:xfrm>
          <a:prstGeom prst="rect">
            <a:avLst/>
          </a:prstGeom>
          <a:solidFill>
            <a:srgbClr val="2E75B5"/>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51"/>
              <a:buFont typeface="Arial"/>
              <a:buNone/>
            </a:pPr>
            <a:endParaRPr sz="1051" b="0" i="0" u="none" strike="noStrike" cap="none">
              <a:solidFill>
                <a:schemeClr val="lt1"/>
              </a:solidFill>
              <a:latin typeface="Arial"/>
              <a:ea typeface="Arial"/>
              <a:cs typeface="Arial"/>
              <a:sym typeface="Arial"/>
            </a:endParaRPr>
          </a:p>
        </p:txBody>
      </p:sp>
      <p:sp>
        <p:nvSpPr>
          <p:cNvPr id="11" name="Google Shape;11;p52"/>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52"/>
          <p:cNvSpPr txBox="1">
            <a:spLocks noGrp="1"/>
          </p:cNvSpPr>
          <p:nvPr>
            <p:ph type="body" idx="1"/>
          </p:nvPr>
        </p:nvSpPr>
        <p:spPr>
          <a:xfrm>
            <a:off x="471488" y="2434167"/>
            <a:ext cx="5915025" cy="5801784"/>
          </a:xfrm>
          <a:prstGeom prst="rect">
            <a:avLst/>
          </a:prstGeom>
          <a:noFill/>
          <a:ln>
            <a:noFill/>
          </a:ln>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 name="Google Shape;13;p52"/>
          <p:cNvSpPr txBox="1">
            <a:spLocks noGrp="1"/>
          </p:cNvSpPr>
          <p:nvPr>
            <p:ph type="dt" idx="10"/>
          </p:nvPr>
        </p:nvSpPr>
        <p:spPr>
          <a:xfrm>
            <a:off x="257176" y="8783053"/>
            <a:ext cx="1543050" cy="345759"/>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D0CECE"/>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2"/>
          <p:cNvSpPr txBox="1">
            <a:spLocks noGrp="1"/>
          </p:cNvSpPr>
          <p:nvPr>
            <p:ph type="ftr" idx="11"/>
          </p:nvPr>
        </p:nvSpPr>
        <p:spPr>
          <a:xfrm>
            <a:off x="2164557" y="8783053"/>
            <a:ext cx="2528886" cy="345758"/>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D0CECE"/>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52"/>
          <p:cNvSpPr txBox="1">
            <a:spLocks noGrp="1"/>
          </p:cNvSpPr>
          <p:nvPr>
            <p:ph type="sldNum" idx="12"/>
          </p:nvPr>
        </p:nvSpPr>
        <p:spPr>
          <a:xfrm>
            <a:off x="5228474" y="8783053"/>
            <a:ext cx="1543050" cy="33863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D0CEC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jobcan.zendesk.com/hc/ja/articles/900000024706" TargetMode="External"/><Relationship Id="rId3" Type="http://schemas.openxmlformats.org/officeDocument/2006/relationships/image" Target="../media/image12.png"/><Relationship Id="rId7" Type="http://schemas.openxmlformats.org/officeDocument/2006/relationships/hyperlink" Target="https://jobcan.zendesk.com/hc/ja/articles/36000036582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jobcan.zendesk.com/hc/ja/articles/200591079" TargetMode="External"/><Relationship Id="rId5" Type="http://schemas.openxmlformats.org/officeDocument/2006/relationships/hyperlink" Target="https://jobcan.zendesk.com/hc/ja/articles/200693289" TargetMode="External"/><Relationship Id="rId4" Type="http://schemas.openxmlformats.org/officeDocument/2006/relationships/hyperlink" Target="https://jobcan.zendesk.com/hc/ja/articles/200693419"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jobcan.zendesk.com/hc/ja/articles/200693419" TargetMode="External"/><Relationship Id="rId7" Type="http://schemas.openxmlformats.org/officeDocument/2006/relationships/hyperlink" Target="https://jobcan.zendesk.com/hc/ja/articles/36000029242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jobcan.zendesk.com/hc/ja/articles/200693299" TargetMode="External"/><Relationship Id="rId5" Type="http://schemas.openxmlformats.org/officeDocument/2006/relationships/hyperlink" Target="https://jobcan.zendesk.com/hc/ja/articles/201511755" TargetMode="External"/><Relationship Id="rId4" Type="http://schemas.openxmlformats.org/officeDocument/2006/relationships/hyperlink" Target="https://jobcan.zendesk.com/hc/ja/articles/360000281342"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jobcan.zendesk.com/hc/ja/articles/360000614801" TargetMode="External"/><Relationship Id="rId3" Type="http://schemas.openxmlformats.org/officeDocument/2006/relationships/hyperlink" Target="https://jobcan.zendesk.com/hc/ja/articles/13202488565657" TargetMode="External"/><Relationship Id="rId7" Type="http://schemas.openxmlformats.org/officeDocument/2006/relationships/hyperlink" Target="https://jobcan.zendesk.com/hc/ja/articles/36000061494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jobcan.zendesk.com/hc/ja/articles/201102735" TargetMode="External"/><Relationship Id="rId5" Type="http://schemas.openxmlformats.org/officeDocument/2006/relationships/hyperlink" Target="https://jobcan.zendesk.com/hc/ja/articles/115000085402" TargetMode="External"/><Relationship Id="rId4" Type="http://schemas.openxmlformats.org/officeDocument/2006/relationships/hyperlink" Target="https://jobcan.zendesk.com/hc/ja/articles/201525315" TargetMode="External"/><Relationship Id="rId9" Type="http://schemas.openxmlformats.org/officeDocument/2006/relationships/hyperlink" Target="https://jobcan.zendesk.com/hc/ja/articles/201094975"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jobcan.zendesk.com/hc/ja/articles/200693289" TargetMode="External"/><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jobcan.zendesk.com/hc/ja/articles/115000084601" TargetMode="External"/><Relationship Id="rId5" Type="http://schemas.openxmlformats.org/officeDocument/2006/relationships/hyperlink" Target="https://jobcan.zendesk.com/hc/ja/articles/360000319081" TargetMode="External"/><Relationship Id="rId4" Type="http://schemas.openxmlformats.org/officeDocument/2006/relationships/hyperlink" Target="https://jobcan.zendesk.com/hc/ja/articles/204611169"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jobcan.zendesk.com/hc/ja/articles/20069328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jobcan.zendesk.com/hc/ja/articles/201102735"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jobcan.zendesk.com/hc/ja/articles/200692189" TargetMode="External"/><Relationship Id="rId7" Type="http://schemas.openxmlformats.org/officeDocument/2006/relationships/hyperlink" Target="https://jobcan.zendesk.com/hc/ja/articles/200682789"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jobcan.zendesk.com/hc/ja/articles/360000583261" TargetMode="External"/><Relationship Id="rId5" Type="http://schemas.openxmlformats.org/officeDocument/2006/relationships/hyperlink" Target="https://jobcan.zendesk.com/hc/ja/articles/360000292421" TargetMode="External"/><Relationship Id="rId4" Type="http://schemas.openxmlformats.org/officeDocument/2006/relationships/hyperlink" Target="https://jobcan.zendesk.com/hc/ja/articles/204515775" TargetMode="External"/><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hyperlink" Target="https://jobcan.zendesk.com/hc/ja/articles/204515775"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jobcan.zendesk.com/hc/ja/articles/201094705"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jobcan.zendesk.com/hc/ja/articles/360000625962"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hyperlink" Target="https://jobcan.zendesk.com/hc/ja/articles/201499105"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jobcan.zendesk.com/hc/ja/articles/201102585"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hyperlink" Target="https://jobcan.zendesk.com/hc/ja/articles/200700089"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jobcan.zendesk.com/hc/ja/articles/360000599822" TargetMode="Externa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jobcan.zendesk.com/hc/ja/articles/200692729"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hyperlink" Target="https://jobcan.zendesk.com/hc/ja/articles/360000614721" TargetMode="Externa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jobcan.zendesk.com/hc/ja/articles/201512195" TargetMode="External"/><Relationship Id="rId7" Type="http://schemas.openxmlformats.org/officeDocument/2006/relationships/hyperlink" Target="https://jobcan.zendesk.com/hc/ja/articles/200692729"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jobcan.zendesk.com/hc/ja/articles/360000614721" TargetMode="External"/><Relationship Id="rId5" Type="http://schemas.openxmlformats.org/officeDocument/2006/relationships/hyperlink" Target="https://jobcan.zendesk.com/hc/ja/articles/200700089" TargetMode="External"/><Relationship Id="rId4" Type="http://schemas.openxmlformats.org/officeDocument/2006/relationships/hyperlink" Target="https://jobcan.zendesk.com/hc/ja/articles/201510055"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jobcan.zendesk.com/hc/ja/articles/200681399"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hyperlink" Target="https://jobcan.zendesk.com/hc/ja/articles/360000584361"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jobcan.zendesk.com/hc/ja/articles/201094925" TargetMode="External"/><Relationship Id="rId7"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jobcan.zendesk.com/hc/ja/articles/115000088322" TargetMode="External"/><Relationship Id="rId5" Type="http://schemas.openxmlformats.org/officeDocument/2006/relationships/hyperlink" Target="https://jobcan.zendesk.com/hc/ja/articles/200692189" TargetMode="External"/><Relationship Id="rId4" Type="http://schemas.openxmlformats.org/officeDocument/2006/relationships/hyperlink" Target="https://jobcan.zendesk.com/hc/ja/articles/201094915"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jobcan.zendesk.com/hc/ja/articles/201094915" TargetMode="External"/><Relationship Id="rId5" Type="http://schemas.openxmlformats.org/officeDocument/2006/relationships/image" Target="../media/image41.pn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jobcan.zendesk.com/hc/ja/articles/115000085402" TargetMode="External"/><Relationship Id="rId7"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jobcan.zendesk.com/hc/ja/articles/12090844418201" TargetMode="External"/><Relationship Id="rId5" Type="http://schemas.openxmlformats.org/officeDocument/2006/relationships/hyperlink" Target="https://jobcan.zendesk.com/hc/ja/articles/201094885" TargetMode="External"/><Relationship Id="rId4" Type="http://schemas.openxmlformats.org/officeDocument/2006/relationships/hyperlink" Target="https://jobcan.zendesk.com/hc/ja/articles/20151225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jobcan.zendesk.com/hc/ja/articles/201094885"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8" Type="http://schemas.openxmlformats.org/officeDocument/2006/relationships/hyperlink" Target="https://jobcan.zendesk.com/hc/ja/articles/201204585" TargetMode="External"/><Relationship Id="rId3" Type="http://schemas.openxmlformats.org/officeDocument/2006/relationships/hyperlink" Target="https://jobcan.zendesk.com/hc/ja/articles/201094725" TargetMode="External"/><Relationship Id="rId7" Type="http://schemas.openxmlformats.org/officeDocument/2006/relationships/hyperlink" Target="https://jobcan.zendesk.com/hc/ja/articles/201094945"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hyperlink" Target="https://jobcan.zendesk.com/hc/ja/articles/201103975" TargetMode="External"/><Relationship Id="rId10" Type="http://schemas.openxmlformats.org/officeDocument/2006/relationships/hyperlink" Target="https://jobcan.zendesk.com/hc/ja/articles/200692879" TargetMode="External"/><Relationship Id="rId4" Type="http://schemas.openxmlformats.org/officeDocument/2006/relationships/hyperlink" Target="https://jobcan.zendesk.com/hc/ja/articles/201094085" TargetMode="External"/><Relationship Id="rId9" Type="http://schemas.openxmlformats.org/officeDocument/2006/relationships/hyperlink" Target="https://jobcan.zendesk.com/hc/ja/articles/201248075"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jobcan.zendesk.com/hc/ja/articles/18812572583065" TargetMode="External"/><Relationship Id="rId5" Type="http://schemas.openxmlformats.org/officeDocument/2006/relationships/image" Target="../media/image48.png"/><Relationship Id="rId4" Type="http://schemas.openxmlformats.org/officeDocument/2006/relationships/hyperlink" Target="https://jobcan.zendesk.com/hc/ja/articles/13202488565657"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jobcan.zendesk.com/hc/ja/articles/15756621222937"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hyperlink" Target="https://jobcan.zendesk.com/hc/ja/articles/201199279" TargetMode="External"/><Relationship Id="rId4" Type="http://schemas.openxmlformats.org/officeDocument/2006/relationships/hyperlink" Target="https://jobcan.zendesk.com/hc/ja/articles/115000088302"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jobcan.zendesk.com/hc/ja/articles/115000088302"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jobcan.zendesk.com/hc/ja/articles/201094945"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jobcan.zendesk.com/hc/ja/articles/12256663063705" TargetMode="External"/><Relationship Id="rId7"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jobcan.zendesk.com/hc/ja/articles/12393080433433" TargetMode="External"/><Relationship Id="rId5" Type="http://schemas.openxmlformats.org/officeDocument/2006/relationships/image" Target="../media/image52.png"/><Relationship Id="rId4" Type="http://schemas.openxmlformats.org/officeDocument/2006/relationships/hyperlink" Target="https://jobcan.zendesk.com/hc/ja/articles/36709642293273"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jobcan.zendesk.com/hc/ja/articles/360000614801" TargetMode="External"/><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jobcan.zendesk.com/hc/ja/articles/200681229" TargetMode="External"/><Relationship Id="rId5" Type="http://schemas.openxmlformats.org/officeDocument/2006/relationships/hyperlink" Target="https://jobcan.zendesk.com/hc/ja/articles/201499105" TargetMode="External"/><Relationship Id="rId4" Type="http://schemas.openxmlformats.org/officeDocument/2006/relationships/hyperlink" Target="https://jobcan.zendesk.com/hc/ja/articles/201102735"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jobcan.zendesk.com/hc/ja/articles/12393043514777"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hyperlink" Target="https://jobcan.zendesk.com/hc/ja/articles/12393085632793" TargetMode="External"/><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3" Type="http://schemas.openxmlformats.org/officeDocument/2006/relationships/hyperlink" Target="https://jobcan.zendesk.com/hc/ja/articles/12852032446105"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hyperlink" Target="https://jobcan.zendesk.com/hc/ja/articles/12937029818521" TargetMode="External"/><Relationship Id="rId4" Type="http://schemas.openxmlformats.org/officeDocument/2006/relationships/hyperlink" Target="https://jobcan.zendesk.com/hc/ja/articles/12852490750233"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jobcan.zendesk.com/hc/ja/articles/12392948196377" TargetMode="External"/><Relationship Id="rId7" Type="http://schemas.openxmlformats.org/officeDocument/2006/relationships/image" Target="../media/image58.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jobcan.zendesk.com/hc/ja/articles/12936829106841" TargetMode="External"/><Relationship Id="rId5" Type="http://schemas.openxmlformats.org/officeDocument/2006/relationships/hyperlink" Target="https://jobcan.zendesk.com/hc/ja/articles/12393036314393" TargetMode="External"/><Relationship Id="rId4" Type="http://schemas.openxmlformats.org/officeDocument/2006/relationships/image" Target="../media/image57.png"/></Relationships>
</file>

<file path=ppt/slides/_rels/slide53.xml.rels><?xml version="1.0" encoding="UTF-8" standalone="yes"?>
<Relationships xmlns="http://schemas.openxmlformats.org/package/2006/relationships"><Relationship Id="rId3" Type="http://schemas.openxmlformats.org/officeDocument/2006/relationships/hyperlink" Target="https://jobcan.zendesk.com/hc/ja/articles/12393080433433" TargetMode="External"/><Relationship Id="rId7" Type="http://schemas.openxmlformats.org/officeDocument/2006/relationships/image" Target="../media/image60.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hyperlink" Target="https://jobcan.zendesk.com/hc/ja/articles/12393085632793" TargetMode="External"/><Relationship Id="rId4" Type="http://schemas.openxmlformats.org/officeDocument/2006/relationships/hyperlink" Target="https://jobcan.zendesk.com/hc/ja/articles/12393043514777"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jobcan.zendesk.com/hc/ja/articles/12393043514777"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5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5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jobcan.zendesk.com/hc/ja/articles/12393085632793"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jobcan.zendesk.com/hc/ja/articles/201094975"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jobcan.zendesk.com/hc/ja/articles/12936982611097"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hyperlink" Target="https://jobcan.zendesk.com/hc/ja/articles/12936933543065"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jobcan.zendesk.com/hc/ja/articles/12852032446105"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hyperlink" Target="https://jobcan.zendesk.com/hc/ja/articles/12852490750233"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jobcan.zendesk.com/hc/ja/articles/12392948196377"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64.xml.rels><?xml version="1.0" encoding="UTF-8" standalone="yes"?>
<Relationships xmlns="http://schemas.openxmlformats.org/package/2006/relationships"><Relationship Id="rId3" Type="http://schemas.openxmlformats.org/officeDocument/2006/relationships/hyperlink" Target="https://jobcan.zendesk.com/hc/ja/articles/12393036314393"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hyperlink" Target="https://jobcan.zendesk.com/hc/ja/articles/12936829106841"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jobcan.zendesk.com/hc/ja/articles/12936829106841"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66.xml.rels><?xml version="1.0" encoding="UTF-8" standalone="yes"?>
<Relationships xmlns="http://schemas.openxmlformats.org/package/2006/relationships"><Relationship Id="rId3" Type="http://schemas.openxmlformats.org/officeDocument/2006/relationships/hyperlink" Target="https://jobcan.zendesk.com/hc/ja/articles/12936982611097" TargetMode="External"/><Relationship Id="rId7" Type="http://schemas.openxmlformats.org/officeDocument/2006/relationships/hyperlink" Target="https://jobcan.zendesk.com/hc/ja/articles/200693289"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s://jobcan.zendesk.com/hc/ja/articles/12937077722393" TargetMode="External"/><Relationship Id="rId5" Type="http://schemas.openxmlformats.org/officeDocument/2006/relationships/hyperlink" Target="https://jobcan.zendesk.com/hc/ja/articles/37007753629465" TargetMode="External"/><Relationship Id="rId4" Type="http://schemas.openxmlformats.org/officeDocument/2006/relationships/hyperlink" Target="https://jobcan.zendesk.com/hc/ja/articles/12936933543065"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jobcan.zendesk.com/hc/ja/articles/12937077722393"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hyperlink" Target="https://jobcan.zendesk.com/hc/ja/articles/200693289"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7.xml.rels><?xml version="1.0" encoding="UTF-8" standalone="yes"?>
<Relationships xmlns="http://schemas.openxmlformats.org/package/2006/relationships"><Relationship Id="rId3" Type="http://schemas.openxmlformats.org/officeDocument/2006/relationships/hyperlink" Target="https://jobcan.zendesk.com/hc/ja/articles/20070049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jobcan.zendesk.com/hc/ja/articles/204754095"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https://jobcan.zendesk.com/hc/ja/articles/12936829106841"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72.xml.rels><?xml version="1.0" encoding="UTF-8" standalone="yes"?>
<Relationships xmlns="http://schemas.openxmlformats.org/package/2006/relationships"><Relationship Id="rId3" Type="http://schemas.openxmlformats.org/officeDocument/2006/relationships/hyperlink" Target="https://jobcan.zendesk.com/hc/ja/articles/29228766676121"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png"/></Relationships>
</file>

<file path=ppt/slides/_rels/slide7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hyperlink" Target="https://jobcan.zendesk.com/hc/ja/articles/200692189" TargetMode="External"/><Relationship Id="rId7" Type="http://schemas.openxmlformats.org/officeDocument/2006/relationships/hyperlink" Target="https://jobcan.zendesk.com/hc/ja/articles/5255326998937"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https://jobcan.zendesk.com/hc/ja/articles/900006219406" TargetMode="External"/><Relationship Id="rId5" Type="http://schemas.openxmlformats.org/officeDocument/2006/relationships/hyperlink" Target="https://jobcan.zendesk.com/hc/ja/articles/21115179548441" TargetMode="External"/><Relationship Id="rId4" Type="http://schemas.openxmlformats.org/officeDocument/2006/relationships/hyperlink" Target="https://jobcan.zendesk.com/hc/ja/articles/200692179" TargetMode="External"/><Relationship Id="rId9" Type="http://schemas.openxmlformats.org/officeDocument/2006/relationships/image" Target="../media/image91.png"/></Relationships>
</file>

<file path=ppt/slides/_rels/slide7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hyperlink" Target="https://jobcan.zendesk.com/hc/ja/articles/205211775" TargetMode="External"/><Relationship Id="rId4" Type="http://schemas.openxmlformats.org/officeDocument/2006/relationships/image" Target="../media/image93.png"/></Relationships>
</file>

<file path=ppt/slides/_rels/slide7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jobcan.zendesk.com/hc/ja/articles/200692179"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png"/></Relationships>
</file>

<file path=ppt/slides/_rels/slide7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hyperlink" Target="https://jobcan.zendesk.com/hc/ja/articles/205207125" TargetMode="External"/><Relationship Id="rId4" Type="http://schemas.openxmlformats.org/officeDocument/2006/relationships/image" Target="../media/image97.png"/></Relationships>
</file>

<file path=ppt/slides/_rels/slide8.xml.rels><?xml version="1.0" encoding="UTF-8" standalone="yes"?>
<Relationships xmlns="http://schemas.openxmlformats.org/package/2006/relationships"><Relationship Id="rId3" Type="http://schemas.openxmlformats.org/officeDocument/2006/relationships/hyperlink" Target="https://jobcan.zendesk.com/hc/ja/articles/20069329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jobcan.zendesk.com/hc/ja/articles/20478379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
          <p:cNvPicPr preferRelativeResize="0"/>
          <p:nvPr/>
        </p:nvPicPr>
        <p:blipFill rotWithShape="1">
          <a:blip r:embed="rId3">
            <a:alphaModFix/>
          </a:blip>
          <a:srcRect/>
          <a:stretch/>
        </p:blipFill>
        <p:spPr>
          <a:xfrm>
            <a:off x="1775529" y="3764635"/>
            <a:ext cx="3296091" cy="1192996"/>
          </a:xfrm>
          <a:prstGeom prst="rect">
            <a:avLst/>
          </a:prstGeom>
          <a:noFill/>
          <a:ln>
            <a:noFill/>
          </a:ln>
        </p:spPr>
      </p:pic>
      <p:sp>
        <p:nvSpPr>
          <p:cNvPr id="107" name="Google Shape;107;p1"/>
          <p:cNvSpPr txBox="1"/>
          <p:nvPr/>
        </p:nvSpPr>
        <p:spPr>
          <a:xfrm>
            <a:off x="1535869" y="5110075"/>
            <a:ext cx="37866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初期設定マニュアル</a:t>
            </a:r>
            <a:endParaRPr sz="1800" b="0" i="0" u="none" strike="noStrike" cap="none">
              <a:solidFill>
                <a:schemeClr val="dk1"/>
              </a:solidFill>
              <a:latin typeface="Arial"/>
              <a:ea typeface="Arial"/>
              <a:cs typeface="Arial"/>
              <a:sym typeface="Arial"/>
            </a:endParaRPr>
          </a:p>
        </p:txBody>
      </p:sp>
      <p:grpSp>
        <p:nvGrpSpPr>
          <p:cNvPr id="108" name="Google Shape;108;p1"/>
          <p:cNvGrpSpPr/>
          <p:nvPr/>
        </p:nvGrpSpPr>
        <p:grpSpPr>
          <a:xfrm>
            <a:off x="0" y="348541"/>
            <a:ext cx="6858000" cy="57859"/>
            <a:chOff x="276446" y="1127056"/>
            <a:chExt cx="6241312" cy="45084"/>
          </a:xfrm>
        </p:grpSpPr>
        <p:cxnSp>
          <p:nvCxnSpPr>
            <p:cNvPr id="109" name="Google Shape;109;p1"/>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110" name="Google Shape;110;p1"/>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111" name="Google Shape;111;p1"/>
          <p:cNvSpPr txBox="1"/>
          <p:nvPr/>
        </p:nvSpPr>
        <p:spPr>
          <a:xfrm>
            <a:off x="2842960" y="8315865"/>
            <a:ext cx="37863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ja-JP" sz="1800" b="0" i="0" u="none" strike="noStrike" cap="none">
                <a:solidFill>
                  <a:srgbClr val="7F7F7F"/>
                </a:solidFill>
                <a:latin typeface="Arial"/>
                <a:ea typeface="Arial"/>
                <a:cs typeface="Arial"/>
                <a:sym typeface="Arial"/>
              </a:rPr>
              <a:t>202</a:t>
            </a:r>
            <a:r>
              <a:rPr lang="ja-JP" sz="1800">
                <a:solidFill>
                  <a:srgbClr val="7F7F7F"/>
                </a:solidFill>
              </a:rPr>
              <a:t>5</a:t>
            </a:r>
            <a:r>
              <a:rPr lang="ja-JP" sz="1800" b="0" i="0" u="none" strike="noStrike" cap="none">
                <a:solidFill>
                  <a:srgbClr val="7F7F7F"/>
                </a:solidFill>
                <a:latin typeface="Arial"/>
                <a:ea typeface="Arial"/>
                <a:cs typeface="Arial"/>
                <a:sym typeface="Arial"/>
              </a:rPr>
              <a:t>.</a:t>
            </a:r>
            <a:r>
              <a:rPr lang="ja-JP" sz="1800">
                <a:solidFill>
                  <a:srgbClr val="7F7F7F"/>
                </a:solidFill>
              </a:rPr>
              <a:t>01</a:t>
            </a:r>
            <a:endParaRPr sz="1800" b="0" i="0" u="none" strike="noStrike" cap="none">
              <a:solidFill>
                <a:srgbClr val="7F7F7F"/>
              </a:solidFill>
              <a:latin typeface="Arial"/>
              <a:ea typeface="Arial"/>
              <a:cs typeface="Arial"/>
              <a:sym typeface="Arial"/>
            </a:endParaRPr>
          </a:p>
        </p:txBody>
      </p:sp>
      <p:sp>
        <p:nvSpPr>
          <p:cNvPr id="112" name="Google Shape;112;p1"/>
          <p:cNvSpPr txBox="1"/>
          <p:nvPr/>
        </p:nvSpPr>
        <p:spPr>
          <a:xfrm>
            <a:off x="2164557" y="8783053"/>
            <a:ext cx="2529000" cy="345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ja-JP" sz="900">
                <a:solidFill>
                  <a:srgbClr val="D0CECE"/>
                </a:solidFill>
                <a:latin typeface="Calibri"/>
                <a:ea typeface="Calibri"/>
                <a:cs typeface="Calibri"/>
                <a:sym typeface="Calibri"/>
              </a:rPr>
              <a:t>2018 © Donuts Co. Ltd, All Rights Reserved</a:t>
            </a:r>
            <a:endParaRPr sz="900">
              <a:solidFill>
                <a:srgbClr val="D0CECE"/>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8"/>
          <p:cNvSpPr txBox="1"/>
          <p:nvPr/>
        </p:nvSpPr>
        <p:spPr>
          <a:xfrm>
            <a:off x="359944" y="1078977"/>
            <a:ext cx="6241200" cy="306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600" b="1" i="0" u="none" strike="noStrike" cap="none">
                <a:solidFill>
                  <a:schemeClr val="dk1"/>
                </a:solidFill>
                <a:latin typeface="Arial"/>
                <a:ea typeface="Arial"/>
                <a:cs typeface="Arial"/>
                <a:sym typeface="Arial"/>
              </a:rPr>
              <a:t>スタッフ登録</a:t>
            </a:r>
            <a:endParaRPr sz="1600" b="1" i="0" u="none" strike="noStrike" cap="none">
              <a:solidFill>
                <a:schemeClr val="dk1"/>
              </a:solidFill>
              <a:latin typeface="Arial"/>
              <a:ea typeface="Arial"/>
              <a:cs typeface="Arial"/>
              <a:sym typeface="Arial"/>
            </a:endParaRPr>
          </a:p>
        </p:txBody>
      </p:sp>
      <p:grpSp>
        <p:nvGrpSpPr>
          <p:cNvPr id="274" name="Google Shape;274;p8"/>
          <p:cNvGrpSpPr/>
          <p:nvPr/>
        </p:nvGrpSpPr>
        <p:grpSpPr>
          <a:xfrm>
            <a:off x="0" y="348541"/>
            <a:ext cx="6858000" cy="57859"/>
            <a:chOff x="276446" y="1127056"/>
            <a:chExt cx="6241312" cy="45084"/>
          </a:xfrm>
        </p:grpSpPr>
        <p:cxnSp>
          <p:nvCxnSpPr>
            <p:cNvPr id="275" name="Google Shape;275;p8"/>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276" name="Google Shape;276;p8"/>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277" name="Google Shape;277;p8"/>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a:latin typeface="Arial"/>
                <a:ea typeface="Arial"/>
                <a:cs typeface="Arial"/>
                <a:sym typeface="Arial"/>
              </a:rPr>
              <a:t>４</a:t>
            </a:r>
            <a:r>
              <a:rPr lang="ja-JP" sz="1800" b="1" i="0" u="none" strike="noStrike" cap="none">
                <a:latin typeface="Arial"/>
                <a:ea typeface="Arial"/>
                <a:cs typeface="Arial"/>
                <a:sym typeface="Arial"/>
              </a:rPr>
              <a:t>．</a:t>
            </a:r>
            <a:r>
              <a:rPr lang="ja-JP" sz="1800" b="1">
                <a:latin typeface="Arial"/>
                <a:ea typeface="Arial"/>
                <a:cs typeface="Arial"/>
                <a:sym typeface="Arial"/>
              </a:rPr>
              <a:t>スタッフの登録</a:t>
            </a:r>
            <a:endParaRPr sz="1100" b="0" i="0" u="none" strike="noStrike" cap="none">
              <a:latin typeface="Arial"/>
              <a:ea typeface="Arial"/>
              <a:cs typeface="Arial"/>
              <a:sym typeface="Arial"/>
            </a:endParaRPr>
          </a:p>
        </p:txBody>
      </p:sp>
      <p:cxnSp>
        <p:nvCxnSpPr>
          <p:cNvPr id="278" name="Google Shape;278;p8"/>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pic>
        <p:nvPicPr>
          <p:cNvPr id="279" name="Google Shape;279;p8"/>
          <p:cNvPicPr preferRelativeResize="0"/>
          <p:nvPr/>
        </p:nvPicPr>
        <p:blipFill rotWithShape="1">
          <a:blip r:embed="rId3">
            <a:alphaModFix/>
          </a:blip>
          <a:srcRect/>
          <a:stretch/>
        </p:blipFill>
        <p:spPr>
          <a:xfrm>
            <a:off x="638375" y="1498225"/>
            <a:ext cx="5581249" cy="3347875"/>
          </a:xfrm>
          <a:prstGeom prst="rect">
            <a:avLst/>
          </a:prstGeom>
          <a:noFill/>
          <a:ln>
            <a:noFill/>
          </a:ln>
        </p:spPr>
      </p:pic>
      <p:sp>
        <p:nvSpPr>
          <p:cNvPr id="280" name="Google Shape;280;p8"/>
          <p:cNvSpPr txBox="1"/>
          <p:nvPr/>
        </p:nvSpPr>
        <p:spPr>
          <a:xfrm>
            <a:off x="361950" y="4977175"/>
            <a:ext cx="6761100" cy="1765500"/>
          </a:xfrm>
          <a:prstGeom prst="rect">
            <a:avLst/>
          </a:prstGeom>
          <a:noFill/>
          <a:ln>
            <a:noFill/>
          </a:ln>
        </p:spPr>
        <p:txBody>
          <a:bodyPr spcFirstLastPara="1" wrap="square" lIns="91425" tIns="91425" rIns="91425" bIns="91425"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基本情報設定→各種設定→初期設定一覧→</a:t>
            </a:r>
            <a:r>
              <a:rPr lang="ja-JP" sz="1100" b="0" i="0" u="sng" strike="noStrike" cap="none">
                <a:solidFill>
                  <a:schemeClr val="hlink"/>
                </a:solidFill>
                <a:latin typeface="Arial"/>
                <a:ea typeface="Arial"/>
                <a:cs typeface="Arial"/>
                <a:sym typeface="Arial"/>
                <a:hlinkClick r:id="rId4"/>
              </a:rPr>
              <a:t>スタッフ登録</a:t>
            </a:r>
            <a:endParaRPr sz="1100">
              <a:solidFill>
                <a:schemeClr val="dk1"/>
              </a:solidFill>
            </a:endParaRPr>
          </a:p>
          <a:p>
            <a:pPr marL="0" lvl="0" indent="0" algn="l" rtl="0">
              <a:lnSpc>
                <a:spcPct val="120000"/>
              </a:lnSpc>
              <a:spcBef>
                <a:spcPts val="500"/>
              </a:spcBef>
              <a:spcAft>
                <a:spcPts val="0"/>
              </a:spcAft>
              <a:buClr>
                <a:schemeClr val="dk1"/>
              </a:buClr>
              <a:buSzPts val="1000"/>
              <a:buFont typeface="Arial"/>
              <a:buNone/>
            </a:pPr>
            <a:r>
              <a:rPr lang="ja-JP" sz="1100">
                <a:solidFill>
                  <a:schemeClr val="dk1"/>
                </a:solidFill>
              </a:rPr>
              <a:t>次に、ジョブカン勤怠管理を利用する従業員を「スタッフ」として登録します。</a:t>
            </a:r>
            <a:br>
              <a:rPr lang="ja-JP" sz="1100">
                <a:solidFill>
                  <a:schemeClr val="dk1"/>
                </a:solidFill>
              </a:rPr>
            </a:br>
            <a:r>
              <a:rPr lang="ja-JP" sz="1100">
                <a:solidFill>
                  <a:schemeClr val="dk1"/>
                </a:solidFill>
              </a:rPr>
              <a:t>勤怠データの記録や休暇の取得など、ジョブカン勤怠管理の機能を利用させたい従業員は</a:t>
            </a:r>
            <a:br>
              <a:rPr lang="ja-JP" sz="1100">
                <a:solidFill>
                  <a:schemeClr val="dk1"/>
                </a:solidFill>
              </a:rPr>
            </a:br>
            <a:r>
              <a:rPr lang="ja-JP" sz="1100">
                <a:solidFill>
                  <a:schemeClr val="dk1"/>
                </a:solidFill>
              </a:rPr>
              <a:t>すべて登録する必要があります。</a:t>
            </a:r>
            <a:endParaRPr sz="1100">
              <a:solidFill>
                <a:schemeClr val="dk1"/>
              </a:solidFill>
            </a:endParaRPr>
          </a:p>
          <a:p>
            <a:pPr marL="0" lvl="0" indent="0" algn="l" rtl="0">
              <a:lnSpc>
                <a:spcPct val="120000"/>
              </a:lnSpc>
              <a:spcBef>
                <a:spcPts val="500"/>
              </a:spcBef>
              <a:spcAft>
                <a:spcPts val="0"/>
              </a:spcAft>
              <a:buClr>
                <a:schemeClr val="dk1"/>
              </a:buClr>
              <a:buSzPts val="1000"/>
              <a:buFont typeface="Arial"/>
              <a:buNone/>
            </a:pPr>
            <a:r>
              <a:rPr lang="ja-JP" sz="1100" u="sng">
                <a:solidFill>
                  <a:schemeClr val="hlink"/>
                </a:solidFill>
                <a:hlinkClick r:id="rId5"/>
              </a:rPr>
              <a:t>グループ管理者</a:t>
            </a:r>
            <a:r>
              <a:rPr lang="ja-JP" sz="1100">
                <a:solidFill>
                  <a:schemeClr val="dk1"/>
                </a:solidFill>
              </a:rPr>
              <a:t>としてスタッフの管理のみ行う方については、スタッフ登録の必要は</a:t>
            </a:r>
            <a:br>
              <a:rPr lang="ja-JP" sz="1100">
                <a:solidFill>
                  <a:schemeClr val="dk1"/>
                </a:solidFill>
              </a:rPr>
            </a:br>
            <a:r>
              <a:rPr lang="ja-JP" sz="1100">
                <a:solidFill>
                  <a:schemeClr val="dk1"/>
                </a:solidFill>
              </a:rPr>
              <a:t>ありません。</a:t>
            </a:r>
            <a:endParaRPr sz="1100">
              <a:solidFill>
                <a:schemeClr val="dk1"/>
              </a:solidFill>
            </a:endParaRPr>
          </a:p>
          <a:p>
            <a:pPr marL="0" lvl="0" indent="0" algn="l" rtl="0">
              <a:lnSpc>
                <a:spcPct val="120000"/>
              </a:lnSpc>
              <a:spcBef>
                <a:spcPts val="500"/>
              </a:spcBef>
              <a:spcAft>
                <a:spcPts val="500"/>
              </a:spcAft>
              <a:buClr>
                <a:schemeClr val="dk1"/>
              </a:buClr>
              <a:buSzPts val="1050"/>
              <a:buFont typeface="Arial"/>
              <a:buNone/>
            </a:pPr>
            <a:r>
              <a:rPr lang="ja-JP" sz="1100">
                <a:solidFill>
                  <a:schemeClr val="dk1"/>
                </a:solidFill>
              </a:rPr>
              <a:t>各項目についての説明は、次のページの表をご確認ください。</a:t>
            </a:r>
            <a:endParaRPr sz="1100">
              <a:solidFill>
                <a:schemeClr val="dk1"/>
              </a:solidFill>
            </a:endParaRPr>
          </a:p>
        </p:txBody>
      </p:sp>
      <p:grpSp>
        <p:nvGrpSpPr>
          <p:cNvPr id="281" name="Google Shape;281;p8"/>
          <p:cNvGrpSpPr/>
          <p:nvPr/>
        </p:nvGrpSpPr>
        <p:grpSpPr>
          <a:xfrm>
            <a:off x="361950" y="6873750"/>
            <a:ext cx="6138000" cy="1676100"/>
            <a:chOff x="361950" y="6873750"/>
            <a:chExt cx="6138000" cy="1676100"/>
          </a:xfrm>
        </p:grpSpPr>
        <p:sp>
          <p:nvSpPr>
            <p:cNvPr id="282" name="Google Shape;282;p8"/>
            <p:cNvSpPr/>
            <p:nvPr/>
          </p:nvSpPr>
          <p:spPr>
            <a:xfrm>
              <a:off x="361950" y="6873750"/>
              <a:ext cx="6138000" cy="1676100"/>
            </a:xfrm>
            <a:prstGeom prst="roundRect">
              <a:avLst>
                <a:gd name="adj" fmla="val 16667"/>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20000"/>
                </a:lnSpc>
                <a:spcBef>
                  <a:spcPts val="0"/>
                </a:spcBef>
                <a:spcAft>
                  <a:spcPts val="50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8"/>
            <p:cNvSpPr txBox="1"/>
            <p:nvPr/>
          </p:nvSpPr>
          <p:spPr>
            <a:xfrm>
              <a:off x="502050" y="6996600"/>
              <a:ext cx="5857800" cy="1434000"/>
            </a:xfrm>
            <a:prstGeom prst="rect">
              <a:avLst/>
            </a:prstGeom>
            <a:noFill/>
            <a:ln>
              <a:noFill/>
            </a:ln>
          </p:spPr>
          <p:txBody>
            <a:bodyPr spcFirstLastPara="1" wrap="square" lIns="91425" tIns="91425" rIns="91425" bIns="91425"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ja-JP" sz="1100" b="0" i="0" u="none" strike="noStrike" cap="none">
                  <a:solidFill>
                    <a:srgbClr val="000000"/>
                  </a:solidFill>
                  <a:latin typeface="Arial"/>
                  <a:ea typeface="Arial"/>
                  <a:cs typeface="Arial"/>
                  <a:sym typeface="Arial"/>
                </a:rPr>
                <a:t>メールアドレスは必須項目ですが、空欄で登録することもできます。</a:t>
              </a:r>
              <a:r>
                <a:rPr lang="ja-JP" sz="1100"/>
                <a:t/>
              </a:r>
              <a:br>
                <a:rPr lang="ja-JP" sz="1100"/>
              </a:br>
              <a:r>
                <a:rPr lang="ja-JP" sz="1100" b="0" i="0" u="none" strike="noStrike" cap="none">
                  <a:solidFill>
                    <a:srgbClr val="000000"/>
                  </a:solidFill>
                  <a:latin typeface="Arial"/>
                  <a:ea typeface="Arial"/>
                  <a:cs typeface="Arial"/>
                  <a:sym typeface="Arial"/>
                </a:rPr>
                <a:t>その場合、ダミーアドレスが自動で作成・登録されます。</a:t>
              </a:r>
              <a:r>
                <a:rPr lang="ja-JP" sz="1100"/>
                <a:t/>
              </a:r>
              <a:br>
                <a:rPr lang="ja-JP" sz="1100"/>
              </a:br>
              <a:r>
                <a:rPr lang="ja-JP" sz="1100" b="0" i="0" u="none" strike="noStrike" cap="none">
                  <a:solidFill>
                    <a:srgbClr val="000000"/>
                  </a:solidFill>
                  <a:latin typeface="Arial"/>
                  <a:ea typeface="Arial"/>
                  <a:cs typeface="Arial"/>
                  <a:sym typeface="Arial"/>
                </a:rPr>
                <a:t>ダミーアドレスには</a:t>
              </a:r>
              <a:r>
                <a:rPr lang="ja-JP" sz="1100" b="0" i="0" u="sng" strike="noStrike" cap="none">
                  <a:solidFill>
                    <a:schemeClr val="hlink"/>
                  </a:solidFill>
                  <a:latin typeface="Arial"/>
                  <a:ea typeface="Arial"/>
                  <a:cs typeface="Arial"/>
                  <a:sym typeface="Arial"/>
                  <a:hlinkClick r:id="rId6"/>
                </a:rPr>
                <a:t>スタッフマイページへの招待メール</a:t>
              </a:r>
              <a:r>
                <a:rPr lang="ja-JP" sz="1100" b="0" i="0" u="none" strike="noStrike" cap="none">
                  <a:solidFill>
                    <a:srgbClr val="000000"/>
                  </a:solidFill>
                  <a:latin typeface="Arial"/>
                  <a:ea typeface="Arial"/>
                  <a:cs typeface="Arial"/>
                  <a:sym typeface="Arial"/>
                </a:rPr>
                <a:t>や</a:t>
              </a:r>
              <a:r>
                <a:rPr lang="ja-JP" sz="1100" b="0" i="0" u="sng" strike="noStrike" cap="none">
                  <a:solidFill>
                    <a:schemeClr val="hlink"/>
                  </a:solidFill>
                  <a:latin typeface="Arial"/>
                  <a:ea typeface="Arial"/>
                  <a:cs typeface="Arial"/>
                  <a:sym typeface="Arial"/>
                  <a:hlinkClick r:id="rId7"/>
                </a:rPr>
                <a:t>アラートメール</a:t>
              </a:r>
              <a:r>
                <a:rPr lang="ja-JP" sz="1100" b="0" i="0" u="none" strike="noStrike" cap="none">
                  <a:solidFill>
                    <a:srgbClr val="000000"/>
                  </a:solidFill>
                  <a:latin typeface="Arial"/>
                  <a:ea typeface="Arial"/>
                  <a:cs typeface="Arial"/>
                  <a:sym typeface="Arial"/>
                </a:rPr>
                <a:t>を配信することができませんので、有効なメールアドレスの登録をおすすめいたします。</a:t>
              </a:r>
              <a:endParaRPr sz="1100" b="0" i="0" u="none" strike="noStrike" cap="none">
                <a:solidFill>
                  <a:srgbClr val="000000"/>
                </a:solidFill>
                <a:latin typeface="Arial"/>
                <a:ea typeface="Arial"/>
                <a:cs typeface="Arial"/>
                <a:sym typeface="Arial"/>
              </a:endParaRPr>
            </a:p>
            <a:p>
              <a:pPr marL="0" lvl="0" indent="0" algn="l" rtl="0">
                <a:lnSpc>
                  <a:spcPct val="120000"/>
                </a:lnSpc>
                <a:spcBef>
                  <a:spcPts val="500"/>
                </a:spcBef>
                <a:spcAft>
                  <a:spcPts val="500"/>
                </a:spcAft>
                <a:buClr>
                  <a:schemeClr val="dk1"/>
                </a:buClr>
                <a:buSzPts val="1100"/>
                <a:buFont typeface="Arial"/>
                <a:buNone/>
              </a:pPr>
              <a:r>
                <a:rPr lang="ja-JP" sz="1100">
                  <a:solidFill>
                    <a:schemeClr val="dk1"/>
                  </a:solidFill>
                </a:rPr>
                <a:t>メールアドレスを持たないスタッフにスタッフマイページを利用させる方法は、</a:t>
              </a:r>
              <a:br>
                <a:rPr lang="ja-JP" sz="1100">
                  <a:solidFill>
                    <a:schemeClr val="dk1"/>
                  </a:solidFill>
                </a:rPr>
              </a:br>
              <a:r>
                <a:rPr lang="ja-JP" sz="1100" u="sng">
                  <a:solidFill>
                    <a:schemeClr val="hlink"/>
                  </a:solidFill>
                  <a:hlinkClick r:id="rId8"/>
                </a:rPr>
                <a:t>ヘルプページ</a:t>
              </a:r>
              <a:r>
                <a:rPr lang="ja-JP" sz="1100">
                  <a:solidFill>
                    <a:schemeClr val="dk1"/>
                  </a:solidFill>
                </a:rPr>
                <a:t>をご確認ください。</a:t>
              </a:r>
              <a:endParaRPr sz="1100"/>
            </a:p>
          </p:txBody>
        </p:sp>
      </p:grpSp>
      <p:sp>
        <p:nvSpPr>
          <p:cNvPr id="284" name="Google Shape;284;p8"/>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9"/>
          <p:cNvSpPr txBox="1"/>
          <p:nvPr/>
        </p:nvSpPr>
        <p:spPr>
          <a:xfrm>
            <a:off x="360000" y="1076825"/>
            <a:ext cx="6138000" cy="9099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050"/>
              <a:buFont typeface="Arial"/>
              <a:buNone/>
            </a:pPr>
            <a:r>
              <a:rPr lang="ja-JP" sz="1100" b="0" i="0" u="none" strike="noStrike" cap="none">
                <a:solidFill>
                  <a:schemeClr val="dk1"/>
                </a:solidFill>
                <a:latin typeface="Arial"/>
                <a:ea typeface="Arial"/>
                <a:cs typeface="Arial"/>
                <a:sym typeface="Arial"/>
              </a:rPr>
              <a:t>各項目については、下記の表をご確認ください。</a:t>
            </a:r>
            <a:r>
              <a:rPr lang="ja-JP" sz="1100">
                <a:solidFill>
                  <a:schemeClr val="dk1"/>
                </a:solidFill>
              </a:rPr>
              <a:t/>
            </a:r>
            <a:br>
              <a:rPr lang="ja-JP" sz="1100">
                <a:solidFill>
                  <a:schemeClr val="dk1"/>
                </a:solidFill>
              </a:rPr>
            </a:br>
            <a:r>
              <a:rPr lang="ja-JP" sz="1100" b="0" i="0" u="none" strike="noStrike" cap="none">
                <a:solidFill>
                  <a:schemeClr val="dk1"/>
                </a:solidFill>
                <a:latin typeface="Arial"/>
                <a:ea typeface="Arial"/>
                <a:cs typeface="Arial"/>
                <a:sym typeface="Arial"/>
              </a:rPr>
              <a:t>「</a:t>
            </a:r>
            <a:r>
              <a:rPr lang="ja-JP" sz="1100" b="0" i="0" u="none" strike="noStrike" cap="none">
                <a:solidFill>
                  <a:srgbClr val="FF0000"/>
                </a:solidFill>
                <a:latin typeface="Arial"/>
                <a:ea typeface="Arial"/>
                <a:cs typeface="Arial"/>
                <a:sym typeface="Arial"/>
              </a:rPr>
              <a:t>＊</a:t>
            </a:r>
            <a:r>
              <a:rPr lang="ja-JP" sz="1100" b="0" i="0" u="none" strike="noStrike" cap="none">
                <a:solidFill>
                  <a:schemeClr val="dk1"/>
                </a:solidFill>
                <a:latin typeface="Arial"/>
                <a:ea typeface="Arial"/>
                <a:cs typeface="Arial"/>
                <a:sym typeface="Arial"/>
              </a:rPr>
              <a:t>」のマークが付いている項目は、必須項目になります。</a:t>
            </a:r>
            <a:endParaRPr sz="1100" b="0" i="0" u="none" strike="noStrike" cap="none">
              <a:solidFill>
                <a:schemeClr val="dk1"/>
              </a:solidFill>
              <a:latin typeface="Arial"/>
              <a:ea typeface="Arial"/>
              <a:cs typeface="Arial"/>
              <a:sym typeface="Arial"/>
            </a:endParaRPr>
          </a:p>
          <a:p>
            <a:pPr marL="0" lvl="0" indent="0" algn="l" rtl="0">
              <a:lnSpc>
                <a:spcPct val="115000"/>
              </a:lnSpc>
              <a:spcBef>
                <a:spcPts val="500"/>
              </a:spcBef>
              <a:spcAft>
                <a:spcPts val="500"/>
              </a:spcAft>
              <a:buClr>
                <a:schemeClr val="dk1"/>
              </a:buClr>
              <a:buSzPts val="1000"/>
              <a:buFont typeface="Arial"/>
              <a:buNone/>
            </a:pPr>
            <a:r>
              <a:rPr lang="ja-JP" sz="1100">
                <a:solidFill>
                  <a:schemeClr val="dk1"/>
                </a:solidFill>
              </a:rPr>
              <a:t>オプション設定を変更することで増える入力項目もあります。</a:t>
            </a:r>
            <a:br>
              <a:rPr lang="ja-JP" sz="1100">
                <a:solidFill>
                  <a:schemeClr val="dk1"/>
                </a:solidFill>
              </a:rPr>
            </a:br>
            <a:r>
              <a:rPr lang="ja-JP" sz="1100">
                <a:solidFill>
                  <a:schemeClr val="dk1"/>
                </a:solidFill>
              </a:rPr>
              <a:t>詳しい操作方法は</a:t>
            </a:r>
            <a:r>
              <a:rPr lang="ja-JP" sz="1100" u="sng">
                <a:solidFill>
                  <a:schemeClr val="hlink"/>
                </a:solidFill>
                <a:hlinkClick r:id="rId3"/>
              </a:rPr>
              <a:t>ヘルプページ</a:t>
            </a:r>
            <a:r>
              <a:rPr lang="ja-JP" sz="1100">
                <a:solidFill>
                  <a:schemeClr val="dk1"/>
                </a:solidFill>
              </a:rPr>
              <a:t>をご確認ください。</a:t>
            </a:r>
            <a:endParaRPr sz="1100">
              <a:solidFill>
                <a:schemeClr val="dk1"/>
              </a:solidFill>
            </a:endParaRPr>
          </a:p>
        </p:txBody>
      </p:sp>
      <p:grpSp>
        <p:nvGrpSpPr>
          <p:cNvPr id="290" name="Google Shape;290;p9"/>
          <p:cNvGrpSpPr/>
          <p:nvPr/>
        </p:nvGrpSpPr>
        <p:grpSpPr>
          <a:xfrm>
            <a:off x="0" y="348541"/>
            <a:ext cx="6858000" cy="57859"/>
            <a:chOff x="276446" y="1127056"/>
            <a:chExt cx="6241312" cy="45084"/>
          </a:xfrm>
        </p:grpSpPr>
        <p:cxnSp>
          <p:nvCxnSpPr>
            <p:cNvPr id="291" name="Google Shape;291;p9"/>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292" name="Google Shape;292;p9"/>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graphicFrame>
        <p:nvGraphicFramePr>
          <p:cNvPr id="293" name="Google Shape;293;p9"/>
          <p:cNvGraphicFramePr/>
          <p:nvPr/>
        </p:nvGraphicFramePr>
        <p:xfrm>
          <a:off x="360375" y="2124525"/>
          <a:ext cx="3000000" cy="3000000"/>
        </p:xfrm>
        <a:graphic>
          <a:graphicData uri="http://schemas.openxmlformats.org/drawingml/2006/table">
            <a:tbl>
              <a:tblPr>
                <a:noFill/>
                <a:tableStyleId>{991882D1-829E-4563-A5F8-932A5333A08F}</a:tableStyleId>
              </a:tblPr>
              <a:tblGrid>
                <a:gridCol w="1413025">
                  <a:extLst>
                    <a:ext uri="{9D8B030D-6E8A-4147-A177-3AD203B41FA5}">
                      <a16:colId xmlns:a16="http://schemas.microsoft.com/office/drawing/2014/main" val="20000"/>
                    </a:ext>
                  </a:extLst>
                </a:gridCol>
                <a:gridCol w="4724975">
                  <a:extLst>
                    <a:ext uri="{9D8B030D-6E8A-4147-A177-3AD203B41FA5}">
                      <a16:colId xmlns:a16="http://schemas.microsoft.com/office/drawing/2014/main" val="20001"/>
                    </a:ext>
                  </a:extLst>
                </a:gridCol>
              </a:tblGrid>
              <a:tr h="326550">
                <a:tc>
                  <a:txBody>
                    <a:bodyPr/>
                    <a:lstStyle/>
                    <a:p>
                      <a:pPr marL="0" marR="0" lvl="0" indent="0" algn="ctr" rtl="0">
                        <a:lnSpc>
                          <a:spcPct val="115000"/>
                        </a:lnSpc>
                        <a:spcBef>
                          <a:spcPts val="0"/>
                        </a:spcBef>
                        <a:spcAft>
                          <a:spcPts val="500"/>
                        </a:spcAft>
                        <a:buClr>
                          <a:srgbClr val="000000"/>
                        </a:buClr>
                        <a:buSzPts val="1100"/>
                        <a:buFont typeface="Arial"/>
                        <a:buNone/>
                      </a:pPr>
                      <a:r>
                        <a:rPr lang="ja-JP" sz="1100" b="1" u="none" strike="noStrike" cap="none">
                          <a:solidFill>
                            <a:schemeClr val="dk1"/>
                          </a:solidFill>
                        </a:rPr>
                        <a:t>入力項目</a:t>
                      </a:r>
                      <a:endParaRPr sz="1100" b="1"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ctr" rtl="0">
                        <a:lnSpc>
                          <a:spcPct val="115000"/>
                        </a:lnSpc>
                        <a:spcBef>
                          <a:spcPts val="0"/>
                        </a:spcBef>
                        <a:spcAft>
                          <a:spcPts val="500"/>
                        </a:spcAft>
                        <a:buClr>
                          <a:srgbClr val="000000"/>
                        </a:buClr>
                        <a:buSzPts val="1100"/>
                        <a:buFont typeface="Arial"/>
                        <a:buNone/>
                      </a:pPr>
                      <a:r>
                        <a:rPr lang="ja-JP" sz="1100" b="1" u="none" strike="noStrike" cap="none">
                          <a:solidFill>
                            <a:schemeClr val="dk1"/>
                          </a:solidFill>
                        </a:rPr>
                        <a:t>説明</a:t>
                      </a:r>
                      <a:endParaRPr sz="1100" b="1" u="none" strike="noStrike" cap="none">
                        <a:solidFill>
                          <a:schemeClr val="dk1"/>
                        </a:solidFill>
                      </a:endParaRPr>
                    </a:p>
                  </a:txBody>
                  <a:tcPr marL="38100" marR="38100" marT="0" marB="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379875">
                <a:tc>
                  <a:txBody>
                    <a:bodyPr/>
                    <a:lstStyle/>
                    <a:p>
                      <a:pPr marL="0" marR="0" lvl="0" indent="0" algn="l" rtl="0">
                        <a:lnSpc>
                          <a:spcPct val="115000"/>
                        </a:lnSpc>
                        <a:spcBef>
                          <a:spcPts val="0"/>
                        </a:spcBef>
                        <a:spcAft>
                          <a:spcPts val="500"/>
                        </a:spcAft>
                        <a:buClr>
                          <a:srgbClr val="000000"/>
                        </a:buClr>
                        <a:buSzPts val="1050"/>
                        <a:buFont typeface="Arial"/>
                        <a:buNone/>
                      </a:pPr>
                      <a:r>
                        <a:rPr lang="ja-JP" sz="1100" u="none" strike="noStrike" cap="none">
                          <a:solidFill>
                            <a:schemeClr val="dk1"/>
                          </a:solidFill>
                        </a:rPr>
                        <a:t>姓名</a:t>
                      </a:r>
                      <a:r>
                        <a:rPr lang="ja-JP" sz="1100" u="none" strike="noStrike" cap="none">
                          <a:solidFill>
                            <a:srgbClr val="FF0000"/>
                          </a:solidFill>
                        </a:rPr>
                        <a:t>＊</a:t>
                      </a:r>
                      <a:endParaRPr sz="1100" u="none" strike="noStrike" cap="none">
                        <a:solidFill>
                          <a:srgbClr val="FF0000"/>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500"/>
                        </a:spcAft>
                        <a:buClr>
                          <a:srgbClr val="000000"/>
                        </a:buClr>
                        <a:buSzPts val="1050"/>
                        <a:buFont typeface="Arial"/>
                        <a:buNone/>
                      </a:pPr>
                      <a:r>
                        <a:rPr lang="ja-JP" sz="1100" u="none" strike="noStrike" cap="none">
                          <a:solidFill>
                            <a:schemeClr val="dk1"/>
                          </a:solidFill>
                        </a:rPr>
                        <a:t>スタッフの氏名を入力します。</a:t>
                      </a:r>
                      <a:endParaRPr sz="1100" u="none" strike="noStrike" cap="none">
                        <a:solidFill>
                          <a:schemeClr val="dk1"/>
                        </a:solidFill>
                      </a:endParaRPr>
                    </a:p>
                  </a:txBody>
                  <a:tcPr marL="38100" marR="38100" marT="0" marB="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1581725">
                <a:tc>
                  <a:txBody>
                    <a:bodyPr/>
                    <a:lstStyle/>
                    <a:p>
                      <a:pPr marL="0" marR="0" lvl="0" indent="0" algn="l" rtl="0">
                        <a:lnSpc>
                          <a:spcPct val="115000"/>
                        </a:lnSpc>
                        <a:spcBef>
                          <a:spcPts val="0"/>
                        </a:spcBef>
                        <a:spcAft>
                          <a:spcPts val="500"/>
                        </a:spcAft>
                        <a:buClr>
                          <a:srgbClr val="000000"/>
                        </a:buClr>
                        <a:buSzPts val="1050"/>
                        <a:buFont typeface="Arial"/>
                        <a:buNone/>
                      </a:pPr>
                      <a:r>
                        <a:rPr lang="ja-JP" sz="1100" u="none" strike="noStrike" cap="none">
                          <a:solidFill>
                            <a:schemeClr val="dk1"/>
                          </a:solidFill>
                        </a:rPr>
                        <a:t>メールアドレス</a:t>
                      </a:r>
                      <a:r>
                        <a:rPr lang="ja-JP" sz="1100" u="none" strike="noStrike" cap="none">
                          <a:solidFill>
                            <a:srgbClr val="FF0000"/>
                          </a:solidFill>
                        </a:rPr>
                        <a:t>＊</a:t>
                      </a:r>
                      <a:endParaRPr sz="1100" u="none" strike="noStrike" cap="none">
                        <a:solidFill>
                          <a:srgbClr val="FF0000"/>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スタッフのメールアドレスを登録します。</a:t>
                      </a:r>
                      <a:br>
                        <a:rPr lang="ja-JP" sz="1100">
                          <a:solidFill>
                            <a:schemeClr val="dk1"/>
                          </a:solidFill>
                        </a:rPr>
                      </a:br>
                      <a:r>
                        <a:rPr lang="ja-JP" sz="1100">
                          <a:solidFill>
                            <a:schemeClr val="dk1"/>
                          </a:solidFill>
                        </a:rPr>
                        <a:t>ジョブカンのシステムからスタッフ宛に送信されるメールはここで登録したアドレスに届きます。</a:t>
                      </a:r>
                      <a:endParaRPr sz="1100">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ja-JP" sz="1100">
                          <a:solidFill>
                            <a:schemeClr val="dk1"/>
                          </a:solidFill>
                        </a:rPr>
                        <a:t>スタッフがメールアドレスを持たない場合は空欄で問題ありません。</a:t>
                      </a:r>
                      <a:br>
                        <a:rPr lang="ja-JP" sz="1100">
                          <a:solidFill>
                            <a:schemeClr val="dk1"/>
                          </a:solidFill>
                        </a:rPr>
                      </a:br>
                      <a:r>
                        <a:rPr lang="ja-JP" sz="1100">
                          <a:solidFill>
                            <a:schemeClr val="dk1"/>
                          </a:solidFill>
                        </a:rPr>
                        <a:t>登録完了時にダミーアドレスを自動生成します。</a:t>
                      </a:r>
                      <a:endParaRPr sz="1100">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ja-JP" sz="1100">
                          <a:solidFill>
                            <a:srgbClr val="FF0000"/>
                          </a:solidFill>
                        </a:rPr>
                        <a:t>※メールアドレスは他のスタッフと重複できません。</a:t>
                      </a:r>
                      <a:endParaRPr sz="1100">
                        <a:solidFill>
                          <a:srgbClr val="FF0000"/>
                        </a:solidFill>
                      </a:endParaRPr>
                    </a:p>
                    <a:p>
                      <a:pPr marL="0" lvl="0" indent="0" algn="l" rtl="0">
                        <a:lnSpc>
                          <a:spcPct val="115000"/>
                        </a:lnSpc>
                        <a:spcBef>
                          <a:spcPts val="500"/>
                        </a:spcBef>
                        <a:spcAft>
                          <a:spcPts val="500"/>
                        </a:spcAft>
                        <a:buClr>
                          <a:schemeClr val="dk1"/>
                        </a:buClr>
                        <a:buSzPts val="1100"/>
                        <a:buFont typeface="Arial"/>
                        <a:buNone/>
                      </a:pPr>
                      <a:r>
                        <a:rPr lang="ja-JP" sz="1100">
                          <a:solidFill>
                            <a:schemeClr val="dk1"/>
                          </a:solidFill>
                        </a:rPr>
                        <a:t>関連ヘルプ：</a:t>
                      </a:r>
                      <a:r>
                        <a:rPr lang="ja-JP" sz="1100" u="sng">
                          <a:solidFill>
                            <a:schemeClr val="hlink"/>
                          </a:solidFill>
                          <a:hlinkClick r:id="rId4"/>
                        </a:rPr>
                        <a:t>ジョブカンからのメールを受け取るために</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r h="405050">
                <a:tc>
                  <a:txBody>
                    <a:bodyPr/>
                    <a:lstStyle/>
                    <a:p>
                      <a:pPr marL="0" marR="0" lvl="0" indent="0" algn="l" rtl="0">
                        <a:lnSpc>
                          <a:spcPct val="115000"/>
                        </a:lnSpc>
                        <a:spcBef>
                          <a:spcPts val="0"/>
                        </a:spcBef>
                        <a:spcAft>
                          <a:spcPts val="500"/>
                        </a:spcAft>
                        <a:buClr>
                          <a:srgbClr val="000000"/>
                        </a:buClr>
                        <a:buSzPts val="1050"/>
                        <a:buFont typeface="Arial"/>
                        <a:buNone/>
                      </a:pPr>
                      <a:r>
                        <a:rPr lang="ja-JP" sz="1100" u="none" strike="noStrike" cap="none">
                          <a:solidFill>
                            <a:schemeClr val="dk1"/>
                          </a:solidFill>
                        </a:rPr>
                        <a:t>電話番号</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500"/>
                        </a:spcAft>
                        <a:buClr>
                          <a:srgbClr val="000000"/>
                        </a:buClr>
                        <a:buSzPts val="1050"/>
                        <a:buFont typeface="Arial"/>
                        <a:buNone/>
                      </a:pPr>
                      <a:r>
                        <a:rPr lang="ja-JP" sz="1100" u="none" strike="noStrike" cap="none">
                          <a:solidFill>
                            <a:schemeClr val="dk1"/>
                          </a:solidFill>
                        </a:rPr>
                        <a:t>スタッフの電話番号を入力します。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3"/>
                  </a:ext>
                </a:extLst>
              </a:tr>
              <a:tr h="504325">
                <a:tc>
                  <a:txBody>
                    <a:bodyPr/>
                    <a:lstStyle/>
                    <a:p>
                      <a:pPr marL="0" marR="0" lvl="0" indent="0" algn="l" rtl="0">
                        <a:lnSpc>
                          <a:spcPct val="115000"/>
                        </a:lnSpc>
                        <a:spcBef>
                          <a:spcPts val="0"/>
                        </a:spcBef>
                        <a:spcAft>
                          <a:spcPts val="500"/>
                        </a:spcAft>
                        <a:buClr>
                          <a:srgbClr val="000000"/>
                        </a:buClr>
                        <a:buSzPts val="1050"/>
                        <a:buFont typeface="Arial"/>
                        <a:buNone/>
                      </a:pPr>
                      <a:r>
                        <a:rPr lang="ja-JP" sz="1100" u="none" strike="noStrike" cap="none">
                          <a:solidFill>
                            <a:schemeClr val="dk1"/>
                          </a:solidFill>
                        </a:rPr>
                        <a:t>生年月日</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500"/>
                        </a:spcAft>
                        <a:buClr>
                          <a:srgbClr val="000000"/>
                        </a:buClr>
                        <a:buSzPts val="1050"/>
                        <a:buFont typeface="Arial"/>
                        <a:buNone/>
                      </a:pPr>
                      <a:r>
                        <a:rPr lang="ja-JP" sz="1100">
                          <a:solidFill>
                            <a:schemeClr val="dk1"/>
                          </a:solidFill>
                        </a:rPr>
                        <a:t>オプション設定「</a:t>
                      </a:r>
                      <a:r>
                        <a:rPr lang="ja-JP" sz="1100" u="sng">
                          <a:solidFill>
                            <a:schemeClr val="hlink"/>
                          </a:solidFill>
                          <a:hlinkClick r:id="rId5"/>
                        </a:rPr>
                        <a:t>18歳未満の深夜勤務割り当てに対する警告表示をする</a:t>
                      </a:r>
                      <a:r>
                        <a:rPr lang="ja-JP" sz="1100">
                          <a:solidFill>
                            <a:schemeClr val="dk1"/>
                          </a:solidFill>
                        </a:rPr>
                        <a:t>」を利用する場合、生年月日の登録が必要です。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4"/>
                  </a:ext>
                </a:extLst>
              </a:tr>
              <a:tr h="1256000">
                <a:tc>
                  <a:txBody>
                    <a:bodyPr/>
                    <a:lstStyle/>
                    <a:p>
                      <a:pPr marL="0" marR="0" lvl="0" indent="0" algn="l" rtl="0">
                        <a:lnSpc>
                          <a:spcPct val="115000"/>
                        </a:lnSpc>
                        <a:spcBef>
                          <a:spcPts val="0"/>
                        </a:spcBef>
                        <a:spcAft>
                          <a:spcPts val="500"/>
                        </a:spcAft>
                        <a:buClr>
                          <a:srgbClr val="000000"/>
                        </a:buClr>
                        <a:buSzPts val="1050"/>
                        <a:buFont typeface="Arial"/>
                        <a:buNone/>
                      </a:pPr>
                      <a:r>
                        <a:rPr lang="ja-JP" sz="1100" u="none" strike="noStrike" cap="none">
                          <a:solidFill>
                            <a:schemeClr val="dk1"/>
                          </a:solidFill>
                        </a:rPr>
                        <a:t>スタッフコード</a:t>
                      </a:r>
                      <a:r>
                        <a:rPr lang="ja-JP" sz="1100" u="none" strike="noStrike" cap="none">
                          <a:solidFill>
                            <a:srgbClr val="FF0000"/>
                          </a:solidFill>
                        </a:rPr>
                        <a:t>＊</a:t>
                      </a:r>
                      <a:endParaRPr sz="1100" u="none" strike="noStrike" cap="none">
                        <a:solidFill>
                          <a:srgbClr val="FF0000"/>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半角英数字でスタッフコードを登録します。</a:t>
                      </a:r>
                      <a:br>
                        <a:rPr lang="ja-JP" sz="1100">
                          <a:solidFill>
                            <a:schemeClr val="dk1"/>
                          </a:solidFill>
                        </a:rPr>
                      </a:br>
                      <a:r>
                        <a:rPr lang="ja-JP" sz="1100">
                          <a:solidFill>
                            <a:schemeClr val="dk1"/>
                          </a:solidFill>
                        </a:rPr>
                        <a:t>ジョブカン勤怠管理の一括登録機能では、スタッフコードでスタッフを判別します。</a:t>
                      </a:r>
                      <a:br>
                        <a:rPr lang="ja-JP" sz="1100">
                          <a:solidFill>
                            <a:schemeClr val="dk1"/>
                          </a:solidFill>
                        </a:rPr>
                      </a:br>
                      <a:r>
                        <a:rPr lang="ja-JP" sz="1100">
                          <a:solidFill>
                            <a:schemeClr val="dk1"/>
                          </a:solidFill>
                        </a:rPr>
                        <a:t>また、スタッフコードはジョブカンシリーズ全体で同一のものを利用します。</a:t>
                      </a:r>
                      <a:endParaRPr sz="1100">
                        <a:solidFill>
                          <a:schemeClr val="dk1"/>
                        </a:solidFill>
                      </a:endParaRPr>
                    </a:p>
                    <a:p>
                      <a:pPr marL="0" lvl="0" indent="0" algn="l" rtl="0">
                        <a:lnSpc>
                          <a:spcPct val="115000"/>
                        </a:lnSpc>
                        <a:spcBef>
                          <a:spcPts val="500"/>
                        </a:spcBef>
                        <a:spcAft>
                          <a:spcPts val="500"/>
                        </a:spcAft>
                        <a:buClr>
                          <a:schemeClr val="dk1"/>
                        </a:buClr>
                        <a:buSzPts val="1100"/>
                        <a:buFont typeface="Arial"/>
                        <a:buNone/>
                      </a:pPr>
                      <a:r>
                        <a:rPr lang="ja-JP" sz="1100">
                          <a:solidFill>
                            <a:srgbClr val="FF0000"/>
                          </a:solidFill>
                        </a:rPr>
                        <a:t>※スタッフコードは他のスタッフと重複できません。</a:t>
                      </a:r>
                      <a:endParaRPr sz="1100" u="none" strike="noStrike" cap="none">
                        <a:solidFill>
                          <a:srgbClr val="FF0000"/>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5"/>
                  </a:ext>
                </a:extLst>
              </a:tr>
              <a:tr h="504350">
                <a:tc>
                  <a:txBody>
                    <a:bodyPr/>
                    <a:lstStyle/>
                    <a:p>
                      <a:pPr marL="0" marR="0" lvl="0" indent="0" algn="l" rtl="0">
                        <a:lnSpc>
                          <a:spcPct val="115000"/>
                        </a:lnSpc>
                        <a:spcBef>
                          <a:spcPts val="0"/>
                        </a:spcBef>
                        <a:spcAft>
                          <a:spcPts val="500"/>
                        </a:spcAft>
                        <a:buClr>
                          <a:srgbClr val="000000"/>
                        </a:buClr>
                        <a:buSzPts val="1050"/>
                        <a:buFont typeface="Arial"/>
                        <a:buNone/>
                      </a:pPr>
                      <a:r>
                        <a:rPr lang="ja-JP" sz="1100" u="none" strike="noStrike" cap="none">
                          <a:solidFill>
                            <a:schemeClr val="dk1"/>
                          </a:solidFill>
                        </a:rPr>
                        <a:t>スタッフ種別</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lvl="0" indent="0" algn="l" rtl="0">
                        <a:lnSpc>
                          <a:spcPct val="115000"/>
                        </a:lnSpc>
                        <a:spcBef>
                          <a:spcPts val="0"/>
                        </a:spcBef>
                        <a:spcAft>
                          <a:spcPts val="500"/>
                        </a:spcAft>
                        <a:buClr>
                          <a:schemeClr val="dk1"/>
                        </a:buClr>
                        <a:buSzPts val="1100"/>
                        <a:buFont typeface="Arial"/>
                        <a:buNone/>
                      </a:pPr>
                      <a:r>
                        <a:rPr lang="ja-JP" sz="1100">
                          <a:solidFill>
                            <a:schemeClr val="dk1"/>
                          </a:solidFill>
                        </a:rPr>
                        <a:t>スタッフ種別を登録します。</a:t>
                      </a:r>
                      <a:br>
                        <a:rPr lang="ja-JP" sz="1100">
                          <a:solidFill>
                            <a:schemeClr val="dk1"/>
                          </a:solidFill>
                        </a:rPr>
                      </a:br>
                      <a:r>
                        <a:rPr lang="ja-JP" sz="1100">
                          <a:solidFill>
                            <a:schemeClr val="dk1"/>
                          </a:solidFill>
                        </a:rPr>
                        <a:t>「</a:t>
                      </a:r>
                      <a:r>
                        <a:rPr lang="ja-JP" sz="1100" u="sng">
                          <a:solidFill>
                            <a:schemeClr val="hlink"/>
                          </a:solidFill>
                          <a:hlinkClick r:id="rId6"/>
                        </a:rPr>
                        <a:t>スタッフ種別設定</a:t>
                      </a:r>
                      <a:r>
                        <a:rPr lang="ja-JP" sz="1100">
                          <a:solidFill>
                            <a:schemeClr val="dk1"/>
                          </a:solidFill>
                        </a:rPr>
                        <a:t>」で作成した種別から選択できます。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6"/>
                  </a:ext>
                </a:extLst>
              </a:tr>
              <a:tr h="1273850">
                <a:tc>
                  <a:txBody>
                    <a:bodyPr/>
                    <a:lstStyle/>
                    <a:p>
                      <a:pPr marL="0" marR="0" lvl="0" indent="0" algn="l" rtl="0">
                        <a:lnSpc>
                          <a:spcPct val="115000"/>
                        </a:lnSpc>
                        <a:spcBef>
                          <a:spcPts val="0"/>
                        </a:spcBef>
                        <a:spcAft>
                          <a:spcPts val="500"/>
                        </a:spcAft>
                        <a:buClr>
                          <a:srgbClr val="000000"/>
                        </a:buClr>
                        <a:buSzPts val="1050"/>
                        <a:buFont typeface="Arial"/>
                        <a:buNone/>
                      </a:pPr>
                      <a:r>
                        <a:rPr lang="ja-JP" sz="1100" u="none" strike="noStrike" cap="none">
                          <a:solidFill>
                            <a:schemeClr val="dk1"/>
                          </a:solidFill>
                        </a:rPr>
                        <a:t>時給</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スタッフの時給を登録します。</a:t>
                      </a:r>
                      <a:br>
                        <a:rPr lang="ja-JP" sz="1100">
                          <a:solidFill>
                            <a:schemeClr val="dk1"/>
                          </a:solidFill>
                        </a:rPr>
                      </a:br>
                      <a:r>
                        <a:rPr lang="ja-JP" sz="1100">
                          <a:solidFill>
                            <a:schemeClr val="dk1"/>
                          </a:solidFill>
                        </a:rPr>
                        <a:t>時給は</a:t>
                      </a:r>
                      <a:r>
                        <a:rPr lang="ja-JP" sz="1100" u="sng">
                          <a:solidFill>
                            <a:schemeClr val="hlink"/>
                          </a:solidFill>
                          <a:hlinkClick r:id="rId7"/>
                        </a:rPr>
                        <a:t>概算給与</a:t>
                      </a:r>
                      <a:r>
                        <a:rPr lang="ja-JP" sz="1100">
                          <a:solidFill>
                            <a:schemeClr val="dk1"/>
                          </a:solidFill>
                        </a:rPr>
                        <a:t>の算出に利用します。</a:t>
                      </a:r>
                      <a:br>
                        <a:rPr lang="ja-JP" sz="1100">
                          <a:solidFill>
                            <a:schemeClr val="dk1"/>
                          </a:solidFill>
                        </a:rPr>
                      </a:br>
                      <a:r>
                        <a:rPr lang="ja-JP" sz="1100">
                          <a:solidFill>
                            <a:schemeClr val="dk1"/>
                          </a:solidFill>
                        </a:rPr>
                        <a:t>概算給与は出勤簿・勤務データダウンロード等で確認できます。</a:t>
                      </a:r>
                      <a:endParaRPr sz="1100">
                        <a:solidFill>
                          <a:schemeClr val="dk1"/>
                        </a:solidFill>
                      </a:endParaRPr>
                    </a:p>
                    <a:p>
                      <a:pPr marL="0" lvl="0" indent="0" algn="l" rtl="0">
                        <a:lnSpc>
                          <a:spcPct val="115000"/>
                        </a:lnSpc>
                        <a:spcBef>
                          <a:spcPts val="500"/>
                        </a:spcBef>
                        <a:spcAft>
                          <a:spcPts val="500"/>
                        </a:spcAft>
                        <a:buClr>
                          <a:schemeClr val="dk1"/>
                        </a:buClr>
                        <a:buSzPts val="1100"/>
                        <a:buFont typeface="Arial"/>
                        <a:buNone/>
                      </a:pPr>
                      <a:r>
                        <a:rPr lang="ja-JP" sz="1150">
                          <a:solidFill>
                            <a:srgbClr val="333333"/>
                          </a:solidFill>
                          <a:highlight>
                            <a:srgbClr val="FFFFFF"/>
                          </a:highlight>
                        </a:rPr>
                        <a:t>※概算給与はあくまで概算です。</a:t>
                      </a:r>
                      <a:br>
                        <a:rPr lang="ja-JP" sz="1150">
                          <a:solidFill>
                            <a:srgbClr val="333333"/>
                          </a:solidFill>
                          <a:highlight>
                            <a:srgbClr val="FFFFFF"/>
                          </a:highlight>
                        </a:rPr>
                      </a:br>
                      <a:r>
                        <a:rPr lang="ja-JP" sz="1150">
                          <a:solidFill>
                            <a:srgbClr val="333333"/>
                          </a:solidFill>
                          <a:highlight>
                            <a:srgbClr val="FFFFFF"/>
                          </a:highlight>
                        </a:rPr>
                        <a:t>正確な給与の計算には給与計算ソフトをご利用ください。</a:t>
                      </a:r>
                      <a:r>
                        <a:rPr lang="ja-JP" sz="1100">
                          <a:solidFill>
                            <a:schemeClr val="dk1"/>
                          </a:solidFill>
                        </a:rPr>
                        <a:t/>
                      </a:r>
                      <a:br>
                        <a:rPr lang="ja-JP" sz="1100">
                          <a:solidFill>
                            <a:schemeClr val="dk1"/>
                          </a:solidFill>
                        </a:rPr>
                      </a:br>
                      <a:r>
                        <a:rPr lang="ja-JP" sz="1100" u="none" strike="noStrike" cap="none">
                          <a:solidFill>
                            <a:schemeClr val="dk1"/>
                          </a:solidFill>
                        </a:rPr>
                        <a:t>※複数の時給を設定することはできません。</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7"/>
                  </a:ext>
                </a:extLst>
              </a:tr>
            </a:tbl>
          </a:graphicData>
        </a:graphic>
      </p:graphicFrame>
      <p:sp>
        <p:nvSpPr>
          <p:cNvPr id="294" name="Google Shape;294;p9"/>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a:latin typeface="Arial"/>
                <a:ea typeface="Arial"/>
                <a:cs typeface="Arial"/>
                <a:sym typeface="Arial"/>
              </a:rPr>
              <a:t>４</a:t>
            </a:r>
            <a:r>
              <a:rPr lang="ja-JP" sz="1800" b="1" i="0" u="none" strike="noStrike" cap="none">
                <a:latin typeface="Arial"/>
                <a:ea typeface="Arial"/>
                <a:cs typeface="Arial"/>
                <a:sym typeface="Arial"/>
              </a:rPr>
              <a:t>．</a:t>
            </a:r>
            <a:r>
              <a:rPr lang="ja-JP" sz="1800" b="1">
                <a:latin typeface="Arial"/>
                <a:ea typeface="Arial"/>
                <a:cs typeface="Arial"/>
                <a:sym typeface="Arial"/>
              </a:rPr>
              <a:t>スタッフの登録</a:t>
            </a:r>
            <a:endParaRPr sz="1100" b="0" i="0" u="none" strike="noStrike" cap="none">
              <a:latin typeface="Arial"/>
              <a:ea typeface="Arial"/>
              <a:cs typeface="Arial"/>
              <a:sym typeface="Arial"/>
            </a:endParaRPr>
          </a:p>
        </p:txBody>
      </p:sp>
      <p:cxnSp>
        <p:nvCxnSpPr>
          <p:cNvPr id="295" name="Google Shape;295;p9"/>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296" name="Google Shape;296;p9"/>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11</a:t>
            </a:fld>
            <a:endParaRPr/>
          </a:p>
        </p:txBody>
      </p:sp>
      <p:sp>
        <p:nvSpPr>
          <p:cNvPr id="297" name="Google Shape;297;p9"/>
          <p:cNvSpPr txBox="1"/>
          <p:nvPr/>
        </p:nvSpPr>
        <p:spPr>
          <a:xfrm>
            <a:off x="8640050" y="3054675"/>
            <a:ext cx="61380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500"/>
              </a:spcAft>
              <a:buClr>
                <a:srgbClr val="000000"/>
              </a:buClr>
              <a:buSzPts val="1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graphicFrame>
        <p:nvGraphicFramePr>
          <p:cNvPr id="303" name="Google Shape;303;p10"/>
          <p:cNvGraphicFramePr/>
          <p:nvPr/>
        </p:nvGraphicFramePr>
        <p:xfrm>
          <a:off x="351175" y="1124400"/>
          <a:ext cx="3000000" cy="3000000"/>
        </p:xfrm>
        <a:graphic>
          <a:graphicData uri="http://schemas.openxmlformats.org/drawingml/2006/table">
            <a:tbl>
              <a:tblPr>
                <a:noFill/>
                <a:tableStyleId>{991882D1-829E-4563-A5F8-932A5333A08F}</a:tableStyleId>
              </a:tblPr>
              <a:tblGrid>
                <a:gridCol w="1385350">
                  <a:extLst>
                    <a:ext uri="{9D8B030D-6E8A-4147-A177-3AD203B41FA5}">
                      <a16:colId xmlns:a16="http://schemas.microsoft.com/office/drawing/2014/main" val="20000"/>
                    </a:ext>
                  </a:extLst>
                </a:gridCol>
                <a:gridCol w="4770300">
                  <a:extLst>
                    <a:ext uri="{9D8B030D-6E8A-4147-A177-3AD203B41FA5}">
                      <a16:colId xmlns:a16="http://schemas.microsoft.com/office/drawing/2014/main" val="20001"/>
                    </a:ext>
                  </a:extLst>
                </a:gridCol>
              </a:tblGrid>
              <a:tr h="331225">
                <a:tc>
                  <a:txBody>
                    <a:bodyPr/>
                    <a:lstStyle/>
                    <a:p>
                      <a:pPr marL="0" marR="0" lvl="0" indent="0" algn="ctr" rtl="0">
                        <a:lnSpc>
                          <a:spcPct val="115000"/>
                        </a:lnSpc>
                        <a:spcBef>
                          <a:spcPts val="0"/>
                        </a:spcBef>
                        <a:spcAft>
                          <a:spcPts val="500"/>
                        </a:spcAft>
                        <a:buClr>
                          <a:srgbClr val="000000"/>
                        </a:buClr>
                        <a:buSzPts val="1100"/>
                        <a:buFont typeface="Arial"/>
                        <a:buNone/>
                      </a:pPr>
                      <a:r>
                        <a:rPr lang="ja-JP" sz="1100" b="1" u="none" strike="noStrike" cap="none">
                          <a:solidFill>
                            <a:schemeClr val="dk1"/>
                          </a:solidFill>
                        </a:rPr>
                        <a:t>入力項目</a:t>
                      </a:r>
                      <a:endParaRPr sz="1100" b="1"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ctr" rtl="0">
                        <a:lnSpc>
                          <a:spcPct val="115000"/>
                        </a:lnSpc>
                        <a:spcBef>
                          <a:spcPts val="0"/>
                        </a:spcBef>
                        <a:spcAft>
                          <a:spcPts val="500"/>
                        </a:spcAft>
                        <a:buClr>
                          <a:srgbClr val="000000"/>
                        </a:buClr>
                        <a:buSzPts val="1100"/>
                        <a:buFont typeface="Arial"/>
                        <a:buNone/>
                      </a:pPr>
                      <a:r>
                        <a:rPr lang="ja-JP" sz="1100" b="1" u="none" strike="noStrike" cap="none">
                          <a:solidFill>
                            <a:schemeClr val="dk1"/>
                          </a:solidFill>
                        </a:rPr>
                        <a:t>説明</a:t>
                      </a:r>
                      <a:endParaRPr sz="1100" b="1" u="none" strike="noStrike" cap="none">
                        <a:solidFill>
                          <a:schemeClr val="dk1"/>
                        </a:solidFill>
                      </a:endParaRPr>
                    </a:p>
                  </a:txBody>
                  <a:tcPr marL="38100" marR="38100" marT="0" marB="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583200">
                <a:tc>
                  <a:txBody>
                    <a:bodyPr/>
                    <a:lstStyle/>
                    <a:p>
                      <a:pPr marL="0" lvl="0" indent="0" algn="l" rtl="0">
                        <a:lnSpc>
                          <a:spcPct val="115000"/>
                        </a:lnSpc>
                        <a:spcBef>
                          <a:spcPts val="0"/>
                        </a:spcBef>
                        <a:spcAft>
                          <a:spcPts val="1000"/>
                        </a:spcAft>
                        <a:buNone/>
                      </a:pPr>
                      <a:r>
                        <a:rPr lang="ja-JP" sz="1100">
                          <a:solidFill>
                            <a:schemeClr val="dk1"/>
                          </a:solidFill>
                        </a:rPr>
                        <a:t>所定労働日数区分</a:t>
                      </a:r>
                      <a:br>
                        <a:rPr lang="ja-JP" sz="1100">
                          <a:solidFill>
                            <a:schemeClr val="dk1"/>
                          </a:solidFill>
                        </a:rPr>
                      </a:br>
                      <a:r>
                        <a:rPr lang="ja-JP" sz="1100">
                          <a:solidFill>
                            <a:schemeClr val="dk1"/>
                          </a:solidFill>
                        </a:rPr>
                        <a:t>（週／１年間）</a:t>
                      </a:r>
                      <a:endParaRPr sz="1100">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lvl="0" indent="0" algn="l" rtl="0">
                        <a:lnSpc>
                          <a:spcPct val="115000"/>
                        </a:lnSpc>
                        <a:spcBef>
                          <a:spcPts val="0"/>
                        </a:spcBef>
                        <a:spcAft>
                          <a:spcPts val="1000"/>
                        </a:spcAft>
                        <a:buNone/>
                      </a:pPr>
                      <a:r>
                        <a:rPr lang="ja-JP" sz="1100">
                          <a:solidFill>
                            <a:schemeClr val="dk1"/>
                          </a:solidFill>
                        </a:rPr>
                        <a:t>「1週間/1年間に何日勤務する予定か」を設定します。</a:t>
                      </a:r>
                      <a:br>
                        <a:rPr lang="ja-JP" sz="1100">
                          <a:solidFill>
                            <a:schemeClr val="dk1"/>
                          </a:solidFill>
                        </a:rPr>
                      </a:br>
                      <a:r>
                        <a:rPr lang="ja-JP" sz="1100">
                          <a:solidFill>
                            <a:schemeClr val="dk1"/>
                          </a:solidFill>
                        </a:rPr>
                        <a:t>所定労働日数区分は</a:t>
                      </a:r>
                      <a:r>
                        <a:rPr lang="ja-JP" sz="1100" u="sng">
                          <a:solidFill>
                            <a:schemeClr val="hlink"/>
                          </a:solidFill>
                          <a:hlinkClick r:id="rId3"/>
                        </a:rPr>
                        <a:t>有休自動付与</a:t>
                      </a:r>
                      <a:r>
                        <a:rPr lang="ja-JP" sz="1100">
                          <a:solidFill>
                            <a:schemeClr val="dk1"/>
                          </a:solidFill>
                        </a:rPr>
                        <a:t>に使用します。</a:t>
                      </a:r>
                      <a:endParaRPr sz="1100">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1514125">
                <a:tc>
                  <a:txBody>
                    <a:bodyPr/>
                    <a:lstStyle/>
                    <a:p>
                      <a:pPr marL="0" lvl="0" indent="0" algn="l" rtl="0">
                        <a:lnSpc>
                          <a:spcPct val="115000"/>
                        </a:lnSpc>
                        <a:spcBef>
                          <a:spcPts val="0"/>
                        </a:spcBef>
                        <a:spcAft>
                          <a:spcPts val="500"/>
                        </a:spcAft>
                        <a:buNone/>
                      </a:pPr>
                      <a:r>
                        <a:rPr lang="ja-JP" sz="1100">
                          <a:solidFill>
                            <a:schemeClr val="dk1"/>
                          </a:solidFill>
                        </a:rPr>
                        <a:t>所定労働時間</a:t>
                      </a:r>
                      <a:br>
                        <a:rPr lang="ja-JP" sz="1100">
                          <a:solidFill>
                            <a:schemeClr val="dk1"/>
                          </a:solidFill>
                        </a:rPr>
                      </a:br>
                      <a:r>
                        <a:rPr lang="ja-JP" sz="1100">
                          <a:solidFill>
                            <a:schemeClr val="dk1"/>
                          </a:solidFill>
                        </a:rPr>
                        <a:t>（１日）</a:t>
                      </a:r>
                      <a:endParaRPr sz="1100">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lvl="0" indent="0" algn="l" rtl="0">
                        <a:lnSpc>
                          <a:spcPct val="115000"/>
                        </a:lnSpc>
                        <a:spcBef>
                          <a:spcPts val="0"/>
                        </a:spcBef>
                        <a:spcAft>
                          <a:spcPts val="0"/>
                        </a:spcAft>
                        <a:buNone/>
                      </a:pPr>
                      <a:r>
                        <a:rPr lang="ja-JP" sz="1100">
                          <a:solidFill>
                            <a:schemeClr val="dk1"/>
                          </a:solidFill>
                        </a:rPr>
                        <a:t>オプション設定「</a:t>
                      </a:r>
                      <a:r>
                        <a:rPr lang="ja-JP" sz="1100" u="sng">
                          <a:solidFill>
                            <a:schemeClr val="hlink"/>
                          </a:solidFill>
                          <a:hlinkClick r:id="rId4"/>
                        </a:rPr>
                        <a:t>休暇取得時の「休暇時間」の根拠（全日休暇のみに適用）</a:t>
                      </a:r>
                      <a:r>
                        <a:rPr lang="ja-JP" sz="1100">
                          <a:solidFill>
                            <a:schemeClr val="dk1"/>
                          </a:solidFill>
                        </a:rPr>
                        <a:t>」および「</a:t>
                      </a:r>
                      <a:r>
                        <a:rPr lang="ja-JP" sz="1100" u="sng">
                          <a:solidFill>
                            <a:schemeClr val="hlink"/>
                          </a:solidFill>
                          <a:hlinkClick r:id="rId5"/>
                        </a:rPr>
                        <a:t>消化量算出設定</a:t>
                      </a:r>
                      <a:r>
                        <a:rPr lang="ja-JP" sz="1100">
                          <a:solidFill>
                            <a:schemeClr val="dk1"/>
                          </a:solidFill>
                        </a:rPr>
                        <a:t>」で利用します。</a:t>
                      </a:r>
                      <a:br>
                        <a:rPr lang="ja-JP" sz="1100">
                          <a:solidFill>
                            <a:schemeClr val="dk1"/>
                          </a:solidFill>
                        </a:rPr>
                      </a:br>
                      <a:r>
                        <a:rPr lang="ja-JP" sz="1100">
                          <a:solidFill>
                            <a:schemeClr val="dk1"/>
                          </a:solidFill>
                        </a:rPr>
                        <a:t>上記機能での設定によっては、「所定労働時間（1日）」で設定した時間数が全日休暇の休暇時間になります。</a:t>
                      </a:r>
                      <a:endParaRPr sz="1100">
                        <a:solidFill>
                          <a:schemeClr val="dk1"/>
                        </a:solidFill>
                      </a:endParaRPr>
                    </a:p>
                    <a:p>
                      <a:pPr marL="0" lvl="0" indent="0" algn="l" rtl="0">
                        <a:lnSpc>
                          <a:spcPct val="115000"/>
                        </a:lnSpc>
                        <a:spcBef>
                          <a:spcPts val="500"/>
                        </a:spcBef>
                        <a:spcAft>
                          <a:spcPts val="500"/>
                        </a:spcAft>
                        <a:buNone/>
                      </a:pPr>
                      <a:r>
                        <a:rPr lang="ja-JP" sz="1100">
                          <a:solidFill>
                            <a:srgbClr val="FF0000"/>
                          </a:solidFill>
                        </a:rPr>
                        <a:t>※ 「所定労働時間（1日）」は全日休暇の休暇時間算出にのみ利用します。</a:t>
                      </a:r>
                      <a:br>
                        <a:rPr lang="ja-JP" sz="1100">
                          <a:solidFill>
                            <a:srgbClr val="FF0000"/>
                          </a:solidFill>
                        </a:rPr>
                      </a:br>
                      <a:r>
                        <a:rPr lang="ja-JP" sz="1100">
                          <a:solidFill>
                            <a:srgbClr val="FF0000"/>
                          </a:solidFill>
                        </a:rPr>
                        <a:t>勤怠データの集計には「</a:t>
                      </a:r>
                      <a:r>
                        <a:rPr lang="ja-JP" sz="1100" u="sng">
                          <a:solidFill>
                            <a:schemeClr val="hlink"/>
                          </a:solidFill>
                          <a:hlinkClick r:id="rId6"/>
                        </a:rPr>
                        <a:t>所定時間・残業・深夜設定</a:t>
                      </a:r>
                      <a:r>
                        <a:rPr lang="ja-JP" sz="1100">
                          <a:solidFill>
                            <a:srgbClr val="FF0000"/>
                          </a:solidFill>
                        </a:rPr>
                        <a:t>」で設定した所定労働時間を利用します。</a:t>
                      </a:r>
                      <a:endParaRPr sz="1100">
                        <a:solidFill>
                          <a:srgbClr val="FF0000"/>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r h="532825">
                <a:tc>
                  <a:txBody>
                    <a:bodyPr/>
                    <a:lstStyle/>
                    <a:p>
                      <a:pPr marL="0" lvl="0" indent="0" algn="l" rtl="0">
                        <a:lnSpc>
                          <a:spcPct val="115000"/>
                        </a:lnSpc>
                        <a:spcBef>
                          <a:spcPts val="0"/>
                        </a:spcBef>
                        <a:spcAft>
                          <a:spcPts val="500"/>
                        </a:spcAft>
                        <a:buNone/>
                      </a:pPr>
                      <a:r>
                        <a:rPr lang="ja-JP" sz="1100" u="sng">
                          <a:solidFill>
                            <a:schemeClr val="hlink"/>
                          </a:solidFill>
                          <a:hlinkClick r:id="rId7"/>
                        </a:rPr>
                        <a:t>交通費</a:t>
                      </a:r>
                      <a:endParaRPr sz="1100">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1日の往復の交通費を登録します。</a:t>
                      </a:r>
                      <a:endParaRPr sz="1100">
                        <a:solidFill>
                          <a:schemeClr val="dk1"/>
                        </a:solidFill>
                      </a:endParaRPr>
                    </a:p>
                    <a:p>
                      <a:pPr marL="0" lvl="0" indent="0" algn="l" rtl="0">
                        <a:lnSpc>
                          <a:spcPct val="115000"/>
                        </a:lnSpc>
                        <a:spcBef>
                          <a:spcPts val="500"/>
                        </a:spcBef>
                        <a:spcAft>
                          <a:spcPts val="500"/>
                        </a:spcAft>
                        <a:buNone/>
                      </a:pPr>
                      <a:r>
                        <a:rPr lang="ja-JP" sz="1100">
                          <a:solidFill>
                            <a:schemeClr val="dk1"/>
                          </a:solidFill>
                        </a:rPr>
                        <a:t>交通費は概算交通費や概算給与の計算に利用します。</a:t>
                      </a:r>
                      <a:br>
                        <a:rPr lang="ja-JP" sz="1100">
                          <a:solidFill>
                            <a:schemeClr val="dk1"/>
                          </a:solidFill>
                        </a:rPr>
                      </a:br>
                      <a:r>
                        <a:rPr lang="ja-JP" sz="1100">
                          <a:solidFill>
                            <a:schemeClr val="dk1"/>
                          </a:solidFill>
                        </a:rPr>
                        <a:t>概算交通費は勤務データダウンロード等で確認できます。</a:t>
                      </a:r>
                      <a:endParaRPr sz="1100">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3"/>
                  </a:ext>
                </a:extLst>
              </a:tr>
              <a:tr h="977425">
                <a:tc>
                  <a:txBody>
                    <a:bodyPr/>
                    <a:lstStyle/>
                    <a:p>
                      <a:pPr marL="0" marR="0" lvl="0" indent="0" algn="l" rtl="0">
                        <a:lnSpc>
                          <a:spcPct val="115000"/>
                        </a:lnSpc>
                        <a:spcBef>
                          <a:spcPts val="0"/>
                        </a:spcBef>
                        <a:spcAft>
                          <a:spcPts val="500"/>
                        </a:spcAft>
                        <a:buClr>
                          <a:srgbClr val="000000"/>
                        </a:buClr>
                        <a:buSzPts val="1050"/>
                        <a:buFont typeface="Arial"/>
                        <a:buNone/>
                      </a:pPr>
                      <a:r>
                        <a:rPr lang="ja-JP" sz="1100" u="none" strike="noStrike" cap="none">
                          <a:solidFill>
                            <a:schemeClr val="dk1"/>
                          </a:solidFill>
                        </a:rPr>
                        <a:t>入社日</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スタッフの入社日を登録します。</a:t>
                      </a:r>
                      <a:endParaRPr sz="1100">
                        <a:solidFill>
                          <a:schemeClr val="dk1"/>
                        </a:solidFill>
                      </a:endParaRPr>
                    </a:p>
                    <a:p>
                      <a:pPr marL="0" lvl="0" indent="0" algn="l" rtl="0">
                        <a:lnSpc>
                          <a:spcPct val="115000"/>
                        </a:lnSpc>
                        <a:spcBef>
                          <a:spcPts val="500"/>
                        </a:spcBef>
                        <a:spcAft>
                          <a:spcPts val="500"/>
                        </a:spcAft>
                        <a:buClr>
                          <a:schemeClr val="dk1"/>
                        </a:buClr>
                        <a:buSzPts val="1100"/>
                        <a:buFont typeface="Arial"/>
                        <a:buNone/>
                      </a:pPr>
                      <a:r>
                        <a:rPr lang="ja-JP" sz="1100">
                          <a:solidFill>
                            <a:schemeClr val="dk1"/>
                          </a:solidFill>
                        </a:rPr>
                        <a:t>入社日は</a:t>
                      </a:r>
                      <a:r>
                        <a:rPr lang="ja-JP" sz="1100" u="sng">
                          <a:solidFill>
                            <a:schemeClr val="hlink"/>
                          </a:solidFill>
                          <a:hlinkClick r:id="rId3"/>
                        </a:rPr>
                        <a:t>有休自動付与</a:t>
                      </a:r>
                      <a:r>
                        <a:rPr lang="ja-JP" sz="1100">
                          <a:solidFill>
                            <a:schemeClr val="dk1"/>
                          </a:solidFill>
                        </a:rPr>
                        <a:t>機能などで利用します。</a:t>
                      </a:r>
                      <a:br>
                        <a:rPr lang="ja-JP" sz="1100">
                          <a:solidFill>
                            <a:schemeClr val="dk1"/>
                          </a:solidFill>
                        </a:rPr>
                      </a:br>
                      <a:r>
                        <a:rPr lang="ja-JP" sz="1100">
                          <a:solidFill>
                            <a:schemeClr val="dk1"/>
                          </a:solidFill>
                        </a:rPr>
                        <a:t>入社日が月途中の場合、月度の初日～入社前日までの出勤簿は編集できなくなります。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4"/>
                  </a:ext>
                </a:extLst>
              </a:tr>
              <a:tr h="1321300">
                <a:tc>
                  <a:txBody>
                    <a:bodyPr/>
                    <a:lstStyle/>
                    <a:p>
                      <a:pPr marL="0" marR="0" lvl="0" indent="0" algn="l" rtl="0">
                        <a:lnSpc>
                          <a:spcPct val="115000"/>
                        </a:lnSpc>
                        <a:spcBef>
                          <a:spcPts val="0"/>
                        </a:spcBef>
                        <a:spcAft>
                          <a:spcPts val="500"/>
                        </a:spcAft>
                        <a:buClr>
                          <a:srgbClr val="000000"/>
                        </a:buClr>
                        <a:buSzPts val="1050"/>
                        <a:buFont typeface="Arial"/>
                        <a:buNone/>
                      </a:pPr>
                      <a:r>
                        <a:rPr lang="ja-JP" sz="1100" u="sng" strike="noStrike" cap="none">
                          <a:solidFill>
                            <a:schemeClr val="hlink"/>
                          </a:solidFill>
                          <a:hlinkClick r:id="rId8"/>
                        </a:rPr>
                        <a:t>メイングループ</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スタッフのメイングループを選択します。</a:t>
                      </a:r>
                      <a:br>
                        <a:rPr lang="ja-JP" sz="1100">
                          <a:solidFill>
                            <a:schemeClr val="dk1"/>
                          </a:solidFill>
                        </a:rPr>
                      </a:br>
                      <a:r>
                        <a:rPr lang="ja-JP" sz="1100">
                          <a:solidFill>
                            <a:schemeClr val="dk1"/>
                          </a:solidFill>
                        </a:rPr>
                        <a:t>あらかじめ「</a:t>
                      </a:r>
                      <a:r>
                        <a:rPr lang="ja-JP" sz="1100" u="sng">
                          <a:solidFill>
                            <a:schemeClr val="hlink"/>
                          </a:solidFill>
                          <a:hlinkClick r:id="rId9"/>
                        </a:rPr>
                        <a:t>グループ設定</a:t>
                      </a:r>
                      <a:r>
                        <a:rPr lang="ja-JP" sz="1100">
                          <a:solidFill>
                            <a:schemeClr val="dk1"/>
                          </a:solidFill>
                        </a:rPr>
                        <a:t>」でグループを作成してください。</a:t>
                      </a:r>
                      <a:br>
                        <a:rPr lang="ja-JP" sz="1100">
                          <a:solidFill>
                            <a:schemeClr val="dk1"/>
                          </a:solidFill>
                        </a:rPr>
                      </a:br>
                      <a:r>
                        <a:rPr lang="ja-JP" sz="1100">
                          <a:solidFill>
                            <a:schemeClr val="dk1"/>
                          </a:solidFill>
                        </a:rPr>
                        <a:t>すべてのグループはメイングループとしてもサブグループとしても使用できます。</a:t>
                      </a:r>
                      <a:endParaRPr sz="1100">
                        <a:solidFill>
                          <a:schemeClr val="dk1"/>
                        </a:solidFill>
                      </a:endParaRPr>
                    </a:p>
                    <a:p>
                      <a:pPr marL="0" lvl="0" indent="0" algn="l" rtl="0">
                        <a:lnSpc>
                          <a:spcPct val="115000"/>
                        </a:lnSpc>
                        <a:spcBef>
                          <a:spcPts val="500"/>
                        </a:spcBef>
                        <a:spcAft>
                          <a:spcPts val="500"/>
                        </a:spcAft>
                        <a:buClr>
                          <a:schemeClr val="dk1"/>
                        </a:buClr>
                        <a:buSzPts val="1100"/>
                        <a:buFont typeface="Arial"/>
                        <a:buNone/>
                      </a:pPr>
                      <a:r>
                        <a:rPr lang="ja-JP" sz="1100">
                          <a:solidFill>
                            <a:schemeClr val="dk1"/>
                          </a:solidFill>
                        </a:rPr>
                        <a:t>ジョブカン勤怠管理の各種設定は、メイングループ向けの設定が各スタッフに適用されます。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5"/>
                  </a:ext>
                </a:extLst>
              </a:tr>
              <a:tr h="570650">
                <a:tc>
                  <a:txBody>
                    <a:bodyPr/>
                    <a:lstStyle/>
                    <a:p>
                      <a:pPr marL="0" marR="0" lvl="0" indent="0" algn="l" rtl="0">
                        <a:lnSpc>
                          <a:spcPct val="115000"/>
                        </a:lnSpc>
                        <a:spcBef>
                          <a:spcPts val="0"/>
                        </a:spcBef>
                        <a:spcAft>
                          <a:spcPts val="500"/>
                        </a:spcAft>
                        <a:buClr>
                          <a:srgbClr val="000000"/>
                        </a:buClr>
                        <a:buSzPts val="1050"/>
                        <a:buFont typeface="Arial"/>
                        <a:buNone/>
                      </a:pPr>
                      <a:r>
                        <a:rPr lang="ja-JP" sz="1100" u="sng" strike="noStrike" cap="none">
                          <a:solidFill>
                            <a:schemeClr val="hlink"/>
                          </a:solidFill>
                          <a:hlinkClick r:id="rId8"/>
                        </a:rPr>
                        <a:t>サブグループ</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500"/>
                        </a:spcAft>
                        <a:buClr>
                          <a:srgbClr val="000000"/>
                        </a:buClr>
                        <a:buSzPts val="1050"/>
                        <a:buFont typeface="Arial"/>
                        <a:buNone/>
                      </a:pPr>
                      <a:r>
                        <a:rPr lang="ja-JP" sz="1100">
                          <a:solidFill>
                            <a:schemeClr val="dk1"/>
                          </a:solidFill>
                        </a:rPr>
                        <a:t>勤務する店舗が複数ある場合などに、サブの勤務先をサブグループとして設定します。</a:t>
                      </a:r>
                      <a:endParaRPr sz="1100">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6"/>
                  </a:ext>
                </a:extLst>
              </a:tr>
              <a:tr h="527500">
                <a:tc>
                  <a:txBody>
                    <a:bodyPr/>
                    <a:lstStyle/>
                    <a:p>
                      <a:pPr marL="0" marR="0" lvl="0" indent="0" algn="l" rtl="0">
                        <a:lnSpc>
                          <a:spcPct val="115000"/>
                        </a:lnSpc>
                        <a:spcBef>
                          <a:spcPts val="0"/>
                        </a:spcBef>
                        <a:spcAft>
                          <a:spcPts val="500"/>
                        </a:spcAft>
                        <a:buClr>
                          <a:srgbClr val="000000"/>
                        </a:buClr>
                        <a:buSzPts val="1050"/>
                        <a:buFont typeface="Arial"/>
                        <a:buNone/>
                      </a:pPr>
                      <a:r>
                        <a:rPr lang="ja-JP" sz="1100" u="none" strike="noStrike" cap="none">
                          <a:solidFill>
                            <a:schemeClr val="dk1"/>
                          </a:solidFill>
                        </a:rPr>
                        <a:t>スタッフ備考</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500"/>
                        </a:spcAft>
                        <a:buClr>
                          <a:srgbClr val="000000"/>
                        </a:buClr>
                        <a:buSzPts val="1050"/>
                        <a:buFont typeface="Arial"/>
                        <a:buNone/>
                      </a:pPr>
                      <a:r>
                        <a:rPr lang="ja-JP" sz="1100" u="none" strike="noStrike" cap="none">
                          <a:solidFill>
                            <a:schemeClr val="dk1"/>
                          </a:solidFill>
                        </a:rPr>
                        <a:t>スタッフの情報をメモできます。</a:t>
                      </a:r>
                      <a:br>
                        <a:rPr lang="ja-JP" sz="1100" u="none" strike="noStrike" cap="none">
                          <a:solidFill>
                            <a:schemeClr val="dk1"/>
                          </a:solidFill>
                        </a:rPr>
                      </a:br>
                      <a:r>
                        <a:rPr lang="ja-JP" sz="1100" u="none" strike="noStrike" cap="none">
                          <a:solidFill>
                            <a:schemeClr val="dk1"/>
                          </a:solidFill>
                        </a:rPr>
                        <a:t>「備考」</a:t>
                      </a:r>
                      <a:r>
                        <a:rPr lang="ja-JP" sz="1100">
                          <a:solidFill>
                            <a:schemeClr val="dk1"/>
                          </a:solidFill>
                        </a:rPr>
                        <a:t>は</a:t>
                      </a:r>
                      <a:r>
                        <a:rPr lang="ja-JP" sz="1100" u="none" strike="noStrike" cap="none">
                          <a:solidFill>
                            <a:schemeClr val="dk1"/>
                          </a:solidFill>
                        </a:rPr>
                        <a:t>パレットシフト画面</a:t>
                      </a:r>
                      <a:r>
                        <a:rPr lang="ja-JP" sz="1100">
                          <a:solidFill>
                            <a:schemeClr val="dk1"/>
                          </a:solidFill>
                        </a:rPr>
                        <a:t>で表示可能です。</a:t>
                      </a:r>
                      <a:endParaRPr sz="1100">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7"/>
                  </a:ext>
                </a:extLst>
              </a:tr>
              <a:tr h="640850">
                <a:tc>
                  <a:txBody>
                    <a:bodyPr/>
                    <a:lstStyle/>
                    <a:p>
                      <a:pPr marL="0" marR="0" lvl="0" indent="0" algn="l" rtl="0">
                        <a:lnSpc>
                          <a:spcPct val="115000"/>
                        </a:lnSpc>
                        <a:spcBef>
                          <a:spcPts val="0"/>
                        </a:spcBef>
                        <a:spcAft>
                          <a:spcPts val="0"/>
                        </a:spcAft>
                        <a:buClr>
                          <a:srgbClr val="000000"/>
                        </a:buClr>
                        <a:buSzPts val="1050"/>
                        <a:buFont typeface="Arial"/>
                        <a:buNone/>
                      </a:pPr>
                      <a:endParaRPr sz="1100" u="none" strike="noStrike" cap="none">
                        <a:solidFill>
                          <a:schemeClr val="dk1"/>
                        </a:solidFill>
                      </a:endParaRPr>
                    </a:p>
                    <a:p>
                      <a:pPr marL="0" marR="0" lvl="0" indent="0" algn="l" rtl="0">
                        <a:lnSpc>
                          <a:spcPct val="115000"/>
                        </a:lnSpc>
                        <a:spcBef>
                          <a:spcPts val="500"/>
                        </a:spcBef>
                        <a:spcAft>
                          <a:spcPts val="0"/>
                        </a:spcAft>
                        <a:buClr>
                          <a:srgbClr val="000000"/>
                        </a:buClr>
                        <a:buSzPts val="1050"/>
                        <a:buFont typeface="Arial"/>
                        <a:buNone/>
                      </a:pPr>
                      <a:r>
                        <a:rPr lang="ja-JP" sz="1100" u="none" strike="noStrike" cap="none">
                          <a:solidFill>
                            <a:schemeClr val="dk1"/>
                          </a:solidFill>
                        </a:rPr>
                        <a:t>タグ(検索ワード)</a:t>
                      </a:r>
                      <a:endParaRPr sz="1100" u="none" strike="noStrike" cap="none">
                        <a:solidFill>
                          <a:schemeClr val="dk1"/>
                        </a:solidFill>
                      </a:endParaRPr>
                    </a:p>
                    <a:p>
                      <a:pPr marL="0" marR="0" lvl="0" indent="0" algn="l" rtl="0">
                        <a:lnSpc>
                          <a:spcPct val="115000"/>
                        </a:lnSpc>
                        <a:spcBef>
                          <a:spcPts val="500"/>
                        </a:spcBef>
                        <a:spcAft>
                          <a:spcPts val="500"/>
                        </a:spcAft>
                        <a:buClr>
                          <a:srgbClr val="000000"/>
                        </a:buClr>
                        <a:buSzPts val="1050"/>
                        <a:buFont typeface="Arial"/>
                        <a:buNone/>
                      </a:pP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lvl="0" indent="0" algn="l" rtl="0">
                        <a:lnSpc>
                          <a:spcPct val="115000"/>
                        </a:lnSpc>
                        <a:spcBef>
                          <a:spcPts val="0"/>
                        </a:spcBef>
                        <a:spcAft>
                          <a:spcPts val="500"/>
                        </a:spcAft>
                        <a:buClr>
                          <a:schemeClr val="dk1"/>
                        </a:buClr>
                        <a:buSzPts val="1100"/>
                        <a:buFont typeface="Arial"/>
                        <a:buNone/>
                      </a:pPr>
                      <a:r>
                        <a:rPr lang="ja-JP" sz="1100">
                          <a:solidFill>
                            <a:schemeClr val="dk1"/>
                          </a:solidFill>
                        </a:rPr>
                        <a:t>スタッフのタグ情報（属性、職種、職掌、その他特殊な雇用条件等）をフリーテキスト形式で入力します。</a:t>
                      </a:r>
                      <a:br>
                        <a:rPr lang="ja-JP" sz="1100">
                          <a:solidFill>
                            <a:schemeClr val="dk1"/>
                          </a:solidFill>
                        </a:rPr>
                      </a:br>
                      <a:r>
                        <a:rPr lang="ja-JP" sz="1100">
                          <a:solidFill>
                            <a:schemeClr val="dk1"/>
                          </a:solidFill>
                        </a:rPr>
                        <a:t>タグは各種画面で検索条件として利用できます。</a:t>
                      </a:r>
                      <a:br>
                        <a:rPr lang="ja-JP" sz="1100">
                          <a:solidFill>
                            <a:schemeClr val="dk1"/>
                          </a:solidFill>
                        </a:rPr>
                      </a:br>
                      <a:r>
                        <a:rPr lang="ja-JP" sz="1100">
                          <a:solidFill>
                            <a:schemeClr val="dk1"/>
                          </a:solidFill>
                        </a:rPr>
                        <a:t>複数のタグを登録する場合は、スペースで区切ります。</a:t>
                      </a:r>
                      <a:endParaRPr sz="1100">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8"/>
                  </a:ext>
                </a:extLst>
              </a:tr>
            </a:tbl>
          </a:graphicData>
        </a:graphic>
      </p:graphicFrame>
      <p:sp>
        <p:nvSpPr>
          <p:cNvPr id="304" name="Google Shape;304;p10"/>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a:latin typeface="Arial"/>
                <a:ea typeface="Arial"/>
                <a:cs typeface="Arial"/>
                <a:sym typeface="Arial"/>
              </a:rPr>
              <a:t>４</a:t>
            </a:r>
            <a:r>
              <a:rPr lang="ja-JP" sz="1800" b="1" i="0" u="none" strike="noStrike" cap="none">
                <a:latin typeface="Arial"/>
                <a:ea typeface="Arial"/>
                <a:cs typeface="Arial"/>
                <a:sym typeface="Arial"/>
              </a:rPr>
              <a:t>．</a:t>
            </a:r>
            <a:r>
              <a:rPr lang="ja-JP" sz="1800" b="1">
                <a:latin typeface="Arial"/>
                <a:ea typeface="Arial"/>
                <a:cs typeface="Arial"/>
                <a:sym typeface="Arial"/>
              </a:rPr>
              <a:t>スタッフの登録</a:t>
            </a:r>
            <a:endParaRPr sz="1100" b="0" i="0" u="none" strike="noStrike" cap="none">
              <a:latin typeface="Arial"/>
              <a:ea typeface="Arial"/>
              <a:cs typeface="Arial"/>
              <a:sym typeface="Arial"/>
            </a:endParaRPr>
          </a:p>
        </p:txBody>
      </p:sp>
      <p:cxnSp>
        <p:nvCxnSpPr>
          <p:cNvPr id="305" name="Google Shape;305;p10"/>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grpSp>
        <p:nvGrpSpPr>
          <p:cNvPr id="306" name="Google Shape;306;p10"/>
          <p:cNvGrpSpPr/>
          <p:nvPr/>
        </p:nvGrpSpPr>
        <p:grpSpPr>
          <a:xfrm>
            <a:off x="-2" y="348586"/>
            <a:ext cx="6857832" cy="57861"/>
            <a:chOff x="276446" y="1127056"/>
            <a:chExt cx="6241201" cy="45084"/>
          </a:xfrm>
        </p:grpSpPr>
        <p:cxnSp>
          <p:nvCxnSpPr>
            <p:cNvPr id="307" name="Google Shape;307;p10"/>
            <p:cNvCxnSpPr/>
            <p:nvPr/>
          </p:nvCxnSpPr>
          <p:spPr>
            <a:xfrm>
              <a:off x="276447" y="1127056"/>
              <a:ext cx="6241200" cy="0"/>
            </a:xfrm>
            <a:prstGeom prst="straightConnector1">
              <a:avLst/>
            </a:prstGeom>
            <a:noFill/>
            <a:ln w="38100" cap="flat" cmpd="sng">
              <a:solidFill>
                <a:srgbClr val="0070C0"/>
              </a:solidFill>
              <a:prstDash val="solid"/>
              <a:miter lim="800000"/>
              <a:headEnd type="none" w="sm" len="sm"/>
              <a:tailEnd type="none" w="sm" len="sm"/>
            </a:ln>
          </p:spPr>
        </p:cxnSp>
        <p:cxnSp>
          <p:nvCxnSpPr>
            <p:cNvPr id="308" name="Google Shape;308;p10"/>
            <p:cNvCxnSpPr/>
            <p:nvPr/>
          </p:nvCxnSpPr>
          <p:spPr>
            <a:xfrm>
              <a:off x="276446" y="1172140"/>
              <a:ext cx="6241200" cy="0"/>
            </a:xfrm>
            <a:prstGeom prst="straightConnector1">
              <a:avLst/>
            </a:prstGeom>
            <a:noFill/>
            <a:ln w="9525" cap="flat" cmpd="sng">
              <a:solidFill>
                <a:srgbClr val="0070C0"/>
              </a:solidFill>
              <a:prstDash val="solid"/>
              <a:miter lim="800000"/>
              <a:headEnd type="none" w="sm" len="sm"/>
              <a:tailEnd type="none" w="sm" len="sm"/>
            </a:ln>
          </p:spPr>
        </p:cxnSp>
      </p:grpSp>
      <p:sp>
        <p:nvSpPr>
          <p:cNvPr id="309" name="Google Shape;309;p10"/>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500"/>
              </a:spcAft>
              <a:buClr>
                <a:srgbClr val="000000"/>
              </a:buClr>
              <a:buSzPts val="900"/>
              <a:buFont typeface="Arial"/>
              <a:buNone/>
            </a:pPr>
            <a:fld id="{00000000-1234-1234-1234-123412341234}" type="slidenum">
              <a:rPr lang="en-US" altLang="ja-JP"/>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1"/>
          <p:cNvSpPr txBox="1"/>
          <p:nvPr/>
        </p:nvSpPr>
        <p:spPr>
          <a:xfrm>
            <a:off x="359994" y="1093438"/>
            <a:ext cx="6070800" cy="307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600" b="1" i="0" u="none" strike="noStrike" cap="none">
                <a:solidFill>
                  <a:schemeClr val="dk1"/>
                </a:solidFill>
                <a:latin typeface="Arial"/>
                <a:ea typeface="Arial"/>
                <a:cs typeface="Arial"/>
                <a:sym typeface="Arial"/>
              </a:rPr>
              <a:t>グループ管理者設定</a:t>
            </a:r>
            <a:endParaRPr sz="1600" b="1" i="0" u="none" strike="noStrike" cap="none">
              <a:solidFill>
                <a:schemeClr val="dk1"/>
              </a:solidFill>
              <a:latin typeface="Arial"/>
              <a:ea typeface="Arial"/>
              <a:cs typeface="Arial"/>
              <a:sym typeface="Arial"/>
            </a:endParaRPr>
          </a:p>
        </p:txBody>
      </p:sp>
      <p:sp>
        <p:nvSpPr>
          <p:cNvPr id="316" name="Google Shape;316;p11"/>
          <p:cNvSpPr txBox="1"/>
          <p:nvPr/>
        </p:nvSpPr>
        <p:spPr>
          <a:xfrm>
            <a:off x="360000" y="4559750"/>
            <a:ext cx="6241200" cy="18147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050"/>
              <a:buFont typeface="Arial"/>
              <a:buNone/>
            </a:pPr>
            <a:r>
              <a:rPr lang="ja-JP" sz="1100">
                <a:solidFill>
                  <a:schemeClr val="dk1"/>
                </a:solidFill>
              </a:rPr>
              <a:t>基本情報設定→各種設定→</a:t>
            </a:r>
            <a:r>
              <a:rPr lang="ja-JP" sz="1100" u="sng">
                <a:solidFill>
                  <a:schemeClr val="hlink"/>
                </a:solidFill>
                <a:hlinkClick r:id="rId3"/>
              </a:rPr>
              <a:t>グループ管理者設定</a:t>
            </a:r>
            <a:endParaRPr sz="11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ja-JP" sz="1100">
                <a:solidFill>
                  <a:schemeClr val="dk1"/>
                </a:solidFill>
              </a:rPr>
              <a:t>従業員に管理者としての権限を持たせたい場合は、グループ管理者として登録しましょう。</a:t>
            </a:r>
            <a:br>
              <a:rPr lang="ja-JP" sz="1100">
                <a:solidFill>
                  <a:schemeClr val="dk1"/>
                </a:solidFill>
              </a:rPr>
            </a:br>
            <a:r>
              <a:rPr lang="ja-JP" sz="1100">
                <a:solidFill>
                  <a:schemeClr val="dk1"/>
                </a:solidFill>
              </a:rPr>
              <a:t>グループ管理者は、全権限管理者に次ぐ管理者権限を持つアカウントです。</a:t>
            </a:r>
            <a:br>
              <a:rPr lang="ja-JP" sz="1100">
                <a:solidFill>
                  <a:schemeClr val="dk1"/>
                </a:solidFill>
              </a:rPr>
            </a:br>
            <a:r>
              <a:rPr lang="ja-JP" sz="1100">
                <a:solidFill>
                  <a:schemeClr val="dk1"/>
                </a:solidFill>
              </a:rPr>
              <a:t>全権限管理者はひとりだけですが、グループ管理者アカウントは複数発行することができます。</a:t>
            </a:r>
            <a:endParaRPr sz="11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ja-JP" sz="1100">
                <a:solidFill>
                  <a:schemeClr val="dk1"/>
                </a:solidFill>
              </a:rPr>
              <a:t>グループ管理者はスタッフの各種申請を承認するほか、</a:t>
            </a:r>
            <a:r>
              <a:rPr lang="ja-JP" sz="1100" u="sng">
                <a:solidFill>
                  <a:schemeClr val="hlink"/>
                </a:solidFill>
                <a:hlinkClick r:id="rId4"/>
              </a:rPr>
              <a:t>権限設定</a:t>
            </a:r>
            <a:r>
              <a:rPr lang="ja-JP" sz="1100">
                <a:solidFill>
                  <a:schemeClr val="dk1"/>
                </a:solidFill>
              </a:rPr>
              <a:t>の範囲内で</a:t>
            </a:r>
            <a:br>
              <a:rPr lang="ja-JP" sz="1100">
                <a:solidFill>
                  <a:schemeClr val="dk1"/>
                </a:solidFill>
              </a:rPr>
            </a:br>
            <a:r>
              <a:rPr lang="ja-JP" sz="1100">
                <a:solidFill>
                  <a:schemeClr val="dk1"/>
                </a:solidFill>
              </a:rPr>
              <a:t>管理者ページの各機能を利用できます。</a:t>
            </a:r>
            <a:endParaRPr sz="1100">
              <a:solidFill>
                <a:schemeClr val="dk1"/>
              </a:solidFill>
            </a:endParaRPr>
          </a:p>
          <a:p>
            <a:pPr marL="0" lvl="0" indent="0" algn="l" rtl="0">
              <a:lnSpc>
                <a:spcPct val="115000"/>
              </a:lnSpc>
              <a:spcBef>
                <a:spcPts val="1000"/>
              </a:spcBef>
              <a:spcAft>
                <a:spcPts val="1000"/>
              </a:spcAft>
              <a:buClr>
                <a:schemeClr val="dk1"/>
              </a:buClr>
              <a:buSzPts val="1100"/>
              <a:buFont typeface="Arial"/>
              <a:buNone/>
            </a:pPr>
            <a:r>
              <a:rPr lang="ja-JP" sz="1100">
                <a:solidFill>
                  <a:schemeClr val="dk1"/>
                </a:solidFill>
              </a:rPr>
              <a:t>次のページから、グループ管理者の登録方法をご説明します。</a:t>
            </a:r>
            <a:endParaRPr sz="1100">
              <a:solidFill>
                <a:schemeClr val="dk1"/>
              </a:solidFill>
            </a:endParaRPr>
          </a:p>
        </p:txBody>
      </p:sp>
      <p:grpSp>
        <p:nvGrpSpPr>
          <p:cNvPr id="317" name="Google Shape;317;p11"/>
          <p:cNvGrpSpPr/>
          <p:nvPr/>
        </p:nvGrpSpPr>
        <p:grpSpPr>
          <a:xfrm>
            <a:off x="0" y="348541"/>
            <a:ext cx="6858000" cy="57859"/>
            <a:chOff x="276446" y="1127056"/>
            <a:chExt cx="6241312" cy="45084"/>
          </a:xfrm>
        </p:grpSpPr>
        <p:cxnSp>
          <p:nvCxnSpPr>
            <p:cNvPr id="318" name="Google Shape;318;p11"/>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319" name="Google Shape;319;p11"/>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320" name="Google Shape;320;p11"/>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a:latin typeface="Arial"/>
                <a:ea typeface="Arial"/>
                <a:cs typeface="Arial"/>
                <a:sym typeface="Arial"/>
              </a:rPr>
              <a:t>５</a:t>
            </a:r>
            <a:r>
              <a:rPr lang="ja-JP" sz="1800" b="1" i="0" u="none" strike="noStrike" cap="none">
                <a:latin typeface="Arial"/>
                <a:ea typeface="Arial"/>
                <a:cs typeface="Arial"/>
                <a:sym typeface="Arial"/>
              </a:rPr>
              <a:t>．</a:t>
            </a:r>
            <a:r>
              <a:rPr lang="ja-JP" sz="1800" b="1">
                <a:latin typeface="Arial"/>
                <a:ea typeface="Arial"/>
                <a:cs typeface="Arial"/>
                <a:sym typeface="Arial"/>
              </a:rPr>
              <a:t>管理者の登録</a:t>
            </a:r>
            <a:endParaRPr sz="1100" b="0" i="0" u="none" strike="noStrike" cap="none">
              <a:latin typeface="Arial"/>
              <a:ea typeface="Arial"/>
              <a:cs typeface="Arial"/>
              <a:sym typeface="Arial"/>
            </a:endParaRPr>
          </a:p>
        </p:txBody>
      </p:sp>
      <p:cxnSp>
        <p:nvCxnSpPr>
          <p:cNvPr id="321" name="Google Shape;321;p11"/>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322" name="Google Shape;322;p11"/>
          <p:cNvSpPr txBox="1"/>
          <p:nvPr/>
        </p:nvSpPr>
        <p:spPr>
          <a:xfrm>
            <a:off x="360006" y="6553302"/>
            <a:ext cx="5550600" cy="1261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 グループ管理者に全権限管理者とまったく同じ権限を持たせることはできません。</a:t>
            </a:r>
            <a:r>
              <a:rPr lang="ja-JP" sz="1100">
                <a:solidFill>
                  <a:schemeClr val="dk1"/>
                </a:solidFill>
              </a:rPr>
              <a:t/>
            </a:r>
            <a:br>
              <a:rPr lang="ja-JP" sz="1100">
                <a:solidFill>
                  <a:schemeClr val="dk1"/>
                </a:solidFill>
              </a:rPr>
            </a:br>
            <a:r>
              <a:rPr lang="ja-JP" sz="1100" b="0" i="0" u="none" strike="noStrike" cap="none">
                <a:solidFill>
                  <a:schemeClr val="dk1"/>
                </a:solidFill>
                <a:latin typeface="Arial"/>
                <a:ea typeface="Arial"/>
                <a:cs typeface="Arial"/>
                <a:sym typeface="Arial"/>
              </a:rPr>
              <a:t>全権限管理者とグループ管理者の違いについては</a:t>
            </a:r>
            <a:r>
              <a:rPr lang="ja-JP" sz="1100" b="0" i="0" u="sng" strike="noStrike" cap="none">
                <a:solidFill>
                  <a:schemeClr val="hlink"/>
                </a:solidFill>
                <a:latin typeface="Arial"/>
                <a:ea typeface="Arial"/>
                <a:cs typeface="Arial"/>
                <a:sym typeface="Arial"/>
                <a:hlinkClick r:id="rId5"/>
              </a:rPr>
              <a:t>ヘルプページ</a:t>
            </a:r>
            <a:r>
              <a:rPr lang="ja-JP" sz="1100" b="0" i="0" u="none" strike="noStrike" cap="none">
                <a:solidFill>
                  <a:schemeClr val="dk1"/>
                </a:solidFill>
                <a:latin typeface="Arial"/>
                <a:ea typeface="Arial"/>
                <a:cs typeface="Arial"/>
                <a:sym typeface="Arial"/>
              </a:rPr>
              <a:t>をご確認ください。</a:t>
            </a:r>
            <a:endParaRPr sz="1100">
              <a:solidFill>
                <a:schemeClr val="dk1"/>
              </a:solidFill>
            </a:endParaRPr>
          </a:p>
          <a:p>
            <a:pPr marL="0" lvl="0" indent="0" algn="l" rtl="0">
              <a:lnSpc>
                <a:spcPct val="115000"/>
              </a:lnSpc>
              <a:spcBef>
                <a:spcPts val="1000"/>
              </a:spcBef>
              <a:spcAft>
                <a:spcPts val="1000"/>
              </a:spcAft>
              <a:buClr>
                <a:schemeClr val="dk1"/>
              </a:buClr>
              <a:buSzPts val="1100"/>
              <a:buFont typeface="Arial"/>
              <a:buNone/>
            </a:pPr>
            <a:r>
              <a:rPr lang="ja-JP" sz="1100">
                <a:solidFill>
                  <a:schemeClr val="dk1"/>
                </a:solidFill>
              </a:rPr>
              <a:t>※ グループ管理者とスタッフで登録するメールアドレスを一致させることで、</a:t>
            </a:r>
            <a:br>
              <a:rPr lang="ja-JP" sz="1100">
                <a:solidFill>
                  <a:schemeClr val="dk1"/>
                </a:solidFill>
              </a:rPr>
            </a:br>
            <a:r>
              <a:rPr lang="ja-JP" sz="1100">
                <a:solidFill>
                  <a:schemeClr val="dk1"/>
                </a:solidFill>
              </a:rPr>
              <a:t>スタッフマイページと管理者ページを紐づけることができます。</a:t>
            </a:r>
            <a:br>
              <a:rPr lang="ja-JP" sz="1100">
                <a:solidFill>
                  <a:schemeClr val="dk1"/>
                </a:solidFill>
              </a:rPr>
            </a:br>
            <a:r>
              <a:rPr lang="ja-JP" sz="1100">
                <a:solidFill>
                  <a:schemeClr val="dk1"/>
                </a:solidFill>
              </a:rPr>
              <a:t>詳しくは</a:t>
            </a:r>
            <a:r>
              <a:rPr lang="ja-JP" sz="1100" u="sng">
                <a:solidFill>
                  <a:schemeClr val="hlink"/>
                </a:solidFill>
                <a:hlinkClick r:id="rId6"/>
              </a:rPr>
              <a:t>ヘルプページ</a:t>
            </a:r>
            <a:r>
              <a:rPr lang="ja-JP" sz="1100">
                <a:solidFill>
                  <a:schemeClr val="dk1"/>
                </a:solidFill>
              </a:rPr>
              <a:t>をご確認ください。</a:t>
            </a:r>
            <a:endParaRPr sz="1100">
              <a:solidFill>
                <a:schemeClr val="dk1"/>
              </a:solidFill>
            </a:endParaRPr>
          </a:p>
        </p:txBody>
      </p:sp>
      <p:pic>
        <p:nvPicPr>
          <p:cNvPr id="323" name="Google Shape;323;p11"/>
          <p:cNvPicPr preferRelativeResize="0"/>
          <p:nvPr/>
        </p:nvPicPr>
        <p:blipFill rotWithShape="1">
          <a:blip r:embed="rId7">
            <a:alphaModFix/>
          </a:blip>
          <a:srcRect/>
          <a:stretch/>
        </p:blipFill>
        <p:spPr>
          <a:xfrm>
            <a:off x="711346" y="1598550"/>
            <a:ext cx="5435308" cy="2728351"/>
          </a:xfrm>
          <a:prstGeom prst="rect">
            <a:avLst/>
          </a:prstGeom>
          <a:noFill/>
          <a:ln>
            <a:noFill/>
          </a:ln>
        </p:spPr>
      </p:pic>
      <p:sp>
        <p:nvSpPr>
          <p:cNvPr id="324" name="Google Shape;324;p11"/>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grpSp>
        <p:nvGrpSpPr>
          <p:cNvPr id="330" name="Google Shape;330;g27d59103451_0_16"/>
          <p:cNvGrpSpPr/>
          <p:nvPr/>
        </p:nvGrpSpPr>
        <p:grpSpPr>
          <a:xfrm>
            <a:off x="-2" y="348586"/>
            <a:ext cx="6857832" cy="57861"/>
            <a:chOff x="276446" y="1127056"/>
            <a:chExt cx="6241201" cy="45084"/>
          </a:xfrm>
        </p:grpSpPr>
        <p:cxnSp>
          <p:nvCxnSpPr>
            <p:cNvPr id="331" name="Google Shape;331;g27d59103451_0_16"/>
            <p:cNvCxnSpPr/>
            <p:nvPr/>
          </p:nvCxnSpPr>
          <p:spPr>
            <a:xfrm>
              <a:off x="276447" y="1127056"/>
              <a:ext cx="6241200" cy="0"/>
            </a:xfrm>
            <a:prstGeom prst="straightConnector1">
              <a:avLst/>
            </a:prstGeom>
            <a:noFill/>
            <a:ln w="38100" cap="flat" cmpd="sng">
              <a:solidFill>
                <a:srgbClr val="0070C0"/>
              </a:solidFill>
              <a:prstDash val="solid"/>
              <a:miter lim="800000"/>
              <a:headEnd type="none" w="sm" len="sm"/>
              <a:tailEnd type="none" w="sm" len="sm"/>
            </a:ln>
          </p:spPr>
        </p:cxnSp>
        <p:cxnSp>
          <p:nvCxnSpPr>
            <p:cNvPr id="332" name="Google Shape;332;g27d59103451_0_16"/>
            <p:cNvCxnSpPr/>
            <p:nvPr/>
          </p:nvCxnSpPr>
          <p:spPr>
            <a:xfrm>
              <a:off x="276446" y="1172140"/>
              <a:ext cx="6241200" cy="0"/>
            </a:xfrm>
            <a:prstGeom prst="straightConnector1">
              <a:avLst/>
            </a:prstGeom>
            <a:noFill/>
            <a:ln w="9525" cap="flat" cmpd="sng">
              <a:solidFill>
                <a:srgbClr val="0070C0"/>
              </a:solidFill>
              <a:prstDash val="solid"/>
              <a:miter lim="800000"/>
              <a:headEnd type="none" w="sm" len="sm"/>
              <a:tailEnd type="none" w="sm" len="sm"/>
            </a:ln>
          </p:spPr>
        </p:cxnSp>
      </p:grpSp>
      <p:sp>
        <p:nvSpPr>
          <p:cNvPr id="333" name="Google Shape;333;g27d59103451_0_16"/>
          <p:cNvSpPr txBox="1"/>
          <p:nvPr/>
        </p:nvSpPr>
        <p:spPr>
          <a:xfrm>
            <a:off x="352650" y="3368822"/>
            <a:ext cx="6138000" cy="9741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050"/>
              <a:buFont typeface="Arial"/>
              <a:buNone/>
            </a:pPr>
            <a:r>
              <a:rPr lang="ja-JP" sz="1100">
                <a:solidFill>
                  <a:schemeClr val="dk1"/>
                </a:solidFill>
              </a:rPr>
              <a:t>基本情報設定→各種設定→</a:t>
            </a:r>
            <a:r>
              <a:rPr lang="ja-JP" sz="1100" u="sng">
                <a:solidFill>
                  <a:schemeClr val="hlink"/>
                </a:solidFill>
                <a:hlinkClick r:id="rId3"/>
              </a:rPr>
              <a:t>グループ管理者設定</a:t>
            </a:r>
            <a:endParaRPr sz="1100">
              <a:solidFill>
                <a:schemeClr val="dk1"/>
              </a:solidFill>
            </a:endParaRPr>
          </a:p>
          <a:p>
            <a:pPr marL="0" marR="0" lvl="0" indent="0" algn="l" rtl="0">
              <a:lnSpc>
                <a:spcPct val="115000"/>
              </a:lnSpc>
              <a:spcBef>
                <a:spcPts val="1000"/>
              </a:spcBef>
              <a:spcAft>
                <a:spcPts val="1000"/>
              </a:spcAft>
              <a:buClr>
                <a:srgbClr val="000000"/>
              </a:buClr>
              <a:buSzPts val="1050"/>
              <a:buFont typeface="Arial"/>
              <a:buNone/>
            </a:pPr>
            <a:r>
              <a:rPr lang="ja-JP" sz="1100" b="0" i="0" u="none" strike="noStrike" cap="none">
                <a:solidFill>
                  <a:schemeClr val="dk1"/>
                </a:solidFill>
                <a:latin typeface="Arial"/>
                <a:ea typeface="Arial"/>
                <a:cs typeface="Arial"/>
                <a:sym typeface="Arial"/>
              </a:rPr>
              <a:t>グループ管理者設定画面を開き、左上に表示されている「新規グループ管理者追加」ボタンを</a:t>
            </a:r>
            <a:r>
              <a:rPr lang="ja-JP" sz="1100">
                <a:solidFill>
                  <a:schemeClr val="dk1"/>
                </a:solidFill>
              </a:rPr>
              <a:t/>
            </a:r>
            <a:br>
              <a:rPr lang="ja-JP" sz="1100">
                <a:solidFill>
                  <a:schemeClr val="dk1"/>
                </a:solidFill>
              </a:rPr>
            </a:br>
            <a:r>
              <a:rPr lang="ja-JP" sz="1100" b="0" i="0" u="none" strike="noStrike" cap="none">
                <a:solidFill>
                  <a:schemeClr val="dk1"/>
                </a:solidFill>
                <a:latin typeface="Arial"/>
                <a:ea typeface="Arial"/>
                <a:cs typeface="Arial"/>
                <a:sym typeface="Arial"/>
              </a:rPr>
              <a:t>クリックしてください。</a:t>
            </a:r>
            <a:r>
              <a:rPr lang="ja-JP" sz="1100">
                <a:solidFill>
                  <a:schemeClr val="dk1"/>
                </a:solidFill>
              </a:rPr>
              <a:t/>
            </a:r>
            <a:br>
              <a:rPr lang="ja-JP" sz="1100">
                <a:solidFill>
                  <a:schemeClr val="dk1"/>
                </a:solidFill>
              </a:rPr>
            </a:br>
            <a:r>
              <a:rPr lang="ja-JP" sz="1100" b="0" i="0" u="none" strike="noStrike" cap="none">
                <a:solidFill>
                  <a:schemeClr val="dk1"/>
                </a:solidFill>
                <a:latin typeface="Arial"/>
                <a:ea typeface="Arial"/>
                <a:cs typeface="Arial"/>
                <a:sym typeface="Arial"/>
              </a:rPr>
              <a:t>グループ管理者の新規登録画面へ移動します。</a:t>
            </a:r>
            <a:endParaRPr sz="1100" b="0" i="0" u="none" strike="noStrike" cap="none">
              <a:solidFill>
                <a:schemeClr val="dk1"/>
              </a:solidFill>
              <a:latin typeface="Arial"/>
              <a:ea typeface="Arial"/>
              <a:cs typeface="Arial"/>
              <a:sym typeface="Arial"/>
            </a:endParaRPr>
          </a:p>
        </p:txBody>
      </p:sp>
      <p:sp>
        <p:nvSpPr>
          <p:cNvPr id="334" name="Google Shape;334;g27d59103451_0_16"/>
          <p:cNvSpPr txBox="1"/>
          <p:nvPr/>
        </p:nvSpPr>
        <p:spPr>
          <a:xfrm>
            <a:off x="359879" y="1062650"/>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chemeClr val="dk1"/>
                </a:solidFill>
                <a:latin typeface="Arial"/>
                <a:ea typeface="Arial"/>
                <a:cs typeface="Arial"/>
                <a:sym typeface="Arial"/>
              </a:rPr>
              <a:t>設定方法</a:t>
            </a:r>
            <a:endParaRPr sz="1400" b="1" i="0" u="none" strike="noStrike" cap="none">
              <a:solidFill>
                <a:schemeClr val="dk1"/>
              </a:solidFill>
              <a:latin typeface="Arial"/>
              <a:ea typeface="Arial"/>
              <a:cs typeface="Arial"/>
              <a:sym typeface="Arial"/>
            </a:endParaRPr>
          </a:p>
        </p:txBody>
      </p:sp>
      <p:sp>
        <p:nvSpPr>
          <p:cNvPr id="335" name="Google Shape;335;g27d59103451_0_16"/>
          <p:cNvSpPr txBox="1"/>
          <p:nvPr/>
        </p:nvSpPr>
        <p:spPr>
          <a:xfrm>
            <a:off x="359879" y="1468250"/>
            <a:ext cx="5395800" cy="338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000"/>
              </a:spcAft>
              <a:buClr>
                <a:srgbClr val="000000"/>
              </a:buClr>
              <a:buSzPts val="1100"/>
              <a:buFont typeface="Arial"/>
              <a:buNone/>
            </a:pPr>
            <a:r>
              <a:rPr lang="ja-JP" sz="1100" b="1" i="0" u="none" strike="noStrike" cap="none">
                <a:solidFill>
                  <a:srgbClr val="000000"/>
                </a:solidFill>
                <a:latin typeface="Arial"/>
                <a:ea typeface="Arial"/>
                <a:cs typeface="Arial"/>
                <a:sym typeface="Arial"/>
              </a:rPr>
              <a:t>1. グループ管理者設定から新規登録画面を開く</a:t>
            </a:r>
            <a:endParaRPr sz="1100" b="1" i="0" u="none" strike="noStrike" cap="none">
              <a:solidFill>
                <a:srgbClr val="000000"/>
              </a:solidFill>
              <a:latin typeface="Arial"/>
              <a:ea typeface="Arial"/>
              <a:cs typeface="Arial"/>
              <a:sym typeface="Arial"/>
            </a:endParaRPr>
          </a:p>
        </p:txBody>
      </p:sp>
      <p:sp>
        <p:nvSpPr>
          <p:cNvPr id="336" name="Google Shape;336;g27d59103451_0_16"/>
          <p:cNvSpPr txBox="1"/>
          <p:nvPr/>
        </p:nvSpPr>
        <p:spPr>
          <a:xfrm>
            <a:off x="360000" y="4458589"/>
            <a:ext cx="5486400" cy="338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000"/>
              </a:spcAft>
              <a:buClr>
                <a:srgbClr val="000000"/>
              </a:buClr>
              <a:buSzPts val="1100"/>
              <a:buFont typeface="Arial"/>
              <a:buNone/>
            </a:pPr>
            <a:r>
              <a:rPr lang="ja-JP" sz="1100" b="1" i="0" u="none" strike="noStrike" cap="none">
                <a:solidFill>
                  <a:srgbClr val="000000"/>
                </a:solidFill>
                <a:latin typeface="Arial"/>
                <a:ea typeface="Arial"/>
                <a:cs typeface="Arial"/>
                <a:sym typeface="Arial"/>
              </a:rPr>
              <a:t>2. 各項目を入力する</a:t>
            </a:r>
            <a:endParaRPr sz="1100" b="1" i="0" u="none" strike="noStrike" cap="none">
              <a:solidFill>
                <a:srgbClr val="000000"/>
              </a:solidFill>
              <a:latin typeface="Arial"/>
              <a:ea typeface="Arial"/>
              <a:cs typeface="Arial"/>
              <a:sym typeface="Arial"/>
            </a:endParaRPr>
          </a:p>
        </p:txBody>
      </p:sp>
      <p:sp>
        <p:nvSpPr>
          <p:cNvPr id="337" name="Google Shape;337;g27d59103451_0_16"/>
          <p:cNvSpPr txBox="1"/>
          <p:nvPr/>
        </p:nvSpPr>
        <p:spPr>
          <a:xfrm>
            <a:off x="352650" y="7458600"/>
            <a:ext cx="6138000" cy="11022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050"/>
              <a:buFont typeface="Arial"/>
              <a:buNone/>
            </a:pPr>
            <a:r>
              <a:rPr lang="ja-JP" sz="1100" b="0" i="0" u="none" strike="noStrike" cap="none">
                <a:solidFill>
                  <a:schemeClr val="dk1"/>
                </a:solidFill>
                <a:latin typeface="Arial"/>
                <a:ea typeface="Arial"/>
                <a:cs typeface="Arial"/>
                <a:sym typeface="Arial"/>
              </a:rPr>
              <a:t>各項目を入力し、「追加」ボタンをクリックして入力内容を保存します。</a:t>
            </a:r>
            <a:r>
              <a:rPr lang="ja-JP" sz="1100">
                <a:solidFill>
                  <a:schemeClr val="dk1"/>
                </a:solidFill>
              </a:rPr>
              <a:t/>
            </a:r>
            <a:br>
              <a:rPr lang="ja-JP" sz="1100">
                <a:solidFill>
                  <a:schemeClr val="dk1"/>
                </a:solidFill>
              </a:rPr>
            </a:br>
            <a:r>
              <a:rPr lang="ja-JP" sz="1100" b="0" i="0" u="none" strike="noStrike" cap="none">
                <a:solidFill>
                  <a:schemeClr val="dk1"/>
                </a:solidFill>
                <a:latin typeface="Arial"/>
                <a:ea typeface="Arial"/>
                <a:cs typeface="Arial"/>
                <a:sym typeface="Arial"/>
              </a:rPr>
              <a:t>「権限設定へ」をクリックすると、権限の範囲を詳しく設定する画面へ移動します。</a:t>
            </a:r>
            <a:endParaRPr sz="1100" b="0" i="0" u="none" strike="noStrike" cap="none">
              <a:solidFill>
                <a:schemeClr val="dk1"/>
              </a:solidFill>
              <a:latin typeface="Arial"/>
              <a:ea typeface="Arial"/>
              <a:cs typeface="Arial"/>
              <a:sym typeface="Arial"/>
            </a:endParaRPr>
          </a:p>
          <a:p>
            <a:pPr marL="0" lvl="0" indent="0" algn="l" rtl="0">
              <a:lnSpc>
                <a:spcPct val="115000"/>
              </a:lnSpc>
              <a:spcBef>
                <a:spcPts val="1000"/>
              </a:spcBef>
              <a:spcAft>
                <a:spcPts val="0"/>
              </a:spcAft>
              <a:buClr>
                <a:schemeClr val="dk1"/>
              </a:buClr>
              <a:buSzPts val="1000"/>
              <a:buFont typeface="Arial"/>
              <a:buNone/>
            </a:pPr>
            <a:r>
              <a:rPr lang="ja-JP" sz="1100">
                <a:solidFill>
                  <a:schemeClr val="dk1"/>
                </a:solidFill>
              </a:rPr>
              <a:t>詳しい操作方法は</a:t>
            </a:r>
            <a:r>
              <a:rPr lang="ja-JP" sz="1100" u="sng">
                <a:solidFill>
                  <a:schemeClr val="hlink"/>
                </a:solidFill>
                <a:hlinkClick r:id="rId3"/>
              </a:rPr>
              <a:t>ヘルプページ</a:t>
            </a:r>
            <a:r>
              <a:rPr lang="ja-JP" sz="1100">
                <a:solidFill>
                  <a:schemeClr val="dk1"/>
                </a:solidFill>
              </a:rPr>
              <a:t>をご確認ください。</a:t>
            </a:r>
            <a:endParaRPr sz="1100">
              <a:solidFill>
                <a:schemeClr val="dk1"/>
              </a:solidFill>
            </a:endParaRPr>
          </a:p>
          <a:p>
            <a:pPr marL="0" marR="0" lvl="0" indent="0" algn="l" rtl="0">
              <a:lnSpc>
                <a:spcPct val="115000"/>
              </a:lnSpc>
              <a:spcBef>
                <a:spcPts val="1000"/>
              </a:spcBef>
              <a:spcAft>
                <a:spcPts val="1000"/>
              </a:spcAft>
              <a:buClr>
                <a:srgbClr val="000000"/>
              </a:buClr>
              <a:buSzPts val="1050"/>
              <a:buFont typeface="Arial"/>
              <a:buNone/>
            </a:pPr>
            <a:r>
              <a:rPr lang="ja-JP" sz="1100" b="0" i="0" u="none" strike="noStrike" cap="none">
                <a:solidFill>
                  <a:schemeClr val="dk1"/>
                </a:solidFill>
                <a:latin typeface="Arial"/>
                <a:ea typeface="Arial"/>
                <a:cs typeface="Arial"/>
                <a:sym typeface="Arial"/>
              </a:rPr>
              <a:t>各項目についての説明は、次のページの表をご確認ください。</a:t>
            </a:r>
            <a:endParaRPr sz="1100" b="0" i="0" u="none" strike="noStrike" cap="none">
              <a:solidFill>
                <a:schemeClr val="dk1"/>
              </a:solidFill>
              <a:latin typeface="Arial"/>
              <a:ea typeface="Arial"/>
              <a:cs typeface="Arial"/>
              <a:sym typeface="Arial"/>
            </a:endParaRPr>
          </a:p>
        </p:txBody>
      </p:sp>
      <p:sp>
        <p:nvSpPr>
          <p:cNvPr id="338" name="Google Shape;338;g27d59103451_0_16"/>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a:latin typeface="Arial"/>
                <a:ea typeface="Arial"/>
                <a:cs typeface="Arial"/>
                <a:sym typeface="Arial"/>
              </a:rPr>
              <a:t>５</a:t>
            </a:r>
            <a:r>
              <a:rPr lang="ja-JP" sz="1800" b="1" i="0" u="none" strike="noStrike" cap="none">
                <a:latin typeface="Arial"/>
                <a:ea typeface="Arial"/>
                <a:cs typeface="Arial"/>
                <a:sym typeface="Arial"/>
              </a:rPr>
              <a:t>．</a:t>
            </a:r>
            <a:r>
              <a:rPr lang="ja-JP" sz="1800" b="1">
                <a:latin typeface="Arial"/>
                <a:ea typeface="Arial"/>
                <a:cs typeface="Arial"/>
                <a:sym typeface="Arial"/>
              </a:rPr>
              <a:t>管理者の登録</a:t>
            </a:r>
            <a:endParaRPr sz="1100" b="0" i="0" u="none" strike="noStrike" cap="none">
              <a:latin typeface="Arial"/>
              <a:ea typeface="Arial"/>
              <a:cs typeface="Arial"/>
              <a:sym typeface="Arial"/>
            </a:endParaRPr>
          </a:p>
        </p:txBody>
      </p:sp>
      <p:cxnSp>
        <p:nvCxnSpPr>
          <p:cNvPr id="339" name="Google Shape;339;g27d59103451_0_16"/>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pic>
        <p:nvPicPr>
          <p:cNvPr id="340" name="Google Shape;340;g27d59103451_0_16"/>
          <p:cNvPicPr preferRelativeResize="0"/>
          <p:nvPr/>
        </p:nvPicPr>
        <p:blipFill rotWithShape="1">
          <a:blip r:embed="rId4">
            <a:alphaModFix/>
          </a:blip>
          <a:srcRect/>
          <a:stretch/>
        </p:blipFill>
        <p:spPr>
          <a:xfrm>
            <a:off x="1025363" y="4912957"/>
            <a:ext cx="4807274" cy="2429976"/>
          </a:xfrm>
          <a:prstGeom prst="rect">
            <a:avLst/>
          </a:prstGeom>
          <a:noFill/>
          <a:ln>
            <a:noFill/>
          </a:ln>
        </p:spPr>
      </p:pic>
      <p:pic>
        <p:nvPicPr>
          <p:cNvPr id="341" name="Google Shape;341;g27d59103451_0_16"/>
          <p:cNvPicPr preferRelativeResize="0"/>
          <p:nvPr/>
        </p:nvPicPr>
        <p:blipFill rotWithShape="1">
          <a:blip r:embed="rId5">
            <a:alphaModFix/>
          </a:blip>
          <a:srcRect/>
          <a:stretch/>
        </p:blipFill>
        <p:spPr>
          <a:xfrm>
            <a:off x="1248365" y="1922617"/>
            <a:ext cx="4361270" cy="1330537"/>
          </a:xfrm>
          <a:prstGeom prst="rect">
            <a:avLst/>
          </a:prstGeom>
          <a:noFill/>
          <a:ln>
            <a:noFill/>
          </a:ln>
        </p:spPr>
      </p:pic>
      <p:sp>
        <p:nvSpPr>
          <p:cNvPr id="342" name="Google Shape;342;g27d59103451_0_16"/>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grpSp>
        <p:nvGrpSpPr>
          <p:cNvPr id="348" name="Google Shape;348;p12"/>
          <p:cNvGrpSpPr/>
          <p:nvPr/>
        </p:nvGrpSpPr>
        <p:grpSpPr>
          <a:xfrm>
            <a:off x="0" y="348541"/>
            <a:ext cx="6858000" cy="57859"/>
            <a:chOff x="276446" y="1127056"/>
            <a:chExt cx="6241312" cy="45084"/>
          </a:xfrm>
        </p:grpSpPr>
        <p:cxnSp>
          <p:nvCxnSpPr>
            <p:cNvPr id="349" name="Google Shape;349;p12"/>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350" name="Google Shape;350;p12"/>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graphicFrame>
        <p:nvGraphicFramePr>
          <p:cNvPr id="351" name="Google Shape;351;p12"/>
          <p:cNvGraphicFramePr/>
          <p:nvPr/>
        </p:nvGraphicFramePr>
        <p:xfrm>
          <a:off x="371693" y="1583235"/>
          <a:ext cx="3000000" cy="3000000"/>
        </p:xfrm>
        <a:graphic>
          <a:graphicData uri="http://schemas.openxmlformats.org/drawingml/2006/table">
            <a:tbl>
              <a:tblPr>
                <a:noFill/>
                <a:tableStyleId>{991882D1-829E-4563-A5F8-932A5333A08F}</a:tableStyleId>
              </a:tblPr>
              <a:tblGrid>
                <a:gridCol w="1242650">
                  <a:extLst>
                    <a:ext uri="{9D8B030D-6E8A-4147-A177-3AD203B41FA5}">
                      <a16:colId xmlns:a16="http://schemas.microsoft.com/office/drawing/2014/main" val="20000"/>
                    </a:ext>
                  </a:extLst>
                </a:gridCol>
                <a:gridCol w="4875850">
                  <a:extLst>
                    <a:ext uri="{9D8B030D-6E8A-4147-A177-3AD203B41FA5}">
                      <a16:colId xmlns:a16="http://schemas.microsoft.com/office/drawing/2014/main" val="20001"/>
                    </a:ext>
                  </a:extLst>
                </a:gridCol>
              </a:tblGrid>
              <a:tr h="361325">
                <a:tc>
                  <a:txBody>
                    <a:bodyPr/>
                    <a:lstStyle/>
                    <a:p>
                      <a:pPr marL="0" marR="0" lvl="0" indent="0" algn="ctr" rtl="0">
                        <a:lnSpc>
                          <a:spcPct val="115000"/>
                        </a:lnSpc>
                        <a:spcBef>
                          <a:spcPts val="0"/>
                        </a:spcBef>
                        <a:spcAft>
                          <a:spcPts val="1000"/>
                        </a:spcAft>
                        <a:buClr>
                          <a:srgbClr val="000000"/>
                        </a:buClr>
                        <a:buSzPts val="1100"/>
                        <a:buFont typeface="Arial"/>
                        <a:buNone/>
                      </a:pPr>
                      <a:r>
                        <a:rPr lang="ja-JP" sz="1100" b="1" u="none" strike="noStrike" cap="none">
                          <a:solidFill>
                            <a:schemeClr val="dk1"/>
                          </a:solidFill>
                        </a:rPr>
                        <a:t>入力項目</a:t>
                      </a:r>
                      <a:endParaRPr sz="1100" b="1"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ctr" rtl="0">
                        <a:lnSpc>
                          <a:spcPct val="115000"/>
                        </a:lnSpc>
                        <a:spcBef>
                          <a:spcPts val="0"/>
                        </a:spcBef>
                        <a:spcAft>
                          <a:spcPts val="1000"/>
                        </a:spcAft>
                        <a:buClr>
                          <a:srgbClr val="000000"/>
                        </a:buClr>
                        <a:buSzPts val="1100"/>
                        <a:buFont typeface="Arial"/>
                        <a:buNone/>
                      </a:pPr>
                      <a:r>
                        <a:rPr lang="ja-JP" sz="1100" b="1" u="none" strike="noStrike" cap="none">
                          <a:solidFill>
                            <a:schemeClr val="dk1"/>
                          </a:solidFill>
                        </a:rPr>
                        <a:t>説明</a:t>
                      </a:r>
                      <a:endParaRPr sz="1100" b="1"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738225">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姓名</a:t>
                      </a:r>
                      <a:r>
                        <a:rPr lang="ja-JP" sz="1100" u="none" strike="noStrike" cap="none">
                          <a:solidFill>
                            <a:srgbClr val="FF0000"/>
                          </a:solidFill>
                        </a:rPr>
                        <a:t>＊</a:t>
                      </a:r>
                      <a:endParaRPr sz="1100" u="none" strike="noStrike" cap="none">
                        <a:solidFill>
                          <a:srgbClr val="FF0000"/>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グループ管理者としてのアカウント名を入力します。</a:t>
                      </a:r>
                      <a:r>
                        <a:rPr lang="ja-JP" sz="1100">
                          <a:solidFill>
                            <a:schemeClr val="dk1"/>
                          </a:solidFill>
                        </a:rPr>
                        <a:t/>
                      </a:r>
                      <a:br>
                        <a:rPr lang="ja-JP" sz="1100">
                          <a:solidFill>
                            <a:schemeClr val="dk1"/>
                          </a:solidFill>
                        </a:rPr>
                      </a:br>
                      <a:r>
                        <a:rPr lang="ja-JP" sz="1100" u="none" strike="noStrike" cap="none">
                          <a:solidFill>
                            <a:schemeClr val="dk1"/>
                          </a:solidFill>
                        </a:rPr>
                        <a:t>例えば複数名でひとつのグループ管理者アカウントを共有する場合、</a:t>
                      </a:r>
                      <a:r>
                        <a:rPr lang="ja-JP" sz="1100">
                          <a:solidFill>
                            <a:schemeClr val="dk1"/>
                          </a:solidFill>
                        </a:rPr>
                        <a:t/>
                      </a:r>
                      <a:br>
                        <a:rPr lang="ja-JP" sz="1100">
                          <a:solidFill>
                            <a:schemeClr val="dk1"/>
                          </a:solidFill>
                        </a:rPr>
                      </a:br>
                      <a:r>
                        <a:rPr lang="ja-JP" sz="1100" u="none" strike="noStrike" cap="none">
                          <a:solidFill>
                            <a:schemeClr val="dk1"/>
                          </a:solidFill>
                        </a:rPr>
                        <a:t>「営業部 管理者」などと設定することもできます。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668825">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言語</a:t>
                      </a:r>
                      <a:r>
                        <a:rPr lang="ja-JP" sz="1100" u="none" strike="noStrike" cap="none">
                          <a:solidFill>
                            <a:srgbClr val="FF0000"/>
                          </a:solidFill>
                        </a:rPr>
                        <a:t>＊</a:t>
                      </a:r>
                      <a:endParaRPr sz="1100" u="none" strike="noStrike" cap="none">
                        <a:solidFill>
                          <a:srgbClr val="FF0000"/>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管理者ページで表示する言語を選択します。</a:t>
                      </a:r>
                      <a:r>
                        <a:rPr lang="ja-JP" sz="1100">
                          <a:solidFill>
                            <a:schemeClr val="dk1"/>
                          </a:solidFill>
                        </a:rPr>
                        <a:t/>
                      </a:r>
                      <a:br>
                        <a:rPr lang="ja-JP" sz="1100">
                          <a:solidFill>
                            <a:schemeClr val="dk1"/>
                          </a:solidFill>
                        </a:rPr>
                      </a:br>
                      <a:r>
                        <a:rPr lang="ja-JP" sz="1100" u="none" strike="noStrike" cap="none">
                          <a:solidFill>
                            <a:schemeClr val="dk1"/>
                          </a:solidFill>
                        </a:rPr>
                        <a:t>日本語、英語、韓国語、タイ語、ベトナム語、スペイン語、中国語（簡体・繁体）から選択できます。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r h="937475">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ログインID</a:t>
                      </a:r>
                      <a:r>
                        <a:rPr lang="ja-JP" sz="1100" u="none" strike="noStrike" cap="none">
                          <a:solidFill>
                            <a:srgbClr val="FF0000"/>
                          </a:solidFill>
                        </a:rPr>
                        <a:t>＊</a:t>
                      </a:r>
                      <a:endParaRPr sz="1100" u="none" strike="noStrike" cap="none">
                        <a:solidFill>
                          <a:srgbClr val="FF0000"/>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グループ管理者ログインIDを登録します。</a:t>
                      </a:r>
                      <a:r>
                        <a:rPr lang="ja-JP" sz="1100">
                          <a:solidFill>
                            <a:schemeClr val="dk1"/>
                          </a:solidFill>
                        </a:rPr>
                        <a:t/>
                      </a:r>
                      <a:br>
                        <a:rPr lang="ja-JP" sz="1100">
                          <a:solidFill>
                            <a:schemeClr val="dk1"/>
                          </a:solidFill>
                        </a:rPr>
                      </a:br>
                      <a:r>
                        <a:rPr lang="ja-JP" sz="1100" u="none" strike="noStrike" cap="none">
                          <a:solidFill>
                            <a:schemeClr val="dk1"/>
                          </a:solidFill>
                        </a:rPr>
                        <a:t>このIDは管理者ページにログインする際に使用します。</a:t>
                      </a:r>
                      <a:r>
                        <a:rPr lang="ja-JP" sz="1100">
                          <a:solidFill>
                            <a:schemeClr val="dk1"/>
                          </a:solidFill>
                        </a:rPr>
                        <a:t/>
                      </a:r>
                      <a:br>
                        <a:rPr lang="ja-JP" sz="1100">
                          <a:solidFill>
                            <a:schemeClr val="dk1"/>
                          </a:solidFill>
                        </a:rPr>
                      </a:br>
                      <a:r>
                        <a:rPr lang="ja-JP" sz="1100" u="none" strike="noStrike" cap="none">
                          <a:solidFill>
                            <a:schemeClr val="dk1"/>
                          </a:solidFill>
                        </a:rPr>
                        <a:t>他のグループ管理者アカウントと重複するIDを登録することはできません。</a:t>
                      </a:r>
                      <a:endParaRPr sz="1100" u="none" strike="noStrike" cap="none">
                        <a:solidFill>
                          <a:schemeClr val="dk1"/>
                        </a:solidFill>
                      </a:endParaRPr>
                    </a:p>
                    <a:p>
                      <a:pPr marL="0" marR="0" lvl="0" indent="0" algn="l" rtl="0">
                        <a:lnSpc>
                          <a:spcPct val="115000"/>
                        </a:lnSpc>
                        <a:spcBef>
                          <a:spcPts val="1000"/>
                        </a:spcBef>
                        <a:spcAft>
                          <a:spcPts val="1000"/>
                        </a:spcAft>
                        <a:buClr>
                          <a:srgbClr val="000000"/>
                        </a:buClr>
                        <a:buSzPts val="1050"/>
                        <a:buFont typeface="Arial"/>
                        <a:buNone/>
                      </a:pPr>
                      <a:r>
                        <a:rPr lang="ja-JP" sz="1100" u="none" strike="noStrike" cap="none">
                          <a:solidFill>
                            <a:schemeClr val="dk1"/>
                          </a:solidFill>
                        </a:rPr>
                        <a:t>※</a:t>
                      </a:r>
                      <a:r>
                        <a:rPr lang="ja-JP" sz="1100">
                          <a:solidFill>
                            <a:schemeClr val="dk1"/>
                          </a:solidFill>
                        </a:rPr>
                        <a:t> 半角</a:t>
                      </a:r>
                      <a:r>
                        <a:rPr lang="ja-JP" sz="1100" u="none" strike="noStrike" cap="none">
                          <a:solidFill>
                            <a:schemeClr val="dk1"/>
                          </a:solidFill>
                        </a:rPr>
                        <a:t>英数字のみ</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3"/>
                  </a:ext>
                </a:extLst>
              </a:tr>
              <a:tr h="1532600">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メールアドレス</a:t>
                      </a:r>
                      <a:r>
                        <a:rPr lang="ja-JP" sz="1100" u="none" strike="noStrike" cap="none">
                          <a:solidFill>
                            <a:srgbClr val="FF0000"/>
                          </a:solidFill>
                        </a:rPr>
                        <a:t>＊</a:t>
                      </a:r>
                      <a:endParaRPr sz="1100" u="none" strike="noStrike" cap="none">
                        <a:solidFill>
                          <a:srgbClr val="FF0000"/>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グループ管理者が使用するメールアドレスを入力します。</a:t>
                      </a:r>
                      <a:r>
                        <a:rPr lang="ja-JP" sz="1100">
                          <a:solidFill>
                            <a:schemeClr val="dk1"/>
                          </a:solidFill>
                        </a:rPr>
                        <a:t/>
                      </a:r>
                      <a:br>
                        <a:rPr lang="ja-JP" sz="1100">
                          <a:solidFill>
                            <a:schemeClr val="dk1"/>
                          </a:solidFill>
                        </a:rPr>
                      </a:br>
                      <a:r>
                        <a:rPr lang="ja-JP" sz="1100" u="none" strike="noStrike" cap="none">
                          <a:solidFill>
                            <a:schemeClr val="dk1"/>
                          </a:solidFill>
                        </a:rPr>
                        <a:t>登録完了後、このメールアドレスあてに管理者ページへのログイン情報が</a:t>
                      </a:r>
                      <a:br>
                        <a:rPr lang="ja-JP" sz="1100" u="none" strike="noStrike" cap="none">
                          <a:solidFill>
                            <a:schemeClr val="dk1"/>
                          </a:solidFill>
                        </a:rPr>
                      </a:br>
                      <a:r>
                        <a:rPr lang="ja-JP" sz="1100" u="none" strike="noStrike" cap="none">
                          <a:solidFill>
                            <a:schemeClr val="dk1"/>
                          </a:solidFill>
                        </a:rPr>
                        <a:t>送信されます。</a:t>
                      </a:r>
                      <a:r>
                        <a:rPr lang="ja-JP" sz="1100">
                          <a:solidFill>
                            <a:schemeClr val="dk1"/>
                          </a:solidFill>
                        </a:rPr>
                        <a:t/>
                      </a:r>
                      <a:br>
                        <a:rPr lang="ja-JP" sz="1100">
                          <a:solidFill>
                            <a:schemeClr val="dk1"/>
                          </a:solidFill>
                        </a:rPr>
                      </a:br>
                      <a:r>
                        <a:rPr lang="ja-JP" sz="1100" u="none" strike="noStrike" cap="none">
                          <a:solidFill>
                            <a:schemeClr val="dk1"/>
                          </a:solidFill>
                        </a:rPr>
                        <a:t>また、各アラートメール・通知メールも配信されます。</a:t>
                      </a:r>
                      <a:r>
                        <a:rPr lang="ja-JP" sz="1100">
                          <a:solidFill>
                            <a:schemeClr val="dk1"/>
                          </a:solidFill>
                        </a:rPr>
                        <a:t/>
                      </a:r>
                      <a:br>
                        <a:rPr lang="ja-JP" sz="1100">
                          <a:solidFill>
                            <a:schemeClr val="dk1"/>
                          </a:solidFill>
                        </a:rPr>
                      </a:br>
                      <a:r>
                        <a:rPr lang="ja-JP" sz="1100" u="none" strike="noStrike" cap="none">
                          <a:solidFill>
                            <a:schemeClr val="dk1"/>
                          </a:solidFill>
                        </a:rPr>
                        <a:t>スタッフ登録とは違い、自動でダミーアドレスを作成・登録することは</a:t>
                      </a:r>
                      <a:br>
                        <a:rPr lang="ja-JP" sz="1100" u="none" strike="noStrike" cap="none">
                          <a:solidFill>
                            <a:schemeClr val="dk1"/>
                          </a:solidFill>
                        </a:rPr>
                      </a:br>
                      <a:r>
                        <a:rPr lang="ja-JP" sz="1100" u="none" strike="noStrike" cap="none">
                          <a:solidFill>
                            <a:schemeClr val="dk1"/>
                          </a:solidFill>
                        </a:rPr>
                        <a:t>できません。</a:t>
                      </a:r>
                      <a:endParaRPr sz="1100">
                        <a:solidFill>
                          <a:schemeClr val="dk1"/>
                        </a:solidFill>
                      </a:endParaRPr>
                    </a:p>
                    <a:p>
                      <a:pPr marL="0" marR="0" lvl="0" indent="0" algn="l" rtl="0">
                        <a:lnSpc>
                          <a:spcPct val="115000"/>
                        </a:lnSpc>
                        <a:spcBef>
                          <a:spcPts val="1000"/>
                        </a:spcBef>
                        <a:spcAft>
                          <a:spcPts val="1000"/>
                        </a:spcAft>
                        <a:buClr>
                          <a:srgbClr val="000000"/>
                        </a:buClr>
                        <a:buSzPts val="1050"/>
                        <a:buFont typeface="Arial"/>
                        <a:buNone/>
                      </a:pPr>
                      <a:r>
                        <a:rPr lang="ja-JP" sz="1100" u="none" strike="noStrike" cap="none">
                          <a:solidFill>
                            <a:schemeClr val="dk1"/>
                          </a:solidFill>
                        </a:rPr>
                        <a:t>※ メールは noreply@donuts.ne.jpから送信されます。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4"/>
                  </a:ext>
                </a:extLst>
              </a:tr>
              <a:tr h="816200">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パスワード</a:t>
                      </a:r>
                      <a:r>
                        <a:rPr lang="ja-JP" sz="1100" u="none" strike="noStrike" cap="none">
                          <a:solidFill>
                            <a:srgbClr val="FF0000"/>
                          </a:solidFill>
                        </a:rPr>
                        <a:t>＊</a:t>
                      </a:r>
                      <a:endParaRPr sz="1100" u="none" strike="noStrike" cap="none">
                        <a:solidFill>
                          <a:srgbClr val="FF0000"/>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管理者ページにログインするためのパスワードを登録します。</a:t>
                      </a:r>
                      <a:endParaRPr sz="1100" u="none" strike="noStrike" cap="none">
                        <a:solidFill>
                          <a:schemeClr val="dk1"/>
                        </a:solidFill>
                      </a:endParaRPr>
                    </a:p>
                    <a:p>
                      <a:pPr marL="0" marR="0" lvl="0" indent="0" algn="l" rtl="0">
                        <a:lnSpc>
                          <a:spcPct val="115000"/>
                        </a:lnSpc>
                        <a:spcBef>
                          <a:spcPts val="1000"/>
                        </a:spcBef>
                        <a:spcAft>
                          <a:spcPts val="1000"/>
                        </a:spcAft>
                        <a:buClr>
                          <a:srgbClr val="000000"/>
                        </a:buClr>
                        <a:buSzPts val="1050"/>
                        <a:buFont typeface="Arial"/>
                        <a:buNone/>
                      </a:pPr>
                      <a:r>
                        <a:rPr lang="ja-JP" sz="1100" u="none" strike="noStrike" cap="none">
                          <a:solidFill>
                            <a:schemeClr val="dk1"/>
                          </a:solidFill>
                        </a:rPr>
                        <a:t>※ 英数字のみ、８文字以上</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5"/>
                  </a:ext>
                </a:extLst>
              </a:tr>
              <a:tr h="657475">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パスワード</a:t>
                      </a:r>
                      <a:endParaRPr sz="1100" u="none" strike="noStrike" cap="none">
                        <a:solidFill>
                          <a:schemeClr val="dk1"/>
                        </a:solidFill>
                      </a:endParaRPr>
                    </a:p>
                    <a:p>
                      <a:pPr marL="0" marR="0" lvl="0" indent="0" algn="l" rtl="0">
                        <a:lnSpc>
                          <a:spcPct val="115000"/>
                        </a:lnSpc>
                        <a:spcBef>
                          <a:spcPts val="1000"/>
                        </a:spcBef>
                        <a:spcAft>
                          <a:spcPts val="1000"/>
                        </a:spcAft>
                        <a:buClr>
                          <a:srgbClr val="000000"/>
                        </a:buClr>
                        <a:buSzPts val="1050"/>
                        <a:buFont typeface="Arial"/>
                        <a:buNone/>
                      </a:pPr>
                      <a:r>
                        <a:rPr lang="ja-JP" sz="1100" u="none" strike="noStrike" cap="none">
                          <a:solidFill>
                            <a:schemeClr val="dk1"/>
                          </a:solidFill>
                        </a:rPr>
                        <a:t>（確認）</a:t>
                      </a:r>
                      <a:r>
                        <a:rPr lang="ja-JP" sz="1100" u="none" strike="noStrike" cap="none">
                          <a:solidFill>
                            <a:srgbClr val="FF0000"/>
                          </a:solidFill>
                        </a:rPr>
                        <a:t>＊</a:t>
                      </a:r>
                      <a:endParaRPr sz="1100" u="none" strike="noStrike" cap="none">
                        <a:solidFill>
                          <a:srgbClr val="FF0000"/>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確認のため、上記パスワードと同じ内容を入力してください。</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6"/>
                  </a:ext>
                </a:extLst>
              </a:tr>
              <a:tr h="1005175">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管理グループ</a:t>
                      </a:r>
                      <a:r>
                        <a:rPr lang="ja-JP" sz="1100" u="none" strike="noStrike" cap="none">
                          <a:solidFill>
                            <a:srgbClr val="FF0000"/>
                          </a:solidFill>
                        </a:rPr>
                        <a:t>＊</a:t>
                      </a:r>
                      <a:endParaRPr sz="1100" u="none" strike="noStrike" cap="none">
                        <a:solidFill>
                          <a:srgbClr val="FF0000"/>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管理するグループを選択します。管理グループは複数設定できます。</a:t>
                      </a:r>
                      <a:r>
                        <a:rPr lang="ja-JP" sz="1100">
                          <a:solidFill>
                            <a:schemeClr val="dk1"/>
                          </a:solidFill>
                        </a:rPr>
                        <a:t/>
                      </a:r>
                      <a:br>
                        <a:rPr lang="ja-JP" sz="1100">
                          <a:solidFill>
                            <a:schemeClr val="dk1"/>
                          </a:solidFill>
                        </a:rPr>
                      </a:br>
                      <a:r>
                        <a:rPr lang="ja-JP" sz="1100" u="none" strike="noStrike" cap="none">
                          <a:solidFill>
                            <a:schemeClr val="dk1"/>
                          </a:solidFill>
                        </a:rPr>
                        <a:t>グループ管理者は管理グループに所属するすべてのスタッフの管理権限を</a:t>
                      </a:r>
                      <a:br>
                        <a:rPr lang="ja-JP" sz="1100" u="none" strike="noStrike" cap="none">
                          <a:solidFill>
                            <a:schemeClr val="dk1"/>
                          </a:solidFill>
                        </a:rPr>
                      </a:br>
                      <a:r>
                        <a:rPr lang="ja-JP" sz="1100" u="none" strike="noStrike" cap="none">
                          <a:solidFill>
                            <a:schemeClr val="dk1"/>
                          </a:solidFill>
                        </a:rPr>
                        <a:t>持つことになります。</a:t>
                      </a:r>
                      <a:r>
                        <a:rPr lang="ja-JP" sz="1100">
                          <a:solidFill>
                            <a:schemeClr val="dk1"/>
                          </a:solidFill>
                        </a:rPr>
                        <a:t/>
                      </a:r>
                      <a:br>
                        <a:rPr lang="ja-JP" sz="1100">
                          <a:solidFill>
                            <a:schemeClr val="dk1"/>
                          </a:solidFill>
                        </a:rPr>
                      </a:br>
                      <a:r>
                        <a:rPr lang="ja-JP" sz="1100" u="none" strike="noStrike" cap="none">
                          <a:solidFill>
                            <a:schemeClr val="dk1"/>
                          </a:solidFill>
                        </a:rPr>
                        <a:t>設定した管理グループに子グループがある場合、子グループに所属する</a:t>
                      </a:r>
                      <a:r>
                        <a:rPr lang="ja-JP" sz="1100">
                          <a:solidFill>
                            <a:schemeClr val="dk1"/>
                          </a:solidFill>
                        </a:rPr>
                        <a:t/>
                      </a:r>
                      <a:br>
                        <a:rPr lang="ja-JP" sz="1100">
                          <a:solidFill>
                            <a:schemeClr val="dk1"/>
                          </a:solidFill>
                        </a:rPr>
                      </a:br>
                      <a:r>
                        <a:rPr lang="ja-JP" sz="1100" u="none" strike="noStrike" cap="none">
                          <a:solidFill>
                            <a:schemeClr val="dk1"/>
                          </a:solidFill>
                        </a:rPr>
                        <a:t>スタッフも管理下に入ります。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7"/>
                  </a:ext>
                </a:extLst>
              </a:tr>
            </a:tbl>
          </a:graphicData>
        </a:graphic>
      </p:graphicFrame>
      <p:sp>
        <p:nvSpPr>
          <p:cNvPr id="352" name="Google Shape;352;p12"/>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a:latin typeface="Arial"/>
                <a:ea typeface="Arial"/>
                <a:cs typeface="Arial"/>
                <a:sym typeface="Arial"/>
              </a:rPr>
              <a:t>５</a:t>
            </a:r>
            <a:r>
              <a:rPr lang="ja-JP" sz="1800" b="1" i="0" u="none" strike="noStrike" cap="none">
                <a:latin typeface="Arial"/>
                <a:ea typeface="Arial"/>
                <a:cs typeface="Arial"/>
                <a:sym typeface="Arial"/>
              </a:rPr>
              <a:t>．</a:t>
            </a:r>
            <a:r>
              <a:rPr lang="ja-JP" sz="1800" b="1">
                <a:latin typeface="Arial"/>
                <a:ea typeface="Arial"/>
                <a:cs typeface="Arial"/>
                <a:sym typeface="Arial"/>
              </a:rPr>
              <a:t>管理者の登録</a:t>
            </a:r>
            <a:endParaRPr sz="1100" b="0" i="0" u="none" strike="noStrike" cap="none">
              <a:latin typeface="Arial"/>
              <a:ea typeface="Arial"/>
              <a:cs typeface="Arial"/>
              <a:sym typeface="Arial"/>
            </a:endParaRPr>
          </a:p>
        </p:txBody>
      </p:sp>
      <p:cxnSp>
        <p:nvCxnSpPr>
          <p:cNvPr id="353" name="Google Shape;353;p12"/>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354" name="Google Shape;354;p12"/>
          <p:cNvSpPr txBox="1"/>
          <p:nvPr/>
        </p:nvSpPr>
        <p:spPr>
          <a:xfrm>
            <a:off x="371700" y="1031926"/>
            <a:ext cx="6118500" cy="4563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1000"/>
              </a:spcAft>
              <a:buClr>
                <a:srgbClr val="000000"/>
              </a:buClr>
              <a:buSzPts val="1050"/>
              <a:buFont typeface="Arial"/>
              <a:buNone/>
            </a:pPr>
            <a:r>
              <a:rPr lang="ja-JP" sz="1100" b="0" i="0" u="none" strike="noStrike" cap="none">
                <a:solidFill>
                  <a:schemeClr val="dk1"/>
                </a:solidFill>
                <a:latin typeface="Arial"/>
                <a:ea typeface="Arial"/>
                <a:cs typeface="Arial"/>
                <a:sym typeface="Arial"/>
              </a:rPr>
              <a:t>各項目については、下記の表をご確認ください。</a:t>
            </a:r>
            <a:r>
              <a:rPr lang="ja-JP" sz="1100">
                <a:solidFill>
                  <a:schemeClr val="dk1"/>
                </a:solidFill>
              </a:rPr>
              <a:t/>
            </a:r>
            <a:br>
              <a:rPr lang="ja-JP" sz="1100">
                <a:solidFill>
                  <a:schemeClr val="dk1"/>
                </a:solidFill>
              </a:rPr>
            </a:br>
            <a:r>
              <a:rPr lang="ja-JP" sz="1100" b="0" i="0" u="none" strike="noStrike" cap="none">
                <a:solidFill>
                  <a:schemeClr val="dk1"/>
                </a:solidFill>
                <a:latin typeface="Arial"/>
                <a:ea typeface="Arial"/>
                <a:cs typeface="Arial"/>
                <a:sym typeface="Arial"/>
              </a:rPr>
              <a:t>「</a:t>
            </a:r>
            <a:r>
              <a:rPr lang="ja-JP" sz="1100" b="0" i="0" u="none" strike="noStrike" cap="none">
                <a:solidFill>
                  <a:srgbClr val="FF0000"/>
                </a:solidFill>
                <a:latin typeface="Arial"/>
                <a:ea typeface="Arial"/>
                <a:cs typeface="Arial"/>
                <a:sym typeface="Arial"/>
              </a:rPr>
              <a:t>＊</a:t>
            </a:r>
            <a:r>
              <a:rPr lang="ja-JP" sz="1100" b="0" i="0" u="none" strike="noStrike" cap="none">
                <a:solidFill>
                  <a:schemeClr val="dk1"/>
                </a:solidFill>
                <a:latin typeface="Arial"/>
                <a:ea typeface="Arial"/>
                <a:cs typeface="Arial"/>
                <a:sym typeface="Arial"/>
              </a:rPr>
              <a:t>」のマークが付いている項目は、必須項目になります。</a:t>
            </a:r>
            <a:endParaRPr sz="1100" b="0" i="0" u="none" strike="noStrike" cap="none">
              <a:solidFill>
                <a:schemeClr val="dk1"/>
              </a:solidFill>
              <a:latin typeface="Arial"/>
              <a:ea typeface="Arial"/>
              <a:cs typeface="Arial"/>
              <a:sym typeface="Arial"/>
            </a:endParaRPr>
          </a:p>
        </p:txBody>
      </p:sp>
      <p:sp>
        <p:nvSpPr>
          <p:cNvPr id="355" name="Google Shape;355;p12"/>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3"/>
          <p:cNvSpPr txBox="1">
            <a:spLocks noGrp="1"/>
          </p:cNvSpPr>
          <p:nvPr>
            <p:ph type="title"/>
          </p:nvPr>
        </p:nvSpPr>
        <p:spPr>
          <a:xfrm>
            <a:off x="464819" y="4156467"/>
            <a:ext cx="5928361" cy="52238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F7F7F"/>
              </a:buClr>
              <a:buSzPts val="3200"/>
              <a:buFont typeface="Arial"/>
              <a:buNone/>
            </a:pPr>
            <a:r>
              <a:rPr lang="ja-JP" sz="3200" b="0" i="0" u="none" strike="noStrike" cap="none">
                <a:latin typeface="Arial"/>
                <a:ea typeface="Arial"/>
                <a:cs typeface="Arial"/>
                <a:sym typeface="Arial"/>
              </a:rPr>
              <a:t>就業規則</a:t>
            </a:r>
            <a:r>
              <a:rPr lang="ja-JP" sz="3200">
                <a:latin typeface="Arial"/>
                <a:ea typeface="Arial"/>
                <a:cs typeface="Arial"/>
                <a:sym typeface="Arial"/>
              </a:rPr>
              <a:t>を</a:t>
            </a:r>
            <a:r>
              <a:rPr lang="ja-JP" sz="3200" b="0" i="0" u="none" strike="noStrike" cap="none">
                <a:latin typeface="Arial"/>
                <a:ea typeface="Arial"/>
                <a:cs typeface="Arial"/>
                <a:sym typeface="Arial"/>
              </a:rPr>
              <a:t>設定</a:t>
            </a:r>
            <a:r>
              <a:rPr lang="ja-JP" sz="3200">
                <a:latin typeface="Arial"/>
                <a:ea typeface="Arial"/>
                <a:cs typeface="Arial"/>
                <a:sym typeface="Arial"/>
              </a:rPr>
              <a:t>する</a:t>
            </a:r>
            <a:endParaRPr sz="1050" b="0" i="0" u="none" strike="noStrike" cap="none">
              <a:latin typeface="Arial"/>
              <a:ea typeface="Arial"/>
              <a:cs typeface="Arial"/>
              <a:sym typeface="Arial"/>
            </a:endParaRPr>
          </a:p>
        </p:txBody>
      </p:sp>
      <p:pic>
        <p:nvPicPr>
          <p:cNvPr id="361" name="Google Shape;361;p13"/>
          <p:cNvPicPr preferRelativeResize="0"/>
          <p:nvPr/>
        </p:nvPicPr>
        <p:blipFill rotWithShape="1">
          <a:blip r:embed="rId3">
            <a:alphaModFix/>
          </a:blip>
          <a:srcRect/>
          <a:stretch/>
        </p:blipFill>
        <p:spPr>
          <a:xfrm>
            <a:off x="652105" y="4071555"/>
            <a:ext cx="606317" cy="606317"/>
          </a:xfrm>
          <a:prstGeom prst="rect">
            <a:avLst/>
          </a:prstGeom>
          <a:noFill/>
          <a:ln>
            <a:noFill/>
          </a:ln>
        </p:spPr>
      </p:pic>
      <p:pic>
        <p:nvPicPr>
          <p:cNvPr id="362" name="Google Shape;362;p13"/>
          <p:cNvPicPr preferRelativeResize="0"/>
          <p:nvPr/>
        </p:nvPicPr>
        <p:blipFill rotWithShape="1">
          <a:blip r:embed="rId3">
            <a:alphaModFix/>
          </a:blip>
          <a:srcRect/>
          <a:stretch/>
        </p:blipFill>
        <p:spPr>
          <a:xfrm>
            <a:off x="5551430" y="4071555"/>
            <a:ext cx="606317" cy="606317"/>
          </a:xfrm>
          <a:prstGeom prst="rect">
            <a:avLst/>
          </a:prstGeom>
          <a:noFill/>
          <a:ln>
            <a:noFill/>
          </a:ln>
        </p:spPr>
      </p:pic>
      <p:grpSp>
        <p:nvGrpSpPr>
          <p:cNvPr id="363" name="Google Shape;363;p13"/>
          <p:cNvGrpSpPr/>
          <p:nvPr/>
        </p:nvGrpSpPr>
        <p:grpSpPr>
          <a:xfrm>
            <a:off x="0" y="348541"/>
            <a:ext cx="6858000" cy="57859"/>
            <a:chOff x="276446" y="1127056"/>
            <a:chExt cx="6241312" cy="45084"/>
          </a:xfrm>
        </p:grpSpPr>
        <p:cxnSp>
          <p:nvCxnSpPr>
            <p:cNvPr id="364" name="Google Shape;364;p13"/>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365" name="Google Shape;365;p13"/>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366" name="Google Shape;366;p13"/>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grpSp>
        <p:nvGrpSpPr>
          <p:cNvPr id="372" name="Google Shape;372;p14"/>
          <p:cNvGrpSpPr/>
          <p:nvPr/>
        </p:nvGrpSpPr>
        <p:grpSpPr>
          <a:xfrm>
            <a:off x="0" y="348541"/>
            <a:ext cx="6858000" cy="57859"/>
            <a:chOff x="276446" y="1127056"/>
            <a:chExt cx="6241312" cy="45084"/>
          </a:xfrm>
        </p:grpSpPr>
        <p:cxnSp>
          <p:nvCxnSpPr>
            <p:cNvPr id="373" name="Google Shape;373;p14"/>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374" name="Google Shape;374;p14"/>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375" name="Google Shape;375;p14"/>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１．所定時間･残業･深夜設定</a:t>
            </a:r>
            <a:endParaRPr sz="1800" b="1">
              <a:latin typeface="Arial"/>
              <a:ea typeface="Arial"/>
              <a:cs typeface="Arial"/>
              <a:sym typeface="Arial"/>
            </a:endParaRPr>
          </a:p>
        </p:txBody>
      </p:sp>
      <p:cxnSp>
        <p:nvCxnSpPr>
          <p:cNvPr id="376" name="Google Shape;376;p14"/>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377" name="Google Shape;377;p14"/>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17</a:t>
            </a:fld>
            <a:endParaRPr/>
          </a:p>
        </p:txBody>
      </p:sp>
      <p:sp>
        <p:nvSpPr>
          <p:cNvPr id="378" name="Google Shape;378;p14"/>
          <p:cNvSpPr txBox="1"/>
          <p:nvPr/>
        </p:nvSpPr>
        <p:spPr>
          <a:xfrm>
            <a:off x="359994" y="1057900"/>
            <a:ext cx="6070800" cy="307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400"/>
              <a:buFont typeface="Arial"/>
              <a:buNone/>
            </a:pPr>
            <a:r>
              <a:rPr lang="ja-JP" sz="1600" b="1" i="0" u="none" strike="noStrike" cap="none">
                <a:solidFill>
                  <a:schemeClr val="dk1"/>
                </a:solidFill>
                <a:latin typeface="Arial"/>
                <a:ea typeface="Arial"/>
                <a:cs typeface="Arial"/>
                <a:sym typeface="Arial"/>
              </a:rPr>
              <a:t>所定時間･残業･深夜設定</a:t>
            </a:r>
            <a:endParaRPr sz="1600" b="1" i="0" u="none" strike="noStrike" cap="none">
              <a:solidFill>
                <a:schemeClr val="dk1"/>
              </a:solidFill>
              <a:latin typeface="Arial"/>
              <a:ea typeface="Arial"/>
              <a:cs typeface="Arial"/>
              <a:sym typeface="Arial"/>
            </a:endParaRPr>
          </a:p>
        </p:txBody>
      </p:sp>
      <p:sp>
        <p:nvSpPr>
          <p:cNvPr id="379" name="Google Shape;379;p14"/>
          <p:cNvSpPr txBox="1"/>
          <p:nvPr/>
        </p:nvSpPr>
        <p:spPr>
          <a:xfrm>
            <a:off x="359994" y="4344875"/>
            <a:ext cx="6152700" cy="23325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050"/>
              <a:buFont typeface="Arial"/>
              <a:buNone/>
            </a:pPr>
            <a:r>
              <a:rPr lang="ja-JP" sz="1100" b="0" i="0" u="none" strike="noStrike" cap="none">
                <a:solidFill>
                  <a:schemeClr val="dk1"/>
                </a:solidFill>
                <a:highlight>
                  <a:srgbClr val="FFFFFF"/>
                </a:highlight>
                <a:latin typeface="Arial"/>
                <a:ea typeface="Arial"/>
                <a:cs typeface="Arial"/>
                <a:sym typeface="Arial"/>
              </a:rPr>
              <a:t>基本情報設定→就業規則設定→</a:t>
            </a:r>
            <a:r>
              <a:rPr lang="ja-JP" sz="1100" b="0" i="0" u="sng" strike="noStrike" cap="none">
                <a:solidFill>
                  <a:schemeClr val="hlink"/>
                </a:solidFill>
                <a:highlight>
                  <a:srgbClr val="FFFFFF"/>
                </a:highlight>
                <a:latin typeface="Arial"/>
                <a:ea typeface="Arial"/>
                <a:cs typeface="Arial"/>
                <a:sym typeface="Arial"/>
                <a:hlinkClick r:id="rId3"/>
              </a:rPr>
              <a:t>所定時間・残業・深夜設定</a:t>
            </a:r>
            <a:endParaRPr sz="1100">
              <a:solidFill>
                <a:schemeClr val="dk1"/>
              </a:solidFill>
            </a:endParaRPr>
          </a:p>
          <a:p>
            <a:pPr marL="0" lvl="0" indent="0" algn="l" rtl="0">
              <a:lnSpc>
                <a:spcPct val="115000"/>
              </a:lnSpc>
              <a:spcBef>
                <a:spcPts val="1000"/>
              </a:spcBef>
              <a:spcAft>
                <a:spcPts val="0"/>
              </a:spcAft>
              <a:buClr>
                <a:schemeClr val="dk1"/>
              </a:buClr>
              <a:buSzPts val="1050"/>
              <a:buFont typeface="Arial"/>
              <a:buNone/>
            </a:pPr>
            <a:r>
              <a:rPr lang="ja-JP" sz="1100">
                <a:solidFill>
                  <a:schemeClr val="dk1"/>
                </a:solidFill>
              </a:rPr>
              <a:t>「所定労働時間」、「残業時間」、「深夜にあたる時間帯」を設定します。</a:t>
            </a:r>
            <a:br>
              <a:rPr lang="ja-JP" sz="1100">
                <a:solidFill>
                  <a:schemeClr val="dk1"/>
                </a:solidFill>
              </a:rPr>
            </a:br>
            <a:r>
              <a:rPr lang="ja-JP" sz="1100">
                <a:solidFill>
                  <a:schemeClr val="dk1"/>
                </a:solidFill>
              </a:rPr>
              <a:t>この設定にもとづいて、所定内・所定外労働時間や残業時間、深夜時間（深夜時間帯の労働時間）が集計されます。</a:t>
            </a:r>
            <a:endParaRPr sz="1100">
              <a:solidFill>
                <a:schemeClr val="dk1"/>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ja-JP" sz="1100">
                <a:solidFill>
                  <a:schemeClr val="dk1"/>
                </a:solidFill>
              </a:rPr>
              <a:t>この設定は所属グループやスタッフ種別ごとに異なる設定を作成できます。</a:t>
            </a:r>
            <a:br>
              <a:rPr lang="ja-JP" sz="1100">
                <a:solidFill>
                  <a:schemeClr val="dk1"/>
                </a:solidFill>
              </a:rPr>
            </a:br>
            <a:r>
              <a:rPr lang="ja-JP" sz="1100">
                <a:solidFill>
                  <a:schemeClr val="dk1"/>
                </a:solidFill>
              </a:rPr>
              <a:t>そのため、スタッフにグループやスタッフ種別を設定する際には、就業規則が同じスタッフで</a:t>
            </a:r>
            <a:br>
              <a:rPr lang="ja-JP" sz="1100">
                <a:solidFill>
                  <a:schemeClr val="dk1"/>
                </a:solidFill>
              </a:rPr>
            </a:br>
            <a:r>
              <a:rPr lang="ja-JP" sz="1100">
                <a:solidFill>
                  <a:schemeClr val="dk1"/>
                </a:solidFill>
              </a:rPr>
              <a:t>まとまるようにすると便利です。</a:t>
            </a:r>
            <a:endParaRPr sz="11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ja-JP" sz="1100">
                <a:solidFill>
                  <a:schemeClr val="dk1"/>
                </a:solidFill>
              </a:rPr>
              <a:t>詳しくは</a:t>
            </a:r>
            <a:r>
              <a:rPr lang="ja-JP" sz="1100" u="sng">
                <a:solidFill>
                  <a:schemeClr val="hlink"/>
                </a:solidFill>
                <a:hlinkClick r:id="rId3"/>
              </a:rPr>
              <a:t>ヘルプページ</a:t>
            </a:r>
            <a:r>
              <a:rPr lang="ja-JP" sz="1100">
                <a:solidFill>
                  <a:schemeClr val="dk1"/>
                </a:solidFill>
              </a:rPr>
              <a:t>をご確認ください。</a:t>
            </a:r>
            <a:endParaRPr sz="1100">
              <a:solidFill>
                <a:schemeClr val="dk1"/>
              </a:solidFill>
            </a:endParaRPr>
          </a:p>
          <a:p>
            <a:pPr marL="0" lvl="0" indent="0" algn="l" rtl="0">
              <a:lnSpc>
                <a:spcPct val="115000"/>
              </a:lnSpc>
              <a:spcBef>
                <a:spcPts val="1000"/>
              </a:spcBef>
              <a:spcAft>
                <a:spcPts val="1000"/>
              </a:spcAft>
              <a:buClr>
                <a:schemeClr val="dk1"/>
              </a:buClr>
              <a:buSzPts val="1100"/>
              <a:buFont typeface="Arial"/>
              <a:buNone/>
            </a:pPr>
            <a:r>
              <a:rPr lang="ja-JP" sz="1100">
                <a:solidFill>
                  <a:schemeClr val="dk1"/>
                </a:solidFill>
              </a:rPr>
              <a:t>次のページから、設定方法をご説明します。</a:t>
            </a:r>
            <a:endParaRPr sz="1100">
              <a:solidFill>
                <a:schemeClr val="dk1"/>
              </a:solidFill>
            </a:endParaRPr>
          </a:p>
        </p:txBody>
      </p:sp>
      <p:pic>
        <p:nvPicPr>
          <p:cNvPr id="380" name="Google Shape;380;p14"/>
          <p:cNvPicPr preferRelativeResize="0"/>
          <p:nvPr/>
        </p:nvPicPr>
        <p:blipFill rotWithShape="1">
          <a:blip r:embed="rId4">
            <a:alphaModFix/>
          </a:blip>
          <a:srcRect/>
          <a:stretch/>
        </p:blipFill>
        <p:spPr>
          <a:xfrm>
            <a:off x="1145278" y="1501773"/>
            <a:ext cx="4567445" cy="270702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5"/>
          <p:cNvSpPr txBox="1"/>
          <p:nvPr/>
        </p:nvSpPr>
        <p:spPr>
          <a:xfrm>
            <a:off x="359879" y="2327874"/>
            <a:ext cx="6119400" cy="8457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1000"/>
              </a:spcAft>
              <a:buClr>
                <a:srgbClr val="000000"/>
              </a:buClr>
              <a:buSzPts val="1050"/>
              <a:buFont typeface="Arial"/>
              <a:buNone/>
            </a:pPr>
            <a:r>
              <a:rPr lang="ja-JP" sz="1100" b="0" i="0" u="none" strike="noStrike" cap="none">
                <a:solidFill>
                  <a:schemeClr val="dk1"/>
                </a:solidFill>
                <a:latin typeface="Arial"/>
                <a:ea typeface="Arial"/>
                <a:cs typeface="Arial"/>
                <a:sym typeface="Arial"/>
              </a:rPr>
              <a:t>「所属グループ」、「スタッフ種別」のプルダウンから設定を作成したいグループ、</a:t>
            </a:r>
            <a:br>
              <a:rPr lang="ja-JP" sz="1100" b="0" i="0" u="none" strike="noStrike" cap="none">
                <a:solidFill>
                  <a:schemeClr val="dk1"/>
                </a:solidFill>
                <a:latin typeface="Arial"/>
                <a:ea typeface="Arial"/>
                <a:cs typeface="Arial"/>
                <a:sym typeface="Arial"/>
              </a:rPr>
            </a:br>
            <a:r>
              <a:rPr lang="ja-JP" sz="1100" b="0" i="0" u="none" strike="noStrike" cap="none">
                <a:solidFill>
                  <a:schemeClr val="dk1"/>
                </a:solidFill>
                <a:latin typeface="Arial"/>
                <a:ea typeface="Arial"/>
                <a:cs typeface="Arial"/>
                <a:sym typeface="Arial"/>
              </a:rPr>
              <a:t>スタッフ種別を選択します。</a:t>
            </a:r>
            <a:br>
              <a:rPr lang="ja-JP" sz="1100" b="0" i="0" u="none" strike="noStrike" cap="none">
                <a:solidFill>
                  <a:schemeClr val="dk1"/>
                </a:solidFill>
                <a:latin typeface="Arial"/>
                <a:ea typeface="Arial"/>
                <a:cs typeface="Arial"/>
                <a:sym typeface="Arial"/>
              </a:rPr>
            </a:br>
            <a:r>
              <a:rPr lang="ja-JP" sz="1100" b="0" i="0" u="none" strike="noStrike" cap="none">
                <a:solidFill>
                  <a:schemeClr val="dk1"/>
                </a:solidFill>
                <a:latin typeface="Arial"/>
                <a:ea typeface="Arial"/>
                <a:cs typeface="Arial"/>
                <a:sym typeface="Arial"/>
              </a:rPr>
              <a:t>「表示」ボタンをクリックして、設定の編集画面を表示します。</a:t>
            </a:r>
            <a:r>
              <a:rPr lang="ja-JP" sz="1100">
                <a:solidFill>
                  <a:schemeClr val="dk1"/>
                </a:solidFill>
              </a:rPr>
              <a:t/>
            </a:r>
            <a:br>
              <a:rPr lang="ja-JP" sz="1100">
                <a:solidFill>
                  <a:schemeClr val="dk1"/>
                </a:solidFill>
              </a:rPr>
            </a:br>
            <a:r>
              <a:rPr lang="ja-JP" sz="1100">
                <a:solidFill>
                  <a:schemeClr val="dk1"/>
                </a:solidFill>
              </a:rPr>
              <a:t>設定を保存すると「既存の設定一覧」から選択して設定確認・修正が出来るようになります。</a:t>
            </a:r>
            <a:endParaRPr sz="1100">
              <a:solidFill>
                <a:schemeClr val="dk1"/>
              </a:solidFill>
            </a:endParaRPr>
          </a:p>
        </p:txBody>
      </p:sp>
      <p:sp>
        <p:nvSpPr>
          <p:cNvPr id="387" name="Google Shape;387;p15"/>
          <p:cNvSpPr txBox="1"/>
          <p:nvPr/>
        </p:nvSpPr>
        <p:spPr>
          <a:xfrm>
            <a:off x="359875" y="5572625"/>
            <a:ext cx="6241200" cy="29829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050"/>
              <a:buFont typeface="Arial"/>
              <a:buNone/>
            </a:pPr>
            <a:r>
              <a:rPr lang="ja-JP" sz="1100" b="0" i="0" u="none" strike="noStrike" cap="none">
                <a:solidFill>
                  <a:schemeClr val="dk1"/>
                </a:solidFill>
                <a:latin typeface="Arial"/>
                <a:ea typeface="Arial"/>
                <a:cs typeface="Arial"/>
                <a:sym typeface="Arial"/>
              </a:rPr>
              <a:t>【所定労働時間】</a:t>
            </a:r>
            <a:r>
              <a:rPr lang="ja-JP" sz="1100">
                <a:solidFill>
                  <a:schemeClr val="dk1"/>
                </a:solidFill>
              </a:rPr>
              <a:t/>
            </a:r>
            <a:br>
              <a:rPr lang="ja-JP" sz="1100">
                <a:solidFill>
                  <a:schemeClr val="dk1"/>
                </a:solidFill>
              </a:rPr>
            </a:br>
            <a:r>
              <a:rPr lang="ja-JP" sz="1100" b="0" i="0" u="none" strike="noStrike" cap="none">
                <a:solidFill>
                  <a:schemeClr val="dk1"/>
                </a:solidFill>
                <a:latin typeface="Arial"/>
                <a:ea typeface="Arial"/>
                <a:cs typeface="Arial"/>
                <a:sym typeface="Arial"/>
              </a:rPr>
              <a:t>原則勤務すべき、基本的な労働時間を設定します。</a:t>
            </a:r>
            <a:r>
              <a:rPr lang="ja-JP" sz="1100">
                <a:solidFill>
                  <a:schemeClr val="dk1"/>
                </a:solidFill>
              </a:rPr>
              <a:t/>
            </a:r>
            <a:br>
              <a:rPr lang="ja-JP" sz="1100">
                <a:solidFill>
                  <a:schemeClr val="dk1"/>
                </a:solidFill>
              </a:rPr>
            </a:br>
            <a:r>
              <a:rPr lang="ja-JP" sz="1100" b="0" i="0" u="none" strike="noStrike" cap="none">
                <a:solidFill>
                  <a:schemeClr val="dk1"/>
                </a:solidFill>
                <a:latin typeface="Arial"/>
                <a:ea typeface="Arial"/>
                <a:cs typeface="Arial"/>
                <a:sym typeface="Arial"/>
              </a:rPr>
              <a:t>この項目を設定することで、</a:t>
            </a:r>
            <a:r>
              <a:rPr lang="ja-JP" sz="1100" b="0" i="0" u="sng" strike="noStrike" cap="none">
                <a:solidFill>
                  <a:schemeClr val="hlink"/>
                </a:solidFill>
                <a:latin typeface="Arial"/>
                <a:ea typeface="Arial"/>
                <a:cs typeface="Arial"/>
                <a:sym typeface="Arial"/>
                <a:hlinkClick r:id="rId3"/>
              </a:rPr>
              <a:t>勤務データダウンロード</a:t>
            </a:r>
            <a:r>
              <a:rPr lang="ja-JP" sz="1100" b="0" i="0" u="none" strike="noStrike" cap="none">
                <a:solidFill>
                  <a:schemeClr val="dk1"/>
                </a:solidFill>
                <a:latin typeface="Arial"/>
                <a:ea typeface="Arial"/>
                <a:cs typeface="Arial"/>
                <a:sym typeface="Arial"/>
              </a:rPr>
              <a:t>から所定内労働時間・所定外労働時間を</a:t>
            </a:r>
            <a:br>
              <a:rPr lang="ja-JP" sz="1100" b="0" i="0" u="none" strike="noStrike" cap="none">
                <a:solidFill>
                  <a:schemeClr val="dk1"/>
                </a:solidFill>
                <a:latin typeface="Arial"/>
                <a:ea typeface="Arial"/>
                <a:cs typeface="Arial"/>
                <a:sym typeface="Arial"/>
              </a:rPr>
            </a:br>
            <a:r>
              <a:rPr lang="ja-JP" sz="1100" b="0" i="0" u="none" strike="noStrike" cap="none">
                <a:solidFill>
                  <a:schemeClr val="dk1"/>
                </a:solidFill>
                <a:latin typeface="Arial"/>
                <a:ea typeface="Arial"/>
                <a:cs typeface="Arial"/>
                <a:sym typeface="Arial"/>
              </a:rPr>
              <a:t>集計できるようになります。</a:t>
            </a:r>
            <a:endParaRPr sz="1100" b="0" i="0" u="none" strike="noStrike" cap="none">
              <a:solidFill>
                <a:schemeClr val="dk1"/>
              </a:solidFill>
              <a:latin typeface="Arial"/>
              <a:ea typeface="Arial"/>
              <a:cs typeface="Arial"/>
              <a:sym typeface="Arial"/>
            </a:endParaRPr>
          </a:p>
          <a:p>
            <a:pPr marL="0" lvl="0" indent="0" algn="l" rtl="0">
              <a:lnSpc>
                <a:spcPct val="115000"/>
              </a:lnSpc>
              <a:spcBef>
                <a:spcPts val="1000"/>
              </a:spcBef>
              <a:spcAft>
                <a:spcPts val="0"/>
              </a:spcAft>
              <a:buClr>
                <a:schemeClr val="dk1"/>
              </a:buClr>
              <a:buSzPts val="1050"/>
              <a:buFont typeface="Arial"/>
              <a:buNone/>
            </a:pPr>
            <a:r>
              <a:rPr lang="ja-JP" sz="1100">
                <a:solidFill>
                  <a:schemeClr val="dk1"/>
                </a:solidFill>
              </a:rPr>
              <a:t>【残業手当／時間】</a:t>
            </a:r>
            <a:br>
              <a:rPr lang="ja-JP" sz="1100">
                <a:solidFill>
                  <a:schemeClr val="dk1"/>
                </a:solidFill>
              </a:rPr>
            </a:br>
            <a:r>
              <a:rPr lang="ja-JP" sz="1100" u="sng">
                <a:solidFill>
                  <a:schemeClr val="hlink"/>
                </a:solidFill>
                <a:hlinkClick r:id="rId4"/>
              </a:rPr>
              <a:t>残業時間の計算方法</a:t>
            </a:r>
            <a:r>
              <a:rPr lang="ja-JP" sz="1100">
                <a:solidFill>
                  <a:schemeClr val="dk1"/>
                </a:solidFill>
              </a:rPr>
              <a:t>を選択し、計算の基準となる時間数を設定します。</a:t>
            </a:r>
            <a:br>
              <a:rPr lang="ja-JP" sz="1100">
                <a:solidFill>
                  <a:schemeClr val="dk1"/>
                </a:solidFill>
              </a:rPr>
            </a:br>
            <a:r>
              <a:rPr lang="ja-JP" sz="1100">
                <a:solidFill>
                  <a:schemeClr val="dk1"/>
                </a:solidFill>
              </a:rPr>
              <a:t>この項目を設定することで、残業時間を集計できるようになります。</a:t>
            </a:r>
            <a:endParaRPr sz="1100">
              <a:solidFill>
                <a:schemeClr val="dk1"/>
              </a:solidFill>
            </a:endParaRPr>
          </a:p>
          <a:p>
            <a:pPr marL="0" lvl="0" indent="0" algn="l" rtl="0">
              <a:lnSpc>
                <a:spcPct val="115000"/>
              </a:lnSpc>
              <a:spcBef>
                <a:spcPts val="1000"/>
              </a:spcBef>
              <a:spcAft>
                <a:spcPts val="0"/>
              </a:spcAft>
              <a:buClr>
                <a:schemeClr val="dk1"/>
              </a:buClr>
              <a:buSzPts val="1050"/>
              <a:buFont typeface="Arial"/>
              <a:buNone/>
            </a:pPr>
            <a:r>
              <a:rPr lang="ja-JP" sz="1100">
                <a:solidFill>
                  <a:schemeClr val="dk1"/>
                </a:solidFill>
              </a:rPr>
              <a:t>【深夜手当／時間】</a:t>
            </a:r>
            <a:br>
              <a:rPr lang="ja-JP" sz="1100">
                <a:solidFill>
                  <a:schemeClr val="dk1"/>
                </a:solidFill>
              </a:rPr>
            </a:br>
            <a:r>
              <a:rPr lang="ja-JP" sz="1100">
                <a:solidFill>
                  <a:schemeClr val="dk1"/>
                </a:solidFill>
              </a:rPr>
              <a:t>深夜にあたる時間帯を設定します。</a:t>
            </a:r>
            <a:br>
              <a:rPr lang="ja-JP" sz="1100">
                <a:solidFill>
                  <a:schemeClr val="dk1"/>
                </a:solidFill>
              </a:rPr>
            </a:br>
            <a:r>
              <a:rPr lang="ja-JP" sz="1100">
                <a:solidFill>
                  <a:schemeClr val="dk1"/>
                </a:solidFill>
              </a:rPr>
              <a:t>ここで設定した時間帯の労働は、勤務データダウンロードで「深夜時間」として集計できます。</a:t>
            </a:r>
            <a:endParaRPr sz="1100">
              <a:solidFill>
                <a:schemeClr val="dk1"/>
              </a:solidFill>
            </a:endParaRPr>
          </a:p>
          <a:p>
            <a:pPr marL="0" lvl="0" indent="0" algn="l" rtl="0">
              <a:lnSpc>
                <a:spcPct val="115000"/>
              </a:lnSpc>
              <a:spcBef>
                <a:spcPts val="1000"/>
              </a:spcBef>
              <a:spcAft>
                <a:spcPts val="1000"/>
              </a:spcAft>
              <a:buClr>
                <a:schemeClr val="dk1"/>
              </a:buClr>
              <a:buSzPts val="1000"/>
              <a:buFont typeface="Arial"/>
              <a:buNone/>
            </a:pPr>
            <a:r>
              <a:rPr lang="ja-JP" sz="1100">
                <a:solidFill>
                  <a:schemeClr val="dk1"/>
                </a:solidFill>
              </a:rPr>
              <a:t>※ 残業や深夜時間帯の設定欄にある「〇％増し」は、</a:t>
            </a:r>
            <a:r>
              <a:rPr lang="ja-JP" sz="1100" u="sng">
                <a:solidFill>
                  <a:schemeClr val="hlink"/>
                </a:solidFill>
                <a:hlinkClick r:id="rId5"/>
              </a:rPr>
              <a:t>概算給与</a:t>
            </a:r>
            <a:r>
              <a:rPr lang="ja-JP" sz="1100">
                <a:solidFill>
                  <a:schemeClr val="dk1"/>
                </a:solidFill>
              </a:rPr>
              <a:t>に影響します。</a:t>
            </a:r>
            <a:br>
              <a:rPr lang="ja-JP" sz="1100">
                <a:solidFill>
                  <a:schemeClr val="dk1"/>
                </a:solidFill>
              </a:rPr>
            </a:br>
            <a:r>
              <a:rPr lang="ja-JP" sz="1100">
                <a:solidFill>
                  <a:schemeClr val="dk1"/>
                </a:solidFill>
              </a:rPr>
              <a:t>残業時間・深夜時間に対して給与を割増しする場合に設定します。</a:t>
            </a:r>
            <a:br>
              <a:rPr lang="ja-JP" sz="1100">
                <a:solidFill>
                  <a:schemeClr val="dk1"/>
                </a:solidFill>
              </a:rPr>
            </a:br>
            <a:r>
              <a:rPr lang="ja-JP" sz="1100">
                <a:solidFill>
                  <a:schemeClr val="dk1"/>
                </a:solidFill>
              </a:rPr>
              <a:t>概算給与は</a:t>
            </a:r>
            <a:r>
              <a:rPr lang="ja-JP" sz="1100" u="sng">
                <a:solidFill>
                  <a:schemeClr val="hlink"/>
                </a:solidFill>
                <a:hlinkClick r:id="rId6"/>
              </a:rPr>
              <a:t>出勤簿</a:t>
            </a:r>
            <a:r>
              <a:rPr lang="ja-JP" sz="1100">
                <a:solidFill>
                  <a:schemeClr val="dk1"/>
                </a:solidFill>
              </a:rPr>
              <a:t>や</a:t>
            </a:r>
            <a:r>
              <a:rPr lang="ja-JP" sz="1100" u="sng">
                <a:solidFill>
                  <a:schemeClr val="hlink"/>
                </a:solidFill>
                <a:hlinkClick r:id="rId7"/>
              </a:rPr>
              <a:t>勤務状況表示</a:t>
            </a:r>
            <a:r>
              <a:rPr lang="ja-JP" sz="1100">
                <a:solidFill>
                  <a:schemeClr val="dk1"/>
                </a:solidFill>
              </a:rPr>
              <a:t>で確認できます。</a:t>
            </a:r>
            <a:endParaRPr sz="1100">
              <a:solidFill>
                <a:schemeClr val="dk1"/>
              </a:solidFill>
            </a:endParaRPr>
          </a:p>
        </p:txBody>
      </p:sp>
      <p:grpSp>
        <p:nvGrpSpPr>
          <p:cNvPr id="388" name="Google Shape;388;p15"/>
          <p:cNvGrpSpPr/>
          <p:nvPr/>
        </p:nvGrpSpPr>
        <p:grpSpPr>
          <a:xfrm>
            <a:off x="-2" y="348586"/>
            <a:ext cx="6857832" cy="57861"/>
            <a:chOff x="276446" y="1127056"/>
            <a:chExt cx="6241201" cy="45084"/>
          </a:xfrm>
        </p:grpSpPr>
        <p:cxnSp>
          <p:nvCxnSpPr>
            <p:cNvPr id="389" name="Google Shape;389;p15"/>
            <p:cNvCxnSpPr/>
            <p:nvPr/>
          </p:nvCxnSpPr>
          <p:spPr>
            <a:xfrm>
              <a:off x="276447" y="1127056"/>
              <a:ext cx="6241200" cy="0"/>
            </a:xfrm>
            <a:prstGeom prst="straightConnector1">
              <a:avLst/>
            </a:prstGeom>
            <a:noFill/>
            <a:ln w="38100" cap="flat" cmpd="sng">
              <a:solidFill>
                <a:srgbClr val="0070C0"/>
              </a:solidFill>
              <a:prstDash val="solid"/>
              <a:miter lim="800000"/>
              <a:headEnd type="none" w="sm" len="sm"/>
              <a:tailEnd type="none" w="sm" len="sm"/>
            </a:ln>
          </p:spPr>
        </p:cxnSp>
        <p:cxnSp>
          <p:nvCxnSpPr>
            <p:cNvPr id="390" name="Google Shape;390;p15"/>
            <p:cNvCxnSpPr/>
            <p:nvPr/>
          </p:nvCxnSpPr>
          <p:spPr>
            <a:xfrm>
              <a:off x="276446" y="1172140"/>
              <a:ext cx="6241200" cy="0"/>
            </a:xfrm>
            <a:prstGeom prst="straightConnector1">
              <a:avLst/>
            </a:prstGeom>
            <a:noFill/>
            <a:ln w="9525" cap="flat" cmpd="sng">
              <a:solidFill>
                <a:srgbClr val="0070C0"/>
              </a:solidFill>
              <a:prstDash val="solid"/>
              <a:miter lim="800000"/>
              <a:headEnd type="none" w="sm" len="sm"/>
              <a:tailEnd type="none" w="sm" len="sm"/>
            </a:ln>
          </p:spPr>
        </p:cxnSp>
      </p:grpSp>
      <p:sp>
        <p:nvSpPr>
          <p:cNvPr id="391" name="Google Shape;391;p15"/>
          <p:cNvSpPr txBox="1">
            <a:spLocks noGrp="1"/>
          </p:cNvSpPr>
          <p:nvPr>
            <p:ph type="title"/>
          </p:nvPr>
        </p:nvSpPr>
        <p:spPr>
          <a:xfrm>
            <a:off x="359879"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１．所定時間･残業･深夜設定</a:t>
            </a:r>
            <a:endParaRPr sz="1800" b="1">
              <a:latin typeface="Arial"/>
              <a:ea typeface="Arial"/>
              <a:cs typeface="Arial"/>
              <a:sym typeface="Arial"/>
            </a:endParaRPr>
          </a:p>
        </p:txBody>
      </p:sp>
      <p:cxnSp>
        <p:nvCxnSpPr>
          <p:cNvPr id="392" name="Google Shape;392;p15"/>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393" name="Google Shape;393;p15"/>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18</a:t>
            </a:fld>
            <a:endParaRPr/>
          </a:p>
        </p:txBody>
      </p:sp>
      <p:sp>
        <p:nvSpPr>
          <p:cNvPr id="394" name="Google Shape;394;p15"/>
          <p:cNvSpPr txBox="1"/>
          <p:nvPr/>
        </p:nvSpPr>
        <p:spPr>
          <a:xfrm>
            <a:off x="350579" y="914358"/>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chemeClr val="dk1"/>
                </a:solidFill>
                <a:latin typeface="Arial"/>
                <a:ea typeface="Arial"/>
                <a:cs typeface="Arial"/>
                <a:sym typeface="Arial"/>
              </a:rPr>
              <a:t>設定方法</a:t>
            </a:r>
            <a:endParaRPr sz="1400" b="1" i="0" u="none" strike="noStrike" cap="none">
              <a:solidFill>
                <a:schemeClr val="dk1"/>
              </a:solidFill>
              <a:latin typeface="Arial"/>
              <a:ea typeface="Arial"/>
              <a:cs typeface="Arial"/>
              <a:sym typeface="Arial"/>
            </a:endParaRPr>
          </a:p>
        </p:txBody>
      </p:sp>
      <p:sp>
        <p:nvSpPr>
          <p:cNvPr id="395" name="Google Shape;395;p15"/>
          <p:cNvSpPr txBox="1"/>
          <p:nvPr/>
        </p:nvSpPr>
        <p:spPr>
          <a:xfrm>
            <a:off x="359879" y="1234025"/>
            <a:ext cx="5395800" cy="338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000"/>
              </a:spcAft>
              <a:buClr>
                <a:srgbClr val="000000"/>
              </a:buClr>
              <a:buSzPts val="1100"/>
              <a:buFont typeface="Arial"/>
              <a:buNone/>
            </a:pPr>
            <a:r>
              <a:rPr lang="ja-JP" sz="1100" b="1" i="0" u="none" strike="noStrike" cap="none">
                <a:solidFill>
                  <a:srgbClr val="000000"/>
                </a:solidFill>
                <a:latin typeface="Arial"/>
                <a:ea typeface="Arial"/>
                <a:cs typeface="Arial"/>
                <a:sym typeface="Arial"/>
              </a:rPr>
              <a:t>1. 設定を新規作成する</a:t>
            </a:r>
            <a:endParaRPr sz="1100" b="1" i="0" u="none" strike="noStrike" cap="none">
              <a:solidFill>
                <a:srgbClr val="000000"/>
              </a:solidFill>
              <a:latin typeface="Arial"/>
              <a:ea typeface="Arial"/>
              <a:cs typeface="Arial"/>
              <a:sym typeface="Arial"/>
            </a:endParaRPr>
          </a:p>
        </p:txBody>
      </p:sp>
      <p:pic>
        <p:nvPicPr>
          <p:cNvPr id="396" name="Google Shape;396;p15"/>
          <p:cNvPicPr preferRelativeResize="0"/>
          <p:nvPr/>
        </p:nvPicPr>
        <p:blipFill rotWithShape="1">
          <a:blip r:embed="rId8">
            <a:alphaModFix/>
          </a:blip>
          <a:srcRect/>
          <a:stretch/>
        </p:blipFill>
        <p:spPr>
          <a:xfrm>
            <a:off x="893750" y="1611510"/>
            <a:ext cx="5070500" cy="677580"/>
          </a:xfrm>
          <a:prstGeom prst="rect">
            <a:avLst/>
          </a:prstGeom>
          <a:noFill/>
          <a:ln>
            <a:noFill/>
          </a:ln>
        </p:spPr>
      </p:pic>
      <p:pic>
        <p:nvPicPr>
          <p:cNvPr id="397" name="Google Shape;397;p15"/>
          <p:cNvPicPr preferRelativeResize="0"/>
          <p:nvPr/>
        </p:nvPicPr>
        <p:blipFill rotWithShape="1">
          <a:blip r:embed="rId9">
            <a:alphaModFix/>
          </a:blip>
          <a:srcRect/>
          <a:stretch/>
        </p:blipFill>
        <p:spPr>
          <a:xfrm>
            <a:off x="1102325" y="3552116"/>
            <a:ext cx="4653349" cy="1981104"/>
          </a:xfrm>
          <a:prstGeom prst="rect">
            <a:avLst/>
          </a:prstGeom>
          <a:noFill/>
          <a:ln>
            <a:noFill/>
          </a:ln>
        </p:spPr>
      </p:pic>
      <p:sp>
        <p:nvSpPr>
          <p:cNvPr id="398" name="Google Shape;398;p15"/>
          <p:cNvSpPr txBox="1"/>
          <p:nvPr/>
        </p:nvSpPr>
        <p:spPr>
          <a:xfrm>
            <a:off x="359879" y="3174012"/>
            <a:ext cx="5395800" cy="338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000"/>
              </a:spcAft>
              <a:buClr>
                <a:srgbClr val="000000"/>
              </a:buClr>
              <a:buSzPts val="1100"/>
              <a:buFont typeface="Arial"/>
              <a:buNone/>
            </a:pPr>
            <a:r>
              <a:rPr lang="ja-JP" sz="1100" b="1" i="0" u="none" strike="noStrike" cap="none">
                <a:solidFill>
                  <a:srgbClr val="000000"/>
                </a:solidFill>
                <a:latin typeface="Arial"/>
                <a:ea typeface="Arial"/>
                <a:cs typeface="Arial"/>
                <a:sym typeface="Arial"/>
              </a:rPr>
              <a:t>2. 必要項目を入力し、保存ボタンをクリックして保存する</a:t>
            </a:r>
            <a:endParaRPr sz="1100" b="1"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6"/>
          <p:cNvSpPr txBox="1"/>
          <p:nvPr/>
        </p:nvSpPr>
        <p:spPr>
          <a:xfrm>
            <a:off x="360000" y="1277125"/>
            <a:ext cx="5967000" cy="4398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050"/>
              <a:buFont typeface="Arial"/>
              <a:buNone/>
            </a:pPr>
            <a:r>
              <a:rPr lang="ja-JP" sz="1050" b="0" i="0" u="none" strike="noStrike" cap="none">
                <a:solidFill>
                  <a:schemeClr val="dk1"/>
                </a:solidFill>
                <a:latin typeface="Arial"/>
                <a:ea typeface="Arial"/>
                <a:cs typeface="Arial"/>
                <a:sym typeface="Arial"/>
              </a:rPr>
              <a:t>残業時間の計算方法は、様々な就業形態に対応した方法をご用意しています。</a:t>
            </a:r>
            <a:br>
              <a:rPr lang="ja-JP" sz="1050" b="0" i="0" u="none" strike="noStrike" cap="none">
                <a:solidFill>
                  <a:schemeClr val="dk1"/>
                </a:solidFill>
                <a:latin typeface="Arial"/>
                <a:ea typeface="Arial"/>
                <a:cs typeface="Arial"/>
                <a:sym typeface="Arial"/>
              </a:rPr>
            </a:br>
            <a:r>
              <a:rPr lang="ja-JP" sz="1050" b="0" i="0" u="none" strike="noStrike" cap="none">
                <a:solidFill>
                  <a:schemeClr val="dk1"/>
                </a:solidFill>
                <a:latin typeface="Arial"/>
                <a:ea typeface="Arial"/>
                <a:cs typeface="Arial"/>
                <a:sym typeface="Arial"/>
              </a:rPr>
              <a:t>詳しくは</a:t>
            </a:r>
            <a:r>
              <a:rPr lang="ja-JP" sz="1050" b="0" i="0" u="sng" strike="noStrike" cap="none">
                <a:solidFill>
                  <a:schemeClr val="hlink"/>
                </a:solidFill>
                <a:latin typeface="Arial"/>
                <a:ea typeface="Arial"/>
                <a:cs typeface="Arial"/>
                <a:sym typeface="Arial"/>
                <a:hlinkClick r:id="rId3"/>
              </a:rPr>
              <a:t>ヘルプページ</a:t>
            </a:r>
            <a:r>
              <a:rPr lang="ja-JP" sz="1050" b="0" i="0" u="none" strike="noStrike" cap="none">
                <a:solidFill>
                  <a:schemeClr val="dk1"/>
                </a:solidFill>
                <a:latin typeface="Arial"/>
                <a:ea typeface="Arial"/>
                <a:cs typeface="Arial"/>
                <a:sym typeface="Arial"/>
              </a:rPr>
              <a:t>をご確認ください。</a:t>
            </a:r>
            <a:endParaRPr sz="1050" b="0" i="0" u="none" strike="noStrike" cap="none">
              <a:solidFill>
                <a:schemeClr val="dk1"/>
              </a:solidFill>
              <a:latin typeface="Arial"/>
              <a:ea typeface="Arial"/>
              <a:cs typeface="Arial"/>
              <a:sym typeface="Arial"/>
            </a:endParaRPr>
          </a:p>
        </p:txBody>
      </p:sp>
      <p:grpSp>
        <p:nvGrpSpPr>
          <p:cNvPr id="404" name="Google Shape;404;p16"/>
          <p:cNvGrpSpPr/>
          <p:nvPr/>
        </p:nvGrpSpPr>
        <p:grpSpPr>
          <a:xfrm>
            <a:off x="0" y="348541"/>
            <a:ext cx="6858000" cy="57859"/>
            <a:chOff x="276446" y="1127056"/>
            <a:chExt cx="6241312" cy="45084"/>
          </a:xfrm>
        </p:grpSpPr>
        <p:cxnSp>
          <p:nvCxnSpPr>
            <p:cNvPr id="405" name="Google Shape;405;p16"/>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406" name="Google Shape;406;p16"/>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graphicFrame>
        <p:nvGraphicFramePr>
          <p:cNvPr id="407" name="Google Shape;407;p16"/>
          <p:cNvGraphicFramePr/>
          <p:nvPr/>
        </p:nvGraphicFramePr>
        <p:xfrm>
          <a:off x="359994" y="2005128"/>
          <a:ext cx="3000000" cy="3000000"/>
        </p:xfrm>
        <a:graphic>
          <a:graphicData uri="http://schemas.openxmlformats.org/drawingml/2006/table">
            <a:tbl>
              <a:tblPr>
                <a:noFill/>
                <a:tableStyleId>{991882D1-829E-4563-A5F8-932A5333A08F}</a:tableStyleId>
              </a:tblPr>
              <a:tblGrid>
                <a:gridCol w="1290200">
                  <a:extLst>
                    <a:ext uri="{9D8B030D-6E8A-4147-A177-3AD203B41FA5}">
                      <a16:colId xmlns:a16="http://schemas.microsoft.com/office/drawing/2014/main" val="20000"/>
                    </a:ext>
                  </a:extLst>
                </a:gridCol>
                <a:gridCol w="4847800">
                  <a:extLst>
                    <a:ext uri="{9D8B030D-6E8A-4147-A177-3AD203B41FA5}">
                      <a16:colId xmlns:a16="http://schemas.microsoft.com/office/drawing/2014/main" val="20001"/>
                    </a:ext>
                  </a:extLst>
                </a:gridCol>
              </a:tblGrid>
              <a:tr h="729200">
                <a:tc>
                  <a:txBody>
                    <a:bodyPr/>
                    <a:lstStyle/>
                    <a:p>
                      <a:pPr marL="0" marR="0" lvl="0" indent="0" algn="l" rtl="0">
                        <a:lnSpc>
                          <a:spcPct val="115000"/>
                        </a:lnSpc>
                        <a:spcBef>
                          <a:spcPts val="0"/>
                        </a:spcBef>
                        <a:spcAft>
                          <a:spcPts val="1000"/>
                        </a:spcAft>
                        <a:buClr>
                          <a:srgbClr val="000000"/>
                        </a:buClr>
                        <a:buSzPts val="1050"/>
                        <a:buFont typeface="Arial"/>
                        <a:buNone/>
                      </a:pPr>
                      <a:r>
                        <a:rPr lang="ja-JP" sz="1050" u="none" strike="noStrike" cap="none">
                          <a:solidFill>
                            <a:schemeClr val="dk1"/>
                          </a:solidFill>
                          <a:latin typeface="Calibri"/>
                          <a:ea typeface="Calibri"/>
                          <a:cs typeface="Calibri"/>
                          <a:sym typeface="Calibri"/>
                        </a:rPr>
                        <a:t>日計算</a:t>
                      </a:r>
                      <a:endParaRPr sz="1050" u="none" strike="noStrike" cap="none">
                        <a:solidFill>
                          <a:schemeClr val="dk1"/>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050" u="none" strike="noStrike" cap="none">
                          <a:solidFill>
                            <a:schemeClr val="dk1"/>
                          </a:solidFill>
                        </a:rPr>
                        <a:t>１日の労働時間の基準を設定し、それを越えた労働時間を残業時間として</a:t>
                      </a:r>
                      <a:r>
                        <a:rPr lang="ja-JP" sz="1050">
                          <a:solidFill>
                            <a:schemeClr val="dk1"/>
                          </a:solidFill>
                        </a:rPr>
                        <a:t/>
                      </a:r>
                      <a:br>
                        <a:rPr lang="ja-JP" sz="1050">
                          <a:solidFill>
                            <a:schemeClr val="dk1"/>
                          </a:solidFill>
                        </a:rPr>
                      </a:br>
                      <a:r>
                        <a:rPr lang="ja-JP" sz="1050" u="none" strike="noStrike" cap="none">
                          <a:solidFill>
                            <a:schemeClr val="dk1"/>
                          </a:solidFill>
                        </a:rPr>
                        <a:t>集計します。</a:t>
                      </a:r>
                      <a:endParaRPr sz="1050" u="none" strike="noStrike" cap="none">
                        <a:solidFill>
                          <a:schemeClr val="dk1"/>
                        </a:solidFill>
                      </a:endParaRPr>
                    </a:p>
                    <a:p>
                      <a:pPr marL="0" marR="0" lvl="0" indent="0" algn="l" rtl="0">
                        <a:lnSpc>
                          <a:spcPct val="115000"/>
                        </a:lnSpc>
                        <a:spcBef>
                          <a:spcPts val="1000"/>
                        </a:spcBef>
                        <a:spcAft>
                          <a:spcPts val="1000"/>
                        </a:spcAft>
                        <a:buClr>
                          <a:srgbClr val="000000"/>
                        </a:buClr>
                        <a:buSzPts val="1050"/>
                        <a:buFont typeface="Arial"/>
                        <a:buNone/>
                      </a:pPr>
                      <a:r>
                        <a:rPr lang="ja-JP" sz="1050" u="none" strike="noStrike" cap="none">
                          <a:solidFill>
                            <a:schemeClr val="dk1"/>
                          </a:solidFill>
                        </a:rPr>
                        <a:t>例）１日８時間を超える労働を残業とする。</a:t>
                      </a:r>
                      <a:endParaRPr sz="105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1002150">
                <a:tc>
                  <a:txBody>
                    <a:bodyPr/>
                    <a:lstStyle/>
                    <a:p>
                      <a:pPr marL="0" marR="0" lvl="0" indent="0" algn="l" rtl="0">
                        <a:lnSpc>
                          <a:spcPct val="115000"/>
                        </a:lnSpc>
                        <a:spcBef>
                          <a:spcPts val="0"/>
                        </a:spcBef>
                        <a:spcAft>
                          <a:spcPts val="1000"/>
                        </a:spcAft>
                        <a:buClr>
                          <a:srgbClr val="000000"/>
                        </a:buClr>
                        <a:buSzPts val="1050"/>
                        <a:buFont typeface="Arial"/>
                        <a:buNone/>
                      </a:pPr>
                      <a:r>
                        <a:rPr lang="ja-JP" sz="1050" u="none" strike="noStrike" cap="none">
                          <a:solidFill>
                            <a:schemeClr val="dk1"/>
                          </a:solidFill>
                          <a:latin typeface="Calibri"/>
                          <a:ea typeface="Calibri"/>
                          <a:cs typeface="Calibri"/>
                          <a:sym typeface="Calibri"/>
                        </a:rPr>
                        <a:t>日計算（曜日毎）</a:t>
                      </a:r>
                      <a:endParaRPr sz="1050" u="none" strike="noStrike" cap="none">
                        <a:solidFill>
                          <a:schemeClr val="dk1"/>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050" u="none" strike="noStrike" cap="none">
                          <a:solidFill>
                            <a:schemeClr val="dk1"/>
                          </a:solidFill>
                        </a:rPr>
                        <a:t>曜日ごとに１日の労働時間の基準を設定し、それを越えた労働時間を</a:t>
                      </a:r>
                      <a:br>
                        <a:rPr lang="ja-JP" sz="1050" u="none" strike="noStrike" cap="none">
                          <a:solidFill>
                            <a:schemeClr val="dk1"/>
                          </a:solidFill>
                        </a:rPr>
                      </a:br>
                      <a:r>
                        <a:rPr lang="ja-JP" sz="1050" u="none" strike="noStrike" cap="none">
                          <a:solidFill>
                            <a:schemeClr val="dk1"/>
                          </a:solidFill>
                        </a:rPr>
                        <a:t>残業として集計します。</a:t>
                      </a:r>
                      <a:r>
                        <a:rPr lang="ja-JP" sz="1050">
                          <a:solidFill>
                            <a:schemeClr val="dk1"/>
                          </a:solidFill>
                        </a:rPr>
                        <a:t/>
                      </a:r>
                      <a:br>
                        <a:rPr lang="ja-JP" sz="1050">
                          <a:solidFill>
                            <a:schemeClr val="dk1"/>
                          </a:solidFill>
                        </a:rPr>
                      </a:br>
                      <a:r>
                        <a:rPr lang="ja-JP" sz="1050" u="none" strike="noStrike" cap="none">
                          <a:solidFill>
                            <a:schemeClr val="dk1"/>
                          </a:solidFill>
                        </a:rPr>
                        <a:t>曜日ごとに所定の労働時間が異なる場合に利用する設定です。</a:t>
                      </a:r>
                      <a:endParaRPr sz="1050" u="none" strike="noStrike" cap="none">
                        <a:solidFill>
                          <a:schemeClr val="dk1"/>
                        </a:solidFill>
                      </a:endParaRPr>
                    </a:p>
                    <a:p>
                      <a:pPr marL="0" marR="0" lvl="0" indent="0" algn="l" rtl="0">
                        <a:lnSpc>
                          <a:spcPct val="115000"/>
                        </a:lnSpc>
                        <a:spcBef>
                          <a:spcPts val="1000"/>
                        </a:spcBef>
                        <a:spcAft>
                          <a:spcPts val="1000"/>
                        </a:spcAft>
                        <a:buClr>
                          <a:srgbClr val="000000"/>
                        </a:buClr>
                        <a:buSzPts val="1050"/>
                        <a:buFont typeface="Arial"/>
                        <a:buNone/>
                      </a:pPr>
                      <a:r>
                        <a:rPr lang="ja-JP" sz="1050" u="none" strike="noStrike" cap="none">
                          <a:solidFill>
                            <a:schemeClr val="dk1"/>
                          </a:solidFill>
                        </a:rPr>
                        <a:t>例）月～金は８時間、土日祝日は６時間を超える労働を残業とする。</a:t>
                      </a:r>
                      <a:endParaRPr sz="105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591575">
                <a:tc>
                  <a:txBody>
                    <a:bodyPr/>
                    <a:lstStyle/>
                    <a:p>
                      <a:pPr marL="0" marR="0" lvl="0" indent="0" algn="l" rtl="0">
                        <a:lnSpc>
                          <a:spcPct val="115000"/>
                        </a:lnSpc>
                        <a:spcBef>
                          <a:spcPts val="0"/>
                        </a:spcBef>
                        <a:spcAft>
                          <a:spcPts val="1000"/>
                        </a:spcAft>
                        <a:buClr>
                          <a:srgbClr val="000000"/>
                        </a:buClr>
                        <a:buSzPts val="1050"/>
                        <a:buFont typeface="Arial"/>
                        <a:buNone/>
                      </a:pPr>
                      <a:r>
                        <a:rPr lang="ja-JP" sz="1050" u="none" strike="noStrike" cap="none">
                          <a:solidFill>
                            <a:schemeClr val="dk1"/>
                          </a:solidFill>
                          <a:latin typeface="Calibri"/>
                          <a:ea typeface="Calibri"/>
                          <a:cs typeface="Calibri"/>
                          <a:sym typeface="Calibri"/>
                        </a:rPr>
                        <a:t>時刻指定</a:t>
                      </a:r>
                      <a:endParaRPr sz="1050" u="none" strike="noStrike" cap="none">
                        <a:solidFill>
                          <a:schemeClr val="dk1"/>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050" u="none" strike="noStrike" cap="none">
                          <a:solidFill>
                            <a:schemeClr val="dk1"/>
                          </a:solidFill>
                        </a:rPr>
                        <a:t>指定した時刻以降の労働時間を残業時間として集計します。</a:t>
                      </a:r>
                      <a:endParaRPr sz="1050" u="none" strike="noStrike" cap="none">
                        <a:solidFill>
                          <a:schemeClr val="dk1"/>
                        </a:solidFill>
                      </a:endParaRPr>
                    </a:p>
                    <a:p>
                      <a:pPr marL="0" marR="0" lvl="0" indent="0" algn="l" rtl="0">
                        <a:lnSpc>
                          <a:spcPct val="115000"/>
                        </a:lnSpc>
                        <a:spcBef>
                          <a:spcPts val="1000"/>
                        </a:spcBef>
                        <a:spcAft>
                          <a:spcPts val="1000"/>
                        </a:spcAft>
                        <a:buClr>
                          <a:srgbClr val="000000"/>
                        </a:buClr>
                        <a:buSzPts val="1050"/>
                        <a:buFont typeface="Arial"/>
                        <a:buNone/>
                      </a:pPr>
                      <a:r>
                        <a:rPr lang="ja-JP" sz="1050" u="none" strike="noStrike" cap="none">
                          <a:solidFill>
                            <a:schemeClr val="dk1"/>
                          </a:solidFill>
                        </a:rPr>
                        <a:t>例）18時00分以降の労働を残業とする。</a:t>
                      </a:r>
                      <a:endParaRPr sz="105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r h="970600">
                <a:tc>
                  <a:txBody>
                    <a:bodyPr/>
                    <a:lstStyle/>
                    <a:p>
                      <a:pPr marL="0" marR="0" lvl="0" indent="0" algn="l" rtl="0">
                        <a:lnSpc>
                          <a:spcPct val="115000"/>
                        </a:lnSpc>
                        <a:spcBef>
                          <a:spcPts val="0"/>
                        </a:spcBef>
                        <a:spcAft>
                          <a:spcPts val="1000"/>
                        </a:spcAft>
                        <a:buClr>
                          <a:srgbClr val="000000"/>
                        </a:buClr>
                        <a:buSzPts val="1050"/>
                        <a:buFont typeface="Arial"/>
                        <a:buNone/>
                      </a:pPr>
                      <a:r>
                        <a:rPr lang="ja-JP" sz="1050" u="none" strike="noStrike" cap="none">
                          <a:solidFill>
                            <a:schemeClr val="dk1"/>
                          </a:solidFill>
                          <a:latin typeface="Calibri"/>
                          <a:ea typeface="Calibri"/>
                          <a:cs typeface="Calibri"/>
                          <a:sym typeface="Calibri"/>
                        </a:rPr>
                        <a:t>申請</a:t>
                      </a:r>
                      <a:endParaRPr sz="1050" u="none" strike="noStrike" cap="none">
                        <a:solidFill>
                          <a:schemeClr val="dk1"/>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050" u="sng" strike="noStrike" cap="none">
                          <a:solidFill>
                            <a:schemeClr val="hlink"/>
                          </a:solidFill>
                          <a:hlinkClick r:id="rId4"/>
                        </a:rPr>
                        <a:t>残業申請</a:t>
                      </a:r>
                      <a:r>
                        <a:rPr lang="ja-JP" sz="1050" u="none" strike="noStrike" cap="none">
                          <a:solidFill>
                            <a:schemeClr val="dk1"/>
                          </a:solidFill>
                        </a:rPr>
                        <a:t>をして承認された時間を残業時間として集計します。</a:t>
                      </a:r>
                      <a:r>
                        <a:rPr lang="ja-JP" sz="1050">
                          <a:solidFill>
                            <a:schemeClr val="dk1"/>
                          </a:solidFill>
                        </a:rPr>
                        <a:t/>
                      </a:r>
                      <a:br>
                        <a:rPr lang="ja-JP" sz="1050">
                          <a:solidFill>
                            <a:schemeClr val="dk1"/>
                          </a:solidFill>
                        </a:rPr>
                      </a:br>
                      <a:r>
                        <a:rPr lang="ja-JP" sz="1050" u="none" strike="noStrike" cap="none">
                          <a:solidFill>
                            <a:schemeClr val="dk1"/>
                          </a:solidFill>
                        </a:rPr>
                        <a:t>申請が承認されると【シフト終了時刻～申請時刻】が残業時間となります。</a:t>
                      </a:r>
                      <a:r>
                        <a:rPr lang="ja-JP" sz="1050">
                          <a:solidFill>
                            <a:schemeClr val="dk1"/>
                          </a:solidFill>
                        </a:rPr>
                        <a:t/>
                      </a:r>
                      <a:br>
                        <a:rPr lang="ja-JP" sz="1050">
                          <a:solidFill>
                            <a:schemeClr val="dk1"/>
                          </a:solidFill>
                        </a:rPr>
                      </a:br>
                      <a:r>
                        <a:rPr lang="ja-JP" sz="1050" u="none" strike="noStrike" cap="none">
                          <a:solidFill>
                            <a:schemeClr val="dk1"/>
                          </a:solidFill>
                        </a:rPr>
                        <a:t>実際に労働をしていなくても、申請が承認されれば残業時間が集計されます。</a:t>
                      </a:r>
                      <a:endParaRPr sz="1050" u="none" strike="noStrike" cap="none">
                        <a:solidFill>
                          <a:schemeClr val="dk1"/>
                        </a:solidFill>
                      </a:endParaRPr>
                    </a:p>
                    <a:p>
                      <a:pPr marL="0" marR="0" lvl="0" indent="0" algn="l" rtl="0">
                        <a:lnSpc>
                          <a:spcPct val="115000"/>
                        </a:lnSpc>
                        <a:spcBef>
                          <a:spcPts val="1000"/>
                        </a:spcBef>
                        <a:spcAft>
                          <a:spcPts val="1000"/>
                        </a:spcAft>
                        <a:buClr>
                          <a:srgbClr val="000000"/>
                        </a:buClr>
                        <a:buSzPts val="1050"/>
                        <a:buFont typeface="Arial"/>
                        <a:buNone/>
                      </a:pPr>
                      <a:r>
                        <a:rPr lang="ja-JP" sz="1050" u="none" strike="noStrike" cap="none">
                          <a:solidFill>
                            <a:schemeClr val="dk1"/>
                          </a:solidFill>
                        </a:rPr>
                        <a:t>※ 深夜時間は考慮されないため、深夜残業時間を集計することはできません。</a:t>
                      </a:r>
                      <a:endParaRPr sz="105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3"/>
                  </a:ext>
                </a:extLst>
              </a:tr>
              <a:tr h="349850">
                <a:tc>
                  <a:txBody>
                    <a:bodyPr/>
                    <a:lstStyle/>
                    <a:p>
                      <a:pPr marL="0" marR="0" lvl="0" indent="0" algn="l" rtl="0">
                        <a:lnSpc>
                          <a:spcPct val="115000"/>
                        </a:lnSpc>
                        <a:spcBef>
                          <a:spcPts val="0"/>
                        </a:spcBef>
                        <a:spcAft>
                          <a:spcPts val="1000"/>
                        </a:spcAft>
                        <a:buClr>
                          <a:srgbClr val="000000"/>
                        </a:buClr>
                        <a:buSzPts val="1050"/>
                        <a:buFont typeface="Arial"/>
                        <a:buNone/>
                      </a:pPr>
                      <a:r>
                        <a:rPr lang="ja-JP" sz="1050" u="none" strike="noStrike" cap="none">
                          <a:solidFill>
                            <a:schemeClr val="dk1"/>
                          </a:solidFill>
                        </a:rPr>
                        <a:t>シフト外労働時間</a:t>
                      </a:r>
                      <a:endParaRPr sz="1050" u="none" strike="noStrike" cap="none">
                        <a:solidFill>
                          <a:schemeClr val="dk1"/>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1000"/>
                        </a:spcAft>
                        <a:buClr>
                          <a:srgbClr val="000000"/>
                        </a:buClr>
                        <a:buSzPts val="1050"/>
                        <a:buFont typeface="Arial"/>
                        <a:buNone/>
                      </a:pPr>
                      <a:r>
                        <a:rPr lang="ja-JP" sz="1050" u="none" strike="noStrike" cap="none">
                          <a:solidFill>
                            <a:schemeClr val="dk1"/>
                          </a:solidFill>
                        </a:rPr>
                        <a:t>シフト時間にかぶらない時間帯の労働を、すべて残業時間として集計します。</a:t>
                      </a:r>
                      <a:endParaRPr sz="105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4"/>
                  </a:ext>
                </a:extLst>
              </a:tr>
            </a:tbl>
          </a:graphicData>
        </a:graphic>
      </p:graphicFrame>
      <p:sp>
        <p:nvSpPr>
          <p:cNvPr id="408" name="Google Shape;408;p16"/>
          <p:cNvSpPr txBox="1"/>
          <p:nvPr/>
        </p:nvSpPr>
        <p:spPr>
          <a:xfrm>
            <a:off x="360000" y="1759525"/>
            <a:ext cx="3306600" cy="253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050" b="0" i="0" u="none" strike="noStrike" cap="none">
                <a:solidFill>
                  <a:schemeClr val="dk1"/>
                </a:solidFill>
                <a:latin typeface="Arial"/>
                <a:ea typeface="Arial"/>
                <a:cs typeface="Arial"/>
                <a:sym typeface="Arial"/>
              </a:rPr>
              <a:t>【日計算】</a:t>
            </a:r>
            <a:endParaRPr sz="1400" b="0" i="0" u="none" strike="noStrike" cap="none">
              <a:solidFill>
                <a:schemeClr val="dk1"/>
              </a:solidFill>
              <a:latin typeface="Arial"/>
              <a:ea typeface="Arial"/>
              <a:cs typeface="Arial"/>
              <a:sym typeface="Arial"/>
            </a:endParaRPr>
          </a:p>
        </p:txBody>
      </p:sp>
      <p:sp>
        <p:nvSpPr>
          <p:cNvPr id="409" name="Google Shape;409;p16"/>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１．所定時間･残業･深夜設定</a:t>
            </a:r>
            <a:endParaRPr sz="1800" b="1">
              <a:latin typeface="Arial"/>
              <a:ea typeface="Arial"/>
              <a:cs typeface="Arial"/>
              <a:sym typeface="Arial"/>
            </a:endParaRPr>
          </a:p>
        </p:txBody>
      </p:sp>
      <p:cxnSp>
        <p:nvCxnSpPr>
          <p:cNvPr id="410" name="Google Shape;410;p16"/>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411" name="Google Shape;411;p16"/>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19</a:t>
            </a:fld>
            <a:endParaRPr/>
          </a:p>
        </p:txBody>
      </p:sp>
      <p:graphicFrame>
        <p:nvGraphicFramePr>
          <p:cNvPr id="412" name="Google Shape;412;p16"/>
          <p:cNvGraphicFramePr/>
          <p:nvPr/>
        </p:nvGraphicFramePr>
        <p:xfrm>
          <a:off x="359993" y="5990406"/>
          <a:ext cx="3000000" cy="3000000"/>
        </p:xfrm>
        <a:graphic>
          <a:graphicData uri="http://schemas.openxmlformats.org/drawingml/2006/table">
            <a:tbl>
              <a:tblPr>
                <a:noFill/>
                <a:tableStyleId>{991882D1-829E-4563-A5F8-932A5333A08F}</a:tableStyleId>
              </a:tblPr>
              <a:tblGrid>
                <a:gridCol w="1439125">
                  <a:extLst>
                    <a:ext uri="{9D8B030D-6E8A-4147-A177-3AD203B41FA5}">
                      <a16:colId xmlns:a16="http://schemas.microsoft.com/office/drawing/2014/main" val="20000"/>
                    </a:ext>
                  </a:extLst>
                </a:gridCol>
                <a:gridCol w="4698875">
                  <a:extLst>
                    <a:ext uri="{9D8B030D-6E8A-4147-A177-3AD203B41FA5}">
                      <a16:colId xmlns:a16="http://schemas.microsoft.com/office/drawing/2014/main" val="20001"/>
                    </a:ext>
                  </a:extLst>
                </a:gridCol>
              </a:tblGrid>
              <a:tr h="1309175">
                <a:tc>
                  <a:txBody>
                    <a:bodyPr/>
                    <a:lstStyle/>
                    <a:p>
                      <a:pPr marL="0" marR="0" lvl="0" indent="0" algn="l" rtl="0">
                        <a:lnSpc>
                          <a:spcPct val="115000"/>
                        </a:lnSpc>
                        <a:spcBef>
                          <a:spcPts val="0"/>
                        </a:spcBef>
                        <a:spcAft>
                          <a:spcPts val="1000"/>
                        </a:spcAft>
                        <a:buClr>
                          <a:srgbClr val="000000"/>
                        </a:buClr>
                        <a:buSzPts val="1050"/>
                        <a:buFont typeface="Arial"/>
                        <a:buNone/>
                      </a:pPr>
                      <a:r>
                        <a:rPr lang="ja-JP" sz="1050" u="none" strike="noStrike" cap="none">
                          <a:solidFill>
                            <a:schemeClr val="dk1"/>
                          </a:solidFill>
                          <a:latin typeface="Calibri"/>
                          <a:ea typeface="Calibri"/>
                          <a:cs typeface="Calibri"/>
                          <a:sym typeface="Calibri"/>
                        </a:rPr>
                        <a:t>日または週（多い方）</a:t>
                      </a:r>
                      <a:endParaRPr sz="1050" u="none" strike="noStrike" cap="none">
                        <a:solidFill>
                          <a:schemeClr val="dk1"/>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050" u="none" strike="noStrike" cap="none">
                          <a:solidFill>
                            <a:schemeClr val="dk1"/>
                          </a:solidFill>
                        </a:rPr>
                        <a:t>１日の労働時間と、１週間の総労働時間の基準をそれぞれ設定します。</a:t>
                      </a:r>
                      <a:r>
                        <a:rPr lang="ja-JP" sz="1050">
                          <a:solidFill>
                            <a:schemeClr val="dk1"/>
                          </a:solidFill>
                        </a:rPr>
                        <a:t/>
                      </a:r>
                      <a:br>
                        <a:rPr lang="ja-JP" sz="1050">
                          <a:solidFill>
                            <a:schemeClr val="dk1"/>
                          </a:solidFill>
                        </a:rPr>
                      </a:br>
                      <a:r>
                        <a:rPr lang="ja-JP" sz="1050" u="none" strike="noStrike" cap="none">
                          <a:solidFill>
                            <a:schemeClr val="dk1"/>
                          </a:solidFill>
                        </a:rPr>
                        <a:t>「１日の労働時間の基準を超えた労働１週間分」と「１週間の総労働時間の</a:t>
                      </a:r>
                      <a:r>
                        <a:rPr lang="ja-JP" sz="1050">
                          <a:solidFill>
                            <a:schemeClr val="dk1"/>
                          </a:solidFill>
                        </a:rPr>
                        <a:t/>
                      </a:r>
                      <a:br>
                        <a:rPr lang="ja-JP" sz="1050">
                          <a:solidFill>
                            <a:schemeClr val="dk1"/>
                          </a:solidFill>
                        </a:rPr>
                      </a:br>
                      <a:r>
                        <a:rPr lang="ja-JP" sz="1050" u="none" strike="noStrike" cap="none">
                          <a:solidFill>
                            <a:schemeClr val="dk1"/>
                          </a:solidFill>
                        </a:rPr>
                        <a:t>基準を超えた労働」のうち、どちらかより大きい方を残業時間として</a:t>
                      </a:r>
                      <a:r>
                        <a:rPr lang="ja-JP" sz="1050">
                          <a:solidFill>
                            <a:schemeClr val="dk1"/>
                          </a:solidFill>
                        </a:rPr>
                        <a:t/>
                      </a:r>
                      <a:br>
                        <a:rPr lang="ja-JP" sz="1050">
                          <a:solidFill>
                            <a:schemeClr val="dk1"/>
                          </a:solidFill>
                        </a:rPr>
                      </a:br>
                      <a:r>
                        <a:rPr lang="ja-JP" sz="1050" u="none" strike="noStrike" cap="none">
                          <a:solidFill>
                            <a:schemeClr val="dk1"/>
                          </a:solidFill>
                        </a:rPr>
                        <a:t>集計します。</a:t>
                      </a:r>
                      <a:endParaRPr sz="1050" u="none" strike="noStrike" cap="none">
                        <a:solidFill>
                          <a:schemeClr val="dk1"/>
                        </a:solidFill>
                      </a:endParaRPr>
                    </a:p>
                    <a:p>
                      <a:pPr marL="0" marR="0" lvl="0" indent="0" algn="l" rtl="0">
                        <a:lnSpc>
                          <a:spcPct val="115000"/>
                        </a:lnSpc>
                        <a:spcBef>
                          <a:spcPts val="1000"/>
                        </a:spcBef>
                        <a:spcAft>
                          <a:spcPts val="1000"/>
                        </a:spcAft>
                        <a:buClr>
                          <a:srgbClr val="000000"/>
                        </a:buClr>
                        <a:buSzPts val="1050"/>
                        <a:buFont typeface="Arial"/>
                        <a:buNone/>
                      </a:pPr>
                      <a:r>
                        <a:rPr lang="ja-JP" sz="1050" u="none" strike="noStrike" cap="none">
                          <a:solidFill>
                            <a:schemeClr val="dk1"/>
                          </a:solidFill>
                        </a:rPr>
                        <a:t>例）１日８時間を超える労働の１週間分の合計、または１週間あたり40時間を超える労働のうち、どちらか大きい方を残業とする。</a:t>
                      </a:r>
                      <a:endParaRPr sz="1050" u="none" strike="noStrike" cap="none">
                        <a:solidFill>
                          <a:schemeClr val="dk1"/>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1250425">
                <a:tc>
                  <a:txBody>
                    <a:bodyPr/>
                    <a:lstStyle/>
                    <a:p>
                      <a:pPr marL="0" marR="0" lvl="0" indent="0" algn="l" rtl="0">
                        <a:lnSpc>
                          <a:spcPct val="115000"/>
                        </a:lnSpc>
                        <a:spcBef>
                          <a:spcPts val="0"/>
                        </a:spcBef>
                        <a:spcAft>
                          <a:spcPts val="1000"/>
                        </a:spcAft>
                        <a:buClr>
                          <a:srgbClr val="000000"/>
                        </a:buClr>
                        <a:buSzPts val="1050"/>
                        <a:buFont typeface="Arial"/>
                        <a:buNone/>
                      </a:pPr>
                      <a:r>
                        <a:rPr lang="ja-JP" sz="1050" u="none" strike="noStrike" cap="none">
                          <a:solidFill>
                            <a:schemeClr val="dk1"/>
                          </a:solidFill>
                          <a:latin typeface="Calibri"/>
                          <a:ea typeface="Calibri"/>
                          <a:cs typeface="Calibri"/>
                          <a:sym typeface="Calibri"/>
                        </a:rPr>
                        <a:t>日または週または月</a:t>
                      </a:r>
                      <a:br>
                        <a:rPr lang="ja-JP" sz="1050" u="none" strike="noStrike" cap="none">
                          <a:solidFill>
                            <a:schemeClr val="dk1"/>
                          </a:solidFill>
                          <a:latin typeface="Calibri"/>
                          <a:ea typeface="Calibri"/>
                          <a:cs typeface="Calibri"/>
                          <a:sym typeface="Calibri"/>
                        </a:rPr>
                      </a:br>
                      <a:r>
                        <a:rPr lang="ja-JP" sz="1050" u="none" strike="noStrike" cap="none">
                          <a:solidFill>
                            <a:schemeClr val="dk1"/>
                          </a:solidFill>
                          <a:latin typeface="Calibri"/>
                          <a:ea typeface="Calibri"/>
                          <a:cs typeface="Calibri"/>
                          <a:sym typeface="Calibri"/>
                        </a:rPr>
                        <a:t>(多い方)</a:t>
                      </a:r>
                      <a:endParaRPr sz="1050" u="none" strike="noStrike" cap="none">
                        <a:solidFill>
                          <a:schemeClr val="dk1"/>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050" u="none" strike="noStrike" cap="none">
                          <a:solidFill>
                            <a:schemeClr val="dk1"/>
                          </a:solidFill>
                        </a:rPr>
                        <a:t>１日、１週間、１か月のそれぞれについて労働時間の基準を設定します。</a:t>
                      </a:r>
                      <a:r>
                        <a:rPr lang="ja-JP" sz="1050">
                          <a:solidFill>
                            <a:schemeClr val="dk1"/>
                          </a:solidFill>
                        </a:rPr>
                        <a:t/>
                      </a:r>
                      <a:br>
                        <a:rPr lang="ja-JP" sz="1050">
                          <a:solidFill>
                            <a:schemeClr val="dk1"/>
                          </a:solidFill>
                        </a:rPr>
                      </a:br>
                      <a:r>
                        <a:rPr lang="ja-JP" sz="1050" u="none" strike="noStrike" cap="none">
                          <a:solidFill>
                            <a:schemeClr val="dk1"/>
                          </a:solidFill>
                        </a:rPr>
                        <a:t>「１日の労働時間の基準を超えた労働１か月分」あるいは</a:t>
                      </a:r>
                      <a:r>
                        <a:rPr lang="ja-JP" sz="1050">
                          <a:solidFill>
                            <a:schemeClr val="dk1"/>
                          </a:solidFill>
                        </a:rPr>
                        <a:t/>
                      </a:r>
                      <a:br>
                        <a:rPr lang="ja-JP" sz="1050">
                          <a:solidFill>
                            <a:schemeClr val="dk1"/>
                          </a:solidFill>
                        </a:rPr>
                      </a:br>
                      <a:r>
                        <a:rPr lang="ja-JP" sz="1050" u="none" strike="noStrike" cap="none">
                          <a:solidFill>
                            <a:schemeClr val="dk1"/>
                          </a:solidFill>
                        </a:rPr>
                        <a:t>「１週間の総労働時間の基準を超えた労働１か月分」あるいは</a:t>
                      </a:r>
                      <a:r>
                        <a:rPr lang="ja-JP" sz="1050">
                          <a:solidFill>
                            <a:schemeClr val="dk1"/>
                          </a:solidFill>
                        </a:rPr>
                        <a:t/>
                      </a:r>
                      <a:br>
                        <a:rPr lang="ja-JP" sz="1050">
                          <a:solidFill>
                            <a:schemeClr val="dk1"/>
                          </a:solidFill>
                        </a:rPr>
                      </a:br>
                      <a:r>
                        <a:rPr lang="ja-JP" sz="1050" u="none" strike="noStrike" cap="none">
                          <a:solidFill>
                            <a:schemeClr val="dk1"/>
                          </a:solidFill>
                        </a:rPr>
                        <a:t>「１か月の総労働時間の基準を超えた労働時間」のうち、</a:t>
                      </a:r>
                      <a:r>
                        <a:rPr lang="ja-JP" sz="1050">
                          <a:solidFill>
                            <a:schemeClr val="dk1"/>
                          </a:solidFill>
                        </a:rPr>
                        <a:t/>
                      </a:r>
                      <a:br>
                        <a:rPr lang="ja-JP" sz="1050">
                          <a:solidFill>
                            <a:schemeClr val="dk1"/>
                          </a:solidFill>
                        </a:rPr>
                      </a:br>
                      <a:r>
                        <a:rPr lang="ja-JP" sz="1050" u="none" strike="noStrike" cap="none">
                          <a:solidFill>
                            <a:schemeClr val="dk1"/>
                          </a:solidFill>
                        </a:rPr>
                        <a:t>どれか最も大きい方を残業時間として集計します。</a:t>
                      </a:r>
                      <a:endParaRPr sz="1050" u="none" strike="noStrike" cap="none">
                        <a:solidFill>
                          <a:schemeClr val="dk1"/>
                        </a:solidFill>
                      </a:endParaRPr>
                    </a:p>
                    <a:p>
                      <a:pPr marL="0" marR="0" lvl="0" indent="0" algn="l" rtl="0">
                        <a:lnSpc>
                          <a:spcPct val="115000"/>
                        </a:lnSpc>
                        <a:spcBef>
                          <a:spcPts val="1000"/>
                        </a:spcBef>
                        <a:spcAft>
                          <a:spcPts val="1000"/>
                        </a:spcAft>
                        <a:buClr>
                          <a:srgbClr val="000000"/>
                        </a:buClr>
                        <a:buSzPts val="1050"/>
                        <a:buFont typeface="Arial"/>
                        <a:buNone/>
                      </a:pPr>
                      <a:r>
                        <a:rPr lang="ja-JP" sz="1050" u="none" strike="noStrike" cap="none">
                          <a:solidFill>
                            <a:schemeClr val="dk1"/>
                          </a:solidFill>
                        </a:rPr>
                        <a:t>※ １か月の基準は、28日、29日、30日、31日間のそれぞれで設定します。</a:t>
                      </a:r>
                      <a:endParaRPr sz="105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bl>
          </a:graphicData>
        </a:graphic>
      </p:graphicFrame>
      <p:sp>
        <p:nvSpPr>
          <p:cNvPr id="413" name="Google Shape;413;p16"/>
          <p:cNvSpPr txBox="1"/>
          <p:nvPr/>
        </p:nvSpPr>
        <p:spPr>
          <a:xfrm>
            <a:off x="360000" y="5707488"/>
            <a:ext cx="5884500" cy="253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1000"/>
              </a:spcAft>
              <a:buClr>
                <a:srgbClr val="000000"/>
              </a:buClr>
              <a:buSzPts val="1050"/>
              <a:buFont typeface="Arial"/>
              <a:buNone/>
            </a:pPr>
            <a:r>
              <a:rPr lang="ja-JP" sz="1050" b="0" i="0" u="none" strike="noStrike" cap="none">
                <a:solidFill>
                  <a:schemeClr val="dk1"/>
                </a:solidFill>
                <a:latin typeface="Arial"/>
                <a:ea typeface="Arial"/>
                <a:cs typeface="Arial"/>
                <a:sym typeface="Arial"/>
              </a:rPr>
              <a:t>【日･週・月計算】</a:t>
            </a:r>
            <a:endParaRPr sz="1400" b="0" i="0" u="none" strike="noStrike" cap="none">
              <a:solidFill>
                <a:schemeClr val="dk1"/>
              </a:solidFill>
              <a:latin typeface="Arial"/>
              <a:ea typeface="Arial"/>
              <a:cs typeface="Arial"/>
              <a:sym typeface="Arial"/>
            </a:endParaRPr>
          </a:p>
        </p:txBody>
      </p:sp>
      <p:sp>
        <p:nvSpPr>
          <p:cNvPr id="414" name="Google Shape;414;p16"/>
          <p:cNvSpPr txBox="1"/>
          <p:nvPr/>
        </p:nvSpPr>
        <p:spPr>
          <a:xfrm>
            <a:off x="359994" y="993471"/>
            <a:ext cx="6138000" cy="307800"/>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chemeClr val="dk1"/>
                </a:solidFill>
                <a:latin typeface="Arial"/>
                <a:ea typeface="Arial"/>
                <a:cs typeface="Arial"/>
                <a:sym typeface="Arial"/>
              </a:rPr>
              <a:t>残業時間の計算方法</a:t>
            </a:r>
            <a:endParaRPr sz="1400" b="1"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
          <p:cNvSpPr txBox="1">
            <a:spLocks noGrp="1"/>
          </p:cNvSpPr>
          <p:nvPr>
            <p:ph type="title"/>
          </p:nvPr>
        </p:nvSpPr>
        <p:spPr>
          <a:xfrm>
            <a:off x="276447" y="472778"/>
            <a:ext cx="6241200" cy="41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i="0" u="none" strike="noStrike" cap="none">
                <a:latin typeface="Arial"/>
                <a:ea typeface="Arial"/>
                <a:cs typeface="Arial"/>
                <a:sym typeface="Arial"/>
              </a:rPr>
              <a:t>もくじ</a:t>
            </a:r>
            <a:endParaRPr sz="1100" b="0" i="0" u="none" strike="noStrike" cap="none">
              <a:latin typeface="Arial"/>
              <a:ea typeface="Arial"/>
              <a:cs typeface="Arial"/>
              <a:sym typeface="Arial"/>
            </a:endParaRPr>
          </a:p>
        </p:txBody>
      </p:sp>
      <p:cxnSp>
        <p:nvCxnSpPr>
          <p:cNvPr id="118" name="Google Shape;118;p2"/>
          <p:cNvCxnSpPr/>
          <p:nvPr/>
        </p:nvCxnSpPr>
        <p:spPr>
          <a:xfrm>
            <a:off x="308400" y="882567"/>
            <a:ext cx="6241200" cy="0"/>
          </a:xfrm>
          <a:prstGeom prst="straightConnector1">
            <a:avLst/>
          </a:prstGeom>
          <a:noFill/>
          <a:ln w="9525" cap="flat" cmpd="sng">
            <a:solidFill>
              <a:srgbClr val="0070C0"/>
            </a:solidFill>
            <a:prstDash val="solid"/>
            <a:miter lim="800000"/>
            <a:headEnd type="none" w="sm" len="sm"/>
            <a:tailEnd type="none" w="sm" len="sm"/>
          </a:ln>
        </p:spPr>
      </p:cxnSp>
      <p:grpSp>
        <p:nvGrpSpPr>
          <p:cNvPr id="119" name="Google Shape;119;p2"/>
          <p:cNvGrpSpPr/>
          <p:nvPr/>
        </p:nvGrpSpPr>
        <p:grpSpPr>
          <a:xfrm>
            <a:off x="0" y="348541"/>
            <a:ext cx="6858000" cy="57859"/>
            <a:chOff x="276446" y="1127056"/>
            <a:chExt cx="6241312" cy="45084"/>
          </a:xfrm>
        </p:grpSpPr>
        <p:cxnSp>
          <p:nvCxnSpPr>
            <p:cNvPr id="120" name="Google Shape;120;p2"/>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121" name="Google Shape;121;p2"/>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grpSp>
        <p:nvGrpSpPr>
          <p:cNvPr id="122" name="Google Shape;122;p2"/>
          <p:cNvGrpSpPr/>
          <p:nvPr/>
        </p:nvGrpSpPr>
        <p:grpSpPr>
          <a:xfrm>
            <a:off x="360300" y="1115780"/>
            <a:ext cx="6073500" cy="1730163"/>
            <a:chOff x="360300" y="1115780"/>
            <a:chExt cx="6073500" cy="1730163"/>
          </a:xfrm>
        </p:grpSpPr>
        <p:sp>
          <p:nvSpPr>
            <p:cNvPr id="123" name="Google Shape;123;p2"/>
            <p:cNvSpPr txBox="1"/>
            <p:nvPr/>
          </p:nvSpPr>
          <p:spPr>
            <a:xfrm>
              <a:off x="360300" y="1115780"/>
              <a:ext cx="2396100" cy="3231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ja-JP" sz="1500" b="1" i="0" u="none" strike="noStrike" cap="none">
                  <a:solidFill>
                    <a:srgbClr val="0070C0"/>
                  </a:solidFill>
                  <a:latin typeface="Arial"/>
                  <a:ea typeface="Arial"/>
                  <a:cs typeface="Arial"/>
                  <a:sym typeface="Arial"/>
                </a:rPr>
                <a:t>はじめに</a:t>
              </a:r>
              <a:endParaRPr sz="1700" b="0" i="0" u="none" strike="noStrike" cap="none">
                <a:solidFill>
                  <a:srgbClr val="0070C0"/>
                </a:solidFill>
                <a:latin typeface="Arial"/>
                <a:ea typeface="Arial"/>
                <a:cs typeface="Arial"/>
                <a:sym typeface="Arial"/>
              </a:endParaRPr>
            </a:p>
          </p:txBody>
        </p:sp>
        <p:sp>
          <p:nvSpPr>
            <p:cNvPr id="124" name="Google Shape;124;p2"/>
            <p:cNvSpPr txBox="1"/>
            <p:nvPr/>
          </p:nvSpPr>
          <p:spPr>
            <a:xfrm>
              <a:off x="2220875" y="1453043"/>
              <a:ext cx="3699900" cy="1392900"/>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Clr>
                  <a:srgbClr val="000000"/>
                </a:buClr>
                <a:buSzPts val="1600"/>
                <a:buFont typeface="Arial"/>
                <a:buNone/>
              </a:pPr>
              <a:r>
                <a:rPr lang="ja-JP" sz="1600" b="1" i="0" u="none" strike="noStrike" cap="none">
                  <a:solidFill>
                    <a:schemeClr val="dk1"/>
                  </a:solidFill>
                  <a:latin typeface="Arial"/>
                  <a:ea typeface="Arial"/>
                  <a:cs typeface="Arial"/>
                  <a:sym typeface="Arial"/>
                </a:rPr>
                <a:t>　</a:t>
              </a:r>
              <a:r>
                <a:rPr lang="ja-JP" sz="1100" b="0" i="0" u="none" strike="noStrike" cap="none">
                  <a:solidFill>
                    <a:schemeClr val="dk1"/>
                  </a:solidFill>
                  <a:latin typeface="Arial"/>
                  <a:ea typeface="Arial"/>
                  <a:cs typeface="Arial"/>
                  <a:sym typeface="Arial"/>
                </a:rPr>
                <a:t>･････････････････････････････</a:t>
              </a:r>
              <a:endParaRPr sz="11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a:t>
              </a:r>
              <a:endParaRPr sz="11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a:t>
              </a:r>
              <a:endParaRPr sz="11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a:t>
              </a:r>
              <a:endParaRPr sz="11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050"/>
                <a:buFont typeface="Arial"/>
                <a:buNone/>
              </a:pPr>
              <a:r>
                <a:rPr lang="ja-JP" sz="11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p:txBody>
        </p:sp>
        <p:sp>
          <p:nvSpPr>
            <p:cNvPr id="125" name="Google Shape;125;p2"/>
            <p:cNvSpPr txBox="1"/>
            <p:nvPr/>
          </p:nvSpPr>
          <p:spPr>
            <a:xfrm>
              <a:off x="5878200" y="1500593"/>
              <a:ext cx="555600" cy="1277400"/>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p.</a:t>
              </a:r>
              <a:r>
                <a:rPr lang="ja-JP" sz="1100">
                  <a:solidFill>
                    <a:schemeClr val="dk1"/>
                  </a:solidFill>
                </a:rPr>
                <a:t>5</a:t>
              </a:r>
              <a:endParaRPr sz="11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p.</a:t>
              </a:r>
              <a:r>
                <a:rPr lang="ja-JP" sz="1100">
                  <a:solidFill>
                    <a:schemeClr val="dk1"/>
                  </a:solidFill>
                </a:rPr>
                <a:t>8</a:t>
              </a:r>
              <a:endParaRPr sz="11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p.</a:t>
              </a:r>
              <a:r>
                <a:rPr lang="ja-JP" sz="1100">
                  <a:solidFill>
                    <a:schemeClr val="dk1"/>
                  </a:solidFill>
                </a:rPr>
                <a:t>9</a:t>
              </a:r>
              <a:endParaRPr sz="11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p.</a:t>
              </a:r>
              <a:r>
                <a:rPr lang="ja-JP" sz="1100">
                  <a:solidFill>
                    <a:schemeClr val="dk1"/>
                  </a:solidFill>
                </a:rPr>
                <a:t>10</a:t>
              </a:r>
              <a:endParaRPr sz="11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050"/>
                <a:buFont typeface="Arial"/>
                <a:buNone/>
              </a:pPr>
              <a:r>
                <a:rPr lang="ja-JP" sz="1100" b="0" i="0" u="none" strike="noStrike" cap="none">
                  <a:solidFill>
                    <a:schemeClr val="dk1"/>
                  </a:solidFill>
                  <a:latin typeface="Arial"/>
                  <a:ea typeface="Arial"/>
                  <a:cs typeface="Arial"/>
                  <a:sym typeface="Arial"/>
                </a:rPr>
                <a:t>p.1</a:t>
              </a:r>
              <a:r>
                <a:rPr lang="ja-JP" sz="1100">
                  <a:solidFill>
                    <a:schemeClr val="dk1"/>
                  </a:solidFill>
                </a:rPr>
                <a:t>3</a:t>
              </a:r>
              <a:endParaRPr sz="1800" b="0" i="0" u="none" strike="noStrike" cap="none">
                <a:solidFill>
                  <a:schemeClr val="dk1"/>
                </a:solidFill>
                <a:latin typeface="Arial"/>
                <a:ea typeface="Arial"/>
                <a:cs typeface="Arial"/>
                <a:sym typeface="Arial"/>
              </a:endParaRPr>
            </a:p>
          </p:txBody>
        </p:sp>
        <p:sp>
          <p:nvSpPr>
            <p:cNvPr id="126" name="Google Shape;126;p2"/>
            <p:cNvSpPr txBox="1"/>
            <p:nvPr/>
          </p:nvSpPr>
          <p:spPr>
            <a:xfrm>
              <a:off x="360300" y="1500593"/>
              <a:ext cx="2786400" cy="12774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１．部署/店舗の登録</a:t>
              </a:r>
              <a:endParaRPr sz="11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２．スタッフ種別設定</a:t>
              </a:r>
              <a:endParaRPr sz="11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３．単位時間の設定</a:t>
              </a:r>
              <a:endParaRPr sz="11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４．スタッフの登録</a:t>
              </a:r>
              <a:br>
                <a:rPr lang="ja-JP" sz="1100" b="0" i="0" u="none" strike="noStrike" cap="none">
                  <a:solidFill>
                    <a:schemeClr val="dk1"/>
                  </a:solidFill>
                  <a:latin typeface="Arial"/>
                  <a:ea typeface="Arial"/>
                  <a:cs typeface="Arial"/>
                  <a:sym typeface="Arial"/>
                </a:rPr>
              </a:br>
              <a:r>
                <a:rPr lang="ja-JP" sz="1100" b="0" i="0" u="none" strike="noStrike" cap="none">
                  <a:solidFill>
                    <a:schemeClr val="dk1"/>
                  </a:solidFill>
                  <a:latin typeface="Arial"/>
                  <a:ea typeface="Arial"/>
                  <a:cs typeface="Arial"/>
                  <a:sym typeface="Arial"/>
                </a:rPr>
                <a:t>５．管理者の登録</a:t>
              </a:r>
              <a:endParaRPr sz="1800" b="0" i="0" u="none" strike="noStrike" cap="none">
                <a:solidFill>
                  <a:schemeClr val="dk1"/>
                </a:solidFill>
                <a:latin typeface="Arial"/>
                <a:ea typeface="Arial"/>
                <a:cs typeface="Arial"/>
                <a:sym typeface="Arial"/>
              </a:endParaRPr>
            </a:p>
          </p:txBody>
        </p:sp>
      </p:grpSp>
      <p:grpSp>
        <p:nvGrpSpPr>
          <p:cNvPr id="127" name="Google Shape;127;p2"/>
          <p:cNvGrpSpPr/>
          <p:nvPr/>
        </p:nvGrpSpPr>
        <p:grpSpPr>
          <a:xfrm>
            <a:off x="360300" y="2846368"/>
            <a:ext cx="6073500" cy="1509213"/>
            <a:chOff x="360300" y="2808268"/>
            <a:chExt cx="6073500" cy="1509213"/>
          </a:xfrm>
        </p:grpSpPr>
        <p:sp>
          <p:nvSpPr>
            <p:cNvPr id="128" name="Google Shape;128;p2"/>
            <p:cNvSpPr txBox="1"/>
            <p:nvPr/>
          </p:nvSpPr>
          <p:spPr>
            <a:xfrm>
              <a:off x="2220875" y="3178381"/>
              <a:ext cx="3699900" cy="1139100"/>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Clr>
                  <a:srgbClr val="000000"/>
                </a:buClr>
                <a:buSzPts val="1600"/>
                <a:buFont typeface="Arial"/>
                <a:buNone/>
              </a:pPr>
              <a:r>
                <a:rPr lang="ja-JP" sz="1600" b="1" i="0" u="none" strike="noStrike" cap="none">
                  <a:solidFill>
                    <a:schemeClr val="dk1"/>
                  </a:solidFill>
                  <a:latin typeface="Arial"/>
                  <a:ea typeface="Arial"/>
                  <a:cs typeface="Arial"/>
                  <a:sym typeface="Arial"/>
                </a:rPr>
                <a:t>　</a:t>
              </a:r>
              <a:r>
                <a:rPr lang="ja-JP" sz="1100" b="0" i="0" u="none" strike="noStrike" cap="none">
                  <a:solidFill>
                    <a:schemeClr val="dk1"/>
                  </a:solidFill>
                  <a:latin typeface="Arial"/>
                  <a:ea typeface="Arial"/>
                  <a:cs typeface="Arial"/>
                  <a:sym typeface="Arial"/>
                </a:rPr>
                <a:t>･････････････････････････････</a:t>
              </a:r>
              <a:endParaRPr sz="11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a:t>
              </a:r>
              <a:endParaRPr sz="11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a:t>
              </a:r>
              <a:endParaRPr sz="11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p:txBody>
        </p:sp>
        <p:sp>
          <p:nvSpPr>
            <p:cNvPr id="129" name="Google Shape;129;p2"/>
            <p:cNvSpPr txBox="1"/>
            <p:nvPr/>
          </p:nvSpPr>
          <p:spPr>
            <a:xfrm>
              <a:off x="5878200" y="3178381"/>
              <a:ext cx="555600" cy="1116000"/>
            </a:xfrm>
            <a:prstGeom prst="rect">
              <a:avLst/>
            </a:prstGeom>
            <a:noFill/>
            <a:ln>
              <a:noFill/>
            </a:ln>
          </p:spPr>
          <p:txBody>
            <a:bodyPr spcFirstLastPara="1" wrap="square" lIns="91425" tIns="91425" rIns="91425" bIns="91425" anchor="t" anchorCtr="0">
              <a:spAutoFit/>
            </a:bodyPr>
            <a:lstStyle/>
            <a:p>
              <a:pPr marL="0" marR="0" lvl="0" indent="0" algn="r" rtl="0">
                <a:lnSpc>
                  <a:spcPct val="150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p.1</a:t>
              </a:r>
              <a:r>
                <a:rPr lang="ja-JP" sz="1100">
                  <a:solidFill>
                    <a:schemeClr val="dk1"/>
                  </a:solidFill>
                </a:rPr>
                <a:t>7</a:t>
              </a:r>
              <a:endParaRPr sz="14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p.2</a:t>
              </a:r>
              <a:r>
                <a:rPr lang="ja-JP" sz="1100">
                  <a:solidFill>
                    <a:schemeClr val="dk1"/>
                  </a:solidFill>
                </a:rPr>
                <a:t>2</a:t>
              </a:r>
              <a:endParaRPr sz="14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p.2</a:t>
              </a:r>
              <a:r>
                <a:rPr lang="ja-JP" sz="1100">
                  <a:solidFill>
                    <a:schemeClr val="dk1"/>
                  </a:solidFill>
                </a:rPr>
                <a:t>4</a:t>
              </a:r>
              <a:endParaRPr sz="14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p.2</a:t>
              </a:r>
              <a:r>
                <a:rPr lang="ja-JP" sz="1100">
                  <a:solidFill>
                    <a:schemeClr val="dk1"/>
                  </a:solidFill>
                </a:rPr>
                <a:t>7</a:t>
              </a:r>
              <a:endParaRPr sz="1400" b="0" i="0" u="none" strike="noStrike" cap="none">
                <a:solidFill>
                  <a:schemeClr val="dk1"/>
                </a:solidFill>
                <a:latin typeface="Calibri"/>
                <a:ea typeface="Calibri"/>
                <a:cs typeface="Calibri"/>
                <a:sym typeface="Calibri"/>
              </a:endParaRPr>
            </a:p>
          </p:txBody>
        </p:sp>
        <p:sp>
          <p:nvSpPr>
            <p:cNvPr id="130" name="Google Shape;130;p2"/>
            <p:cNvSpPr txBox="1"/>
            <p:nvPr/>
          </p:nvSpPr>
          <p:spPr>
            <a:xfrm>
              <a:off x="360300" y="3178381"/>
              <a:ext cx="3581700" cy="11160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１．所定時間･残業･深夜設定</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２．打刻や労働時間の切り捨て処理</a:t>
              </a: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３．公休日、法定休日の設定</a:t>
              </a:r>
              <a:endParaRPr sz="1400" b="0" i="0" u="none" strike="noStrike" cap="none">
                <a:solidFill>
                  <a:schemeClr val="dk1"/>
                </a:solidFill>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r>
                <a:rPr lang="ja-JP" sz="1100">
                  <a:solidFill>
                    <a:schemeClr val="dk1"/>
                  </a:solidFill>
                </a:rPr>
                <a:t>４．休憩時間を自動で差し引く</a:t>
              </a:r>
              <a:endParaRPr sz="1100">
                <a:solidFill>
                  <a:schemeClr val="dk1"/>
                </a:solidFill>
              </a:endParaRPr>
            </a:p>
          </p:txBody>
        </p:sp>
        <p:sp>
          <p:nvSpPr>
            <p:cNvPr id="131" name="Google Shape;131;p2"/>
            <p:cNvSpPr txBox="1"/>
            <p:nvPr/>
          </p:nvSpPr>
          <p:spPr>
            <a:xfrm>
              <a:off x="360300" y="2808268"/>
              <a:ext cx="35817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ja-JP" sz="1500" b="1" i="0" u="none" strike="noStrike" cap="none">
                  <a:solidFill>
                    <a:srgbClr val="0070C0"/>
                  </a:solidFill>
                  <a:latin typeface="Arial"/>
                  <a:ea typeface="Arial"/>
                  <a:cs typeface="Arial"/>
                  <a:sym typeface="Arial"/>
                </a:rPr>
                <a:t>就業規則を設定する</a:t>
              </a:r>
              <a:endParaRPr sz="1300" b="0" i="0" u="none" strike="noStrike" cap="none">
                <a:solidFill>
                  <a:srgbClr val="0070C0"/>
                </a:solidFill>
                <a:latin typeface="Calibri"/>
                <a:ea typeface="Calibri"/>
                <a:cs typeface="Calibri"/>
                <a:sym typeface="Calibri"/>
              </a:endParaRPr>
            </a:p>
          </p:txBody>
        </p:sp>
      </p:grpSp>
      <p:grpSp>
        <p:nvGrpSpPr>
          <p:cNvPr id="132" name="Google Shape;132;p2"/>
          <p:cNvGrpSpPr/>
          <p:nvPr/>
        </p:nvGrpSpPr>
        <p:grpSpPr>
          <a:xfrm>
            <a:off x="360300" y="4356006"/>
            <a:ext cx="6073500" cy="982325"/>
            <a:chOff x="360300" y="4279806"/>
            <a:chExt cx="6073500" cy="982325"/>
          </a:xfrm>
        </p:grpSpPr>
        <p:sp>
          <p:nvSpPr>
            <p:cNvPr id="133" name="Google Shape;133;p2"/>
            <p:cNvSpPr txBox="1"/>
            <p:nvPr/>
          </p:nvSpPr>
          <p:spPr>
            <a:xfrm>
              <a:off x="2220875" y="4631231"/>
              <a:ext cx="3699900" cy="630900"/>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Clr>
                  <a:srgbClr val="000000"/>
                </a:buClr>
                <a:buSzPts val="1600"/>
                <a:buFont typeface="Arial"/>
                <a:buNone/>
              </a:pPr>
              <a:r>
                <a:rPr lang="ja-JP" sz="1600" b="1" i="0" u="none" strike="noStrike" cap="none">
                  <a:solidFill>
                    <a:schemeClr val="dk1"/>
                  </a:solidFill>
                  <a:latin typeface="Arial"/>
                  <a:ea typeface="Arial"/>
                  <a:cs typeface="Arial"/>
                  <a:sym typeface="Arial"/>
                </a:rPr>
                <a:t>　</a:t>
              </a:r>
              <a:r>
                <a:rPr lang="ja-JP" sz="1100" b="0" i="0" u="none" strike="noStrike" cap="none">
                  <a:solidFill>
                    <a:schemeClr val="dk1"/>
                  </a:solidFill>
                  <a:latin typeface="Arial"/>
                  <a:ea typeface="Arial"/>
                  <a:cs typeface="Arial"/>
                  <a:sym typeface="Arial"/>
                </a:rPr>
                <a:t>･････････････････････････････</a:t>
              </a:r>
              <a:endParaRPr sz="11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p:txBody>
        </p:sp>
        <p:sp>
          <p:nvSpPr>
            <p:cNvPr id="134" name="Google Shape;134;p2"/>
            <p:cNvSpPr txBox="1"/>
            <p:nvPr/>
          </p:nvSpPr>
          <p:spPr>
            <a:xfrm>
              <a:off x="5878200" y="4688231"/>
              <a:ext cx="555600" cy="515700"/>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Clr>
                  <a:srgbClr val="000000"/>
                </a:buClr>
                <a:buSzPts val="1600"/>
                <a:buFont typeface="Arial"/>
                <a:buNone/>
              </a:pPr>
              <a:r>
                <a:rPr lang="ja-JP" sz="1100" b="0" i="0" u="none" strike="noStrike" cap="none">
                  <a:solidFill>
                    <a:schemeClr val="dk1"/>
                  </a:solidFill>
                  <a:latin typeface="Arial"/>
                  <a:ea typeface="Arial"/>
                  <a:cs typeface="Arial"/>
                  <a:sym typeface="Arial"/>
                </a:rPr>
                <a:t>p.</a:t>
              </a:r>
              <a:r>
                <a:rPr lang="ja-JP" sz="1100">
                  <a:solidFill>
                    <a:schemeClr val="dk1"/>
                  </a:solidFill>
                </a:rPr>
                <a:t>31</a:t>
              </a:r>
              <a:endParaRPr sz="11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p.3</a:t>
              </a:r>
              <a:r>
                <a:rPr lang="ja-JP" sz="1100">
                  <a:solidFill>
                    <a:schemeClr val="dk1"/>
                  </a:solidFill>
                </a:rPr>
                <a:t>4</a:t>
              </a:r>
              <a:endParaRPr sz="1800" b="0" i="0" u="none" strike="noStrike" cap="none">
                <a:solidFill>
                  <a:schemeClr val="dk1"/>
                </a:solidFill>
                <a:latin typeface="Arial"/>
                <a:ea typeface="Arial"/>
                <a:cs typeface="Arial"/>
                <a:sym typeface="Arial"/>
              </a:endParaRPr>
            </a:p>
          </p:txBody>
        </p:sp>
        <p:sp>
          <p:nvSpPr>
            <p:cNvPr id="135" name="Google Shape;135;p2"/>
            <p:cNvSpPr txBox="1"/>
            <p:nvPr/>
          </p:nvSpPr>
          <p:spPr>
            <a:xfrm>
              <a:off x="360300" y="4650281"/>
              <a:ext cx="3581700" cy="6081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１．シフトパターン作成</a:t>
              </a:r>
              <a:endParaRPr sz="11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２．基本シフトの登録</a:t>
              </a:r>
              <a:endParaRPr sz="1400" b="0" i="0" u="none" strike="noStrike" cap="none">
                <a:solidFill>
                  <a:schemeClr val="dk1"/>
                </a:solidFill>
                <a:latin typeface="Calibri"/>
                <a:ea typeface="Calibri"/>
                <a:cs typeface="Calibri"/>
                <a:sym typeface="Calibri"/>
              </a:endParaRPr>
            </a:p>
          </p:txBody>
        </p:sp>
        <p:sp>
          <p:nvSpPr>
            <p:cNvPr id="136" name="Google Shape;136;p2"/>
            <p:cNvSpPr txBox="1"/>
            <p:nvPr/>
          </p:nvSpPr>
          <p:spPr>
            <a:xfrm>
              <a:off x="360300" y="4279806"/>
              <a:ext cx="35817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ja-JP" sz="1500" b="1" i="0" u="none" strike="noStrike" cap="none">
                  <a:solidFill>
                    <a:srgbClr val="0070C0"/>
                  </a:solidFill>
                  <a:latin typeface="Arial"/>
                  <a:ea typeface="Arial"/>
                  <a:cs typeface="Arial"/>
                  <a:sym typeface="Arial"/>
                </a:rPr>
                <a:t>シフトを設定する</a:t>
              </a:r>
              <a:endParaRPr sz="1300" b="0" i="0" u="none" strike="noStrike" cap="none">
                <a:solidFill>
                  <a:srgbClr val="0070C0"/>
                </a:solidFill>
                <a:latin typeface="Calibri"/>
                <a:ea typeface="Calibri"/>
                <a:cs typeface="Calibri"/>
                <a:sym typeface="Calibri"/>
              </a:endParaRPr>
            </a:p>
          </p:txBody>
        </p:sp>
      </p:grpSp>
      <p:grpSp>
        <p:nvGrpSpPr>
          <p:cNvPr id="137" name="Google Shape;137;p2"/>
          <p:cNvGrpSpPr/>
          <p:nvPr/>
        </p:nvGrpSpPr>
        <p:grpSpPr>
          <a:xfrm>
            <a:off x="360300" y="5338756"/>
            <a:ext cx="6073500" cy="1501213"/>
            <a:chOff x="360300" y="5224456"/>
            <a:chExt cx="6073500" cy="1501213"/>
          </a:xfrm>
        </p:grpSpPr>
        <p:sp>
          <p:nvSpPr>
            <p:cNvPr id="138" name="Google Shape;138;p2"/>
            <p:cNvSpPr txBox="1"/>
            <p:nvPr/>
          </p:nvSpPr>
          <p:spPr>
            <a:xfrm>
              <a:off x="2220875" y="5586569"/>
              <a:ext cx="3699900" cy="1139100"/>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Clr>
                  <a:srgbClr val="000000"/>
                </a:buClr>
                <a:buSzPts val="1600"/>
                <a:buFont typeface="Arial"/>
                <a:buNone/>
              </a:pPr>
              <a:r>
                <a:rPr lang="ja-JP" sz="1600" b="1" i="0" u="none" strike="noStrike" cap="none">
                  <a:solidFill>
                    <a:schemeClr val="dk1"/>
                  </a:solidFill>
                  <a:latin typeface="Arial"/>
                  <a:ea typeface="Arial"/>
                  <a:cs typeface="Arial"/>
                  <a:sym typeface="Arial"/>
                </a:rPr>
                <a:t>　</a:t>
              </a:r>
              <a:r>
                <a:rPr lang="ja-JP" sz="1100" b="0" i="0" u="none" strike="noStrike" cap="none">
                  <a:solidFill>
                    <a:schemeClr val="dk1"/>
                  </a:solidFill>
                  <a:latin typeface="Arial"/>
                  <a:ea typeface="Arial"/>
                  <a:cs typeface="Arial"/>
                  <a:sym typeface="Arial"/>
                </a:rPr>
                <a:t>･････････････････････････････</a:t>
              </a:r>
              <a:br>
                <a:rPr lang="ja-JP" sz="1100" b="0" i="0" u="none" strike="noStrike" cap="none">
                  <a:solidFill>
                    <a:schemeClr val="dk1"/>
                  </a:solidFill>
                  <a:latin typeface="Arial"/>
                  <a:ea typeface="Arial"/>
                  <a:cs typeface="Arial"/>
                  <a:sym typeface="Arial"/>
                </a:rPr>
              </a:br>
              <a:r>
                <a:rPr lang="ja-JP" sz="1100" b="0" i="0" u="none" strike="noStrike" cap="none">
                  <a:solidFill>
                    <a:schemeClr val="dk1"/>
                  </a:solidFill>
                  <a:latin typeface="Arial"/>
                  <a:ea typeface="Arial"/>
                  <a:cs typeface="Arial"/>
                  <a:sym typeface="Arial"/>
                </a:rPr>
                <a:t>･････････････････････････････</a:t>
              </a:r>
              <a:br>
                <a:rPr lang="ja-JP" sz="1100" b="0" i="0" u="none" strike="noStrike" cap="none">
                  <a:solidFill>
                    <a:schemeClr val="dk1"/>
                  </a:solidFill>
                  <a:latin typeface="Arial"/>
                  <a:ea typeface="Arial"/>
                  <a:cs typeface="Arial"/>
                  <a:sym typeface="Arial"/>
                </a:rPr>
              </a:br>
              <a:r>
                <a:rPr lang="ja-JP" sz="1100" b="0" i="0" u="none" strike="noStrike" cap="none">
                  <a:solidFill>
                    <a:schemeClr val="dk1"/>
                  </a:solidFill>
                  <a:latin typeface="Arial"/>
                  <a:ea typeface="Arial"/>
                  <a:cs typeface="Arial"/>
                  <a:sym typeface="Arial"/>
                </a:rPr>
                <a:t>･････････････････････････････</a:t>
              </a:r>
              <a:br>
                <a:rPr lang="ja-JP" sz="1100" b="0" i="0" u="none" strike="noStrike" cap="none">
                  <a:solidFill>
                    <a:schemeClr val="dk1"/>
                  </a:solidFill>
                  <a:latin typeface="Arial"/>
                  <a:ea typeface="Arial"/>
                  <a:cs typeface="Arial"/>
                  <a:sym typeface="Arial"/>
                </a:rPr>
              </a:br>
              <a:r>
                <a:rPr lang="ja-JP" sz="1100" b="0" i="0" u="none" strike="noStrike" cap="none">
                  <a:solidFill>
                    <a:schemeClr val="dk1"/>
                  </a:solidFill>
                  <a:latin typeface="Arial"/>
                  <a:ea typeface="Arial"/>
                  <a:cs typeface="Arial"/>
                  <a:sym typeface="Arial"/>
                </a:rPr>
                <a:t>･････････････････････････････</a:t>
              </a:r>
              <a:endParaRPr sz="1100" b="0" i="0" u="none" strike="noStrike" cap="none">
                <a:solidFill>
                  <a:schemeClr val="dk1"/>
                </a:solidFill>
                <a:latin typeface="Arial"/>
                <a:ea typeface="Arial"/>
                <a:cs typeface="Arial"/>
                <a:sym typeface="Arial"/>
              </a:endParaRPr>
            </a:p>
          </p:txBody>
        </p:sp>
        <p:sp>
          <p:nvSpPr>
            <p:cNvPr id="139" name="Google Shape;139;p2"/>
            <p:cNvSpPr txBox="1"/>
            <p:nvPr/>
          </p:nvSpPr>
          <p:spPr>
            <a:xfrm>
              <a:off x="5972400" y="5585956"/>
              <a:ext cx="461400" cy="1116000"/>
            </a:xfrm>
            <a:prstGeom prst="rect">
              <a:avLst/>
            </a:prstGeom>
            <a:noFill/>
            <a:ln>
              <a:noFill/>
            </a:ln>
          </p:spPr>
          <p:txBody>
            <a:bodyPr spcFirstLastPara="1" wrap="square" lIns="91425" tIns="91425" rIns="91425" bIns="91425" anchor="t" anchorCtr="0">
              <a:spAutoFit/>
            </a:bodyPr>
            <a:lstStyle/>
            <a:p>
              <a:pPr marL="0" marR="0" lvl="0" indent="0" algn="r" rtl="0">
                <a:lnSpc>
                  <a:spcPct val="150000"/>
                </a:lnSpc>
                <a:spcBef>
                  <a:spcPts val="0"/>
                </a:spcBef>
                <a:spcAft>
                  <a:spcPts val="0"/>
                </a:spcAft>
                <a:buClr>
                  <a:schemeClr val="dk1"/>
                </a:buClr>
                <a:buSzPts val="1600"/>
                <a:buFont typeface="Arial"/>
                <a:buNone/>
              </a:pPr>
              <a:r>
                <a:rPr lang="ja-JP" sz="1100" b="0" i="0" u="none" strike="noStrike" cap="none">
                  <a:solidFill>
                    <a:schemeClr val="dk1"/>
                  </a:solidFill>
                  <a:latin typeface="Arial"/>
                  <a:ea typeface="Arial"/>
                  <a:cs typeface="Arial"/>
                  <a:sym typeface="Arial"/>
                </a:rPr>
                <a:t>p.3</a:t>
              </a:r>
              <a:r>
                <a:rPr lang="ja-JP" sz="1100">
                  <a:solidFill>
                    <a:schemeClr val="dk1"/>
                  </a:solidFill>
                </a:rPr>
                <a:t>6</a:t>
              </a:r>
              <a:endParaRPr sz="11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p.</a:t>
              </a:r>
              <a:r>
                <a:rPr lang="ja-JP" sz="1100">
                  <a:solidFill>
                    <a:schemeClr val="dk1"/>
                  </a:solidFill>
                </a:rPr>
                <a:t>40</a:t>
              </a:r>
              <a:endParaRPr sz="11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p.</a:t>
              </a:r>
              <a:r>
                <a:rPr lang="ja-JP" sz="1100">
                  <a:solidFill>
                    <a:schemeClr val="dk1"/>
                  </a:solidFill>
                </a:rPr>
                <a:t>41</a:t>
              </a:r>
              <a:endParaRPr sz="11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p.4</a:t>
              </a:r>
              <a:r>
                <a:rPr lang="ja-JP" sz="1100">
                  <a:solidFill>
                    <a:schemeClr val="dk1"/>
                  </a:solidFill>
                </a:rPr>
                <a:t>2</a:t>
              </a:r>
              <a:endParaRPr sz="1100" b="0" i="0" u="none" strike="noStrike" cap="none">
                <a:solidFill>
                  <a:schemeClr val="dk1"/>
                </a:solidFill>
                <a:latin typeface="Arial"/>
                <a:ea typeface="Arial"/>
                <a:cs typeface="Arial"/>
                <a:sym typeface="Arial"/>
              </a:endParaRPr>
            </a:p>
          </p:txBody>
        </p:sp>
        <p:sp>
          <p:nvSpPr>
            <p:cNvPr id="140" name="Google Shape;140;p2"/>
            <p:cNvSpPr txBox="1"/>
            <p:nvPr/>
          </p:nvSpPr>
          <p:spPr>
            <a:xfrm>
              <a:off x="360300" y="5585956"/>
              <a:ext cx="3432300" cy="11160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１．休暇を作成する</a:t>
              </a:r>
              <a:endParaRPr sz="11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２．休暇の残日数を付与する</a:t>
              </a:r>
              <a:endParaRPr sz="11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３．休暇を取得する</a:t>
              </a:r>
              <a:endParaRPr sz="11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４．有休を自動付与する</a:t>
              </a:r>
              <a:endParaRPr sz="1400" b="0" i="0" u="none" strike="noStrike" cap="none">
                <a:solidFill>
                  <a:schemeClr val="dk1"/>
                </a:solidFill>
                <a:latin typeface="Calibri"/>
                <a:ea typeface="Calibri"/>
                <a:cs typeface="Calibri"/>
                <a:sym typeface="Calibri"/>
              </a:endParaRPr>
            </a:p>
          </p:txBody>
        </p:sp>
        <p:sp>
          <p:nvSpPr>
            <p:cNvPr id="141" name="Google Shape;141;p2"/>
            <p:cNvSpPr txBox="1"/>
            <p:nvPr/>
          </p:nvSpPr>
          <p:spPr>
            <a:xfrm>
              <a:off x="360300" y="5224456"/>
              <a:ext cx="34323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ja-JP" sz="1500" b="1" i="0" u="none" strike="noStrike" cap="none">
                  <a:solidFill>
                    <a:srgbClr val="0070C0"/>
                  </a:solidFill>
                  <a:latin typeface="Arial"/>
                  <a:ea typeface="Arial"/>
                  <a:cs typeface="Arial"/>
                  <a:sym typeface="Arial"/>
                </a:rPr>
                <a:t>休暇を運用する</a:t>
              </a:r>
              <a:endParaRPr sz="1300" b="0" i="0" u="none" strike="noStrike" cap="none">
                <a:solidFill>
                  <a:srgbClr val="0070C0"/>
                </a:solidFill>
                <a:latin typeface="Calibri"/>
                <a:ea typeface="Calibri"/>
                <a:cs typeface="Calibri"/>
                <a:sym typeface="Calibri"/>
              </a:endParaRPr>
            </a:p>
          </p:txBody>
        </p:sp>
      </p:grpSp>
      <p:grpSp>
        <p:nvGrpSpPr>
          <p:cNvPr id="142" name="Google Shape;142;p2"/>
          <p:cNvGrpSpPr/>
          <p:nvPr/>
        </p:nvGrpSpPr>
        <p:grpSpPr>
          <a:xfrm>
            <a:off x="360300" y="6840394"/>
            <a:ext cx="6073500" cy="1241125"/>
            <a:chOff x="360300" y="6687994"/>
            <a:chExt cx="6073500" cy="1241125"/>
          </a:xfrm>
        </p:grpSpPr>
        <p:sp>
          <p:nvSpPr>
            <p:cNvPr id="143" name="Google Shape;143;p2"/>
            <p:cNvSpPr txBox="1"/>
            <p:nvPr/>
          </p:nvSpPr>
          <p:spPr>
            <a:xfrm>
              <a:off x="2220875" y="7036469"/>
              <a:ext cx="3699900" cy="885000"/>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Clr>
                  <a:srgbClr val="000000"/>
                </a:buClr>
                <a:buSzPts val="1600"/>
                <a:buFont typeface="Arial"/>
                <a:buNone/>
              </a:pPr>
              <a:r>
                <a:rPr lang="ja-JP" sz="1600" b="1" i="0" u="none" strike="noStrike" cap="none">
                  <a:solidFill>
                    <a:schemeClr val="dk1"/>
                  </a:solidFill>
                  <a:latin typeface="Arial"/>
                  <a:ea typeface="Arial"/>
                  <a:cs typeface="Arial"/>
                  <a:sym typeface="Arial"/>
                </a:rPr>
                <a:t>　</a:t>
              </a:r>
              <a:r>
                <a:rPr lang="ja-JP" sz="1100" b="0" i="0" u="none" strike="noStrike" cap="none">
                  <a:solidFill>
                    <a:schemeClr val="dk1"/>
                  </a:solidFill>
                  <a:latin typeface="Arial"/>
                  <a:ea typeface="Arial"/>
                  <a:cs typeface="Arial"/>
                  <a:sym typeface="Arial"/>
                </a:rPr>
                <a:t>･････････････････････････････</a:t>
              </a:r>
              <a:br>
                <a:rPr lang="ja-JP" sz="1100" b="0" i="0" u="none" strike="noStrike" cap="none">
                  <a:solidFill>
                    <a:schemeClr val="dk1"/>
                  </a:solidFill>
                  <a:latin typeface="Arial"/>
                  <a:ea typeface="Arial"/>
                  <a:cs typeface="Arial"/>
                  <a:sym typeface="Arial"/>
                </a:rPr>
              </a:br>
              <a:r>
                <a:rPr lang="ja-JP" sz="1100" b="0" i="0" u="none" strike="noStrike" cap="none">
                  <a:solidFill>
                    <a:schemeClr val="dk1"/>
                  </a:solidFill>
                  <a:latin typeface="Arial"/>
                  <a:ea typeface="Arial"/>
                  <a:cs typeface="Arial"/>
                  <a:sym typeface="Arial"/>
                </a:rPr>
                <a:t>･････････････････････････････</a:t>
              </a:r>
              <a:r>
                <a:rPr lang="ja-JP" sz="1800" b="0" i="0" u="none" strike="noStrike" cap="none">
                  <a:solidFill>
                    <a:schemeClr val="dk1"/>
                  </a:solidFill>
                  <a:latin typeface="Arial"/>
                  <a:ea typeface="Arial"/>
                  <a:cs typeface="Arial"/>
                  <a:sym typeface="Arial"/>
                </a:rPr>
                <a:t/>
              </a:r>
              <a:br>
                <a:rPr lang="ja-JP" sz="1800" b="0" i="0" u="none" strike="noStrike" cap="none">
                  <a:solidFill>
                    <a:schemeClr val="dk1"/>
                  </a:solidFill>
                  <a:latin typeface="Arial"/>
                  <a:ea typeface="Arial"/>
                  <a:cs typeface="Arial"/>
                  <a:sym typeface="Arial"/>
                </a:rPr>
              </a:br>
              <a:r>
                <a:rPr lang="ja-JP" sz="1100" b="0" i="0" u="none" strike="noStrike" cap="none">
                  <a:solidFill>
                    <a:schemeClr val="dk1"/>
                  </a:solidFill>
                  <a:latin typeface="Arial"/>
                  <a:ea typeface="Arial"/>
                  <a:cs typeface="Arial"/>
                  <a:sym typeface="Arial"/>
                </a:rPr>
                <a:t>･････････････････････････････</a:t>
              </a:r>
              <a:endParaRPr sz="1100" b="0" i="0" u="none" strike="noStrike" cap="none">
                <a:solidFill>
                  <a:schemeClr val="dk1"/>
                </a:solidFill>
                <a:latin typeface="Arial"/>
                <a:ea typeface="Arial"/>
                <a:cs typeface="Arial"/>
                <a:sym typeface="Arial"/>
              </a:endParaRPr>
            </a:p>
          </p:txBody>
        </p:sp>
        <p:sp>
          <p:nvSpPr>
            <p:cNvPr id="144" name="Google Shape;144;p2"/>
            <p:cNvSpPr txBox="1"/>
            <p:nvPr/>
          </p:nvSpPr>
          <p:spPr>
            <a:xfrm>
              <a:off x="5878200" y="7067219"/>
              <a:ext cx="555600" cy="861900"/>
            </a:xfrm>
            <a:prstGeom prst="rect">
              <a:avLst/>
            </a:prstGeom>
            <a:noFill/>
            <a:ln>
              <a:noFill/>
            </a:ln>
          </p:spPr>
          <p:txBody>
            <a:bodyPr spcFirstLastPara="1" wrap="square" lIns="91425" tIns="91425" rIns="91425" bIns="91425" anchor="t" anchorCtr="0">
              <a:spAutoFit/>
            </a:bodyPr>
            <a:lstStyle/>
            <a:p>
              <a:pPr marL="0" marR="0" lvl="0" indent="0" algn="r" rtl="0">
                <a:lnSpc>
                  <a:spcPct val="15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p.4</a:t>
              </a:r>
              <a:r>
                <a:rPr lang="ja-JP" sz="1100">
                  <a:solidFill>
                    <a:schemeClr val="dk1"/>
                  </a:solidFill>
                </a:rPr>
                <a:t>4</a:t>
              </a:r>
              <a:r>
                <a:rPr lang="ja-JP" sz="1100" b="0" i="0" u="none" strike="noStrike" cap="none">
                  <a:solidFill>
                    <a:schemeClr val="dk1"/>
                  </a:solidFill>
                  <a:latin typeface="Arial"/>
                  <a:ea typeface="Arial"/>
                  <a:cs typeface="Arial"/>
                  <a:sym typeface="Arial"/>
                </a:rPr>
                <a:t/>
              </a:r>
              <a:br>
                <a:rPr lang="ja-JP" sz="1100" b="0" i="0" u="none" strike="noStrike" cap="none">
                  <a:solidFill>
                    <a:schemeClr val="dk1"/>
                  </a:solidFill>
                  <a:latin typeface="Arial"/>
                  <a:ea typeface="Arial"/>
                  <a:cs typeface="Arial"/>
                  <a:sym typeface="Arial"/>
                </a:rPr>
              </a:br>
              <a:r>
                <a:rPr lang="ja-JP" sz="1100" b="0" i="0" u="none" strike="noStrike" cap="none">
                  <a:solidFill>
                    <a:schemeClr val="dk1"/>
                  </a:solidFill>
                  <a:latin typeface="Arial"/>
                  <a:ea typeface="Arial"/>
                  <a:cs typeface="Arial"/>
                  <a:sym typeface="Arial"/>
                </a:rPr>
                <a:t>p.4</a:t>
              </a:r>
              <a:r>
                <a:rPr lang="ja-JP" sz="1100">
                  <a:solidFill>
                    <a:schemeClr val="dk1"/>
                  </a:solidFill>
                </a:rPr>
                <a:t>5</a:t>
              </a:r>
              <a:r>
                <a:rPr lang="ja-JP" sz="1100" b="0" i="0" u="none" strike="noStrike" cap="none">
                  <a:solidFill>
                    <a:schemeClr val="dk1"/>
                  </a:solidFill>
                  <a:latin typeface="Arial"/>
                  <a:ea typeface="Arial"/>
                  <a:cs typeface="Arial"/>
                  <a:sym typeface="Arial"/>
                </a:rPr>
                <a:t/>
              </a:r>
              <a:br>
                <a:rPr lang="ja-JP" sz="1100" b="0" i="0" u="none" strike="noStrike" cap="none">
                  <a:solidFill>
                    <a:schemeClr val="dk1"/>
                  </a:solidFill>
                  <a:latin typeface="Arial"/>
                  <a:ea typeface="Arial"/>
                  <a:cs typeface="Arial"/>
                  <a:sym typeface="Arial"/>
                </a:rPr>
              </a:br>
              <a:r>
                <a:rPr lang="ja-JP" sz="1100" b="0" i="0" u="none" strike="noStrike" cap="none">
                  <a:solidFill>
                    <a:schemeClr val="dk1"/>
                  </a:solidFill>
                  <a:latin typeface="Arial"/>
                  <a:ea typeface="Arial"/>
                  <a:cs typeface="Arial"/>
                  <a:sym typeface="Arial"/>
                </a:rPr>
                <a:t>p.4</a:t>
              </a:r>
              <a:r>
                <a:rPr lang="ja-JP" sz="1100">
                  <a:solidFill>
                    <a:schemeClr val="dk1"/>
                  </a:solidFill>
                </a:rPr>
                <a:t>6</a:t>
              </a:r>
              <a:endParaRPr sz="1400" b="0" i="0" u="none" strike="noStrike" cap="none">
                <a:solidFill>
                  <a:schemeClr val="dk1"/>
                </a:solidFill>
                <a:latin typeface="Calibri"/>
                <a:ea typeface="Calibri"/>
                <a:cs typeface="Calibri"/>
                <a:sym typeface="Calibri"/>
              </a:endParaRPr>
            </a:p>
          </p:txBody>
        </p:sp>
        <p:sp>
          <p:nvSpPr>
            <p:cNvPr id="145" name="Google Shape;145;p2"/>
            <p:cNvSpPr txBox="1"/>
            <p:nvPr/>
          </p:nvSpPr>
          <p:spPr>
            <a:xfrm>
              <a:off x="360300" y="6687994"/>
              <a:ext cx="34323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ja-JP" sz="1500" b="1" i="0" u="none" strike="noStrike" cap="none">
                  <a:solidFill>
                    <a:srgbClr val="0070C0"/>
                  </a:solidFill>
                  <a:latin typeface="Arial"/>
                  <a:ea typeface="Arial"/>
                  <a:cs typeface="Arial"/>
                  <a:sym typeface="Arial"/>
                </a:rPr>
                <a:t>承認者を設定する</a:t>
              </a:r>
              <a:endParaRPr sz="1300" b="0" i="0" u="none" strike="noStrike" cap="none">
                <a:solidFill>
                  <a:srgbClr val="0070C0"/>
                </a:solidFill>
                <a:latin typeface="Calibri"/>
                <a:ea typeface="Calibri"/>
                <a:cs typeface="Calibri"/>
                <a:sym typeface="Calibri"/>
              </a:endParaRPr>
            </a:p>
          </p:txBody>
        </p:sp>
        <p:sp>
          <p:nvSpPr>
            <p:cNvPr id="146" name="Google Shape;146;p2"/>
            <p:cNvSpPr txBox="1"/>
            <p:nvPr/>
          </p:nvSpPr>
          <p:spPr>
            <a:xfrm>
              <a:off x="360300" y="7067219"/>
              <a:ext cx="3432300" cy="8619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１．申請～承認の流れ</a:t>
              </a:r>
              <a:endParaRPr sz="11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２．承認者の違いについて</a:t>
              </a:r>
              <a:endParaRPr sz="11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３．承認フローを作成する</a:t>
              </a:r>
              <a:endParaRPr sz="1400" b="0" i="0" u="none" strike="noStrike" cap="none">
                <a:solidFill>
                  <a:schemeClr val="dk1"/>
                </a:solidFill>
                <a:latin typeface="Calibri"/>
                <a:ea typeface="Calibri"/>
                <a:cs typeface="Calibri"/>
                <a:sym typeface="Calibri"/>
              </a:endParaRPr>
            </a:p>
          </p:txBody>
        </p:sp>
      </p:grpSp>
      <p:sp>
        <p:nvSpPr>
          <p:cNvPr id="147" name="Google Shape;147;p2"/>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grpSp>
        <p:nvGrpSpPr>
          <p:cNvPr id="419" name="Google Shape;419;p17"/>
          <p:cNvGrpSpPr/>
          <p:nvPr/>
        </p:nvGrpSpPr>
        <p:grpSpPr>
          <a:xfrm>
            <a:off x="0" y="348541"/>
            <a:ext cx="6858000" cy="57859"/>
            <a:chOff x="276446" y="1127056"/>
            <a:chExt cx="6241312" cy="45084"/>
          </a:xfrm>
        </p:grpSpPr>
        <p:cxnSp>
          <p:nvCxnSpPr>
            <p:cNvPr id="420" name="Google Shape;420;p17"/>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421" name="Google Shape;421;p17"/>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graphicFrame>
        <p:nvGraphicFramePr>
          <p:cNvPr id="422" name="Google Shape;422;p17"/>
          <p:cNvGraphicFramePr/>
          <p:nvPr/>
        </p:nvGraphicFramePr>
        <p:xfrm>
          <a:off x="359994" y="2408391"/>
          <a:ext cx="3000000" cy="3000000"/>
        </p:xfrm>
        <a:graphic>
          <a:graphicData uri="http://schemas.openxmlformats.org/drawingml/2006/table">
            <a:tbl>
              <a:tblPr>
                <a:noFill/>
                <a:tableStyleId>{991882D1-829E-4563-A5F8-932A5333A08F}</a:tableStyleId>
              </a:tblPr>
              <a:tblGrid>
                <a:gridCol w="1246600">
                  <a:extLst>
                    <a:ext uri="{9D8B030D-6E8A-4147-A177-3AD203B41FA5}">
                      <a16:colId xmlns:a16="http://schemas.microsoft.com/office/drawing/2014/main" val="20000"/>
                    </a:ext>
                  </a:extLst>
                </a:gridCol>
                <a:gridCol w="4891400">
                  <a:extLst>
                    <a:ext uri="{9D8B030D-6E8A-4147-A177-3AD203B41FA5}">
                      <a16:colId xmlns:a16="http://schemas.microsoft.com/office/drawing/2014/main" val="20001"/>
                    </a:ext>
                  </a:extLst>
                </a:gridCol>
              </a:tblGrid>
              <a:tr h="735050">
                <a:tc>
                  <a:txBody>
                    <a:bodyPr/>
                    <a:lstStyle/>
                    <a:p>
                      <a:pPr marL="0" marR="0" lvl="0" indent="0" algn="l" rtl="0">
                        <a:lnSpc>
                          <a:spcPct val="115000"/>
                        </a:lnSpc>
                        <a:spcBef>
                          <a:spcPts val="0"/>
                        </a:spcBef>
                        <a:spcAft>
                          <a:spcPts val="1000"/>
                        </a:spcAft>
                        <a:buClr>
                          <a:srgbClr val="000000"/>
                        </a:buClr>
                        <a:buSzPts val="1050"/>
                        <a:buFont typeface="Arial"/>
                        <a:buNone/>
                      </a:pPr>
                      <a:r>
                        <a:rPr lang="ja-JP" sz="1050" u="none" strike="noStrike" cap="none">
                          <a:solidFill>
                            <a:schemeClr val="dk1"/>
                          </a:solidFill>
                          <a:latin typeface="Calibri"/>
                          <a:ea typeface="Calibri"/>
                          <a:cs typeface="Calibri"/>
                          <a:sym typeface="Calibri"/>
                        </a:rPr>
                        <a:t>月計算</a:t>
                      </a:r>
                      <a:endParaRPr sz="1050" u="none" strike="noStrike" cap="none">
                        <a:solidFill>
                          <a:schemeClr val="dk1"/>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1000"/>
                        </a:spcAft>
                        <a:buClr>
                          <a:srgbClr val="000000"/>
                        </a:buClr>
                        <a:buSzPts val="1050"/>
                        <a:buFont typeface="Arial"/>
                        <a:buNone/>
                      </a:pPr>
                      <a:r>
                        <a:rPr lang="ja-JP" sz="1050" u="none" strike="noStrike" cap="none">
                          <a:solidFill>
                            <a:schemeClr val="dk1"/>
                          </a:solidFill>
                        </a:rPr>
                        <a:t>１か月の総労働時間の基準を設定し、それを越えた労働時間を残業時間として</a:t>
                      </a:r>
                      <a:r>
                        <a:rPr lang="ja-JP" sz="1050">
                          <a:solidFill>
                            <a:schemeClr val="dk1"/>
                          </a:solidFill>
                        </a:rPr>
                        <a:t/>
                      </a:r>
                      <a:br>
                        <a:rPr lang="ja-JP" sz="1050">
                          <a:solidFill>
                            <a:schemeClr val="dk1"/>
                          </a:solidFill>
                        </a:rPr>
                      </a:br>
                      <a:r>
                        <a:rPr lang="ja-JP" sz="1050" u="none" strike="noStrike" cap="none">
                          <a:solidFill>
                            <a:schemeClr val="dk1"/>
                          </a:solidFill>
                        </a:rPr>
                        <a:t>集計します。</a:t>
                      </a:r>
                      <a:r>
                        <a:rPr lang="ja-JP" sz="1050">
                          <a:solidFill>
                            <a:schemeClr val="dk1"/>
                          </a:solidFill>
                        </a:rPr>
                        <a:t/>
                      </a:r>
                      <a:br>
                        <a:rPr lang="ja-JP" sz="1050">
                          <a:solidFill>
                            <a:schemeClr val="dk1"/>
                          </a:solidFill>
                        </a:rPr>
                      </a:br>
                      <a:r>
                        <a:rPr lang="ja-JP" sz="1050" u="none" strike="noStrike" cap="none">
                          <a:solidFill>
                            <a:schemeClr val="dk1"/>
                          </a:solidFill>
                        </a:rPr>
                        <a:t>基準は、月の日数によってそれぞれ設定する必要があります。</a:t>
                      </a:r>
                      <a:endParaRPr sz="105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835375">
                <a:tc>
                  <a:txBody>
                    <a:bodyPr/>
                    <a:lstStyle/>
                    <a:p>
                      <a:pPr marL="0" marR="0" lvl="0" indent="0" algn="l" rtl="0">
                        <a:lnSpc>
                          <a:spcPct val="115000"/>
                        </a:lnSpc>
                        <a:spcBef>
                          <a:spcPts val="0"/>
                        </a:spcBef>
                        <a:spcAft>
                          <a:spcPts val="1000"/>
                        </a:spcAft>
                        <a:buClr>
                          <a:srgbClr val="000000"/>
                        </a:buClr>
                        <a:buSzPts val="1050"/>
                        <a:buFont typeface="Arial"/>
                        <a:buNone/>
                      </a:pPr>
                      <a:r>
                        <a:rPr lang="ja-JP" sz="1050" u="none" strike="noStrike" cap="none">
                          <a:solidFill>
                            <a:schemeClr val="dk1"/>
                          </a:solidFill>
                          <a:latin typeface="Calibri"/>
                          <a:ea typeface="Calibri"/>
                          <a:cs typeface="Calibri"/>
                          <a:sym typeface="Calibri"/>
                        </a:rPr>
                        <a:t>月計算</a:t>
                      </a:r>
                      <a:r>
                        <a:rPr lang="ja-JP" sz="1050">
                          <a:solidFill>
                            <a:schemeClr val="dk1"/>
                          </a:solidFill>
                          <a:latin typeface="Calibri"/>
                          <a:ea typeface="Calibri"/>
                          <a:cs typeface="Calibri"/>
                          <a:sym typeface="Calibri"/>
                        </a:rPr>
                        <a:t/>
                      </a:r>
                      <a:br>
                        <a:rPr lang="ja-JP" sz="1050">
                          <a:solidFill>
                            <a:schemeClr val="dk1"/>
                          </a:solidFill>
                          <a:latin typeface="Calibri"/>
                          <a:ea typeface="Calibri"/>
                          <a:cs typeface="Calibri"/>
                          <a:sym typeface="Calibri"/>
                        </a:rPr>
                      </a:br>
                      <a:r>
                        <a:rPr lang="ja-JP" sz="1050" u="none" strike="noStrike" cap="none">
                          <a:solidFill>
                            <a:schemeClr val="dk1"/>
                          </a:solidFill>
                          <a:latin typeface="Calibri"/>
                          <a:ea typeface="Calibri"/>
                          <a:cs typeface="Calibri"/>
                          <a:sym typeface="Calibri"/>
                        </a:rPr>
                        <a:t>（フレックス）</a:t>
                      </a:r>
                      <a:endParaRPr sz="1050" u="none" strike="noStrike" cap="none">
                        <a:solidFill>
                          <a:schemeClr val="dk1"/>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050" u="none" strike="noStrike" cap="none">
                          <a:solidFill>
                            <a:schemeClr val="dk1"/>
                          </a:solidFill>
                        </a:rPr>
                        <a:t>「１日あたりの労働時間×１ヶ月の</a:t>
                      </a:r>
                      <a:r>
                        <a:rPr lang="ja-JP" sz="1050" u="sng" strike="noStrike" cap="none">
                          <a:solidFill>
                            <a:schemeClr val="hlink"/>
                          </a:solidFill>
                          <a:hlinkClick r:id="rId3"/>
                        </a:rPr>
                        <a:t>所定労働日数</a:t>
                      </a:r>
                      <a:r>
                        <a:rPr lang="ja-JP" sz="1050" u="none" strike="noStrike" cap="none">
                          <a:solidFill>
                            <a:schemeClr val="dk1"/>
                          </a:solidFill>
                        </a:rPr>
                        <a:t>」で計算した時間数を</a:t>
                      </a:r>
                      <a:r>
                        <a:rPr lang="ja-JP" sz="1050">
                          <a:solidFill>
                            <a:schemeClr val="dk1"/>
                          </a:solidFill>
                        </a:rPr>
                        <a:t/>
                      </a:r>
                      <a:br>
                        <a:rPr lang="ja-JP" sz="1050">
                          <a:solidFill>
                            <a:schemeClr val="dk1"/>
                          </a:solidFill>
                        </a:rPr>
                      </a:br>
                      <a:r>
                        <a:rPr lang="ja-JP" sz="1050" u="none" strike="noStrike" cap="none">
                          <a:solidFill>
                            <a:schemeClr val="dk1"/>
                          </a:solidFill>
                        </a:rPr>
                        <a:t>基準とし、それを超えた労働時間を残業時間として集計します。</a:t>
                      </a:r>
                      <a:endParaRPr sz="1050" u="none" strike="noStrike" cap="none">
                        <a:solidFill>
                          <a:schemeClr val="dk1"/>
                        </a:solidFill>
                      </a:endParaRPr>
                    </a:p>
                    <a:p>
                      <a:pPr marL="0" marR="0" lvl="0" indent="0" algn="l" rtl="0">
                        <a:lnSpc>
                          <a:spcPct val="115000"/>
                        </a:lnSpc>
                        <a:spcBef>
                          <a:spcPts val="1000"/>
                        </a:spcBef>
                        <a:spcAft>
                          <a:spcPts val="1000"/>
                        </a:spcAft>
                        <a:buClr>
                          <a:srgbClr val="000000"/>
                        </a:buClr>
                        <a:buSzPts val="1050"/>
                        <a:buFont typeface="Arial"/>
                        <a:buNone/>
                      </a:pPr>
                      <a:r>
                        <a:rPr lang="ja-JP" sz="1050" u="none" strike="noStrike" cap="none">
                          <a:solidFill>
                            <a:schemeClr val="dk1"/>
                          </a:solidFill>
                        </a:rPr>
                        <a:t>おすすめ）フレックス制の場合など。次のページで設定例をご紹介します。</a:t>
                      </a:r>
                      <a:endParaRPr sz="14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423" name="Google Shape;423;p17"/>
          <p:cNvGraphicFramePr/>
          <p:nvPr/>
        </p:nvGraphicFramePr>
        <p:xfrm>
          <a:off x="359994" y="4365152"/>
          <a:ext cx="3000000" cy="3000000"/>
        </p:xfrm>
        <a:graphic>
          <a:graphicData uri="http://schemas.openxmlformats.org/drawingml/2006/table">
            <a:tbl>
              <a:tblPr>
                <a:noFill/>
                <a:tableStyleId>{991882D1-829E-4563-A5F8-932A5333A08F}</a:tableStyleId>
              </a:tblPr>
              <a:tblGrid>
                <a:gridCol w="1138300">
                  <a:extLst>
                    <a:ext uri="{9D8B030D-6E8A-4147-A177-3AD203B41FA5}">
                      <a16:colId xmlns:a16="http://schemas.microsoft.com/office/drawing/2014/main" val="20000"/>
                    </a:ext>
                  </a:extLst>
                </a:gridCol>
                <a:gridCol w="4999700">
                  <a:extLst>
                    <a:ext uri="{9D8B030D-6E8A-4147-A177-3AD203B41FA5}">
                      <a16:colId xmlns:a16="http://schemas.microsoft.com/office/drawing/2014/main" val="20001"/>
                    </a:ext>
                  </a:extLst>
                </a:gridCol>
              </a:tblGrid>
              <a:tr h="736625">
                <a:tc>
                  <a:txBody>
                    <a:bodyPr/>
                    <a:lstStyle/>
                    <a:p>
                      <a:pPr marL="0" marR="0" lvl="0" indent="0" algn="l" rtl="0">
                        <a:lnSpc>
                          <a:spcPct val="115000"/>
                        </a:lnSpc>
                        <a:spcBef>
                          <a:spcPts val="0"/>
                        </a:spcBef>
                        <a:spcAft>
                          <a:spcPts val="1000"/>
                        </a:spcAft>
                        <a:buClr>
                          <a:srgbClr val="000000"/>
                        </a:buClr>
                        <a:buSzPts val="1050"/>
                        <a:buFont typeface="Arial"/>
                        <a:buNone/>
                      </a:pPr>
                      <a:r>
                        <a:rPr lang="ja-JP" sz="1050" u="none" strike="noStrike" cap="none">
                          <a:solidFill>
                            <a:schemeClr val="dk1"/>
                          </a:solidFill>
                          <a:latin typeface="Calibri"/>
                          <a:ea typeface="Calibri"/>
                          <a:cs typeface="Calibri"/>
                          <a:sym typeface="Calibri"/>
                        </a:rPr>
                        <a:t>年計算</a:t>
                      </a:r>
                      <a:endParaRPr sz="1050" u="none" strike="noStrike" cap="none">
                        <a:solidFill>
                          <a:schemeClr val="dk1"/>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1000"/>
                        </a:spcAft>
                        <a:buClr>
                          <a:srgbClr val="000000"/>
                        </a:buClr>
                        <a:buSzPts val="1050"/>
                        <a:buFont typeface="Arial"/>
                        <a:buNone/>
                      </a:pPr>
                      <a:r>
                        <a:rPr lang="ja-JP" sz="1050" u="none" strike="noStrike" cap="none">
                          <a:solidFill>
                            <a:schemeClr val="dk1"/>
                          </a:solidFill>
                        </a:rPr>
                        <a:t>１年の総労働時間の基準を設定し、それを越えた労働時間を残業時間として</a:t>
                      </a:r>
                      <a:r>
                        <a:rPr lang="ja-JP" sz="1050">
                          <a:solidFill>
                            <a:schemeClr val="dk1"/>
                          </a:solidFill>
                        </a:rPr>
                        <a:t/>
                      </a:r>
                      <a:br>
                        <a:rPr lang="ja-JP" sz="1050">
                          <a:solidFill>
                            <a:schemeClr val="dk1"/>
                          </a:solidFill>
                        </a:rPr>
                      </a:br>
                      <a:r>
                        <a:rPr lang="ja-JP" sz="1050" u="none" strike="noStrike" cap="none">
                          <a:solidFill>
                            <a:schemeClr val="dk1"/>
                          </a:solidFill>
                        </a:rPr>
                        <a:t>集計します。</a:t>
                      </a:r>
                      <a:endParaRPr sz="105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678100">
                <a:tc>
                  <a:txBody>
                    <a:bodyPr/>
                    <a:lstStyle/>
                    <a:p>
                      <a:pPr marL="0" marR="0" lvl="0" indent="0" algn="l" rtl="0">
                        <a:lnSpc>
                          <a:spcPct val="115000"/>
                        </a:lnSpc>
                        <a:spcBef>
                          <a:spcPts val="0"/>
                        </a:spcBef>
                        <a:spcAft>
                          <a:spcPts val="1000"/>
                        </a:spcAft>
                        <a:buClr>
                          <a:srgbClr val="000000"/>
                        </a:buClr>
                        <a:buSzPts val="1050"/>
                        <a:buFont typeface="Arial"/>
                        <a:buNone/>
                      </a:pPr>
                      <a:r>
                        <a:rPr lang="ja-JP" sz="1050" u="none" strike="noStrike" cap="none">
                          <a:solidFill>
                            <a:schemeClr val="dk1"/>
                          </a:solidFill>
                          <a:latin typeface="Calibri"/>
                          <a:ea typeface="Calibri"/>
                          <a:cs typeface="Calibri"/>
                          <a:sym typeface="Calibri"/>
                        </a:rPr>
                        <a:t>年計算</a:t>
                      </a:r>
                      <a:r>
                        <a:rPr lang="ja-JP" sz="1050">
                          <a:solidFill>
                            <a:schemeClr val="dk1"/>
                          </a:solidFill>
                          <a:latin typeface="Calibri"/>
                          <a:ea typeface="Calibri"/>
                          <a:cs typeface="Calibri"/>
                          <a:sym typeface="Calibri"/>
                        </a:rPr>
                        <a:t/>
                      </a:r>
                      <a:br>
                        <a:rPr lang="ja-JP" sz="1050">
                          <a:solidFill>
                            <a:schemeClr val="dk1"/>
                          </a:solidFill>
                          <a:latin typeface="Calibri"/>
                          <a:ea typeface="Calibri"/>
                          <a:cs typeface="Calibri"/>
                          <a:sym typeface="Calibri"/>
                        </a:rPr>
                      </a:br>
                      <a:r>
                        <a:rPr lang="ja-JP" sz="1050" u="none" strike="noStrike" cap="none">
                          <a:solidFill>
                            <a:schemeClr val="dk1"/>
                          </a:solidFill>
                          <a:latin typeface="Calibri"/>
                          <a:ea typeface="Calibri"/>
                          <a:cs typeface="Calibri"/>
                          <a:sym typeface="Calibri"/>
                        </a:rPr>
                        <a:t>（フレックス）</a:t>
                      </a:r>
                      <a:endParaRPr sz="1050" u="none" strike="noStrike" cap="none">
                        <a:solidFill>
                          <a:schemeClr val="dk1"/>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1000"/>
                        </a:spcAft>
                        <a:buClr>
                          <a:srgbClr val="000000"/>
                        </a:buClr>
                        <a:buSzPts val="1050"/>
                        <a:buFont typeface="Arial"/>
                        <a:buNone/>
                      </a:pPr>
                      <a:r>
                        <a:rPr lang="ja-JP" sz="1050" u="none" strike="noStrike" cap="none">
                          <a:solidFill>
                            <a:schemeClr val="dk1"/>
                          </a:solidFill>
                        </a:rPr>
                        <a:t>「１日あたりの労働時間×１年間の</a:t>
                      </a:r>
                      <a:r>
                        <a:rPr lang="ja-JP" sz="1050" u="sng" strike="noStrike" cap="none">
                          <a:solidFill>
                            <a:schemeClr val="hlink"/>
                          </a:solidFill>
                          <a:hlinkClick r:id="rId3"/>
                        </a:rPr>
                        <a:t>所定労働日数</a:t>
                      </a:r>
                      <a:r>
                        <a:rPr lang="ja-JP" sz="1050" u="none" strike="noStrike" cap="none">
                          <a:solidFill>
                            <a:schemeClr val="dk1"/>
                          </a:solidFill>
                        </a:rPr>
                        <a:t>」で計算した時間数を基準とし、それを超えた労働時間を残業時間として集計します。</a:t>
                      </a:r>
                      <a:endParaRPr sz="105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424" name="Google Shape;424;p17"/>
          <p:cNvGraphicFramePr/>
          <p:nvPr/>
        </p:nvGraphicFramePr>
        <p:xfrm>
          <a:off x="359994" y="1308978"/>
          <a:ext cx="3000000" cy="3000000"/>
        </p:xfrm>
        <a:graphic>
          <a:graphicData uri="http://schemas.openxmlformats.org/drawingml/2006/table">
            <a:tbl>
              <a:tblPr>
                <a:noFill/>
                <a:tableStyleId>{991882D1-829E-4563-A5F8-932A5333A08F}</a:tableStyleId>
              </a:tblPr>
              <a:tblGrid>
                <a:gridCol w="1246600">
                  <a:extLst>
                    <a:ext uri="{9D8B030D-6E8A-4147-A177-3AD203B41FA5}">
                      <a16:colId xmlns:a16="http://schemas.microsoft.com/office/drawing/2014/main" val="20000"/>
                    </a:ext>
                  </a:extLst>
                </a:gridCol>
                <a:gridCol w="4891400">
                  <a:extLst>
                    <a:ext uri="{9D8B030D-6E8A-4147-A177-3AD203B41FA5}">
                      <a16:colId xmlns:a16="http://schemas.microsoft.com/office/drawing/2014/main" val="20001"/>
                    </a:ext>
                  </a:extLst>
                </a:gridCol>
              </a:tblGrid>
              <a:tr h="700375">
                <a:tc>
                  <a:txBody>
                    <a:bodyPr/>
                    <a:lstStyle/>
                    <a:p>
                      <a:pPr marL="0" marR="0" lvl="0" indent="0" algn="l" rtl="0">
                        <a:lnSpc>
                          <a:spcPct val="115000"/>
                        </a:lnSpc>
                        <a:spcBef>
                          <a:spcPts val="0"/>
                        </a:spcBef>
                        <a:spcAft>
                          <a:spcPts val="1000"/>
                        </a:spcAft>
                        <a:buClr>
                          <a:srgbClr val="000000"/>
                        </a:buClr>
                        <a:buSzPts val="1050"/>
                        <a:buFont typeface="Arial"/>
                        <a:buNone/>
                      </a:pPr>
                      <a:r>
                        <a:rPr lang="ja-JP" sz="1050" u="none" strike="noStrike" cap="none">
                          <a:solidFill>
                            <a:schemeClr val="dk1"/>
                          </a:solidFill>
                          <a:latin typeface="Calibri"/>
                          <a:ea typeface="Calibri"/>
                          <a:cs typeface="Calibri"/>
                          <a:sym typeface="Calibri"/>
                        </a:rPr>
                        <a:t>週計算</a:t>
                      </a:r>
                      <a:endParaRPr sz="1050" u="none" strike="noStrike" cap="none">
                        <a:solidFill>
                          <a:schemeClr val="dk1"/>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1000"/>
                        </a:spcAft>
                        <a:buClr>
                          <a:srgbClr val="000000"/>
                        </a:buClr>
                        <a:buSzPts val="1050"/>
                        <a:buFont typeface="Arial"/>
                        <a:buNone/>
                      </a:pPr>
                      <a:r>
                        <a:rPr lang="ja-JP" sz="1050" u="none" strike="noStrike" cap="none">
                          <a:solidFill>
                            <a:schemeClr val="dk1"/>
                          </a:solidFill>
                        </a:rPr>
                        <a:t>１週間の総労働時間の基準を設定し、それを越えた労働時間を残業時間として</a:t>
                      </a:r>
                      <a:r>
                        <a:rPr lang="ja-JP" sz="1050">
                          <a:solidFill>
                            <a:schemeClr val="dk1"/>
                          </a:solidFill>
                        </a:rPr>
                        <a:t/>
                      </a:r>
                      <a:br>
                        <a:rPr lang="ja-JP" sz="1050">
                          <a:solidFill>
                            <a:schemeClr val="dk1"/>
                          </a:solidFill>
                        </a:rPr>
                      </a:br>
                      <a:r>
                        <a:rPr lang="ja-JP" sz="1050" u="none" strike="noStrike" cap="none">
                          <a:solidFill>
                            <a:schemeClr val="dk1"/>
                          </a:solidFill>
                        </a:rPr>
                        <a:t>集計します。</a:t>
                      </a:r>
                      <a:endParaRPr sz="1050" u="none" strike="noStrike" cap="none">
                        <a:solidFill>
                          <a:schemeClr val="dk1"/>
                        </a:solidFill>
                        <a:latin typeface="Calibri"/>
                        <a:ea typeface="Calibri"/>
                        <a:cs typeface="Calibri"/>
                        <a:sym typeface="Calibri"/>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bl>
          </a:graphicData>
        </a:graphic>
      </p:graphicFrame>
      <p:sp>
        <p:nvSpPr>
          <p:cNvPr id="425" name="Google Shape;425;p17"/>
          <p:cNvSpPr txBox="1"/>
          <p:nvPr/>
        </p:nvSpPr>
        <p:spPr>
          <a:xfrm>
            <a:off x="359998" y="1055175"/>
            <a:ext cx="3198300" cy="253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1000"/>
              </a:spcAft>
              <a:buClr>
                <a:srgbClr val="000000"/>
              </a:buClr>
              <a:buSzPts val="1050"/>
              <a:buFont typeface="Arial"/>
              <a:buNone/>
            </a:pPr>
            <a:r>
              <a:rPr lang="ja-JP" sz="1050" b="0" i="0" u="none" strike="noStrike" cap="none">
                <a:solidFill>
                  <a:schemeClr val="dk1"/>
                </a:solidFill>
                <a:latin typeface="Arial"/>
                <a:ea typeface="Arial"/>
                <a:cs typeface="Arial"/>
                <a:sym typeface="Arial"/>
              </a:rPr>
              <a:t>【週計算】</a:t>
            </a:r>
            <a:endParaRPr sz="1400" b="0" i="0" u="none" strike="noStrike" cap="none">
              <a:solidFill>
                <a:schemeClr val="dk1"/>
              </a:solidFill>
              <a:latin typeface="Arial"/>
              <a:ea typeface="Arial"/>
              <a:cs typeface="Arial"/>
              <a:sym typeface="Arial"/>
            </a:endParaRPr>
          </a:p>
        </p:txBody>
      </p:sp>
      <p:sp>
        <p:nvSpPr>
          <p:cNvPr id="426" name="Google Shape;426;p17"/>
          <p:cNvSpPr txBox="1"/>
          <p:nvPr/>
        </p:nvSpPr>
        <p:spPr>
          <a:xfrm>
            <a:off x="359998" y="2154600"/>
            <a:ext cx="5192400" cy="253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1000"/>
              </a:spcAft>
              <a:buClr>
                <a:srgbClr val="000000"/>
              </a:buClr>
              <a:buSzPts val="1050"/>
              <a:buFont typeface="Arial"/>
              <a:buNone/>
            </a:pPr>
            <a:r>
              <a:rPr lang="ja-JP" sz="1050" b="0" i="0" u="none" strike="noStrike" cap="none">
                <a:solidFill>
                  <a:schemeClr val="dk1"/>
                </a:solidFill>
                <a:latin typeface="Arial"/>
                <a:ea typeface="Arial"/>
                <a:cs typeface="Arial"/>
                <a:sym typeface="Arial"/>
              </a:rPr>
              <a:t>【月計算】</a:t>
            </a:r>
            <a:endParaRPr sz="1400" b="0" i="0" u="none" strike="noStrike" cap="none">
              <a:solidFill>
                <a:schemeClr val="dk1"/>
              </a:solidFill>
              <a:latin typeface="Arial"/>
              <a:ea typeface="Arial"/>
              <a:cs typeface="Arial"/>
              <a:sym typeface="Arial"/>
            </a:endParaRPr>
          </a:p>
        </p:txBody>
      </p:sp>
      <p:sp>
        <p:nvSpPr>
          <p:cNvPr id="427" name="Google Shape;427;p17"/>
          <p:cNvSpPr txBox="1"/>
          <p:nvPr/>
        </p:nvSpPr>
        <p:spPr>
          <a:xfrm>
            <a:off x="359998" y="4088825"/>
            <a:ext cx="5667300" cy="253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1000"/>
              </a:spcAft>
              <a:buClr>
                <a:srgbClr val="000000"/>
              </a:buClr>
              <a:buSzPts val="1050"/>
              <a:buFont typeface="Arial"/>
              <a:buNone/>
            </a:pPr>
            <a:r>
              <a:rPr lang="ja-JP" sz="1050" b="0" i="0" u="none" strike="noStrike" cap="none">
                <a:solidFill>
                  <a:schemeClr val="dk1"/>
                </a:solidFill>
                <a:latin typeface="Arial"/>
                <a:ea typeface="Arial"/>
                <a:cs typeface="Arial"/>
                <a:sym typeface="Arial"/>
              </a:rPr>
              <a:t>【年計算】年度開始日を設定できます。</a:t>
            </a:r>
            <a:endParaRPr sz="1400" b="0" i="0" u="none" strike="noStrike" cap="none">
              <a:solidFill>
                <a:schemeClr val="dk1"/>
              </a:solidFill>
              <a:latin typeface="Arial"/>
              <a:ea typeface="Arial"/>
              <a:cs typeface="Arial"/>
              <a:sym typeface="Arial"/>
            </a:endParaRPr>
          </a:p>
        </p:txBody>
      </p:sp>
      <p:sp>
        <p:nvSpPr>
          <p:cNvPr id="428" name="Google Shape;428;p17"/>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１．所定時間･残業･深夜設定</a:t>
            </a:r>
            <a:endParaRPr sz="1800" b="1">
              <a:latin typeface="Arial"/>
              <a:ea typeface="Arial"/>
              <a:cs typeface="Arial"/>
              <a:sym typeface="Arial"/>
            </a:endParaRPr>
          </a:p>
        </p:txBody>
      </p:sp>
      <p:cxnSp>
        <p:nvCxnSpPr>
          <p:cNvPr id="429" name="Google Shape;429;p17"/>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430" name="Google Shape;430;p17"/>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18"/>
          <p:cNvSpPr txBox="1"/>
          <p:nvPr/>
        </p:nvSpPr>
        <p:spPr>
          <a:xfrm>
            <a:off x="359994" y="1492175"/>
            <a:ext cx="6113100" cy="4563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1000"/>
              </a:spcAft>
              <a:buClr>
                <a:srgbClr val="000000"/>
              </a:buClr>
              <a:buSzPts val="1050"/>
              <a:buFont typeface="Arial"/>
              <a:buNone/>
            </a:pPr>
            <a:r>
              <a:rPr lang="ja-JP" sz="1100" b="0" i="0" u="none" strike="noStrike" cap="none">
                <a:solidFill>
                  <a:schemeClr val="dk1"/>
                </a:solidFill>
                <a:latin typeface="Arial"/>
                <a:ea typeface="Arial"/>
                <a:cs typeface="Arial"/>
                <a:sym typeface="Arial"/>
              </a:rPr>
              <a:t>設定例を一部ご紹介します。</a:t>
            </a:r>
            <a:br>
              <a:rPr lang="ja-JP" sz="1100" b="0" i="0" u="none" strike="noStrike" cap="none">
                <a:solidFill>
                  <a:schemeClr val="dk1"/>
                </a:solidFill>
                <a:latin typeface="Arial"/>
                <a:ea typeface="Arial"/>
                <a:cs typeface="Arial"/>
                <a:sym typeface="Arial"/>
              </a:rPr>
            </a:br>
            <a:r>
              <a:rPr lang="ja-JP" sz="1100" b="0" i="0" u="none" strike="noStrike" cap="none">
                <a:solidFill>
                  <a:schemeClr val="dk1"/>
                </a:solidFill>
                <a:latin typeface="Arial"/>
                <a:ea typeface="Arial"/>
                <a:cs typeface="Arial"/>
                <a:sym typeface="Arial"/>
              </a:rPr>
              <a:t>時間数はあくまでも一例となります</a:t>
            </a:r>
            <a:r>
              <a:rPr lang="ja-JP" sz="1100">
                <a:solidFill>
                  <a:schemeClr val="dk1"/>
                </a:solidFill>
              </a:rPr>
              <a:t>。</a:t>
            </a:r>
            <a:r>
              <a:rPr lang="ja-JP" sz="1100" b="0" i="0" u="none" strike="noStrike" cap="none">
                <a:solidFill>
                  <a:schemeClr val="dk1"/>
                </a:solidFill>
                <a:latin typeface="Arial"/>
                <a:ea typeface="Arial"/>
                <a:cs typeface="Arial"/>
                <a:sym typeface="Arial"/>
              </a:rPr>
              <a:t>貴社の就業規則に合わせ</a:t>
            </a:r>
            <a:r>
              <a:rPr lang="ja-JP" sz="1100">
                <a:solidFill>
                  <a:schemeClr val="dk1"/>
                </a:solidFill>
              </a:rPr>
              <a:t>て、</a:t>
            </a:r>
            <a:r>
              <a:rPr lang="ja-JP" sz="1100" b="0" i="0" u="none" strike="noStrike" cap="none">
                <a:solidFill>
                  <a:schemeClr val="dk1"/>
                </a:solidFill>
                <a:latin typeface="Arial"/>
                <a:ea typeface="Arial"/>
                <a:cs typeface="Arial"/>
                <a:sym typeface="Arial"/>
              </a:rPr>
              <a:t>参考に</a:t>
            </a:r>
            <a:r>
              <a:rPr lang="ja-JP" sz="1100">
                <a:solidFill>
                  <a:schemeClr val="dk1"/>
                </a:solidFill>
              </a:rPr>
              <a:t>し</a:t>
            </a:r>
            <a:r>
              <a:rPr lang="ja-JP" sz="1100" b="0" i="0" u="none" strike="noStrike" cap="none">
                <a:solidFill>
                  <a:schemeClr val="dk1"/>
                </a:solidFill>
                <a:latin typeface="Arial"/>
                <a:ea typeface="Arial"/>
                <a:cs typeface="Arial"/>
                <a:sym typeface="Arial"/>
              </a:rPr>
              <a:t>てください。</a:t>
            </a:r>
            <a:endParaRPr sz="1100" b="0" i="0" u="none" strike="noStrike" cap="none">
              <a:solidFill>
                <a:schemeClr val="dk1"/>
              </a:solidFill>
              <a:latin typeface="Arial"/>
              <a:ea typeface="Arial"/>
              <a:cs typeface="Arial"/>
              <a:sym typeface="Arial"/>
            </a:endParaRPr>
          </a:p>
        </p:txBody>
      </p:sp>
      <p:grpSp>
        <p:nvGrpSpPr>
          <p:cNvPr id="436" name="Google Shape;436;p18"/>
          <p:cNvGrpSpPr/>
          <p:nvPr/>
        </p:nvGrpSpPr>
        <p:grpSpPr>
          <a:xfrm>
            <a:off x="0" y="348541"/>
            <a:ext cx="6858000" cy="57859"/>
            <a:chOff x="276446" y="1127056"/>
            <a:chExt cx="6241312" cy="45084"/>
          </a:xfrm>
        </p:grpSpPr>
        <p:cxnSp>
          <p:nvCxnSpPr>
            <p:cNvPr id="437" name="Google Shape;437;p18"/>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438" name="Google Shape;438;p18"/>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grpSp>
        <p:nvGrpSpPr>
          <p:cNvPr id="439" name="Google Shape;439;p18"/>
          <p:cNvGrpSpPr/>
          <p:nvPr/>
        </p:nvGrpSpPr>
        <p:grpSpPr>
          <a:xfrm>
            <a:off x="382221" y="982784"/>
            <a:ext cx="1594025" cy="481976"/>
            <a:chOff x="306022" y="6094840"/>
            <a:chExt cx="1594025" cy="481976"/>
          </a:xfrm>
        </p:grpSpPr>
        <p:pic>
          <p:nvPicPr>
            <p:cNvPr id="440" name="Google Shape;440;p18"/>
            <p:cNvPicPr preferRelativeResize="0"/>
            <p:nvPr/>
          </p:nvPicPr>
          <p:blipFill rotWithShape="1">
            <a:blip r:embed="rId3">
              <a:alphaModFix/>
            </a:blip>
            <a:srcRect/>
            <a:stretch/>
          </p:blipFill>
          <p:spPr>
            <a:xfrm>
              <a:off x="306022" y="6094840"/>
              <a:ext cx="357840" cy="357840"/>
            </a:xfrm>
            <a:prstGeom prst="rect">
              <a:avLst/>
            </a:prstGeom>
            <a:noFill/>
            <a:ln>
              <a:noFill/>
            </a:ln>
          </p:spPr>
        </p:pic>
        <p:sp>
          <p:nvSpPr>
            <p:cNvPr id="441" name="Google Shape;441;p18"/>
            <p:cNvSpPr/>
            <p:nvPr/>
          </p:nvSpPr>
          <p:spPr>
            <a:xfrm>
              <a:off x="550947" y="6115116"/>
              <a:ext cx="13491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ja-JP" sz="2400" b="1" i="0" u="none" strike="noStrike" cap="none">
                  <a:solidFill>
                    <a:srgbClr val="4A86E8"/>
                  </a:solidFill>
                  <a:latin typeface="Arial"/>
                  <a:ea typeface="Arial"/>
                  <a:cs typeface="Arial"/>
                  <a:sym typeface="Arial"/>
                </a:rPr>
                <a:t>POINT</a:t>
              </a:r>
              <a:endParaRPr sz="2400" b="1" i="0" u="none" strike="noStrike" cap="none">
                <a:solidFill>
                  <a:srgbClr val="4A86E8"/>
                </a:solidFill>
                <a:latin typeface="Arial"/>
                <a:ea typeface="Arial"/>
                <a:cs typeface="Arial"/>
                <a:sym typeface="Arial"/>
              </a:endParaRPr>
            </a:p>
          </p:txBody>
        </p:sp>
      </p:grpSp>
      <p:sp>
        <p:nvSpPr>
          <p:cNvPr id="442" name="Google Shape;442;p18"/>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１．所定時間･残業･深夜設定</a:t>
            </a:r>
            <a:endParaRPr sz="1800" b="1">
              <a:latin typeface="Arial"/>
              <a:ea typeface="Arial"/>
              <a:cs typeface="Arial"/>
              <a:sym typeface="Arial"/>
            </a:endParaRPr>
          </a:p>
        </p:txBody>
      </p:sp>
      <p:cxnSp>
        <p:nvCxnSpPr>
          <p:cNvPr id="443" name="Google Shape;443;p18"/>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444" name="Google Shape;444;p18"/>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21</a:t>
            </a:fld>
            <a:endParaRPr/>
          </a:p>
        </p:txBody>
      </p:sp>
      <p:grpSp>
        <p:nvGrpSpPr>
          <p:cNvPr id="445" name="Google Shape;445;p18"/>
          <p:cNvGrpSpPr/>
          <p:nvPr/>
        </p:nvGrpSpPr>
        <p:grpSpPr>
          <a:xfrm>
            <a:off x="360000" y="2112622"/>
            <a:ext cx="6411600" cy="2331537"/>
            <a:chOff x="360000" y="1901146"/>
            <a:chExt cx="6411600" cy="2331537"/>
          </a:xfrm>
        </p:grpSpPr>
        <p:sp>
          <p:nvSpPr>
            <p:cNvPr id="446" name="Google Shape;446;p18"/>
            <p:cNvSpPr txBox="1"/>
            <p:nvPr/>
          </p:nvSpPr>
          <p:spPr>
            <a:xfrm>
              <a:off x="360000" y="1901146"/>
              <a:ext cx="6411600" cy="12969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050"/>
                <a:buFont typeface="Arial"/>
                <a:buNone/>
              </a:pPr>
              <a:r>
                <a:rPr lang="ja-JP" sz="1100" b="0" i="0" u="none" strike="noStrike" cap="none">
                  <a:solidFill>
                    <a:schemeClr val="dk1"/>
                  </a:solidFill>
                  <a:latin typeface="Arial"/>
                  <a:ea typeface="Arial"/>
                  <a:cs typeface="Arial"/>
                  <a:sym typeface="Arial"/>
                </a:rPr>
                <a:t>例１）１日８時間、１週あたり40時間を超える労働時間のうち、多い方を残業時間として</a:t>
              </a:r>
              <a:br>
                <a:rPr lang="ja-JP" sz="1100" b="0" i="0" u="none" strike="noStrike" cap="none">
                  <a:solidFill>
                    <a:schemeClr val="dk1"/>
                  </a:solidFill>
                  <a:latin typeface="Arial"/>
                  <a:ea typeface="Arial"/>
                  <a:cs typeface="Arial"/>
                  <a:sym typeface="Arial"/>
                </a:rPr>
              </a:br>
              <a:r>
                <a:rPr lang="ja-JP" sz="1100" b="0" i="0" u="none" strike="noStrike" cap="none">
                  <a:solidFill>
                    <a:schemeClr val="dk1"/>
                  </a:solidFill>
                  <a:latin typeface="Arial"/>
                  <a:ea typeface="Arial"/>
                  <a:cs typeface="Arial"/>
                  <a:sym typeface="Arial"/>
                </a:rPr>
                <a:t>集計したい。</a:t>
              </a:r>
              <a:endParaRPr sz="1100" b="0" i="0" u="none" strike="noStrike" cap="none">
                <a:solidFill>
                  <a:schemeClr val="dk1"/>
                </a:solidFill>
                <a:latin typeface="Arial"/>
                <a:ea typeface="Arial"/>
                <a:cs typeface="Arial"/>
                <a:sym typeface="Arial"/>
              </a:endParaRPr>
            </a:p>
            <a:p>
              <a:pPr marL="0" lvl="0" indent="0" algn="l" rtl="0">
                <a:lnSpc>
                  <a:spcPct val="115000"/>
                </a:lnSpc>
                <a:spcBef>
                  <a:spcPts val="1000"/>
                </a:spcBef>
                <a:spcAft>
                  <a:spcPts val="0"/>
                </a:spcAft>
                <a:buClr>
                  <a:schemeClr val="dk1"/>
                </a:buClr>
                <a:buSzPts val="1050"/>
                <a:buFont typeface="Arial"/>
                <a:buNone/>
              </a:pPr>
              <a:r>
                <a:rPr lang="ja-JP" sz="1100">
                  <a:solidFill>
                    <a:schemeClr val="dk1"/>
                  </a:solidFill>
                </a:rPr>
                <a:t>使用する設定：</a:t>
              </a:r>
              <a:r>
                <a:rPr lang="ja-JP" sz="1100" b="1">
                  <a:solidFill>
                    <a:schemeClr val="dk1"/>
                  </a:solidFill>
                </a:rPr>
                <a:t>日または週（多い方）</a:t>
              </a:r>
              <a:endParaRPr sz="1100">
                <a:solidFill>
                  <a:schemeClr val="dk1"/>
                </a:solidFill>
              </a:endParaRPr>
            </a:p>
            <a:p>
              <a:pPr marL="0" lvl="0" indent="0" algn="l" rtl="0">
                <a:lnSpc>
                  <a:spcPct val="115000"/>
                </a:lnSpc>
                <a:spcBef>
                  <a:spcPts val="1000"/>
                </a:spcBef>
                <a:spcAft>
                  <a:spcPts val="1000"/>
                </a:spcAft>
                <a:buClr>
                  <a:schemeClr val="dk1"/>
                </a:buClr>
                <a:buSzPts val="1050"/>
                <a:buFont typeface="Arial"/>
                <a:buNone/>
              </a:pPr>
              <a:r>
                <a:rPr lang="ja-JP" sz="1100">
                  <a:solidFill>
                    <a:schemeClr val="dk1"/>
                  </a:solidFill>
                </a:rPr>
                <a:t>１日のうち「８時間0分」を超える労働の1週間分の合計</a:t>
              </a:r>
              <a:br>
                <a:rPr lang="ja-JP" sz="1100">
                  <a:solidFill>
                    <a:schemeClr val="dk1"/>
                  </a:solidFill>
                </a:rPr>
              </a:br>
              <a:r>
                <a:rPr lang="ja-JP" sz="1100">
                  <a:solidFill>
                    <a:schemeClr val="dk1"/>
                  </a:solidFill>
                </a:rPr>
                <a:t>または1週間あたり「40時間0分」を超える労働のうち、どちらか大きい方を残業とする。</a:t>
              </a:r>
              <a:endParaRPr sz="1100">
                <a:solidFill>
                  <a:schemeClr val="dk1"/>
                </a:solidFill>
              </a:endParaRPr>
            </a:p>
          </p:txBody>
        </p:sp>
        <p:pic>
          <p:nvPicPr>
            <p:cNvPr id="447" name="Google Shape;447;p18"/>
            <p:cNvPicPr preferRelativeResize="0"/>
            <p:nvPr/>
          </p:nvPicPr>
          <p:blipFill rotWithShape="1">
            <a:blip r:embed="rId4">
              <a:alphaModFix/>
            </a:blip>
            <a:srcRect/>
            <a:stretch/>
          </p:blipFill>
          <p:spPr>
            <a:xfrm>
              <a:off x="602150" y="3294983"/>
              <a:ext cx="5643927" cy="937700"/>
            </a:xfrm>
            <a:prstGeom prst="rect">
              <a:avLst/>
            </a:prstGeom>
            <a:noFill/>
            <a:ln>
              <a:noFill/>
            </a:ln>
          </p:spPr>
        </p:pic>
      </p:grpSp>
      <p:grpSp>
        <p:nvGrpSpPr>
          <p:cNvPr id="448" name="Google Shape;448;p18"/>
          <p:cNvGrpSpPr/>
          <p:nvPr/>
        </p:nvGrpSpPr>
        <p:grpSpPr>
          <a:xfrm>
            <a:off x="360000" y="4608305"/>
            <a:ext cx="6138000" cy="1784211"/>
            <a:chOff x="360000" y="4340455"/>
            <a:chExt cx="6138000" cy="1784211"/>
          </a:xfrm>
        </p:grpSpPr>
        <p:sp>
          <p:nvSpPr>
            <p:cNvPr id="449" name="Google Shape;449;p18"/>
            <p:cNvSpPr txBox="1"/>
            <p:nvPr/>
          </p:nvSpPr>
          <p:spPr>
            <a:xfrm>
              <a:off x="360000" y="4340455"/>
              <a:ext cx="6138000" cy="9075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050"/>
                <a:buFont typeface="Arial"/>
                <a:buNone/>
              </a:pPr>
              <a:r>
                <a:rPr lang="ja-JP" sz="1100" b="0" i="0" u="none" strike="noStrike" cap="none">
                  <a:solidFill>
                    <a:schemeClr val="dk1"/>
                  </a:solidFill>
                  <a:latin typeface="Arial"/>
                  <a:ea typeface="Arial"/>
                  <a:cs typeface="Arial"/>
                  <a:sym typeface="Arial"/>
                </a:rPr>
                <a:t>例２）フレックスタイム制の設定をしたい。</a:t>
              </a:r>
              <a:endParaRPr sz="1100" b="0" i="0" u="none" strike="noStrike" cap="none">
                <a:solidFill>
                  <a:schemeClr val="dk1"/>
                </a:solidFill>
                <a:latin typeface="Arial"/>
                <a:ea typeface="Arial"/>
                <a:cs typeface="Arial"/>
                <a:sym typeface="Arial"/>
              </a:endParaRPr>
            </a:p>
            <a:p>
              <a:pPr marL="0" lvl="0" indent="0" algn="l" rtl="0">
                <a:lnSpc>
                  <a:spcPct val="115000"/>
                </a:lnSpc>
                <a:spcBef>
                  <a:spcPts val="1000"/>
                </a:spcBef>
                <a:spcAft>
                  <a:spcPts val="0"/>
                </a:spcAft>
                <a:buClr>
                  <a:schemeClr val="dk1"/>
                </a:buClr>
                <a:buSzPts val="1050"/>
                <a:buFont typeface="Arial"/>
                <a:buNone/>
              </a:pPr>
              <a:r>
                <a:rPr lang="ja-JP" sz="1100">
                  <a:solidFill>
                    <a:schemeClr val="dk1"/>
                  </a:solidFill>
                </a:rPr>
                <a:t>使用する設定：</a:t>
              </a:r>
              <a:r>
                <a:rPr lang="ja-JP" sz="1100" b="1">
                  <a:solidFill>
                    <a:schemeClr val="dk1"/>
                  </a:solidFill>
                </a:rPr>
                <a:t>月計算（フレックス）</a:t>
              </a:r>
              <a:endParaRPr sz="1100" b="1">
                <a:solidFill>
                  <a:schemeClr val="dk1"/>
                </a:solidFill>
              </a:endParaRPr>
            </a:p>
            <a:p>
              <a:pPr marL="0" lvl="0" indent="0" algn="l" rtl="0">
                <a:lnSpc>
                  <a:spcPct val="115000"/>
                </a:lnSpc>
                <a:spcBef>
                  <a:spcPts val="1000"/>
                </a:spcBef>
                <a:spcAft>
                  <a:spcPts val="1000"/>
                </a:spcAft>
                <a:buClr>
                  <a:schemeClr val="dk1"/>
                </a:buClr>
                <a:buSzPts val="1050"/>
                <a:buFont typeface="Arial"/>
                <a:buNone/>
              </a:pPr>
              <a:r>
                <a:rPr lang="ja-JP" sz="1100">
                  <a:solidFill>
                    <a:schemeClr val="dk1"/>
                  </a:solidFill>
                </a:rPr>
                <a:t>１日につき「８時間0分」×所定労働日数を超える労働を残業とする。</a:t>
              </a:r>
              <a:endParaRPr sz="1100">
                <a:solidFill>
                  <a:schemeClr val="dk1"/>
                </a:solidFill>
              </a:endParaRPr>
            </a:p>
          </p:txBody>
        </p:sp>
        <p:pic>
          <p:nvPicPr>
            <p:cNvPr id="450" name="Google Shape;450;p18"/>
            <p:cNvPicPr preferRelativeResize="0"/>
            <p:nvPr/>
          </p:nvPicPr>
          <p:blipFill rotWithShape="1">
            <a:blip r:embed="rId5">
              <a:alphaModFix/>
            </a:blip>
            <a:srcRect/>
            <a:stretch/>
          </p:blipFill>
          <p:spPr>
            <a:xfrm>
              <a:off x="602150" y="5328294"/>
              <a:ext cx="5643926" cy="796372"/>
            </a:xfrm>
            <a:prstGeom prst="rect">
              <a:avLst/>
            </a:prstGeom>
            <a:noFill/>
            <a:ln>
              <a:noFill/>
            </a:ln>
          </p:spPr>
        </p:pic>
      </p:grpSp>
      <p:grpSp>
        <p:nvGrpSpPr>
          <p:cNvPr id="451" name="Google Shape;451;p18"/>
          <p:cNvGrpSpPr/>
          <p:nvPr/>
        </p:nvGrpSpPr>
        <p:grpSpPr>
          <a:xfrm>
            <a:off x="360000" y="6556663"/>
            <a:ext cx="6138000" cy="1993612"/>
            <a:chOff x="360000" y="6308638"/>
            <a:chExt cx="6138000" cy="1993612"/>
          </a:xfrm>
        </p:grpSpPr>
        <p:sp>
          <p:nvSpPr>
            <p:cNvPr id="452" name="Google Shape;452;p18"/>
            <p:cNvSpPr txBox="1"/>
            <p:nvPr/>
          </p:nvSpPr>
          <p:spPr>
            <a:xfrm>
              <a:off x="360000" y="6308638"/>
              <a:ext cx="6138000" cy="11022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050"/>
                <a:buFont typeface="Arial"/>
                <a:buNone/>
              </a:pPr>
              <a:r>
                <a:rPr lang="ja-JP" sz="1100" b="0" i="0" u="none" strike="noStrike" cap="none">
                  <a:solidFill>
                    <a:schemeClr val="dk1"/>
                  </a:solidFill>
                  <a:latin typeface="Arial"/>
                  <a:ea typeface="Arial"/>
                  <a:cs typeface="Arial"/>
                  <a:sym typeface="Arial"/>
                </a:rPr>
                <a:t>例３）残業時間を集計したくない。（裁量労働制･管理監督者の設定）</a:t>
              </a:r>
              <a:endParaRPr sz="1100" b="0" i="0" u="none" strike="noStrike" cap="none">
                <a:solidFill>
                  <a:schemeClr val="dk1"/>
                </a:solidFill>
                <a:latin typeface="Arial"/>
                <a:ea typeface="Arial"/>
                <a:cs typeface="Arial"/>
                <a:sym typeface="Arial"/>
              </a:endParaRPr>
            </a:p>
            <a:p>
              <a:pPr marL="0" lvl="0" indent="0" algn="l" rtl="0">
                <a:lnSpc>
                  <a:spcPct val="115000"/>
                </a:lnSpc>
                <a:spcBef>
                  <a:spcPts val="1000"/>
                </a:spcBef>
                <a:spcAft>
                  <a:spcPts val="0"/>
                </a:spcAft>
                <a:buClr>
                  <a:schemeClr val="dk1"/>
                </a:buClr>
                <a:buSzPts val="1050"/>
                <a:buFont typeface="Arial"/>
                <a:buNone/>
              </a:pPr>
              <a:r>
                <a:rPr lang="ja-JP" sz="1100">
                  <a:solidFill>
                    <a:schemeClr val="dk1"/>
                  </a:solidFill>
                </a:rPr>
                <a:t>使用する設定：</a:t>
              </a:r>
              <a:r>
                <a:rPr lang="ja-JP" sz="1100" b="1">
                  <a:solidFill>
                    <a:schemeClr val="dk1"/>
                  </a:solidFill>
                </a:rPr>
                <a:t>日計算</a:t>
              </a:r>
              <a:endParaRPr sz="1100" b="1">
                <a:solidFill>
                  <a:schemeClr val="dk1"/>
                </a:solidFill>
              </a:endParaRPr>
            </a:p>
            <a:p>
              <a:pPr marL="0" lvl="0" indent="0" algn="l" rtl="0">
                <a:lnSpc>
                  <a:spcPct val="115000"/>
                </a:lnSpc>
                <a:spcBef>
                  <a:spcPts val="1000"/>
                </a:spcBef>
                <a:spcAft>
                  <a:spcPts val="1000"/>
                </a:spcAft>
                <a:buClr>
                  <a:schemeClr val="dk1"/>
                </a:buClr>
                <a:buSzPts val="1050"/>
                <a:buFont typeface="Arial"/>
                <a:buNone/>
              </a:pPr>
              <a:r>
                <a:rPr lang="ja-JP" sz="1100">
                  <a:solidFill>
                    <a:schemeClr val="dk1"/>
                  </a:solidFill>
                </a:rPr>
                <a:t>「100時間0分」を超える労働を残業時間とする。</a:t>
              </a:r>
              <a:br>
                <a:rPr lang="ja-JP" sz="1100">
                  <a:solidFill>
                    <a:schemeClr val="dk1"/>
                  </a:solidFill>
                </a:rPr>
              </a:br>
              <a:r>
                <a:rPr lang="ja-JP" sz="1100">
                  <a:solidFill>
                    <a:schemeClr val="dk1"/>
                  </a:solidFill>
                </a:rPr>
                <a:t>絶対に労働時間が集計されない設定をすることで、残業時間が集計されないようにできます。</a:t>
              </a:r>
              <a:endParaRPr sz="1100">
                <a:solidFill>
                  <a:schemeClr val="dk1"/>
                </a:solidFill>
              </a:endParaRPr>
            </a:p>
          </p:txBody>
        </p:sp>
        <p:pic>
          <p:nvPicPr>
            <p:cNvPr id="453" name="Google Shape;453;p18"/>
            <p:cNvPicPr preferRelativeResize="0"/>
            <p:nvPr/>
          </p:nvPicPr>
          <p:blipFill rotWithShape="1">
            <a:blip r:embed="rId6">
              <a:alphaModFix/>
            </a:blip>
            <a:srcRect/>
            <a:stretch/>
          </p:blipFill>
          <p:spPr>
            <a:xfrm>
              <a:off x="584445" y="7505900"/>
              <a:ext cx="5689110" cy="796350"/>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grpSp>
        <p:nvGrpSpPr>
          <p:cNvPr id="458" name="Google Shape;458;p19"/>
          <p:cNvGrpSpPr/>
          <p:nvPr/>
        </p:nvGrpSpPr>
        <p:grpSpPr>
          <a:xfrm>
            <a:off x="0" y="348541"/>
            <a:ext cx="6858000" cy="57859"/>
            <a:chOff x="276446" y="1127056"/>
            <a:chExt cx="6241312" cy="45084"/>
          </a:xfrm>
        </p:grpSpPr>
        <p:cxnSp>
          <p:nvCxnSpPr>
            <p:cNvPr id="459" name="Google Shape;459;p19"/>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460" name="Google Shape;460;p19"/>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461" name="Google Shape;461;p19"/>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２．打刻や労働時間の切り捨て処理</a:t>
            </a:r>
            <a:endParaRPr sz="1800" b="1">
              <a:latin typeface="Arial"/>
              <a:ea typeface="Arial"/>
              <a:cs typeface="Arial"/>
              <a:sym typeface="Arial"/>
            </a:endParaRPr>
          </a:p>
        </p:txBody>
      </p:sp>
      <p:cxnSp>
        <p:nvCxnSpPr>
          <p:cNvPr id="462" name="Google Shape;462;p19"/>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463" name="Google Shape;463;p19"/>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22</a:t>
            </a:fld>
            <a:endParaRPr/>
          </a:p>
        </p:txBody>
      </p:sp>
      <p:sp>
        <p:nvSpPr>
          <p:cNvPr id="464" name="Google Shape;464;p19"/>
          <p:cNvSpPr txBox="1"/>
          <p:nvPr/>
        </p:nvSpPr>
        <p:spPr>
          <a:xfrm>
            <a:off x="360006" y="4344875"/>
            <a:ext cx="6152700" cy="24606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050"/>
              <a:buFont typeface="Arial"/>
              <a:buNone/>
            </a:pPr>
            <a:r>
              <a:rPr lang="ja-JP" sz="1100" b="0" i="0" u="none" strike="noStrike" cap="none">
                <a:solidFill>
                  <a:schemeClr val="dk1"/>
                </a:solidFill>
                <a:highlight>
                  <a:srgbClr val="FFFFFF"/>
                </a:highlight>
                <a:latin typeface="Arial"/>
                <a:ea typeface="Arial"/>
                <a:cs typeface="Arial"/>
                <a:sym typeface="Arial"/>
              </a:rPr>
              <a:t>基本情報設定→各種設定→初期設定一覧→</a:t>
            </a:r>
            <a:r>
              <a:rPr lang="ja-JP" sz="1100" b="0" i="0" u="sng" strike="noStrike" cap="none">
                <a:solidFill>
                  <a:schemeClr val="hlink"/>
                </a:solidFill>
                <a:highlight>
                  <a:srgbClr val="FFFFFF"/>
                </a:highlight>
                <a:latin typeface="Arial"/>
                <a:ea typeface="Arial"/>
                <a:cs typeface="Arial"/>
                <a:sym typeface="Arial"/>
                <a:hlinkClick r:id="rId3"/>
              </a:rPr>
              <a:t>打刻まるめ設定</a:t>
            </a:r>
            <a:endParaRPr sz="11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ja-JP" sz="1100">
                <a:solidFill>
                  <a:schemeClr val="dk1"/>
                </a:solidFill>
              </a:rPr>
              <a:t>打刻まるめ設定は、出退勤時刻や労働時間を自動で切り捨てる機能です。</a:t>
            </a:r>
            <a:br>
              <a:rPr lang="ja-JP" sz="1100">
                <a:solidFill>
                  <a:schemeClr val="dk1"/>
                </a:solidFill>
              </a:rPr>
            </a:br>
            <a:r>
              <a:rPr lang="ja-JP" sz="1100">
                <a:solidFill>
                  <a:schemeClr val="dk1"/>
                </a:solidFill>
              </a:rPr>
              <a:t>打刻時間を５分や10分刻みで管理したい場合や、労働時間をまるめたい場合に設定します。</a:t>
            </a:r>
            <a:endParaRPr sz="11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ja-JP" sz="1100">
                <a:solidFill>
                  <a:schemeClr val="dk1"/>
                </a:solidFill>
              </a:rPr>
              <a:t>設定は所属グループ・スタッフ種別ごとに作成できます。</a:t>
            </a:r>
            <a:br>
              <a:rPr lang="ja-JP" sz="1100">
                <a:solidFill>
                  <a:schemeClr val="dk1"/>
                </a:solidFill>
              </a:rPr>
            </a:br>
            <a:r>
              <a:rPr lang="ja-JP" sz="1100">
                <a:solidFill>
                  <a:schemeClr val="dk1"/>
                </a:solidFill>
              </a:rPr>
              <a:t>また、設定を適用させ始める日付（適用開始日）も設定可能です。</a:t>
            </a:r>
            <a:endParaRPr sz="11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ja-JP" sz="1100">
                <a:solidFill>
                  <a:schemeClr val="dk1"/>
                </a:solidFill>
              </a:rPr>
              <a:t>この設定は必須ではありません。</a:t>
            </a:r>
            <a:r>
              <a:rPr lang="ja-JP" sz="1100">
                <a:solidFill>
                  <a:srgbClr val="FF0000"/>
                </a:solidFill>
              </a:rPr>
              <a:t/>
            </a:r>
            <a:br>
              <a:rPr lang="ja-JP" sz="1100">
                <a:solidFill>
                  <a:srgbClr val="FF0000"/>
                </a:solidFill>
              </a:rPr>
            </a:br>
            <a:r>
              <a:rPr lang="ja-JP" sz="1100">
                <a:solidFill>
                  <a:srgbClr val="FF0000"/>
                </a:solidFill>
              </a:rPr>
              <a:t>打刻まるめ設定は全権限管理者のみ設定可能です。</a:t>
            </a:r>
            <a:endParaRPr sz="11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ja-JP" sz="1100">
                <a:solidFill>
                  <a:schemeClr val="dk1"/>
                </a:solidFill>
              </a:rPr>
              <a:t>詳しい設定方法は、</a:t>
            </a:r>
            <a:r>
              <a:rPr lang="ja-JP" sz="1100" u="sng">
                <a:solidFill>
                  <a:schemeClr val="hlink"/>
                </a:solidFill>
                <a:hlinkClick r:id="rId3"/>
              </a:rPr>
              <a:t>ヘルプページ</a:t>
            </a:r>
            <a:r>
              <a:rPr lang="ja-JP" sz="1100">
                <a:solidFill>
                  <a:schemeClr val="dk1"/>
                </a:solidFill>
              </a:rPr>
              <a:t>をご確認ください。</a:t>
            </a:r>
            <a:endParaRPr sz="1100">
              <a:solidFill>
                <a:schemeClr val="dk1"/>
              </a:solidFill>
            </a:endParaRPr>
          </a:p>
          <a:p>
            <a:pPr marL="0" lvl="0" indent="0" algn="l" rtl="0">
              <a:lnSpc>
                <a:spcPct val="115000"/>
              </a:lnSpc>
              <a:spcBef>
                <a:spcPts val="1000"/>
              </a:spcBef>
              <a:spcAft>
                <a:spcPts val="1000"/>
              </a:spcAft>
              <a:buClr>
                <a:schemeClr val="dk1"/>
              </a:buClr>
              <a:buSzPts val="1100"/>
              <a:buFont typeface="Arial"/>
              <a:buNone/>
            </a:pPr>
            <a:r>
              <a:rPr lang="ja-JP" sz="1100">
                <a:solidFill>
                  <a:schemeClr val="dk1"/>
                </a:solidFill>
              </a:rPr>
              <a:t>次のページで、具体的な設定例をご紹介します。</a:t>
            </a:r>
            <a:endParaRPr sz="1100">
              <a:solidFill>
                <a:schemeClr val="dk1"/>
              </a:solidFill>
            </a:endParaRPr>
          </a:p>
        </p:txBody>
      </p:sp>
      <p:sp>
        <p:nvSpPr>
          <p:cNvPr id="465" name="Google Shape;465;p19"/>
          <p:cNvSpPr txBox="1"/>
          <p:nvPr/>
        </p:nvSpPr>
        <p:spPr>
          <a:xfrm>
            <a:off x="359994" y="1057900"/>
            <a:ext cx="6070800" cy="307800"/>
          </a:xfrm>
          <a:prstGeom prst="rect">
            <a:avLst/>
          </a:prstGeom>
          <a:noFill/>
          <a:ln>
            <a:noFill/>
          </a:ln>
        </p:spPr>
        <p:txBody>
          <a:bodyPr spcFirstLastPara="1" wrap="square" lIns="91425" tIns="45700" rIns="91425" bIns="45700" anchor="b" anchorCtr="0">
            <a:noAutofit/>
          </a:bodyPr>
          <a:lstStyle/>
          <a:p>
            <a:pPr marL="0" marR="0" lvl="0" indent="0" algn="l" rtl="0">
              <a:lnSpc>
                <a:spcPct val="115000"/>
              </a:lnSpc>
              <a:spcBef>
                <a:spcPts val="0"/>
              </a:spcBef>
              <a:spcAft>
                <a:spcPts val="1000"/>
              </a:spcAft>
              <a:buClr>
                <a:schemeClr val="dk1"/>
              </a:buClr>
              <a:buSzPts val="1400"/>
              <a:buFont typeface="Arial"/>
              <a:buNone/>
            </a:pPr>
            <a:r>
              <a:rPr lang="ja-JP" sz="1600" b="1" i="0" u="none" strike="noStrike" cap="none">
                <a:solidFill>
                  <a:schemeClr val="dk1"/>
                </a:solidFill>
                <a:latin typeface="Arial"/>
                <a:ea typeface="Arial"/>
                <a:cs typeface="Arial"/>
                <a:sym typeface="Arial"/>
              </a:rPr>
              <a:t>打刻まるめ設定</a:t>
            </a:r>
            <a:endParaRPr sz="1600" b="1" i="0" u="none" strike="noStrike" cap="none">
              <a:solidFill>
                <a:schemeClr val="dk1"/>
              </a:solidFill>
              <a:latin typeface="Arial"/>
              <a:ea typeface="Arial"/>
              <a:cs typeface="Arial"/>
              <a:sym typeface="Arial"/>
            </a:endParaRPr>
          </a:p>
        </p:txBody>
      </p:sp>
      <p:pic>
        <p:nvPicPr>
          <p:cNvPr id="466" name="Google Shape;466;p19"/>
          <p:cNvPicPr preferRelativeResize="0"/>
          <p:nvPr/>
        </p:nvPicPr>
        <p:blipFill rotWithShape="1">
          <a:blip r:embed="rId4">
            <a:alphaModFix/>
          </a:blip>
          <a:srcRect/>
          <a:stretch/>
        </p:blipFill>
        <p:spPr>
          <a:xfrm>
            <a:off x="744003" y="1536050"/>
            <a:ext cx="5369995" cy="2638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grpSp>
        <p:nvGrpSpPr>
          <p:cNvPr id="471" name="Google Shape;471;p20"/>
          <p:cNvGrpSpPr/>
          <p:nvPr/>
        </p:nvGrpSpPr>
        <p:grpSpPr>
          <a:xfrm>
            <a:off x="0" y="348541"/>
            <a:ext cx="6858000" cy="57859"/>
            <a:chOff x="276446" y="1127056"/>
            <a:chExt cx="6241312" cy="45084"/>
          </a:xfrm>
        </p:grpSpPr>
        <p:cxnSp>
          <p:nvCxnSpPr>
            <p:cNvPr id="472" name="Google Shape;472;p20"/>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473" name="Google Shape;473;p20"/>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graphicFrame>
        <p:nvGraphicFramePr>
          <p:cNvPr id="474" name="Google Shape;474;p20"/>
          <p:cNvGraphicFramePr/>
          <p:nvPr/>
        </p:nvGraphicFramePr>
        <p:xfrm>
          <a:off x="445543" y="1821693"/>
          <a:ext cx="3000000" cy="3000000"/>
        </p:xfrm>
        <a:graphic>
          <a:graphicData uri="http://schemas.openxmlformats.org/drawingml/2006/table">
            <a:tbl>
              <a:tblPr>
                <a:noFill/>
                <a:tableStyleId>{991882D1-829E-4563-A5F8-932A5333A08F}</a:tableStyleId>
              </a:tblPr>
              <a:tblGrid>
                <a:gridCol w="5966900">
                  <a:extLst>
                    <a:ext uri="{9D8B030D-6E8A-4147-A177-3AD203B41FA5}">
                      <a16:colId xmlns:a16="http://schemas.microsoft.com/office/drawing/2014/main" val="20000"/>
                    </a:ext>
                  </a:extLst>
                </a:gridCol>
              </a:tblGrid>
              <a:tr h="1056425">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■出勤時刻のまるめ単位</a:t>
                      </a:r>
                      <a:endParaRPr sz="1100" u="none" strike="noStrike" cap="none">
                        <a:solidFill>
                          <a:schemeClr val="dk1"/>
                        </a:solidFill>
                      </a:endParaRPr>
                    </a:p>
                    <a:p>
                      <a:pPr marL="0" marR="0" lvl="0" indent="0" algn="l" rtl="0">
                        <a:lnSpc>
                          <a:spcPct val="115000"/>
                        </a:lnSpc>
                        <a:spcBef>
                          <a:spcPts val="1000"/>
                        </a:spcBef>
                        <a:spcAft>
                          <a:spcPts val="0"/>
                        </a:spcAft>
                        <a:buClr>
                          <a:srgbClr val="000000"/>
                        </a:buClr>
                        <a:buSzPts val="1050"/>
                        <a:buFont typeface="Arial"/>
                        <a:buNone/>
                      </a:pPr>
                      <a:r>
                        <a:rPr lang="ja-JP" sz="1100" u="none" strike="noStrike" cap="none">
                          <a:solidFill>
                            <a:schemeClr val="dk1"/>
                          </a:solidFill>
                        </a:rPr>
                        <a:t>出勤打刻をまるめます。</a:t>
                      </a:r>
                      <a:endParaRPr sz="1100" u="none" strike="noStrike" cap="none">
                        <a:solidFill>
                          <a:schemeClr val="dk1"/>
                        </a:solidFill>
                      </a:endParaRPr>
                    </a:p>
                    <a:p>
                      <a:pPr marL="0" marR="0" lvl="0" indent="0" algn="l" rtl="0">
                        <a:lnSpc>
                          <a:spcPct val="115000"/>
                        </a:lnSpc>
                        <a:spcBef>
                          <a:spcPts val="1000"/>
                        </a:spcBef>
                        <a:spcAft>
                          <a:spcPts val="1000"/>
                        </a:spcAft>
                        <a:buClr>
                          <a:srgbClr val="000000"/>
                        </a:buClr>
                        <a:buSzPts val="1050"/>
                        <a:buFont typeface="Arial"/>
                        <a:buNone/>
                      </a:pPr>
                      <a:r>
                        <a:rPr lang="ja-JP" sz="1100" u="none" strike="noStrike" cap="none">
                          <a:solidFill>
                            <a:schemeClr val="dk1"/>
                          </a:solidFill>
                        </a:rPr>
                        <a:t>例）15分単位で設定の場合</a:t>
                      </a:r>
                      <a:r>
                        <a:rPr lang="ja-JP" sz="1100">
                          <a:solidFill>
                            <a:schemeClr val="dk1"/>
                          </a:solidFill>
                        </a:rPr>
                        <a:t/>
                      </a:r>
                      <a:br>
                        <a:rPr lang="ja-JP" sz="1100">
                          <a:solidFill>
                            <a:schemeClr val="dk1"/>
                          </a:solidFill>
                        </a:rPr>
                      </a:br>
                      <a:r>
                        <a:rPr lang="ja-JP" sz="1100" u="none" strike="noStrike" cap="none">
                          <a:solidFill>
                            <a:schemeClr val="dk1"/>
                          </a:solidFill>
                        </a:rPr>
                        <a:t>　出勤時刻：</a:t>
                      </a:r>
                      <a:r>
                        <a:rPr lang="ja-JP" sz="1100" u="sng" strike="noStrike" cap="none">
                          <a:solidFill>
                            <a:schemeClr val="dk1"/>
                          </a:solidFill>
                        </a:rPr>
                        <a:t>「８時46分」</a:t>
                      </a:r>
                      <a:r>
                        <a:rPr lang="ja-JP" sz="1100" u="none" strike="noStrike" cap="none">
                          <a:solidFill>
                            <a:schemeClr val="dk1"/>
                          </a:solidFill>
                        </a:rPr>
                        <a:t>に打刻　→　</a:t>
                      </a:r>
                      <a:r>
                        <a:rPr lang="ja-JP" sz="1100" u="sng" strike="noStrike" cap="none">
                          <a:solidFill>
                            <a:schemeClr val="dk1"/>
                          </a:solidFill>
                        </a:rPr>
                        <a:t>「９時00分」出勤</a:t>
                      </a:r>
                      <a:r>
                        <a:rPr lang="ja-JP" sz="1100" u="none" strike="noStrike" cap="none">
                          <a:solidFill>
                            <a:schemeClr val="dk1"/>
                          </a:solidFill>
                        </a:rPr>
                        <a:t>で記録される</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1090675">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■退勤時刻のまるめ単位</a:t>
                      </a:r>
                      <a:endParaRPr sz="1100" u="none" strike="noStrike" cap="none">
                        <a:solidFill>
                          <a:schemeClr val="dk1"/>
                        </a:solidFill>
                      </a:endParaRPr>
                    </a:p>
                    <a:p>
                      <a:pPr marL="0" marR="0" lvl="0" indent="0" algn="l" rtl="0">
                        <a:lnSpc>
                          <a:spcPct val="115000"/>
                        </a:lnSpc>
                        <a:spcBef>
                          <a:spcPts val="1000"/>
                        </a:spcBef>
                        <a:spcAft>
                          <a:spcPts val="0"/>
                        </a:spcAft>
                        <a:buClr>
                          <a:srgbClr val="000000"/>
                        </a:buClr>
                        <a:buSzPts val="1050"/>
                        <a:buFont typeface="Arial"/>
                        <a:buNone/>
                      </a:pPr>
                      <a:r>
                        <a:rPr lang="ja-JP" sz="1100" u="none" strike="noStrike" cap="none">
                          <a:solidFill>
                            <a:schemeClr val="dk1"/>
                          </a:solidFill>
                        </a:rPr>
                        <a:t>退勤打刻をまるめます。</a:t>
                      </a:r>
                      <a:endParaRPr sz="1100" u="none" strike="noStrike" cap="none">
                        <a:solidFill>
                          <a:schemeClr val="dk1"/>
                        </a:solidFill>
                      </a:endParaRPr>
                    </a:p>
                    <a:p>
                      <a:pPr marL="0" marR="0" lvl="0" indent="0" algn="l" rtl="0">
                        <a:lnSpc>
                          <a:spcPct val="115000"/>
                        </a:lnSpc>
                        <a:spcBef>
                          <a:spcPts val="1000"/>
                        </a:spcBef>
                        <a:spcAft>
                          <a:spcPts val="1000"/>
                        </a:spcAft>
                        <a:buClr>
                          <a:srgbClr val="000000"/>
                        </a:buClr>
                        <a:buSzPts val="1050"/>
                        <a:buFont typeface="Arial"/>
                        <a:buNone/>
                      </a:pPr>
                      <a:r>
                        <a:rPr lang="ja-JP" sz="1100" u="none" strike="noStrike" cap="none">
                          <a:solidFill>
                            <a:schemeClr val="dk1"/>
                          </a:solidFill>
                        </a:rPr>
                        <a:t>例）15分単位で設定の場合</a:t>
                      </a:r>
                      <a:r>
                        <a:rPr lang="ja-JP" sz="1100">
                          <a:solidFill>
                            <a:schemeClr val="dk1"/>
                          </a:solidFill>
                        </a:rPr>
                        <a:t/>
                      </a:r>
                      <a:br>
                        <a:rPr lang="ja-JP" sz="1100">
                          <a:solidFill>
                            <a:schemeClr val="dk1"/>
                          </a:solidFill>
                        </a:rPr>
                      </a:br>
                      <a:r>
                        <a:rPr lang="ja-JP" sz="1100" u="none" strike="noStrike" cap="none">
                          <a:solidFill>
                            <a:schemeClr val="dk1"/>
                          </a:solidFill>
                        </a:rPr>
                        <a:t>　退勤時刻：</a:t>
                      </a:r>
                      <a:r>
                        <a:rPr lang="ja-JP" sz="1100" u="sng" strike="noStrike" cap="none">
                          <a:solidFill>
                            <a:schemeClr val="dk1"/>
                          </a:solidFill>
                        </a:rPr>
                        <a:t>「17時13分」</a:t>
                      </a:r>
                      <a:r>
                        <a:rPr lang="ja-JP" sz="1100" u="none" strike="noStrike" cap="none">
                          <a:solidFill>
                            <a:schemeClr val="dk1"/>
                          </a:solidFill>
                        </a:rPr>
                        <a:t>に打刻　→　</a:t>
                      </a:r>
                      <a:r>
                        <a:rPr lang="ja-JP" sz="1100" u="sng" strike="noStrike" cap="none">
                          <a:solidFill>
                            <a:schemeClr val="dk1"/>
                          </a:solidFill>
                        </a:rPr>
                        <a:t>「17時00分」退勤</a:t>
                      </a:r>
                      <a:r>
                        <a:rPr lang="ja-JP" sz="1100" u="none" strike="noStrike" cap="none">
                          <a:solidFill>
                            <a:schemeClr val="dk1"/>
                          </a:solidFill>
                        </a:rPr>
                        <a:t>で記録される</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1123725">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■合計勤務時間のまるめ</a:t>
                      </a:r>
                      <a:endParaRPr sz="1100" u="none" strike="noStrike" cap="none">
                        <a:solidFill>
                          <a:schemeClr val="dk1"/>
                        </a:solidFill>
                      </a:endParaRPr>
                    </a:p>
                    <a:p>
                      <a:pPr marL="0" marR="0" lvl="0" indent="0" algn="l" rtl="0">
                        <a:lnSpc>
                          <a:spcPct val="115000"/>
                        </a:lnSpc>
                        <a:spcBef>
                          <a:spcPts val="1000"/>
                        </a:spcBef>
                        <a:spcAft>
                          <a:spcPts val="0"/>
                        </a:spcAft>
                        <a:buClr>
                          <a:srgbClr val="000000"/>
                        </a:buClr>
                        <a:buSzPts val="1050"/>
                        <a:buFont typeface="Arial"/>
                        <a:buNone/>
                      </a:pPr>
                      <a:r>
                        <a:rPr lang="ja-JP" sz="1100" u="none" strike="noStrike" cap="none">
                          <a:solidFill>
                            <a:schemeClr val="dk1"/>
                          </a:solidFill>
                        </a:rPr>
                        <a:t>１日の実労働時間を設定した単位でまるめます。</a:t>
                      </a:r>
                      <a:endParaRPr sz="1100" u="none" strike="noStrike" cap="none">
                        <a:solidFill>
                          <a:schemeClr val="dk1"/>
                        </a:solidFill>
                      </a:endParaRPr>
                    </a:p>
                    <a:p>
                      <a:pPr marL="0" marR="0" lvl="0" indent="0" algn="l" rtl="0">
                        <a:lnSpc>
                          <a:spcPct val="115000"/>
                        </a:lnSpc>
                        <a:spcBef>
                          <a:spcPts val="1000"/>
                        </a:spcBef>
                        <a:spcAft>
                          <a:spcPts val="1000"/>
                        </a:spcAft>
                        <a:buClr>
                          <a:srgbClr val="000000"/>
                        </a:buClr>
                        <a:buSzPts val="1050"/>
                        <a:buFont typeface="Arial"/>
                        <a:buNone/>
                      </a:pPr>
                      <a:r>
                        <a:rPr lang="ja-JP" sz="1100" u="none" strike="noStrike" cap="none">
                          <a:solidFill>
                            <a:schemeClr val="dk1"/>
                          </a:solidFill>
                        </a:rPr>
                        <a:t>例）15分単位で設定の場合</a:t>
                      </a:r>
                      <a:r>
                        <a:rPr lang="ja-JP" sz="1100">
                          <a:solidFill>
                            <a:schemeClr val="dk1"/>
                          </a:solidFill>
                        </a:rPr>
                        <a:t/>
                      </a:r>
                      <a:br>
                        <a:rPr lang="ja-JP" sz="1100">
                          <a:solidFill>
                            <a:schemeClr val="dk1"/>
                          </a:solidFill>
                        </a:rPr>
                      </a:br>
                      <a:r>
                        <a:rPr lang="ja-JP" sz="1100" u="none" strike="noStrike" cap="none">
                          <a:solidFill>
                            <a:schemeClr val="dk1"/>
                          </a:solidFill>
                        </a:rPr>
                        <a:t>　１日の実労働時間：</a:t>
                      </a:r>
                      <a:r>
                        <a:rPr lang="ja-JP" sz="1100" u="sng" strike="noStrike" cap="none">
                          <a:solidFill>
                            <a:schemeClr val="dk1"/>
                          </a:solidFill>
                        </a:rPr>
                        <a:t>「８時間12分」</a:t>
                      </a:r>
                      <a:r>
                        <a:rPr lang="ja-JP" sz="1100" u="none" strike="noStrike" cap="none">
                          <a:solidFill>
                            <a:schemeClr val="dk1"/>
                          </a:solidFill>
                        </a:rPr>
                        <a:t>　→　実労働時間</a:t>
                      </a:r>
                      <a:r>
                        <a:rPr lang="ja-JP" sz="1100" u="sng" strike="noStrike" cap="none">
                          <a:solidFill>
                            <a:schemeClr val="dk1"/>
                          </a:solidFill>
                        </a:rPr>
                        <a:t>「８時間00分」</a:t>
                      </a:r>
                      <a:r>
                        <a:rPr lang="ja-JP" sz="1100" u="none" strike="noStrike" cap="none">
                          <a:solidFill>
                            <a:schemeClr val="dk1"/>
                          </a:solidFill>
                        </a:rPr>
                        <a:t>で記録される</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475" name="Google Shape;475;p20"/>
          <p:cNvGraphicFramePr/>
          <p:nvPr/>
        </p:nvGraphicFramePr>
        <p:xfrm>
          <a:off x="445542" y="5542183"/>
          <a:ext cx="3000000" cy="3000000"/>
        </p:xfrm>
        <a:graphic>
          <a:graphicData uri="http://schemas.openxmlformats.org/drawingml/2006/table">
            <a:tbl>
              <a:tblPr>
                <a:noFill/>
                <a:tableStyleId>{991882D1-829E-4563-A5F8-932A5333A08F}</a:tableStyleId>
              </a:tblPr>
              <a:tblGrid>
                <a:gridCol w="5966900">
                  <a:extLst>
                    <a:ext uri="{9D8B030D-6E8A-4147-A177-3AD203B41FA5}">
                      <a16:colId xmlns:a16="http://schemas.microsoft.com/office/drawing/2014/main" val="20000"/>
                    </a:ext>
                  </a:extLst>
                </a:gridCol>
              </a:tblGrid>
              <a:tr h="1308975">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■出勤時刻をシフト開始時刻にまるめる</a:t>
                      </a:r>
                      <a:endParaRPr sz="1100" u="none" strike="noStrike" cap="none">
                        <a:solidFill>
                          <a:schemeClr val="dk1"/>
                        </a:solidFill>
                      </a:endParaRPr>
                    </a:p>
                    <a:p>
                      <a:pPr marL="0" marR="0" lvl="0" indent="0" algn="l" rtl="0">
                        <a:lnSpc>
                          <a:spcPct val="115000"/>
                        </a:lnSpc>
                        <a:spcBef>
                          <a:spcPts val="1000"/>
                        </a:spcBef>
                        <a:spcAft>
                          <a:spcPts val="0"/>
                        </a:spcAft>
                        <a:buClr>
                          <a:srgbClr val="000000"/>
                        </a:buClr>
                        <a:buSzPts val="1050"/>
                        <a:buFont typeface="Arial"/>
                        <a:buNone/>
                      </a:pPr>
                      <a:r>
                        <a:rPr lang="ja-JP" sz="1100" u="none" strike="noStrike" cap="none">
                          <a:solidFill>
                            <a:schemeClr val="dk1"/>
                          </a:solidFill>
                        </a:rPr>
                        <a:t>シフト開始時刻よりも早く打刻しても、出勤時刻はシフト開始時刻にまるめます。</a:t>
                      </a:r>
                      <a:endParaRPr sz="1100" u="none" strike="noStrike" cap="none">
                        <a:solidFill>
                          <a:schemeClr val="dk1"/>
                        </a:solidFill>
                      </a:endParaRPr>
                    </a:p>
                    <a:p>
                      <a:pPr marL="0" marR="0" lvl="0" indent="0" algn="l" rtl="0">
                        <a:lnSpc>
                          <a:spcPct val="115000"/>
                        </a:lnSpc>
                        <a:spcBef>
                          <a:spcPts val="1000"/>
                        </a:spcBef>
                        <a:spcAft>
                          <a:spcPts val="1000"/>
                        </a:spcAft>
                        <a:buClr>
                          <a:srgbClr val="000000"/>
                        </a:buClr>
                        <a:buSzPts val="1050"/>
                        <a:buFont typeface="Arial"/>
                        <a:buNone/>
                      </a:pPr>
                      <a:r>
                        <a:rPr lang="ja-JP" sz="1100" u="none" strike="noStrike" cap="none">
                          <a:solidFill>
                            <a:schemeClr val="dk1"/>
                          </a:solidFill>
                        </a:rPr>
                        <a:t>例）シフト開始時刻が「９時00分」の場合</a:t>
                      </a:r>
                      <a:r>
                        <a:rPr lang="ja-JP" sz="1100">
                          <a:solidFill>
                            <a:schemeClr val="dk1"/>
                          </a:solidFill>
                        </a:rPr>
                        <a:t/>
                      </a:r>
                      <a:br>
                        <a:rPr lang="ja-JP" sz="1100">
                          <a:solidFill>
                            <a:schemeClr val="dk1"/>
                          </a:solidFill>
                        </a:rPr>
                      </a:br>
                      <a:r>
                        <a:rPr lang="ja-JP" sz="1100" u="none" strike="noStrike" cap="none">
                          <a:solidFill>
                            <a:schemeClr val="dk1"/>
                          </a:solidFill>
                        </a:rPr>
                        <a:t>　出勤時刻：</a:t>
                      </a:r>
                      <a:r>
                        <a:rPr lang="ja-JP" sz="1100" u="sng" strike="noStrike" cap="none">
                          <a:solidFill>
                            <a:schemeClr val="dk1"/>
                          </a:solidFill>
                        </a:rPr>
                        <a:t>「８時32分」</a:t>
                      </a:r>
                      <a:r>
                        <a:rPr lang="ja-JP" sz="1100" u="none" strike="noStrike" cap="none">
                          <a:solidFill>
                            <a:schemeClr val="dk1"/>
                          </a:solidFill>
                        </a:rPr>
                        <a:t>に打刻　→　</a:t>
                      </a:r>
                      <a:r>
                        <a:rPr lang="ja-JP" sz="1100" u="sng" strike="noStrike" cap="none">
                          <a:solidFill>
                            <a:schemeClr val="dk1"/>
                          </a:solidFill>
                        </a:rPr>
                        <a:t>「９時00分」出勤</a:t>
                      </a:r>
                      <a:r>
                        <a:rPr lang="ja-JP" sz="1100" u="none" strike="noStrike" cap="none">
                          <a:solidFill>
                            <a:schemeClr val="dk1"/>
                          </a:solidFill>
                        </a:rPr>
                        <a:t>で記録される</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1355325">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■退勤時刻をシフト終了時刻にまるめる</a:t>
                      </a:r>
                      <a:endParaRPr sz="1100" u="none" strike="noStrike" cap="none">
                        <a:solidFill>
                          <a:schemeClr val="dk1"/>
                        </a:solidFill>
                      </a:endParaRPr>
                    </a:p>
                    <a:p>
                      <a:pPr marL="0" marR="0" lvl="0" indent="0" algn="l" rtl="0">
                        <a:lnSpc>
                          <a:spcPct val="115000"/>
                        </a:lnSpc>
                        <a:spcBef>
                          <a:spcPts val="1000"/>
                        </a:spcBef>
                        <a:spcAft>
                          <a:spcPts val="0"/>
                        </a:spcAft>
                        <a:buClr>
                          <a:srgbClr val="000000"/>
                        </a:buClr>
                        <a:buSzPts val="1050"/>
                        <a:buFont typeface="Arial"/>
                        <a:buNone/>
                      </a:pPr>
                      <a:r>
                        <a:rPr lang="ja-JP" sz="1100" u="none" strike="noStrike" cap="none">
                          <a:solidFill>
                            <a:schemeClr val="dk1"/>
                          </a:solidFill>
                        </a:rPr>
                        <a:t>シフト終了時刻よりも遅く打刻しても、退勤時刻をシフト終了時刻にまるめます。</a:t>
                      </a:r>
                      <a:endParaRPr sz="1100" u="none" strike="noStrike" cap="none">
                        <a:solidFill>
                          <a:schemeClr val="dk1"/>
                        </a:solidFill>
                      </a:endParaRPr>
                    </a:p>
                    <a:p>
                      <a:pPr marL="0" marR="0" lvl="0" indent="0" algn="l" rtl="0">
                        <a:lnSpc>
                          <a:spcPct val="115000"/>
                        </a:lnSpc>
                        <a:spcBef>
                          <a:spcPts val="1000"/>
                        </a:spcBef>
                        <a:spcAft>
                          <a:spcPts val="1000"/>
                        </a:spcAft>
                        <a:buClr>
                          <a:srgbClr val="000000"/>
                        </a:buClr>
                        <a:buSzPts val="1050"/>
                        <a:buFont typeface="Arial"/>
                        <a:buNone/>
                      </a:pPr>
                      <a:r>
                        <a:rPr lang="ja-JP" sz="1100" u="none" strike="noStrike" cap="none">
                          <a:solidFill>
                            <a:schemeClr val="dk1"/>
                          </a:solidFill>
                        </a:rPr>
                        <a:t>例）シフト終了時刻が「17時00分」の場合</a:t>
                      </a:r>
                      <a:r>
                        <a:rPr lang="ja-JP" sz="1100">
                          <a:solidFill>
                            <a:schemeClr val="dk1"/>
                          </a:solidFill>
                        </a:rPr>
                        <a:t/>
                      </a:r>
                      <a:br>
                        <a:rPr lang="ja-JP" sz="1100">
                          <a:solidFill>
                            <a:schemeClr val="dk1"/>
                          </a:solidFill>
                        </a:rPr>
                      </a:br>
                      <a:r>
                        <a:rPr lang="ja-JP" sz="1100" u="none" strike="noStrike" cap="none">
                          <a:solidFill>
                            <a:schemeClr val="dk1"/>
                          </a:solidFill>
                        </a:rPr>
                        <a:t>　退勤時刻：</a:t>
                      </a:r>
                      <a:r>
                        <a:rPr lang="ja-JP" sz="1100" u="sng" strike="noStrike" cap="none">
                          <a:solidFill>
                            <a:schemeClr val="dk1"/>
                          </a:solidFill>
                        </a:rPr>
                        <a:t>「17時45分」</a:t>
                      </a:r>
                      <a:r>
                        <a:rPr lang="ja-JP" sz="1100" u="none" strike="noStrike" cap="none">
                          <a:solidFill>
                            <a:schemeClr val="dk1"/>
                          </a:solidFill>
                        </a:rPr>
                        <a:t>に打刻　→　</a:t>
                      </a:r>
                      <a:r>
                        <a:rPr lang="ja-JP" sz="1100" u="sng" strike="noStrike" cap="none">
                          <a:solidFill>
                            <a:schemeClr val="dk1"/>
                          </a:solidFill>
                        </a:rPr>
                        <a:t>「17時00分」退勤</a:t>
                      </a:r>
                      <a:r>
                        <a:rPr lang="ja-JP" sz="1100" u="none" strike="noStrike" cap="none">
                          <a:solidFill>
                            <a:schemeClr val="dk1"/>
                          </a:solidFill>
                        </a:rPr>
                        <a:t>で記録される</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bl>
          </a:graphicData>
        </a:graphic>
      </p:graphicFrame>
      <p:sp>
        <p:nvSpPr>
          <p:cNvPr id="476" name="Google Shape;476;p20"/>
          <p:cNvSpPr txBox="1"/>
          <p:nvPr/>
        </p:nvSpPr>
        <p:spPr>
          <a:xfrm>
            <a:off x="359994" y="5212067"/>
            <a:ext cx="6241200" cy="253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1000"/>
              </a:spcAft>
              <a:buClr>
                <a:srgbClr val="000000"/>
              </a:buClr>
              <a:buSzPts val="1050"/>
              <a:buFont typeface="Arial"/>
              <a:buNone/>
            </a:pPr>
            <a:r>
              <a:rPr lang="ja-JP" sz="1100" b="0" i="0" u="none" strike="noStrike" cap="none">
                <a:solidFill>
                  <a:schemeClr val="dk1"/>
                </a:solidFill>
                <a:latin typeface="Arial"/>
                <a:ea typeface="Arial"/>
                <a:cs typeface="Arial"/>
                <a:sym typeface="Arial"/>
              </a:rPr>
              <a:t>【シフト</a:t>
            </a:r>
            <a:r>
              <a:rPr lang="ja-JP" sz="1100">
                <a:solidFill>
                  <a:schemeClr val="dk1"/>
                </a:solidFill>
              </a:rPr>
              <a:t>開始・終了時刻</a:t>
            </a:r>
            <a:r>
              <a:rPr lang="ja-JP" sz="1100" b="0" i="0" u="none" strike="noStrike" cap="none">
                <a:solidFill>
                  <a:schemeClr val="dk1"/>
                </a:solidFill>
                <a:latin typeface="Arial"/>
                <a:ea typeface="Arial"/>
                <a:cs typeface="Arial"/>
                <a:sym typeface="Arial"/>
              </a:rPr>
              <a:t>でまるめる】</a:t>
            </a:r>
            <a:endParaRPr sz="1100" b="0" i="0" u="none" strike="noStrike" cap="none">
              <a:solidFill>
                <a:schemeClr val="dk1"/>
              </a:solidFill>
              <a:latin typeface="Arial"/>
              <a:ea typeface="Arial"/>
              <a:cs typeface="Arial"/>
              <a:sym typeface="Arial"/>
            </a:endParaRPr>
          </a:p>
        </p:txBody>
      </p:sp>
      <p:sp>
        <p:nvSpPr>
          <p:cNvPr id="477" name="Google Shape;477;p20"/>
          <p:cNvSpPr txBox="1"/>
          <p:nvPr/>
        </p:nvSpPr>
        <p:spPr>
          <a:xfrm>
            <a:off x="359994" y="1286643"/>
            <a:ext cx="6241200" cy="415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1000"/>
              </a:spcAft>
              <a:buClr>
                <a:srgbClr val="000000"/>
              </a:buClr>
              <a:buSzPts val="1050"/>
              <a:buFont typeface="Arial"/>
              <a:buNone/>
            </a:pPr>
            <a:r>
              <a:rPr lang="ja-JP" sz="1100" b="0" i="0" u="none" strike="noStrike" cap="none">
                <a:solidFill>
                  <a:schemeClr val="dk1"/>
                </a:solidFill>
                <a:latin typeface="Arial"/>
                <a:ea typeface="Arial"/>
                <a:cs typeface="Arial"/>
                <a:sym typeface="Arial"/>
              </a:rPr>
              <a:t>【</a:t>
            </a:r>
            <a:r>
              <a:rPr lang="ja-JP" sz="1100">
                <a:solidFill>
                  <a:schemeClr val="dk1"/>
                </a:solidFill>
              </a:rPr>
              <a:t>打刻・合計勤務時間を</a:t>
            </a:r>
            <a:r>
              <a:rPr lang="ja-JP" sz="1100" b="0" i="0" u="none" strike="noStrike" cap="none">
                <a:solidFill>
                  <a:schemeClr val="dk1"/>
                </a:solidFill>
                <a:latin typeface="Arial"/>
                <a:ea typeface="Arial"/>
                <a:cs typeface="Arial"/>
                <a:sym typeface="Arial"/>
              </a:rPr>
              <a:t>まるめる】</a:t>
            </a:r>
            <a:r>
              <a:rPr lang="ja-JP" sz="1100">
                <a:solidFill>
                  <a:schemeClr val="dk1"/>
                </a:solidFill>
              </a:rPr>
              <a:t/>
            </a:r>
            <a:br>
              <a:rPr lang="ja-JP" sz="1100">
                <a:solidFill>
                  <a:schemeClr val="dk1"/>
                </a:solidFill>
              </a:rPr>
            </a:br>
            <a:r>
              <a:rPr lang="ja-JP" sz="1100" b="0" i="0" u="none" strike="noStrike" cap="none">
                <a:solidFill>
                  <a:schemeClr val="dk1"/>
                </a:solidFill>
                <a:latin typeface="Arial"/>
                <a:ea typeface="Arial"/>
                <a:cs typeface="Arial"/>
                <a:sym typeface="Arial"/>
              </a:rPr>
              <a:t>まるめ単位は、５分、10分、15分、30分、60分単位から選択できます。</a:t>
            </a:r>
            <a:endParaRPr sz="1100" b="0" i="0" u="none" strike="noStrike" cap="none">
              <a:solidFill>
                <a:schemeClr val="dk1"/>
              </a:solidFill>
              <a:latin typeface="Arial"/>
              <a:ea typeface="Arial"/>
              <a:cs typeface="Arial"/>
              <a:sym typeface="Arial"/>
            </a:endParaRPr>
          </a:p>
        </p:txBody>
      </p:sp>
      <p:sp>
        <p:nvSpPr>
          <p:cNvPr id="478" name="Google Shape;478;p20"/>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２．打刻時間の切り上げ、切り捨ての設定</a:t>
            </a:r>
            <a:endParaRPr sz="1800" b="1">
              <a:latin typeface="Arial"/>
              <a:ea typeface="Arial"/>
              <a:cs typeface="Arial"/>
              <a:sym typeface="Arial"/>
            </a:endParaRPr>
          </a:p>
        </p:txBody>
      </p:sp>
      <p:cxnSp>
        <p:nvCxnSpPr>
          <p:cNvPr id="479" name="Google Shape;479;p20"/>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480" name="Google Shape;480;p20"/>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23</a:t>
            </a:fld>
            <a:endParaRPr/>
          </a:p>
        </p:txBody>
      </p:sp>
      <p:sp>
        <p:nvSpPr>
          <p:cNvPr id="481" name="Google Shape;481;p20"/>
          <p:cNvSpPr txBox="1"/>
          <p:nvPr/>
        </p:nvSpPr>
        <p:spPr>
          <a:xfrm>
            <a:off x="359994" y="917271"/>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chemeClr val="dk1"/>
                </a:solidFill>
                <a:latin typeface="Arial"/>
                <a:ea typeface="Arial"/>
                <a:cs typeface="Arial"/>
                <a:sym typeface="Arial"/>
              </a:rPr>
              <a:t>設定の具体例</a:t>
            </a:r>
            <a:endParaRPr sz="1400" b="1" i="0" u="none" strike="noStrike" cap="non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grpSp>
        <p:nvGrpSpPr>
          <p:cNvPr id="486" name="Google Shape;486;p21"/>
          <p:cNvGrpSpPr/>
          <p:nvPr/>
        </p:nvGrpSpPr>
        <p:grpSpPr>
          <a:xfrm>
            <a:off x="0" y="348541"/>
            <a:ext cx="6858000" cy="57859"/>
            <a:chOff x="276446" y="1127056"/>
            <a:chExt cx="6241312" cy="45084"/>
          </a:xfrm>
        </p:grpSpPr>
        <p:cxnSp>
          <p:nvCxnSpPr>
            <p:cNvPr id="487" name="Google Shape;487;p21"/>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488" name="Google Shape;488;p21"/>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489" name="Google Shape;489;p21"/>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３．公休日、法定休日の設定</a:t>
            </a:r>
            <a:endParaRPr sz="1800" b="1">
              <a:latin typeface="Arial"/>
              <a:ea typeface="Arial"/>
              <a:cs typeface="Arial"/>
              <a:sym typeface="Arial"/>
            </a:endParaRPr>
          </a:p>
        </p:txBody>
      </p:sp>
      <p:cxnSp>
        <p:nvCxnSpPr>
          <p:cNvPr id="490" name="Google Shape;490;p21"/>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491" name="Google Shape;491;p21"/>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24</a:t>
            </a:fld>
            <a:endParaRPr/>
          </a:p>
        </p:txBody>
      </p:sp>
      <p:sp>
        <p:nvSpPr>
          <p:cNvPr id="492" name="Google Shape;492;p21"/>
          <p:cNvSpPr txBox="1"/>
          <p:nvPr/>
        </p:nvSpPr>
        <p:spPr>
          <a:xfrm>
            <a:off x="350575" y="1057900"/>
            <a:ext cx="6070800" cy="307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400"/>
              <a:buFont typeface="Arial"/>
              <a:buNone/>
            </a:pPr>
            <a:r>
              <a:rPr lang="ja-JP" sz="1600" b="1" i="0" u="none" strike="noStrike" cap="none">
                <a:solidFill>
                  <a:schemeClr val="dk1"/>
                </a:solidFill>
                <a:latin typeface="Arial"/>
                <a:ea typeface="Arial"/>
                <a:cs typeface="Arial"/>
                <a:sym typeface="Arial"/>
              </a:rPr>
              <a:t>休日設定</a:t>
            </a:r>
            <a:endParaRPr sz="1600" b="1" i="0" u="none" strike="noStrike" cap="none">
              <a:solidFill>
                <a:schemeClr val="dk1"/>
              </a:solidFill>
              <a:latin typeface="Arial"/>
              <a:ea typeface="Arial"/>
              <a:cs typeface="Arial"/>
              <a:sym typeface="Arial"/>
            </a:endParaRPr>
          </a:p>
        </p:txBody>
      </p:sp>
      <p:sp>
        <p:nvSpPr>
          <p:cNvPr id="493" name="Google Shape;493;p21"/>
          <p:cNvSpPr txBox="1"/>
          <p:nvPr/>
        </p:nvSpPr>
        <p:spPr>
          <a:xfrm>
            <a:off x="350575" y="4303446"/>
            <a:ext cx="6152700" cy="23325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050"/>
              <a:buFont typeface="Arial"/>
              <a:buNone/>
            </a:pPr>
            <a:r>
              <a:rPr lang="ja-JP" sz="1100" b="0" i="0" u="none" strike="noStrike" cap="none">
                <a:solidFill>
                  <a:schemeClr val="dk1"/>
                </a:solidFill>
                <a:highlight>
                  <a:srgbClr val="FFFFFF"/>
                </a:highlight>
                <a:latin typeface="Arial"/>
                <a:ea typeface="Arial"/>
                <a:cs typeface="Arial"/>
                <a:sym typeface="Arial"/>
              </a:rPr>
              <a:t>基本情報設定→各種設定→</a:t>
            </a:r>
            <a:r>
              <a:rPr lang="ja-JP" sz="1100" b="0" i="0" u="sng" strike="noStrike" cap="none">
                <a:solidFill>
                  <a:schemeClr val="hlink"/>
                </a:solidFill>
                <a:highlight>
                  <a:srgbClr val="FFFFFF"/>
                </a:highlight>
                <a:latin typeface="Arial"/>
                <a:ea typeface="Arial"/>
                <a:cs typeface="Arial"/>
                <a:sym typeface="Arial"/>
                <a:hlinkClick r:id="rId3"/>
              </a:rPr>
              <a:t>休日設定</a:t>
            </a:r>
            <a:endParaRPr sz="11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ja-JP" sz="1100">
                <a:solidFill>
                  <a:schemeClr val="dk1"/>
                </a:solidFill>
              </a:rPr>
              <a:t>ジョブカン勤怠管理では、デフォルトの状態ではすべての日が平日です。</a:t>
            </a:r>
            <a:br>
              <a:rPr lang="ja-JP" sz="1100">
                <a:solidFill>
                  <a:schemeClr val="dk1"/>
                </a:solidFill>
              </a:rPr>
            </a:br>
            <a:r>
              <a:rPr lang="ja-JP" sz="1100">
                <a:solidFill>
                  <a:schemeClr val="dk1"/>
                </a:solidFill>
              </a:rPr>
              <a:t>休日（公休・法定休）を設定することで、休日労働時間の算出や休日出勤申請が利用可能になります。</a:t>
            </a:r>
            <a:endParaRPr sz="11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ja-JP" sz="1100">
                <a:solidFill>
                  <a:schemeClr val="dk1"/>
                </a:solidFill>
              </a:rPr>
              <a:t>設定は全社一律のほか、所属グループ・スタッフ種別ごとに作成することもできます。</a:t>
            </a:r>
            <a:br>
              <a:rPr lang="ja-JP" sz="1100">
                <a:solidFill>
                  <a:schemeClr val="dk1"/>
                </a:solidFill>
              </a:rPr>
            </a:br>
            <a:r>
              <a:rPr lang="ja-JP" sz="1100">
                <a:solidFill>
                  <a:srgbClr val="FF0000"/>
                </a:solidFill>
              </a:rPr>
              <a:t>ただし、「所属グループ：全て/スタッフ種別：全て」と「各所属グループ/各スタッフ種別」で</a:t>
            </a:r>
            <a:br>
              <a:rPr lang="ja-JP" sz="1100">
                <a:solidFill>
                  <a:srgbClr val="FF0000"/>
                </a:solidFill>
              </a:rPr>
            </a:br>
            <a:r>
              <a:rPr lang="ja-JP" sz="1100">
                <a:solidFill>
                  <a:srgbClr val="FF0000"/>
                </a:solidFill>
              </a:rPr>
              <a:t>それぞれ休日を設定した場合、両方の設定が適用されます。</a:t>
            </a:r>
            <a:endParaRPr>
              <a:solidFill>
                <a:srgbClr val="FF0000"/>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ja-JP" sz="1100">
                <a:solidFill>
                  <a:schemeClr val="dk1"/>
                </a:solidFill>
              </a:rPr>
              <a:t>詳しくは</a:t>
            </a:r>
            <a:r>
              <a:rPr lang="ja-JP" sz="1100" u="sng">
                <a:solidFill>
                  <a:schemeClr val="hlink"/>
                </a:solidFill>
                <a:hlinkClick r:id="rId3"/>
              </a:rPr>
              <a:t>ヘルプページ</a:t>
            </a:r>
            <a:r>
              <a:rPr lang="ja-JP" sz="1100">
                <a:solidFill>
                  <a:schemeClr val="dk1"/>
                </a:solidFill>
              </a:rPr>
              <a:t>をご確認ください。</a:t>
            </a:r>
            <a:endParaRPr sz="1100">
              <a:solidFill>
                <a:schemeClr val="dk1"/>
              </a:solidFill>
            </a:endParaRPr>
          </a:p>
          <a:p>
            <a:pPr marL="0" lvl="0" indent="0" algn="l" rtl="0">
              <a:lnSpc>
                <a:spcPct val="115000"/>
              </a:lnSpc>
              <a:spcBef>
                <a:spcPts val="1000"/>
              </a:spcBef>
              <a:spcAft>
                <a:spcPts val="1000"/>
              </a:spcAft>
              <a:buClr>
                <a:schemeClr val="dk1"/>
              </a:buClr>
              <a:buSzPts val="1100"/>
              <a:buFont typeface="Arial"/>
              <a:buNone/>
            </a:pPr>
            <a:r>
              <a:rPr lang="ja-JP" sz="1100">
                <a:solidFill>
                  <a:schemeClr val="dk1"/>
                </a:solidFill>
              </a:rPr>
              <a:t>次のページから、設定方法をご説明します。</a:t>
            </a:r>
            <a:endParaRPr sz="1100">
              <a:solidFill>
                <a:schemeClr val="dk1"/>
              </a:solidFill>
            </a:endParaRPr>
          </a:p>
        </p:txBody>
      </p:sp>
      <p:pic>
        <p:nvPicPr>
          <p:cNvPr id="494" name="Google Shape;494;p21"/>
          <p:cNvPicPr preferRelativeResize="0"/>
          <p:nvPr/>
        </p:nvPicPr>
        <p:blipFill rotWithShape="1">
          <a:blip r:embed="rId4">
            <a:alphaModFix/>
          </a:blip>
          <a:srcRect/>
          <a:stretch/>
        </p:blipFill>
        <p:spPr>
          <a:xfrm>
            <a:off x="1289054" y="1441654"/>
            <a:ext cx="4279891" cy="2785838"/>
          </a:xfrm>
          <a:prstGeom prst="rect">
            <a:avLst/>
          </a:prstGeom>
          <a:noFill/>
          <a:ln>
            <a:noFill/>
          </a:ln>
        </p:spPr>
      </p:pic>
      <p:sp>
        <p:nvSpPr>
          <p:cNvPr id="495" name="Google Shape;495;p21"/>
          <p:cNvSpPr/>
          <p:nvPr/>
        </p:nvSpPr>
        <p:spPr>
          <a:xfrm>
            <a:off x="451200" y="6711900"/>
            <a:ext cx="5955600" cy="1899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ja-JP" sz="1100" b="1">
                <a:latin typeface="Calibri"/>
                <a:ea typeface="Calibri"/>
                <a:cs typeface="Calibri"/>
                <a:sym typeface="Calibri"/>
              </a:rPr>
              <a:t>注意事項</a:t>
            </a:r>
            <a:endParaRPr sz="1100" b="1">
              <a:latin typeface="Calibri"/>
              <a:ea typeface="Calibri"/>
              <a:cs typeface="Calibri"/>
              <a:sym typeface="Calibri"/>
            </a:endParaRPr>
          </a:p>
          <a:p>
            <a:pPr marL="0" lvl="0" indent="0" algn="l" rtl="0">
              <a:lnSpc>
                <a:spcPct val="115000"/>
              </a:lnSpc>
              <a:spcBef>
                <a:spcPts val="500"/>
              </a:spcBef>
              <a:spcAft>
                <a:spcPts val="0"/>
              </a:spcAft>
              <a:buNone/>
            </a:pPr>
            <a:r>
              <a:rPr lang="ja-JP" sz="1100">
                <a:latin typeface="Calibri"/>
                <a:ea typeface="Calibri"/>
                <a:cs typeface="Calibri"/>
                <a:sym typeface="Calibri"/>
              </a:rPr>
              <a:t>以下のいずれかの操作を行った日に対しては、休日設定の変更が適用されなくなります。</a:t>
            </a:r>
            <a:endParaRPr sz="1100">
              <a:latin typeface="Calibri"/>
              <a:ea typeface="Calibri"/>
              <a:cs typeface="Calibri"/>
              <a:sym typeface="Calibri"/>
            </a:endParaRPr>
          </a:p>
          <a:p>
            <a:pPr marL="0" lvl="0" indent="0" algn="l" rtl="0">
              <a:lnSpc>
                <a:spcPct val="115000"/>
              </a:lnSpc>
              <a:spcBef>
                <a:spcPts val="500"/>
              </a:spcBef>
              <a:spcAft>
                <a:spcPts val="0"/>
              </a:spcAft>
              <a:buClr>
                <a:schemeClr val="dk1"/>
              </a:buClr>
              <a:buSzPts val="1100"/>
              <a:buFont typeface="Arial"/>
              <a:buNone/>
            </a:pPr>
            <a:r>
              <a:rPr lang="ja-JP" sz="1100">
                <a:latin typeface="Calibri"/>
                <a:ea typeface="Calibri"/>
                <a:cs typeface="Calibri"/>
                <a:sym typeface="Calibri"/>
              </a:rPr>
              <a:t>・出勤簿での休日区分の編集・保存</a:t>
            </a:r>
            <a:br>
              <a:rPr lang="ja-JP" sz="1100">
                <a:latin typeface="Calibri"/>
                <a:ea typeface="Calibri"/>
                <a:cs typeface="Calibri"/>
                <a:sym typeface="Calibri"/>
              </a:rPr>
            </a:br>
            <a:r>
              <a:rPr lang="ja-JP" sz="1100">
                <a:latin typeface="Calibri"/>
                <a:ea typeface="Calibri"/>
                <a:cs typeface="Calibri"/>
                <a:sym typeface="Calibri"/>
              </a:rPr>
              <a:t>・パレットシフト・ラインシフトでの編集・保存</a:t>
            </a:r>
            <a:br>
              <a:rPr lang="ja-JP" sz="1100">
                <a:latin typeface="Calibri"/>
                <a:ea typeface="Calibri"/>
                <a:cs typeface="Calibri"/>
                <a:sym typeface="Calibri"/>
              </a:rPr>
            </a:br>
            <a:r>
              <a:rPr lang="ja-JP" sz="1100">
                <a:latin typeface="Calibri"/>
                <a:ea typeface="Calibri"/>
                <a:cs typeface="Calibri"/>
                <a:sym typeface="Calibri"/>
              </a:rPr>
              <a:t>・過去に一度でも締め処理を実行した（解除の有無に関わらず）</a:t>
            </a:r>
            <a:endParaRPr sz="1100">
              <a:latin typeface="Calibri"/>
              <a:ea typeface="Calibri"/>
              <a:cs typeface="Calibri"/>
              <a:sym typeface="Calibri"/>
            </a:endParaRPr>
          </a:p>
          <a:p>
            <a:pPr marL="0" lvl="0" indent="0" algn="l" rtl="0">
              <a:lnSpc>
                <a:spcPct val="115000"/>
              </a:lnSpc>
              <a:spcBef>
                <a:spcPts val="500"/>
              </a:spcBef>
              <a:spcAft>
                <a:spcPts val="500"/>
              </a:spcAft>
              <a:buNone/>
            </a:pPr>
            <a:r>
              <a:rPr lang="ja-JP" sz="1100">
                <a:latin typeface="Calibri"/>
                <a:ea typeface="Calibri"/>
                <a:cs typeface="Calibri"/>
                <a:sym typeface="Calibri"/>
              </a:rPr>
              <a:t>ただし、「公休（優先）」の影響は一部受けます。</a:t>
            </a:r>
            <a:br>
              <a:rPr lang="ja-JP" sz="1100">
                <a:latin typeface="Calibri"/>
                <a:ea typeface="Calibri"/>
                <a:cs typeface="Calibri"/>
                <a:sym typeface="Calibri"/>
              </a:rPr>
            </a:br>
            <a:r>
              <a:rPr lang="ja-JP" sz="1100">
                <a:latin typeface="Calibri"/>
                <a:ea typeface="Calibri"/>
                <a:cs typeface="Calibri"/>
                <a:sym typeface="Calibri"/>
              </a:rPr>
              <a:t>パレットシフト等で休日区分を変更済みの日に対して休日設定で「公休（優先）」を適用した場合、休日区分は変更されず、シフトが非表示になります。</a:t>
            </a:r>
            <a:endParaRPr sz="11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grpSp>
        <p:nvGrpSpPr>
          <p:cNvPr id="500" name="Google Shape;500;p22"/>
          <p:cNvGrpSpPr/>
          <p:nvPr/>
        </p:nvGrpSpPr>
        <p:grpSpPr>
          <a:xfrm>
            <a:off x="0" y="348541"/>
            <a:ext cx="6858000" cy="57859"/>
            <a:chOff x="276446" y="1127056"/>
            <a:chExt cx="6241312" cy="45084"/>
          </a:xfrm>
        </p:grpSpPr>
        <p:cxnSp>
          <p:nvCxnSpPr>
            <p:cNvPr id="501" name="Google Shape;501;p22"/>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502" name="Google Shape;502;p22"/>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503" name="Google Shape;503;p22"/>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３．公休日、法定休日の設定</a:t>
            </a:r>
            <a:endParaRPr sz="1800" b="1">
              <a:latin typeface="Arial"/>
              <a:ea typeface="Arial"/>
              <a:cs typeface="Arial"/>
              <a:sym typeface="Arial"/>
            </a:endParaRPr>
          </a:p>
        </p:txBody>
      </p:sp>
      <p:cxnSp>
        <p:nvCxnSpPr>
          <p:cNvPr id="504" name="Google Shape;504;p22"/>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505" name="Google Shape;505;p22"/>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25</a:t>
            </a:fld>
            <a:endParaRPr/>
          </a:p>
        </p:txBody>
      </p:sp>
      <p:sp>
        <p:nvSpPr>
          <p:cNvPr id="506" name="Google Shape;506;p22"/>
          <p:cNvSpPr txBox="1"/>
          <p:nvPr/>
        </p:nvSpPr>
        <p:spPr>
          <a:xfrm>
            <a:off x="350575" y="1066758"/>
            <a:ext cx="6138000" cy="307800"/>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chemeClr val="dk1"/>
                </a:solidFill>
                <a:latin typeface="Arial"/>
                <a:ea typeface="Arial"/>
                <a:cs typeface="Arial"/>
                <a:sym typeface="Arial"/>
              </a:rPr>
              <a:t>設定方法</a:t>
            </a:r>
            <a:r>
              <a:rPr lang="ja-JP" b="1">
                <a:solidFill>
                  <a:schemeClr val="dk1"/>
                </a:solidFill>
              </a:rPr>
              <a:t>（一括で設定する）</a:t>
            </a:r>
            <a:endParaRPr sz="1400" b="1" i="0" u="none" strike="noStrike" cap="none">
              <a:solidFill>
                <a:schemeClr val="dk1"/>
              </a:solidFill>
              <a:latin typeface="Arial"/>
              <a:ea typeface="Arial"/>
              <a:cs typeface="Arial"/>
              <a:sym typeface="Arial"/>
            </a:endParaRPr>
          </a:p>
        </p:txBody>
      </p:sp>
      <p:grpSp>
        <p:nvGrpSpPr>
          <p:cNvPr id="507" name="Google Shape;507;p22"/>
          <p:cNvGrpSpPr/>
          <p:nvPr/>
        </p:nvGrpSpPr>
        <p:grpSpPr>
          <a:xfrm>
            <a:off x="350575" y="3096567"/>
            <a:ext cx="6138000" cy="2828653"/>
            <a:chOff x="350575" y="3185770"/>
            <a:chExt cx="6138000" cy="2828653"/>
          </a:xfrm>
        </p:grpSpPr>
        <p:sp>
          <p:nvSpPr>
            <p:cNvPr id="508" name="Google Shape;508;p22"/>
            <p:cNvSpPr txBox="1"/>
            <p:nvPr/>
          </p:nvSpPr>
          <p:spPr>
            <a:xfrm>
              <a:off x="350575" y="3185770"/>
              <a:ext cx="6138000" cy="20094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ja-JP" sz="1100" b="1" i="0" u="none" strike="noStrike" cap="none">
                  <a:solidFill>
                    <a:schemeClr val="dk1"/>
                  </a:solidFill>
                  <a:latin typeface="Arial"/>
                  <a:ea typeface="Arial"/>
                  <a:cs typeface="Arial"/>
                  <a:sym typeface="Arial"/>
                </a:rPr>
                <a:t>2. 日付のプルダウンで設定したい期間を選択する</a:t>
              </a:r>
              <a:endParaRPr sz="1100" b="1" i="0" u="none" strike="noStrike" cap="none">
                <a:solidFill>
                  <a:schemeClr val="dk1"/>
                </a:solidFill>
                <a:latin typeface="Arial"/>
                <a:ea typeface="Arial"/>
                <a:cs typeface="Arial"/>
                <a:sym typeface="Arial"/>
              </a:endParaRPr>
            </a:p>
            <a:p>
              <a:pPr marL="0" lvl="0" indent="0" algn="l" rtl="0">
                <a:lnSpc>
                  <a:spcPct val="115000"/>
                </a:lnSpc>
                <a:spcBef>
                  <a:spcPts val="1000"/>
                </a:spcBef>
                <a:spcAft>
                  <a:spcPts val="0"/>
                </a:spcAft>
                <a:buClr>
                  <a:schemeClr val="dk1"/>
                </a:buClr>
                <a:buSzPts val="1100"/>
                <a:buFont typeface="Arial"/>
                <a:buNone/>
              </a:pPr>
              <a:r>
                <a:rPr lang="ja-JP" sz="1100" b="1">
                  <a:solidFill>
                    <a:schemeClr val="dk1"/>
                  </a:solidFill>
                </a:rPr>
                <a:t>3. 「以下の期間について」右のプルダウンから「毎週土曜日を公休」を選択し、</a:t>
              </a:r>
              <a:br>
                <a:rPr lang="ja-JP" sz="1100" b="1">
                  <a:solidFill>
                    <a:schemeClr val="dk1"/>
                  </a:solidFill>
                </a:rPr>
              </a:br>
              <a:r>
                <a:rPr lang="ja-JP" sz="1100" b="1">
                  <a:solidFill>
                    <a:schemeClr val="dk1"/>
                  </a:solidFill>
                </a:rPr>
                <a:t>「設定」ボタンをクリックする</a:t>
              </a:r>
              <a:endParaRPr sz="1100" b="1">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ja-JP" sz="1100">
                  <a:solidFill>
                    <a:schemeClr val="dk1"/>
                  </a:solidFill>
                </a:rPr>
                <a:t>「設定」ボタンをクリックすることで、「毎週土曜日を公休」などの設定がカレンダーに</a:t>
              </a:r>
              <a:br>
                <a:rPr lang="ja-JP" sz="1100">
                  <a:solidFill>
                    <a:schemeClr val="dk1"/>
                  </a:solidFill>
                </a:rPr>
              </a:br>
              <a:r>
                <a:rPr lang="ja-JP" sz="1100">
                  <a:solidFill>
                    <a:schemeClr val="dk1"/>
                  </a:solidFill>
                </a:rPr>
                <a:t>反映されます。</a:t>
              </a:r>
              <a:br>
                <a:rPr lang="ja-JP" sz="1100">
                  <a:solidFill>
                    <a:schemeClr val="dk1"/>
                  </a:solidFill>
                </a:rPr>
              </a:br>
              <a:r>
                <a:rPr lang="ja-JP" sz="1100">
                  <a:solidFill>
                    <a:schemeClr val="dk1"/>
                  </a:solidFill>
                </a:rPr>
                <a:t>同様に、日曜、祝日についても設定してください。</a:t>
              </a:r>
              <a:endParaRPr sz="1100">
                <a:solidFill>
                  <a:schemeClr val="dk1"/>
                </a:solidFill>
              </a:endParaRPr>
            </a:p>
            <a:p>
              <a:pPr marL="0" lvl="0" indent="0" algn="l" rtl="0">
                <a:lnSpc>
                  <a:spcPct val="115000"/>
                </a:lnSpc>
                <a:spcBef>
                  <a:spcPts val="1000"/>
                </a:spcBef>
                <a:spcAft>
                  <a:spcPts val="1000"/>
                </a:spcAft>
                <a:buClr>
                  <a:schemeClr val="dk1"/>
                </a:buClr>
                <a:buSzPts val="1100"/>
                <a:buFont typeface="Arial"/>
                <a:buNone/>
              </a:pPr>
              <a:r>
                <a:rPr lang="ja-JP" sz="1100">
                  <a:solidFill>
                    <a:schemeClr val="dk1"/>
                  </a:solidFill>
                </a:rPr>
                <a:t>プルダウンから「毎週〇曜日を平日」を選択し適用することで、一括で休日を平日に戻すこともできます。</a:t>
              </a:r>
              <a:endParaRPr sz="1100" b="1">
                <a:solidFill>
                  <a:schemeClr val="dk1"/>
                </a:solidFill>
              </a:endParaRPr>
            </a:p>
          </p:txBody>
        </p:sp>
        <p:pic>
          <p:nvPicPr>
            <p:cNvPr id="509" name="Google Shape;509;p22"/>
            <p:cNvPicPr preferRelativeResize="0"/>
            <p:nvPr/>
          </p:nvPicPr>
          <p:blipFill rotWithShape="1">
            <a:blip r:embed="rId3">
              <a:alphaModFix/>
            </a:blip>
            <a:srcRect/>
            <a:stretch/>
          </p:blipFill>
          <p:spPr>
            <a:xfrm>
              <a:off x="1076325" y="5271473"/>
              <a:ext cx="4705350" cy="742950"/>
            </a:xfrm>
            <a:prstGeom prst="rect">
              <a:avLst/>
            </a:prstGeom>
            <a:noFill/>
            <a:ln>
              <a:noFill/>
            </a:ln>
          </p:spPr>
        </p:pic>
      </p:grpSp>
      <p:grpSp>
        <p:nvGrpSpPr>
          <p:cNvPr id="510" name="Google Shape;510;p22"/>
          <p:cNvGrpSpPr/>
          <p:nvPr/>
        </p:nvGrpSpPr>
        <p:grpSpPr>
          <a:xfrm>
            <a:off x="350575" y="1449741"/>
            <a:ext cx="6138000" cy="1571642"/>
            <a:chOff x="350575" y="1414100"/>
            <a:chExt cx="6138000" cy="1571642"/>
          </a:xfrm>
        </p:grpSpPr>
        <p:sp>
          <p:nvSpPr>
            <p:cNvPr id="511" name="Google Shape;511;p22"/>
            <p:cNvSpPr txBox="1"/>
            <p:nvPr/>
          </p:nvSpPr>
          <p:spPr>
            <a:xfrm>
              <a:off x="350575" y="1414100"/>
              <a:ext cx="6138000" cy="54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000"/>
                </a:spcAft>
                <a:buClr>
                  <a:srgbClr val="000000"/>
                </a:buClr>
                <a:buSzPts val="1100"/>
                <a:buFont typeface="Arial"/>
                <a:buNone/>
              </a:pPr>
              <a:r>
                <a:rPr lang="ja-JP" sz="1100" b="1" i="0" u="none" strike="noStrike" cap="none">
                  <a:solidFill>
                    <a:srgbClr val="000000"/>
                  </a:solidFill>
                  <a:latin typeface="Arial"/>
                  <a:ea typeface="Arial"/>
                  <a:cs typeface="Arial"/>
                  <a:sym typeface="Arial"/>
                </a:rPr>
                <a:t>1. 設定を作成したい所属グループ、スタッフ種別をプルダウンから選択し、</a:t>
              </a:r>
              <a:r>
                <a:rPr lang="ja-JP" sz="1100" b="1"/>
                <a:t/>
              </a:r>
              <a:br>
                <a:rPr lang="ja-JP" sz="1100" b="1"/>
              </a:br>
              <a:r>
                <a:rPr lang="ja-JP" sz="1100" b="1" i="0" u="none" strike="noStrike" cap="none">
                  <a:solidFill>
                    <a:srgbClr val="000000"/>
                  </a:solidFill>
                  <a:latin typeface="Arial"/>
                  <a:ea typeface="Arial"/>
                  <a:cs typeface="Arial"/>
                  <a:sym typeface="Arial"/>
                </a:rPr>
                <a:t>検索ボタンをクリックする</a:t>
              </a:r>
              <a:endParaRPr sz="1100" b="1" i="0" u="none" strike="noStrike" cap="none">
                <a:solidFill>
                  <a:srgbClr val="000000"/>
                </a:solidFill>
                <a:latin typeface="Arial"/>
                <a:ea typeface="Arial"/>
                <a:cs typeface="Arial"/>
                <a:sym typeface="Arial"/>
              </a:endParaRPr>
            </a:p>
          </p:txBody>
        </p:sp>
        <p:pic>
          <p:nvPicPr>
            <p:cNvPr id="512" name="Google Shape;512;p22"/>
            <p:cNvPicPr preferRelativeResize="0"/>
            <p:nvPr/>
          </p:nvPicPr>
          <p:blipFill rotWithShape="1">
            <a:blip r:embed="rId4">
              <a:alphaModFix/>
            </a:blip>
            <a:srcRect/>
            <a:stretch/>
          </p:blipFill>
          <p:spPr>
            <a:xfrm>
              <a:off x="923840" y="2047642"/>
              <a:ext cx="5010320" cy="938100"/>
            </a:xfrm>
            <a:prstGeom prst="rect">
              <a:avLst/>
            </a:prstGeom>
            <a:noFill/>
            <a:ln>
              <a:noFill/>
            </a:ln>
          </p:spPr>
        </p:pic>
      </p:grpSp>
      <p:grpSp>
        <p:nvGrpSpPr>
          <p:cNvPr id="513" name="Google Shape;513;p22"/>
          <p:cNvGrpSpPr/>
          <p:nvPr/>
        </p:nvGrpSpPr>
        <p:grpSpPr>
          <a:xfrm>
            <a:off x="350575" y="6000403"/>
            <a:ext cx="6138000" cy="1788489"/>
            <a:chOff x="350575" y="6241625"/>
            <a:chExt cx="6138000" cy="1788489"/>
          </a:xfrm>
        </p:grpSpPr>
        <p:sp>
          <p:nvSpPr>
            <p:cNvPr id="514" name="Google Shape;514;p22"/>
            <p:cNvSpPr txBox="1"/>
            <p:nvPr/>
          </p:nvSpPr>
          <p:spPr>
            <a:xfrm>
              <a:off x="350575" y="6241625"/>
              <a:ext cx="6138000" cy="12969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ja-JP" sz="1100" b="1" i="0" u="none" strike="noStrike" cap="none">
                  <a:solidFill>
                    <a:schemeClr val="dk1"/>
                  </a:solidFill>
                  <a:latin typeface="Arial"/>
                  <a:ea typeface="Arial"/>
                  <a:cs typeface="Arial"/>
                  <a:sym typeface="Arial"/>
                </a:rPr>
                <a:t>4. 画面下部の「保存」ボタンをクリックし、設定を保存する</a:t>
              </a:r>
              <a:endParaRPr sz="1100" b="1" i="0" u="none" strike="noStrike" cap="none">
                <a:solidFill>
                  <a:schemeClr val="dk1"/>
                </a:solidFill>
                <a:latin typeface="Arial"/>
                <a:ea typeface="Arial"/>
                <a:cs typeface="Arial"/>
                <a:sym typeface="Arial"/>
              </a:endParaRPr>
            </a:p>
            <a:p>
              <a:pPr marL="0" lvl="0" indent="0" algn="l" rtl="0">
                <a:lnSpc>
                  <a:spcPct val="115000"/>
                </a:lnSpc>
                <a:spcBef>
                  <a:spcPts val="1000"/>
                </a:spcBef>
                <a:spcAft>
                  <a:spcPts val="0"/>
                </a:spcAft>
                <a:buClr>
                  <a:schemeClr val="dk1"/>
                </a:buClr>
                <a:buSzPts val="1050"/>
                <a:buFont typeface="Arial"/>
                <a:buNone/>
              </a:pPr>
              <a:r>
                <a:rPr lang="ja-JP" sz="1100">
                  <a:solidFill>
                    <a:schemeClr val="dk1"/>
                  </a:solidFill>
                </a:rPr>
                <a:t>設定を保存すると、「既存の設定一覧」のプルダウンに「所属グループ/スタッフ種別」の</a:t>
              </a:r>
              <a:br>
                <a:rPr lang="ja-JP" sz="1100">
                  <a:solidFill>
                    <a:schemeClr val="dk1"/>
                  </a:solidFill>
                </a:rPr>
              </a:br>
              <a:r>
                <a:rPr lang="ja-JP" sz="1100">
                  <a:solidFill>
                    <a:schemeClr val="dk1"/>
                  </a:solidFill>
                </a:rPr>
                <a:t>かたちで表示されます。</a:t>
              </a:r>
              <a:endParaRPr sz="1100">
                <a:solidFill>
                  <a:schemeClr val="dk1"/>
                </a:solidFill>
              </a:endParaRPr>
            </a:p>
            <a:p>
              <a:pPr marL="0" lvl="0" indent="0" algn="l" rtl="0">
                <a:lnSpc>
                  <a:spcPct val="115000"/>
                </a:lnSpc>
                <a:spcBef>
                  <a:spcPts val="1000"/>
                </a:spcBef>
                <a:spcAft>
                  <a:spcPts val="1000"/>
                </a:spcAft>
                <a:buClr>
                  <a:schemeClr val="dk1"/>
                </a:buClr>
                <a:buSzPts val="1050"/>
                <a:buFont typeface="Arial"/>
                <a:buNone/>
              </a:pPr>
              <a:r>
                <a:rPr lang="ja-JP" sz="1100">
                  <a:solidFill>
                    <a:schemeClr val="dk1"/>
                  </a:solidFill>
                </a:rPr>
                <a:t>一度作成した設定を削除するには、すべての休日を平日に戻して保存してください。</a:t>
              </a:r>
              <a:br>
                <a:rPr lang="ja-JP" sz="1100">
                  <a:solidFill>
                    <a:schemeClr val="dk1"/>
                  </a:solidFill>
                </a:rPr>
              </a:br>
              <a:r>
                <a:rPr lang="ja-JP" sz="1100">
                  <a:solidFill>
                    <a:schemeClr val="dk1"/>
                  </a:solidFill>
                </a:rPr>
                <a:t>そうすることで、「既存の設定一覧」のプルダウンからも削除されます。</a:t>
              </a:r>
              <a:endParaRPr sz="1100" b="1">
                <a:solidFill>
                  <a:schemeClr val="dk1"/>
                </a:solidFill>
              </a:endParaRPr>
            </a:p>
          </p:txBody>
        </p:sp>
        <p:pic>
          <p:nvPicPr>
            <p:cNvPr id="515" name="Google Shape;515;p22"/>
            <p:cNvPicPr preferRelativeResize="0"/>
            <p:nvPr/>
          </p:nvPicPr>
          <p:blipFill rotWithShape="1">
            <a:blip r:embed="rId5">
              <a:alphaModFix/>
            </a:blip>
            <a:srcRect/>
            <a:stretch/>
          </p:blipFill>
          <p:spPr>
            <a:xfrm>
              <a:off x="1752600" y="7620539"/>
              <a:ext cx="3352800" cy="409575"/>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grpSp>
        <p:nvGrpSpPr>
          <p:cNvPr id="520" name="Google Shape;520;g24dcb36b2f0_0_109"/>
          <p:cNvGrpSpPr/>
          <p:nvPr/>
        </p:nvGrpSpPr>
        <p:grpSpPr>
          <a:xfrm>
            <a:off x="-2" y="348586"/>
            <a:ext cx="6857832" cy="57861"/>
            <a:chOff x="276446" y="1127056"/>
            <a:chExt cx="6241201" cy="45084"/>
          </a:xfrm>
        </p:grpSpPr>
        <p:cxnSp>
          <p:nvCxnSpPr>
            <p:cNvPr id="521" name="Google Shape;521;g24dcb36b2f0_0_109"/>
            <p:cNvCxnSpPr/>
            <p:nvPr/>
          </p:nvCxnSpPr>
          <p:spPr>
            <a:xfrm>
              <a:off x="276447" y="1127056"/>
              <a:ext cx="6241200" cy="0"/>
            </a:xfrm>
            <a:prstGeom prst="straightConnector1">
              <a:avLst/>
            </a:prstGeom>
            <a:noFill/>
            <a:ln w="38100" cap="flat" cmpd="sng">
              <a:solidFill>
                <a:srgbClr val="0070C0"/>
              </a:solidFill>
              <a:prstDash val="solid"/>
              <a:miter lim="800000"/>
              <a:headEnd type="none" w="sm" len="sm"/>
              <a:tailEnd type="none" w="sm" len="sm"/>
            </a:ln>
          </p:spPr>
        </p:cxnSp>
        <p:cxnSp>
          <p:nvCxnSpPr>
            <p:cNvPr id="522" name="Google Shape;522;g24dcb36b2f0_0_109"/>
            <p:cNvCxnSpPr/>
            <p:nvPr/>
          </p:nvCxnSpPr>
          <p:spPr>
            <a:xfrm>
              <a:off x="276446" y="1172140"/>
              <a:ext cx="6241200" cy="0"/>
            </a:xfrm>
            <a:prstGeom prst="straightConnector1">
              <a:avLst/>
            </a:prstGeom>
            <a:noFill/>
            <a:ln w="9525" cap="flat" cmpd="sng">
              <a:solidFill>
                <a:srgbClr val="0070C0"/>
              </a:solidFill>
              <a:prstDash val="solid"/>
              <a:miter lim="800000"/>
              <a:headEnd type="none" w="sm" len="sm"/>
              <a:tailEnd type="none" w="sm" len="sm"/>
            </a:ln>
          </p:spPr>
        </p:cxnSp>
      </p:grpSp>
      <p:sp>
        <p:nvSpPr>
          <p:cNvPr id="523" name="Google Shape;523;g24dcb36b2f0_0_109"/>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３．公休日、法定休日の設定</a:t>
            </a:r>
            <a:endParaRPr sz="1800" b="1">
              <a:latin typeface="Arial"/>
              <a:ea typeface="Arial"/>
              <a:cs typeface="Arial"/>
              <a:sym typeface="Arial"/>
            </a:endParaRPr>
          </a:p>
        </p:txBody>
      </p:sp>
      <p:cxnSp>
        <p:nvCxnSpPr>
          <p:cNvPr id="524" name="Google Shape;524;g24dcb36b2f0_0_109"/>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525" name="Google Shape;525;g24dcb36b2f0_0_109"/>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26</a:t>
            </a:fld>
            <a:endParaRPr/>
          </a:p>
        </p:txBody>
      </p:sp>
      <p:sp>
        <p:nvSpPr>
          <p:cNvPr id="526" name="Google Shape;526;g24dcb36b2f0_0_109"/>
          <p:cNvSpPr txBox="1"/>
          <p:nvPr/>
        </p:nvSpPr>
        <p:spPr>
          <a:xfrm>
            <a:off x="350575" y="1066758"/>
            <a:ext cx="6138000" cy="307800"/>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chemeClr val="dk1"/>
                </a:solidFill>
                <a:latin typeface="Arial"/>
                <a:ea typeface="Arial"/>
                <a:cs typeface="Arial"/>
                <a:sym typeface="Arial"/>
              </a:rPr>
              <a:t>設定方法</a:t>
            </a:r>
            <a:r>
              <a:rPr lang="ja-JP" b="1">
                <a:solidFill>
                  <a:schemeClr val="dk1"/>
                </a:solidFill>
              </a:rPr>
              <a:t>（1日ずつ設定する）</a:t>
            </a:r>
            <a:endParaRPr sz="1400" b="1" i="0" u="none" strike="noStrike" cap="none">
              <a:solidFill>
                <a:schemeClr val="dk1"/>
              </a:solidFill>
              <a:latin typeface="Arial"/>
              <a:ea typeface="Arial"/>
              <a:cs typeface="Arial"/>
              <a:sym typeface="Arial"/>
            </a:endParaRPr>
          </a:p>
        </p:txBody>
      </p:sp>
      <p:sp>
        <p:nvSpPr>
          <p:cNvPr id="527" name="Google Shape;527;g24dcb36b2f0_0_109"/>
          <p:cNvSpPr txBox="1"/>
          <p:nvPr/>
        </p:nvSpPr>
        <p:spPr>
          <a:xfrm>
            <a:off x="350575" y="7531269"/>
            <a:ext cx="6138000" cy="2616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1000"/>
              </a:spcAft>
              <a:buClr>
                <a:schemeClr val="dk1"/>
              </a:buClr>
              <a:buSzPts val="1100"/>
              <a:buFont typeface="Arial"/>
              <a:buNone/>
            </a:pPr>
            <a:r>
              <a:rPr lang="ja-JP" sz="1100" b="1" i="0" u="none" strike="noStrike" cap="none">
                <a:solidFill>
                  <a:schemeClr val="dk1"/>
                </a:solidFill>
                <a:latin typeface="Arial"/>
                <a:ea typeface="Arial"/>
                <a:cs typeface="Arial"/>
                <a:sym typeface="Arial"/>
              </a:rPr>
              <a:t>4. 画面下部の「保存」ボタンをクリックし、設定を保存する</a:t>
            </a:r>
            <a:endParaRPr sz="1100" b="1" i="0" u="none" strike="noStrike" cap="none">
              <a:solidFill>
                <a:schemeClr val="dk1"/>
              </a:solidFill>
              <a:latin typeface="Arial"/>
              <a:ea typeface="Arial"/>
              <a:cs typeface="Arial"/>
              <a:sym typeface="Arial"/>
            </a:endParaRPr>
          </a:p>
        </p:txBody>
      </p:sp>
      <p:grpSp>
        <p:nvGrpSpPr>
          <p:cNvPr id="528" name="Google Shape;528;g24dcb36b2f0_0_109"/>
          <p:cNvGrpSpPr/>
          <p:nvPr/>
        </p:nvGrpSpPr>
        <p:grpSpPr>
          <a:xfrm>
            <a:off x="350575" y="1445765"/>
            <a:ext cx="6138000" cy="2512025"/>
            <a:chOff x="350575" y="1696975"/>
            <a:chExt cx="6138000" cy="2512025"/>
          </a:xfrm>
        </p:grpSpPr>
        <p:sp>
          <p:nvSpPr>
            <p:cNvPr id="529" name="Google Shape;529;g24dcb36b2f0_0_109"/>
            <p:cNvSpPr txBox="1"/>
            <p:nvPr/>
          </p:nvSpPr>
          <p:spPr>
            <a:xfrm>
              <a:off x="350575" y="3660300"/>
              <a:ext cx="6138000" cy="54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000"/>
                </a:spcAft>
                <a:buClr>
                  <a:srgbClr val="000000"/>
                </a:buClr>
                <a:buSzPts val="1100"/>
                <a:buFont typeface="Arial"/>
                <a:buNone/>
              </a:pPr>
              <a:r>
                <a:rPr lang="ja-JP" sz="1100" b="0" i="0" u="none" strike="noStrike" cap="none">
                  <a:solidFill>
                    <a:schemeClr val="dk1"/>
                  </a:solidFill>
                  <a:latin typeface="Arial"/>
                  <a:ea typeface="Arial"/>
                  <a:cs typeface="Arial"/>
                  <a:sym typeface="Arial"/>
                </a:rPr>
                <a:t>※「公休（優先）」をあてはめると、その日に適用されているシフトが削除されます。</a:t>
              </a:r>
              <a:r>
                <a:rPr lang="ja-JP" sz="1100">
                  <a:solidFill>
                    <a:schemeClr val="dk1"/>
                  </a:solidFill>
                </a:rPr>
                <a:t/>
              </a:r>
              <a:br>
                <a:rPr lang="ja-JP" sz="1100">
                  <a:solidFill>
                    <a:schemeClr val="dk1"/>
                  </a:solidFill>
                </a:rPr>
              </a:br>
              <a:r>
                <a:rPr lang="ja-JP" sz="1100" b="0" i="0" u="none" strike="noStrike" cap="none">
                  <a:solidFill>
                    <a:schemeClr val="dk1"/>
                  </a:solidFill>
                  <a:latin typeface="Arial"/>
                  <a:ea typeface="Arial"/>
                  <a:cs typeface="Arial"/>
                  <a:sym typeface="Arial"/>
                </a:rPr>
                <a:t>また、あとからシフトを設定することもできなくなります。</a:t>
              </a:r>
              <a:endParaRPr sz="1100" b="0" i="0" u="none" strike="noStrike" cap="none">
                <a:solidFill>
                  <a:schemeClr val="dk1"/>
                </a:solidFill>
                <a:latin typeface="Arial"/>
                <a:ea typeface="Arial"/>
                <a:cs typeface="Arial"/>
                <a:sym typeface="Arial"/>
              </a:endParaRPr>
            </a:p>
          </p:txBody>
        </p:sp>
        <p:pic>
          <p:nvPicPr>
            <p:cNvPr id="530" name="Google Shape;530;g24dcb36b2f0_0_109"/>
            <p:cNvPicPr preferRelativeResize="0"/>
            <p:nvPr/>
          </p:nvPicPr>
          <p:blipFill rotWithShape="1">
            <a:blip r:embed="rId3">
              <a:alphaModFix/>
            </a:blip>
            <a:srcRect/>
            <a:stretch/>
          </p:blipFill>
          <p:spPr>
            <a:xfrm>
              <a:off x="1855278" y="2603169"/>
              <a:ext cx="3147445" cy="1022737"/>
            </a:xfrm>
            <a:prstGeom prst="rect">
              <a:avLst/>
            </a:prstGeom>
            <a:noFill/>
            <a:ln>
              <a:noFill/>
            </a:ln>
          </p:spPr>
        </p:pic>
        <p:sp>
          <p:nvSpPr>
            <p:cNvPr id="531" name="Google Shape;531;g24dcb36b2f0_0_109"/>
            <p:cNvSpPr txBox="1"/>
            <p:nvPr/>
          </p:nvSpPr>
          <p:spPr>
            <a:xfrm>
              <a:off x="350575" y="1696975"/>
              <a:ext cx="6138000" cy="8718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ja-JP" sz="1100" b="1" i="0" u="none" strike="noStrike" cap="none">
                  <a:solidFill>
                    <a:srgbClr val="000000"/>
                  </a:solidFill>
                  <a:latin typeface="Arial"/>
                  <a:ea typeface="Arial"/>
                  <a:cs typeface="Arial"/>
                  <a:sym typeface="Arial"/>
                </a:rPr>
                <a:t>1. 設定を作成したい所属グループ、スタッフ種別をプルダウンから選択し、</a:t>
              </a:r>
              <a:r>
                <a:rPr lang="ja-JP" sz="1100" b="1"/>
                <a:t/>
              </a:r>
              <a:br>
                <a:rPr lang="ja-JP" sz="1100" b="1"/>
              </a:br>
              <a:r>
                <a:rPr lang="ja-JP" sz="1100" b="1" i="0" u="none" strike="noStrike" cap="none">
                  <a:solidFill>
                    <a:srgbClr val="000000"/>
                  </a:solidFill>
                  <a:latin typeface="Arial"/>
                  <a:ea typeface="Arial"/>
                  <a:cs typeface="Arial"/>
                  <a:sym typeface="Arial"/>
                </a:rPr>
                <a:t>検索ボタンをクリックする</a:t>
              </a:r>
              <a:endParaRPr sz="1100" b="1" i="0" u="none" strike="noStrike" cap="none">
                <a:solidFill>
                  <a:srgbClr val="000000"/>
                </a:solidFill>
                <a:latin typeface="Arial"/>
                <a:ea typeface="Arial"/>
                <a:cs typeface="Arial"/>
                <a:sym typeface="Arial"/>
              </a:endParaRPr>
            </a:p>
            <a:p>
              <a:pPr marL="0" lvl="0" indent="0" algn="l" rtl="0">
                <a:lnSpc>
                  <a:spcPct val="115000"/>
                </a:lnSpc>
                <a:spcBef>
                  <a:spcPts val="1000"/>
                </a:spcBef>
                <a:spcAft>
                  <a:spcPts val="1000"/>
                </a:spcAft>
                <a:buClr>
                  <a:schemeClr val="dk1"/>
                </a:buClr>
                <a:buSzPts val="1050"/>
                <a:buFont typeface="Arial"/>
                <a:buNone/>
              </a:pPr>
              <a:r>
                <a:rPr lang="ja-JP" sz="1100" b="1">
                  <a:solidFill>
                    <a:schemeClr val="dk1"/>
                  </a:solidFill>
                </a:rPr>
                <a:t>2. 休日設定パレットからあてはめたい休日区分を選択する</a:t>
              </a:r>
              <a:endParaRPr sz="1100" b="1"/>
            </a:p>
          </p:txBody>
        </p:sp>
      </p:grpSp>
      <p:grpSp>
        <p:nvGrpSpPr>
          <p:cNvPr id="532" name="Google Shape;532;g24dcb36b2f0_0_109"/>
          <p:cNvGrpSpPr/>
          <p:nvPr/>
        </p:nvGrpSpPr>
        <p:grpSpPr>
          <a:xfrm>
            <a:off x="350575" y="4028997"/>
            <a:ext cx="6138000" cy="3431064"/>
            <a:chOff x="350575" y="4132789"/>
            <a:chExt cx="6138000" cy="3431064"/>
          </a:xfrm>
        </p:grpSpPr>
        <p:sp>
          <p:nvSpPr>
            <p:cNvPr id="533" name="Google Shape;533;g24dcb36b2f0_0_109"/>
            <p:cNvSpPr txBox="1"/>
            <p:nvPr/>
          </p:nvSpPr>
          <p:spPr>
            <a:xfrm>
              <a:off x="350575" y="4132789"/>
              <a:ext cx="6138000" cy="12969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ja-JP" sz="1100" b="1" i="0" u="none" strike="noStrike" cap="none">
                  <a:solidFill>
                    <a:schemeClr val="dk1"/>
                  </a:solidFill>
                  <a:latin typeface="Arial"/>
                  <a:ea typeface="Arial"/>
                  <a:cs typeface="Arial"/>
                  <a:sym typeface="Arial"/>
                </a:rPr>
                <a:t>3. カレンダー上の、公休・法定休にしたい日をクリックする</a:t>
              </a:r>
              <a:endParaRPr sz="1100" b="1" i="0" u="none" strike="noStrike" cap="none">
                <a:solidFill>
                  <a:schemeClr val="dk1"/>
                </a:solidFill>
                <a:latin typeface="Arial"/>
                <a:ea typeface="Arial"/>
                <a:cs typeface="Arial"/>
                <a:sym typeface="Arial"/>
              </a:endParaRPr>
            </a:p>
            <a:p>
              <a:pPr marL="0" lvl="0" indent="0" algn="l" rtl="0">
                <a:lnSpc>
                  <a:spcPct val="115000"/>
                </a:lnSpc>
                <a:spcBef>
                  <a:spcPts val="1000"/>
                </a:spcBef>
                <a:spcAft>
                  <a:spcPts val="0"/>
                </a:spcAft>
                <a:buClr>
                  <a:schemeClr val="dk1"/>
                </a:buClr>
                <a:buSzPts val="1050"/>
                <a:buFont typeface="Arial"/>
                <a:buNone/>
              </a:pPr>
              <a:r>
                <a:rPr lang="ja-JP" sz="1100">
                  <a:solidFill>
                    <a:schemeClr val="dk1"/>
                  </a:solidFill>
                </a:rPr>
                <a:t>休日にしたい日をクリックします。</a:t>
              </a:r>
              <a:br>
                <a:rPr lang="ja-JP" sz="1100">
                  <a:solidFill>
                    <a:schemeClr val="dk1"/>
                  </a:solidFill>
                </a:rPr>
              </a:br>
              <a:r>
                <a:rPr lang="ja-JP" sz="1100">
                  <a:solidFill>
                    <a:schemeClr val="dk1"/>
                  </a:solidFill>
                </a:rPr>
                <a:t>休日区分があてはめられると、カレンダーに休日区分ごとの色がつきます。</a:t>
              </a:r>
              <a:endParaRPr sz="1100">
                <a:solidFill>
                  <a:schemeClr val="dk1"/>
                </a:solidFill>
              </a:endParaRPr>
            </a:p>
            <a:p>
              <a:pPr marL="0" lvl="0" indent="0" algn="l" rtl="0">
                <a:lnSpc>
                  <a:spcPct val="115000"/>
                </a:lnSpc>
                <a:spcBef>
                  <a:spcPts val="1000"/>
                </a:spcBef>
                <a:spcAft>
                  <a:spcPts val="1000"/>
                </a:spcAft>
                <a:buClr>
                  <a:schemeClr val="dk1"/>
                </a:buClr>
                <a:buSzPts val="1050"/>
                <a:buFont typeface="Arial"/>
                <a:buNone/>
              </a:pPr>
              <a:r>
                <a:rPr lang="ja-JP" sz="1100">
                  <a:solidFill>
                    <a:schemeClr val="dk1"/>
                  </a:solidFill>
                </a:rPr>
                <a:t>平日に戻したい場合は、休日設定パレットから同じ種類の休日を選択し、</a:t>
              </a:r>
              <a:br>
                <a:rPr lang="ja-JP" sz="1100">
                  <a:solidFill>
                    <a:schemeClr val="dk1"/>
                  </a:solidFill>
                </a:rPr>
              </a:br>
              <a:r>
                <a:rPr lang="ja-JP" sz="1100">
                  <a:solidFill>
                    <a:schemeClr val="dk1"/>
                  </a:solidFill>
                </a:rPr>
                <a:t>該当日をクリックしてください。</a:t>
              </a:r>
              <a:endParaRPr sz="1100" b="1">
                <a:solidFill>
                  <a:schemeClr val="dk1"/>
                </a:solidFill>
              </a:endParaRPr>
            </a:p>
          </p:txBody>
        </p:sp>
        <p:pic>
          <p:nvPicPr>
            <p:cNvPr id="534" name="Google Shape;534;g24dcb36b2f0_0_109"/>
            <p:cNvPicPr preferRelativeResize="0"/>
            <p:nvPr/>
          </p:nvPicPr>
          <p:blipFill rotWithShape="1">
            <a:blip r:embed="rId4">
              <a:alphaModFix/>
            </a:blip>
            <a:srcRect/>
            <a:stretch/>
          </p:blipFill>
          <p:spPr>
            <a:xfrm>
              <a:off x="1985544" y="5512626"/>
              <a:ext cx="2886913" cy="2051227"/>
            </a:xfrm>
            <a:prstGeom prst="rect">
              <a:avLst/>
            </a:prstGeom>
            <a:noFill/>
            <a:ln>
              <a:noFill/>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grpSp>
        <p:nvGrpSpPr>
          <p:cNvPr id="539" name="Google Shape;539;p23"/>
          <p:cNvGrpSpPr/>
          <p:nvPr/>
        </p:nvGrpSpPr>
        <p:grpSpPr>
          <a:xfrm>
            <a:off x="0" y="348541"/>
            <a:ext cx="6858000" cy="57859"/>
            <a:chOff x="276446" y="1127056"/>
            <a:chExt cx="6241312" cy="45084"/>
          </a:xfrm>
        </p:grpSpPr>
        <p:cxnSp>
          <p:nvCxnSpPr>
            <p:cNvPr id="540" name="Google Shape;540;p23"/>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541" name="Google Shape;541;p23"/>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542" name="Google Shape;542;p23"/>
          <p:cNvSpPr txBox="1"/>
          <p:nvPr/>
        </p:nvSpPr>
        <p:spPr>
          <a:xfrm>
            <a:off x="350575" y="7442050"/>
            <a:ext cx="6138000" cy="9741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050"/>
              <a:buFont typeface="Arial"/>
              <a:buNone/>
            </a:pPr>
            <a:r>
              <a:rPr lang="ja-JP" sz="1100" i="0" u="none" strike="noStrike" cap="none">
                <a:solidFill>
                  <a:schemeClr val="dk1"/>
                </a:solidFill>
              </a:rPr>
              <a:t>※ 同じ所属グループ/スタッフ種別に対する設定で、「時間で管理」「時刻で管理」を</a:t>
            </a:r>
            <a:r>
              <a:rPr lang="ja-JP" sz="1100">
                <a:solidFill>
                  <a:schemeClr val="dk1"/>
                </a:solidFill>
              </a:rPr>
              <a:t/>
            </a:r>
            <a:br>
              <a:rPr lang="ja-JP" sz="1100">
                <a:solidFill>
                  <a:schemeClr val="dk1"/>
                </a:solidFill>
              </a:rPr>
            </a:br>
            <a:r>
              <a:rPr lang="ja-JP" sz="1100" i="0" u="none" strike="noStrike" cap="none">
                <a:solidFill>
                  <a:schemeClr val="dk1"/>
                </a:solidFill>
              </a:rPr>
              <a:t>併用することはできません。</a:t>
            </a:r>
            <a:endParaRPr sz="1100" i="0" u="none" strike="noStrike" cap="none">
              <a:solidFill>
                <a:schemeClr val="dk1"/>
              </a:solidFill>
            </a:endParaRPr>
          </a:p>
          <a:p>
            <a:pPr marL="0" lvl="0" indent="0" algn="l" rtl="0">
              <a:lnSpc>
                <a:spcPct val="115000"/>
              </a:lnSpc>
              <a:spcBef>
                <a:spcPts val="1000"/>
              </a:spcBef>
              <a:spcAft>
                <a:spcPts val="1000"/>
              </a:spcAft>
              <a:buClr>
                <a:schemeClr val="dk1"/>
              </a:buClr>
              <a:buSzPts val="1100"/>
              <a:buFont typeface="Arial"/>
              <a:buNone/>
            </a:pPr>
            <a:r>
              <a:rPr lang="ja-JP" sz="1100">
                <a:solidFill>
                  <a:srgbClr val="FF0000"/>
                </a:solidFill>
              </a:rPr>
              <a:t>※ シフトパターンの自動休憩設定と併用した場合は、シフトパターンの自動休憩が</a:t>
            </a:r>
            <a:br>
              <a:rPr lang="ja-JP" sz="1100">
                <a:solidFill>
                  <a:srgbClr val="FF0000"/>
                </a:solidFill>
              </a:rPr>
            </a:br>
            <a:r>
              <a:rPr lang="ja-JP" sz="1100">
                <a:solidFill>
                  <a:srgbClr val="FF0000"/>
                </a:solidFill>
              </a:rPr>
              <a:t>常に優先されます。</a:t>
            </a:r>
            <a:endParaRPr sz="1100">
              <a:solidFill>
                <a:schemeClr val="dk1"/>
              </a:solidFill>
            </a:endParaRPr>
          </a:p>
        </p:txBody>
      </p:sp>
      <p:sp>
        <p:nvSpPr>
          <p:cNvPr id="543" name="Google Shape;543;p23"/>
          <p:cNvSpPr txBox="1">
            <a:spLocks noGrp="1"/>
          </p:cNvSpPr>
          <p:nvPr>
            <p:ph type="title"/>
          </p:nvPr>
        </p:nvSpPr>
        <p:spPr>
          <a:xfrm>
            <a:off x="359994" y="526817"/>
            <a:ext cx="6241200" cy="369300"/>
          </a:xfrm>
          <a:prstGeom prst="rect">
            <a:avLst/>
          </a:prstGeom>
          <a:noFill/>
          <a:ln>
            <a:noFill/>
          </a:ln>
        </p:spPr>
        <p:txBody>
          <a:bodyPr spcFirstLastPara="1" wrap="square" lIns="91425" tIns="45700" rIns="91425" bIns="45700" anchor="b" anchorCtr="0">
            <a:sp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４．休憩時間を自動で差し引く</a:t>
            </a:r>
            <a:endParaRPr sz="1800" b="1">
              <a:latin typeface="Arial"/>
              <a:ea typeface="Arial"/>
              <a:cs typeface="Arial"/>
              <a:sym typeface="Arial"/>
            </a:endParaRPr>
          </a:p>
        </p:txBody>
      </p:sp>
      <p:cxnSp>
        <p:nvCxnSpPr>
          <p:cNvPr id="544" name="Google Shape;544;p23"/>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545" name="Google Shape;545;p23"/>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27</a:t>
            </a:fld>
            <a:endParaRPr/>
          </a:p>
        </p:txBody>
      </p:sp>
      <p:sp>
        <p:nvSpPr>
          <p:cNvPr id="546" name="Google Shape;546;p23"/>
          <p:cNvSpPr txBox="1"/>
          <p:nvPr/>
        </p:nvSpPr>
        <p:spPr>
          <a:xfrm>
            <a:off x="350575" y="2736644"/>
            <a:ext cx="6070800" cy="307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400"/>
              <a:buFont typeface="Arial"/>
              <a:buNone/>
            </a:pPr>
            <a:r>
              <a:rPr lang="ja-JP" sz="1600" b="1" i="0" u="none" strike="noStrike" cap="none">
                <a:solidFill>
                  <a:schemeClr val="dk1"/>
                </a:solidFill>
                <a:latin typeface="Arial"/>
                <a:ea typeface="Arial"/>
                <a:cs typeface="Arial"/>
                <a:sym typeface="Arial"/>
              </a:rPr>
              <a:t>自動休憩設定</a:t>
            </a:r>
            <a:endParaRPr sz="1600" b="1" i="0" u="none" strike="noStrike" cap="none">
              <a:solidFill>
                <a:schemeClr val="dk1"/>
              </a:solidFill>
              <a:latin typeface="Arial"/>
              <a:ea typeface="Arial"/>
              <a:cs typeface="Arial"/>
              <a:sym typeface="Arial"/>
            </a:endParaRPr>
          </a:p>
        </p:txBody>
      </p:sp>
      <p:sp>
        <p:nvSpPr>
          <p:cNvPr id="547" name="Google Shape;547;p23"/>
          <p:cNvSpPr txBox="1"/>
          <p:nvPr/>
        </p:nvSpPr>
        <p:spPr>
          <a:xfrm>
            <a:off x="350575" y="5975431"/>
            <a:ext cx="6138300" cy="1389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ja-JP" sz="1100" i="0" u="none" strike="noStrike" cap="none">
                <a:solidFill>
                  <a:schemeClr val="dk1"/>
                </a:solidFill>
                <a:highlight>
                  <a:srgbClr val="FFFFFF"/>
                </a:highlight>
              </a:rPr>
              <a:t>基本情報設定→就業規則設定→</a:t>
            </a:r>
            <a:r>
              <a:rPr lang="ja-JP" sz="1100" i="0" u="sng" strike="noStrike" cap="none">
                <a:solidFill>
                  <a:schemeClr val="hlink"/>
                </a:solidFill>
                <a:highlight>
                  <a:srgbClr val="FFFFFF"/>
                </a:highlight>
                <a:hlinkClick r:id="rId3"/>
              </a:rPr>
              <a:t>自動休憩設定</a:t>
            </a:r>
            <a:endParaRPr sz="1100">
              <a:solidFill>
                <a:schemeClr val="dk1"/>
              </a:solidFill>
            </a:endParaRPr>
          </a:p>
          <a:p>
            <a:pPr marL="0" lvl="0" indent="0" algn="l" rtl="0">
              <a:lnSpc>
                <a:spcPct val="115000"/>
              </a:lnSpc>
              <a:spcBef>
                <a:spcPts val="1000"/>
              </a:spcBef>
              <a:spcAft>
                <a:spcPts val="0"/>
              </a:spcAft>
              <a:buClr>
                <a:schemeClr val="dk1"/>
              </a:buClr>
              <a:buSzPts val="1050"/>
              <a:buFont typeface="Arial"/>
              <a:buNone/>
            </a:pPr>
            <a:r>
              <a:rPr lang="ja-JP" sz="1100">
                <a:solidFill>
                  <a:schemeClr val="dk1"/>
                </a:solidFill>
                <a:highlight>
                  <a:schemeClr val="lt1"/>
                </a:highlight>
              </a:rPr>
              <a:t>休憩時間は、自動休憩設定を行うことで自動的に労働時間から差し引くことができます。</a:t>
            </a:r>
            <a:br>
              <a:rPr lang="ja-JP" sz="1100">
                <a:solidFill>
                  <a:schemeClr val="dk1"/>
                </a:solidFill>
                <a:highlight>
                  <a:schemeClr val="lt1"/>
                </a:highlight>
              </a:rPr>
            </a:br>
            <a:r>
              <a:rPr lang="ja-JP" sz="1100">
                <a:solidFill>
                  <a:schemeClr val="dk1"/>
                </a:solidFill>
              </a:rPr>
              <a:t>就業規則設定下の自動休憩設定では、自動休憩が入る条件を「時間で管理」「時刻で管理」のいずれかから選択できます。</a:t>
            </a:r>
            <a:endParaRPr sz="1100">
              <a:solidFill>
                <a:schemeClr val="dk1"/>
              </a:solidFill>
            </a:endParaRPr>
          </a:p>
          <a:p>
            <a:pPr marL="0" lvl="0" indent="0" algn="l" rtl="0">
              <a:lnSpc>
                <a:spcPct val="115000"/>
              </a:lnSpc>
              <a:spcBef>
                <a:spcPts val="1000"/>
              </a:spcBef>
              <a:spcAft>
                <a:spcPts val="1000"/>
              </a:spcAft>
              <a:buClr>
                <a:schemeClr val="dk1"/>
              </a:buClr>
              <a:buSzPts val="1100"/>
              <a:buFont typeface="Arial"/>
              <a:buNone/>
            </a:pPr>
            <a:r>
              <a:rPr lang="ja-JP" sz="1100">
                <a:solidFill>
                  <a:schemeClr val="dk1"/>
                </a:solidFill>
              </a:rPr>
              <a:t>次のページで、各項目についてご説明します。</a:t>
            </a:r>
            <a:endParaRPr sz="1100">
              <a:solidFill>
                <a:schemeClr val="dk1"/>
              </a:solidFill>
            </a:endParaRPr>
          </a:p>
        </p:txBody>
      </p:sp>
      <p:pic>
        <p:nvPicPr>
          <p:cNvPr id="548" name="Google Shape;548;p23"/>
          <p:cNvPicPr preferRelativeResize="0"/>
          <p:nvPr/>
        </p:nvPicPr>
        <p:blipFill rotWithShape="1">
          <a:blip r:embed="rId4">
            <a:alphaModFix/>
          </a:blip>
          <a:srcRect/>
          <a:stretch/>
        </p:blipFill>
        <p:spPr>
          <a:xfrm>
            <a:off x="986693" y="3121762"/>
            <a:ext cx="4884614" cy="2776351"/>
          </a:xfrm>
          <a:prstGeom prst="rect">
            <a:avLst/>
          </a:prstGeom>
          <a:noFill/>
          <a:ln>
            <a:noFill/>
          </a:ln>
        </p:spPr>
      </p:pic>
      <p:sp>
        <p:nvSpPr>
          <p:cNvPr id="549" name="Google Shape;549;p23"/>
          <p:cNvSpPr txBox="1"/>
          <p:nvPr/>
        </p:nvSpPr>
        <p:spPr>
          <a:xfrm>
            <a:off x="350575" y="1008725"/>
            <a:ext cx="6329400" cy="1650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ja-JP" sz="1100">
                <a:solidFill>
                  <a:schemeClr val="dk1"/>
                </a:solidFill>
              </a:rPr>
              <a:t>ジョブカン勤怠管理では、打刻区分（出勤・休憩開始・休憩終了・退勤）を自動で判別します。</a:t>
            </a:r>
            <a:br>
              <a:rPr lang="ja-JP" sz="1100">
                <a:solidFill>
                  <a:schemeClr val="dk1"/>
                </a:solidFill>
              </a:rPr>
            </a:br>
            <a:r>
              <a:rPr lang="ja-JP" sz="1100">
                <a:solidFill>
                  <a:schemeClr val="dk1"/>
                </a:solidFill>
              </a:rPr>
              <a:t>出勤打刻の次の打刻を「休憩開始」、その次の打刻を「休憩終了」と判断し、休憩開始～終了の</a:t>
            </a:r>
            <a:br>
              <a:rPr lang="ja-JP" sz="1100">
                <a:solidFill>
                  <a:schemeClr val="dk1"/>
                </a:solidFill>
              </a:rPr>
            </a:br>
            <a:r>
              <a:rPr lang="ja-JP" sz="1100">
                <a:solidFill>
                  <a:schemeClr val="dk1"/>
                </a:solidFill>
              </a:rPr>
              <a:t>時間数を休憩時間として集計します。</a:t>
            </a:r>
            <a:endParaRPr sz="1100">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ja-JP" sz="1100">
                <a:solidFill>
                  <a:schemeClr val="dk1"/>
                </a:solidFill>
              </a:rPr>
              <a:t>「自動休憩」機能は、打刻が無くても労働時間から休憩時間を自動で差し引く機能です。</a:t>
            </a:r>
            <a:br>
              <a:rPr lang="ja-JP" sz="1100">
                <a:solidFill>
                  <a:schemeClr val="dk1"/>
                </a:solidFill>
              </a:rPr>
            </a:br>
            <a:r>
              <a:rPr lang="ja-JP" sz="1100">
                <a:solidFill>
                  <a:schemeClr val="dk1"/>
                </a:solidFill>
              </a:rPr>
              <a:t>自動休憩には2種類あります。</a:t>
            </a:r>
            <a:br>
              <a:rPr lang="ja-JP" sz="1100">
                <a:solidFill>
                  <a:schemeClr val="dk1"/>
                </a:solidFill>
              </a:rPr>
            </a:br>
            <a:r>
              <a:rPr lang="ja-JP" sz="1100">
                <a:solidFill>
                  <a:schemeClr val="dk1"/>
                </a:solidFill>
              </a:rPr>
              <a:t>このページでは、就業規則設定のカテゴリから設定する自動休憩についてご説明します。</a:t>
            </a:r>
            <a:endParaRPr sz="1100">
              <a:solidFill>
                <a:schemeClr val="dk1"/>
              </a:solidFill>
            </a:endParaRPr>
          </a:p>
          <a:p>
            <a:pPr marL="0" lvl="0" indent="0" algn="l" rtl="0">
              <a:lnSpc>
                <a:spcPct val="115000"/>
              </a:lnSpc>
              <a:spcBef>
                <a:spcPts val="500"/>
              </a:spcBef>
              <a:spcAft>
                <a:spcPts val="500"/>
              </a:spcAft>
              <a:buClr>
                <a:schemeClr val="dk1"/>
              </a:buClr>
              <a:buSzPts val="1100"/>
              <a:buFont typeface="Arial"/>
              <a:buNone/>
            </a:pPr>
            <a:r>
              <a:rPr lang="ja-JP" sz="1100">
                <a:solidFill>
                  <a:schemeClr val="dk1"/>
                </a:solidFill>
              </a:rPr>
              <a:t>関連ヘルプ：</a:t>
            </a:r>
            <a:r>
              <a:rPr lang="ja-JP" sz="1100" u="sng">
                <a:solidFill>
                  <a:schemeClr val="hlink"/>
                </a:solidFill>
                <a:hlinkClick r:id="rId5"/>
              </a:rPr>
              <a:t>自動休憩を設定する</a:t>
            </a:r>
            <a:endParaRPr sz="11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grpSp>
        <p:nvGrpSpPr>
          <p:cNvPr id="554" name="Google Shape;554;p24"/>
          <p:cNvGrpSpPr/>
          <p:nvPr/>
        </p:nvGrpSpPr>
        <p:grpSpPr>
          <a:xfrm>
            <a:off x="0" y="348541"/>
            <a:ext cx="6858000" cy="57859"/>
            <a:chOff x="276446" y="1127056"/>
            <a:chExt cx="6241312" cy="45084"/>
          </a:xfrm>
        </p:grpSpPr>
        <p:cxnSp>
          <p:nvCxnSpPr>
            <p:cNvPr id="555" name="Google Shape;555;p24"/>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556" name="Google Shape;556;p24"/>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graphicFrame>
        <p:nvGraphicFramePr>
          <p:cNvPr id="557" name="Google Shape;557;p24"/>
          <p:cNvGraphicFramePr/>
          <p:nvPr/>
        </p:nvGraphicFramePr>
        <p:xfrm>
          <a:off x="445550" y="4268024"/>
          <a:ext cx="3000000" cy="3000000"/>
        </p:xfrm>
        <a:graphic>
          <a:graphicData uri="http://schemas.openxmlformats.org/drawingml/2006/table">
            <a:tbl>
              <a:tblPr>
                <a:noFill/>
                <a:tableStyleId>{991882D1-829E-4563-A5F8-932A5333A08F}</a:tableStyleId>
              </a:tblPr>
              <a:tblGrid>
                <a:gridCol w="1211850">
                  <a:extLst>
                    <a:ext uri="{9D8B030D-6E8A-4147-A177-3AD203B41FA5}">
                      <a16:colId xmlns:a16="http://schemas.microsoft.com/office/drawing/2014/main" val="20000"/>
                    </a:ext>
                  </a:extLst>
                </a:gridCol>
                <a:gridCol w="4755050">
                  <a:extLst>
                    <a:ext uri="{9D8B030D-6E8A-4147-A177-3AD203B41FA5}">
                      <a16:colId xmlns:a16="http://schemas.microsoft.com/office/drawing/2014/main" val="20001"/>
                    </a:ext>
                  </a:extLst>
                </a:gridCol>
              </a:tblGrid>
              <a:tr h="455575">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普通勤務優先</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深夜以外かつシフト内の労働時間から優先して休憩時間を引きます。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419100">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深夜労働優先</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深夜時間（深夜時間帯の労働）から優先して休憩時間を引きます。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418050">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シフト外労働優先</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シフト外労働時間から優先して休憩時間を引きます。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r h="438150">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シフト外＆</a:t>
                      </a:r>
                      <a:br>
                        <a:rPr lang="ja-JP" sz="1100" u="none" strike="noStrike" cap="none">
                          <a:solidFill>
                            <a:schemeClr val="dk1"/>
                          </a:solidFill>
                        </a:rPr>
                      </a:br>
                      <a:r>
                        <a:rPr lang="ja-JP" sz="1100" u="none" strike="noStrike" cap="none">
                          <a:solidFill>
                            <a:schemeClr val="dk1"/>
                          </a:solidFill>
                        </a:rPr>
                        <a:t>深夜労働優先</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シフト外かつ深夜にあたる労働時間から優先して休憩時間を引きます。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3"/>
                  </a:ext>
                </a:extLst>
              </a:tr>
            </a:tbl>
          </a:graphicData>
        </a:graphic>
      </p:graphicFrame>
      <p:sp>
        <p:nvSpPr>
          <p:cNvPr id="558" name="Google Shape;558;p24"/>
          <p:cNvSpPr txBox="1"/>
          <p:nvPr/>
        </p:nvSpPr>
        <p:spPr>
          <a:xfrm>
            <a:off x="359994" y="3773283"/>
            <a:ext cx="6241200" cy="415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1000"/>
              </a:spcAft>
              <a:buClr>
                <a:srgbClr val="000000"/>
              </a:buClr>
              <a:buSzPts val="1050"/>
              <a:buFont typeface="Arial"/>
              <a:buNone/>
            </a:pPr>
            <a:r>
              <a:rPr lang="ja-JP" sz="1100" b="0" i="0" u="none" strike="noStrike" cap="none">
                <a:solidFill>
                  <a:schemeClr val="dk1"/>
                </a:solidFill>
                <a:latin typeface="Arial"/>
                <a:ea typeface="Arial"/>
                <a:cs typeface="Arial"/>
                <a:sym typeface="Arial"/>
              </a:rPr>
              <a:t>【優先的に休憩を引く時間】</a:t>
            </a:r>
            <a:r>
              <a:rPr lang="ja-JP" sz="1100">
                <a:solidFill>
                  <a:schemeClr val="dk1"/>
                </a:solidFill>
              </a:rPr>
              <a:t/>
            </a:r>
            <a:br>
              <a:rPr lang="ja-JP" sz="1100">
                <a:solidFill>
                  <a:schemeClr val="dk1"/>
                </a:solidFill>
              </a:rPr>
            </a:br>
            <a:r>
              <a:rPr lang="ja-JP" sz="1100" b="0" i="0" u="none" strike="noStrike" cap="none">
                <a:solidFill>
                  <a:schemeClr val="dk1"/>
                </a:solidFill>
                <a:latin typeface="Arial"/>
                <a:ea typeface="Arial"/>
                <a:cs typeface="Arial"/>
                <a:sym typeface="Arial"/>
              </a:rPr>
              <a:t>どの労働時間から優先的に休憩時間を差し引くのか選択します。</a:t>
            </a:r>
            <a:endParaRPr sz="1100" b="0" i="0" u="none" strike="noStrike" cap="none">
              <a:solidFill>
                <a:schemeClr val="dk1"/>
              </a:solidFill>
              <a:latin typeface="Arial"/>
              <a:ea typeface="Arial"/>
              <a:cs typeface="Arial"/>
              <a:sym typeface="Arial"/>
            </a:endParaRPr>
          </a:p>
        </p:txBody>
      </p:sp>
      <p:sp>
        <p:nvSpPr>
          <p:cNvPr id="559" name="Google Shape;559;p24"/>
          <p:cNvSpPr txBox="1"/>
          <p:nvPr/>
        </p:nvSpPr>
        <p:spPr>
          <a:xfrm>
            <a:off x="359994" y="6078140"/>
            <a:ext cx="6037200" cy="415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1000"/>
              </a:spcAft>
              <a:buClr>
                <a:srgbClr val="000000"/>
              </a:buClr>
              <a:buSzPts val="1050"/>
              <a:buFont typeface="Arial"/>
              <a:buNone/>
            </a:pPr>
            <a:r>
              <a:rPr lang="ja-JP" sz="1100" b="0" i="0" u="none" strike="noStrike" cap="none">
                <a:solidFill>
                  <a:schemeClr val="dk1"/>
                </a:solidFill>
                <a:latin typeface="Arial"/>
                <a:ea typeface="Arial"/>
                <a:cs typeface="Arial"/>
                <a:sym typeface="Arial"/>
              </a:rPr>
              <a:t>【自動休憩と打刻による休憩の計算方法】</a:t>
            </a:r>
            <a:r>
              <a:rPr lang="ja-JP" sz="1100">
                <a:solidFill>
                  <a:schemeClr val="dk1"/>
                </a:solidFill>
              </a:rPr>
              <a:t/>
            </a:r>
            <a:br>
              <a:rPr lang="ja-JP" sz="1100">
                <a:solidFill>
                  <a:schemeClr val="dk1"/>
                </a:solidFill>
              </a:rPr>
            </a:br>
            <a:r>
              <a:rPr lang="ja-JP" sz="1100" b="0" i="0" u="none" strike="noStrike" cap="none">
                <a:solidFill>
                  <a:schemeClr val="dk1"/>
                </a:solidFill>
                <a:latin typeface="Arial"/>
                <a:ea typeface="Arial"/>
                <a:cs typeface="Arial"/>
                <a:sym typeface="Arial"/>
              </a:rPr>
              <a:t>自動休憩とは別に打刻でも休憩をとった場合の計算方法を選択します。</a:t>
            </a:r>
            <a:endParaRPr sz="1100" b="0" i="0" u="none" strike="noStrike" cap="none">
              <a:solidFill>
                <a:schemeClr val="dk1"/>
              </a:solidFill>
              <a:latin typeface="Arial"/>
              <a:ea typeface="Arial"/>
              <a:cs typeface="Arial"/>
              <a:sym typeface="Arial"/>
            </a:endParaRPr>
          </a:p>
        </p:txBody>
      </p:sp>
      <p:graphicFrame>
        <p:nvGraphicFramePr>
          <p:cNvPr id="560" name="Google Shape;560;p24"/>
          <p:cNvGraphicFramePr/>
          <p:nvPr/>
        </p:nvGraphicFramePr>
        <p:xfrm>
          <a:off x="445550" y="6572881"/>
          <a:ext cx="3000000" cy="3000000"/>
        </p:xfrm>
        <a:graphic>
          <a:graphicData uri="http://schemas.openxmlformats.org/drawingml/2006/table">
            <a:tbl>
              <a:tblPr>
                <a:noFill/>
                <a:tableStyleId>{991882D1-829E-4563-A5F8-932A5333A08F}</a:tableStyleId>
              </a:tblPr>
              <a:tblGrid>
                <a:gridCol w="1364250">
                  <a:extLst>
                    <a:ext uri="{9D8B030D-6E8A-4147-A177-3AD203B41FA5}">
                      <a16:colId xmlns:a16="http://schemas.microsoft.com/office/drawing/2014/main" val="20000"/>
                    </a:ext>
                  </a:extLst>
                </a:gridCol>
                <a:gridCol w="4602650">
                  <a:extLst>
                    <a:ext uri="{9D8B030D-6E8A-4147-A177-3AD203B41FA5}">
                      <a16:colId xmlns:a16="http://schemas.microsoft.com/office/drawing/2014/main" val="20001"/>
                    </a:ext>
                  </a:extLst>
                </a:gridCol>
              </a:tblGrid>
              <a:tr h="571500">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どちらか大きい方を採用</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自動休憩による休憩時間と打刻による休憩時間を比べ、</a:t>
                      </a:r>
                      <a:br>
                        <a:rPr lang="ja-JP" sz="1100" u="none" strike="noStrike" cap="none">
                          <a:solidFill>
                            <a:schemeClr val="dk1"/>
                          </a:solidFill>
                        </a:rPr>
                      </a:br>
                      <a:r>
                        <a:rPr lang="ja-JP" sz="1100" u="none" strike="noStrike" cap="none">
                          <a:solidFill>
                            <a:schemeClr val="dk1"/>
                          </a:solidFill>
                        </a:rPr>
                        <a:t>より大きい方を採用します。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415300">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合算</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自動休憩による休憩時間と打刻による休憩時間を合算して集計します。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415300">
                <a:tc>
                  <a:txBody>
                    <a:bodyPr/>
                    <a:lstStyle/>
                    <a:p>
                      <a:pPr marL="0" marR="0" lvl="0" indent="0" algn="l" rtl="0">
                        <a:lnSpc>
                          <a:spcPct val="115000"/>
                        </a:lnSpc>
                        <a:spcBef>
                          <a:spcPts val="0"/>
                        </a:spcBef>
                        <a:spcAft>
                          <a:spcPts val="1000"/>
                        </a:spcAft>
                        <a:buNone/>
                      </a:pPr>
                      <a:r>
                        <a:rPr lang="ja-JP" sz="1100">
                          <a:solidFill>
                            <a:schemeClr val="dk1"/>
                          </a:solidFill>
                        </a:rPr>
                        <a:t>打刻を優先する</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1000"/>
                        </a:spcAft>
                        <a:buNone/>
                      </a:pPr>
                      <a:r>
                        <a:rPr lang="ja-JP" sz="1100">
                          <a:solidFill>
                            <a:schemeClr val="dk1"/>
                          </a:solidFill>
                        </a:rPr>
                        <a:t>打刻による休憩時間がある場合は自動休憩を適用せず、</a:t>
                      </a:r>
                      <a:br>
                        <a:rPr lang="ja-JP" sz="1100">
                          <a:solidFill>
                            <a:schemeClr val="dk1"/>
                          </a:solidFill>
                        </a:rPr>
                      </a:br>
                      <a:r>
                        <a:rPr lang="ja-JP" sz="1100">
                          <a:solidFill>
                            <a:schemeClr val="dk1"/>
                          </a:solidFill>
                        </a:rPr>
                        <a:t>打刻による休憩時間のみを記録します。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bl>
          </a:graphicData>
        </a:graphic>
      </p:graphicFrame>
      <p:sp>
        <p:nvSpPr>
          <p:cNvPr id="561" name="Google Shape;561;p24"/>
          <p:cNvSpPr txBox="1">
            <a:spLocks noGrp="1"/>
          </p:cNvSpPr>
          <p:nvPr>
            <p:ph type="title"/>
          </p:nvPr>
        </p:nvSpPr>
        <p:spPr>
          <a:xfrm>
            <a:off x="359994" y="526817"/>
            <a:ext cx="6241200" cy="369300"/>
          </a:xfrm>
          <a:prstGeom prst="rect">
            <a:avLst/>
          </a:prstGeom>
          <a:noFill/>
          <a:ln>
            <a:noFill/>
          </a:ln>
        </p:spPr>
        <p:txBody>
          <a:bodyPr spcFirstLastPara="1" wrap="square" lIns="91425" tIns="45700" rIns="91425" bIns="45700" anchor="b" anchorCtr="0">
            <a:sp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４．休憩時間を自動で差し引く</a:t>
            </a:r>
            <a:endParaRPr sz="1800" b="1">
              <a:latin typeface="Arial"/>
              <a:ea typeface="Arial"/>
              <a:cs typeface="Arial"/>
              <a:sym typeface="Arial"/>
            </a:endParaRPr>
          </a:p>
        </p:txBody>
      </p:sp>
      <p:cxnSp>
        <p:nvCxnSpPr>
          <p:cNvPr id="562" name="Google Shape;562;p24"/>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563" name="Google Shape;563;p24"/>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28</a:t>
            </a:fld>
            <a:endParaRPr/>
          </a:p>
        </p:txBody>
      </p:sp>
      <p:grpSp>
        <p:nvGrpSpPr>
          <p:cNvPr id="564" name="Google Shape;564;p24"/>
          <p:cNvGrpSpPr/>
          <p:nvPr/>
        </p:nvGrpSpPr>
        <p:grpSpPr>
          <a:xfrm>
            <a:off x="359975" y="972314"/>
            <a:ext cx="6138000" cy="1561040"/>
            <a:chOff x="359975" y="972314"/>
            <a:chExt cx="6138000" cy="1561040"/>
          </a:xfrm>
        </p:grpSpPr>
        <p:sp>
          <p:nvSpPr>
            <p:cNvPr id="565" name="Google Shape;565;p24"/>
            <p:cNvSpPr txBox="1"/>
            <p:nvPr/>
          </p:nvSpPr>
          <p:spPr>
            <a:xfrm>
              <a:off x="359975" y="972314"/>
              <a:ext cx="45339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000"/>
                </a:spcAft>
                <a:buClr>
                  <a:schemeClr val="dk1"/>
                </a:buClr>
                <a:buSzPts val="1050"/>
                <a:buFont typeface="Arial"/>
                <a:buNone/>
              </a:pPr>
              <a:r>
                <a:rPr lang="ja-JP" sz="1200" b="1">
                  <a:solidFill>
                    <a:schemeClr val="dk1"/>
                  </a:solidFill>
                </a:rPr>
                <a:t>■時間で管理</a:t>
              </a:r>
              <a:endParaRPr sz="1100">
                <a:solidFill>
                  <a:schemeClr val="dk1"/>
                </a:solidFill>
              </a:endParaRPr>
            </a:p>
          </p:txBody>
        </p:sp>
        <p:sp>
          <p:nvSpPr>
            <p:cNvPr id="566" name="Google Shape;566;p24"/>
            <p:cNvSpPr txBox="1"/>
            <p:nvPr/>
          </p:nvSpPr>
          <p:spPr>
            <a:xfrm>
              <a:off x="359975" y="1272154"/>
              <a:ext cx="6138000" cy="1261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ja-JP" sz="1100">
                  <a:solidFill>
                    <a:schemeClr val="dk1"/>
                  </a:solidFill>
                </a:rPr>
                <a:t>拘束時間によって休憩時間を差し引きます。</a:t>
              </a:r>
              <a:br>
                <a:rPr lang="ja-JP" sz="1100">
                  <a:solidFill>
                    <a:schemeClr val="dk1"/>
                  </a:solidFill>
                </a:rPr>
              </a:br>
              <a:r>
                <a:rPr lang="ja-JP" sz="1100">
                  <a:solidFill>
                    <a:schemeClr val="dk1"/>
                  </a:solidFill>
                </a:rPr>
                <a:t>拘束時間の設定はいくつでも追加可能です。</a:t>
              </a:r>
              <a:endParaRPr sz="1100">
                <a:solidFill>
                  <a:schemeClr val="dk1"/>
                </a:solidFill>
              </a:endParaRPr>
            </a:p>
            <a:p>
              <a:pPr marL="0" lvl="0" indent="0" algn="l" rtl="0">
                <a:lnSpc>
                  <a:spcPct val="115000"/>
                </a:lnSpc>
                <a:spcBef>
                  <a:spcPts val="1000"/>
                </a:spcBef>
                <a:spcAft>
                  <a:spcPts val="1000"/>
                </a:spcAft>
                <a:buNone/>
              </a:pPr>
              <a:r>
                <a:rPr lang="ja-JP" sz="1100">
                  <a:solidFill>
                    <a:schemeClr val="dk1"/>
                  </a:solidFill>
                </a:rPr>
                <a:t>例）</a:t>
              </a:r>
              <a:br>
                <a:rPr lang="ja-JP" sz="1100">
                  <a:solidFill>
                    <a:schemeClr val="dk1"/>
                  </a:solidFill>
                </a:rPr>
              </a:br>
              <a:r>
                <a:rPr lang="ja-JP" sz="1100">
                  <a:solidFill>
                    <a:schemeClr val="dk1"/>
                  </a:solidFill>
                </a:rPr>
                <a:t>６時間15分以上の拘束時間 → 45分の休憩</a:t>
              </a:r>
              <a:br>
                <a:rPr lang="ja-JP" sz="1100">
                  <a:solidFill>
                    <a:schemeClr val="dk1"/>
                  </a:solidFill>
                </a:rPr>
              </a:br>
              <a:r>
                <a:rPr lang="ja-JP" sz="1100">
                  <a:solidFill>
                    <a:schemeClr val="dk1"/>
                  </a:solidFill>
                </a:rPr>
                <a:t>８時間45分以上の拘束時間 → １時間の休憩</a:t>
              </a:r>
              <a:endParaRPr sz="1100">
                <a:solidFill>
                  <a:schemeClr val="dk1"/>
                </a:solidFill>
              </a:endParaRPr>
            </a:p>
          </p:txBody>
        </p:sp>
      </p:grpSp>
      <p:pic>
        <p:nvPicPr>
          <p:cNvPr id="567" name="Google Shape;567;p24"/>
          <p:cNvPicPr preferRelativeResize="0"/>
          <p:nvPr/>
        </p:nvPicPr>
        <p:blipFill>
          <a:blip r:embed="rId3">
            <a:alphaModFix/>
          </a:blip>
          <a:stretch>
            <a:fillRect/>
          </a:stretch>
        </p:blipFill>
        <p:spPr>
          <a:xfrm>
            <a:off x="445549" y="2612595"/>
            <a:ext cx="5966902" cy="108144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grpSp>
        <p:nvGrpSpPr>
          <p:cNvPr id="572" name="Google Shape;572;g30c3f01b946_0_12"/>
          <p:cNvGrpSpPr/>
          <p:nvPr/>
        </p:nvGrpSpPr>
        <p:grpSpPr>
          <a:xfrm>
            <a:off x="-2" y="348586"/>
            <a:ext cx="6857832" cy="57861"/>
            <a:chOff x="276446" y="1127056"/>
            <a:chExt cx="6241201" cy="45084"/>
          </a:xfrm>
        </p:grpSpPr>
        <p:cxnSp>
          <p:nvCxnSpPr>
            <p:cNvPr id="573" name="Google Shape;573;g30c3f01b946_0_12"/>
            <p:cNvCxnSpPr/>
            <p:nvPr/>
          </p:nvCxnSpPr>
          <p:spPr>
            <a:xfrm>
              <a:off x="276447" y="1127056"/>
              <a:ext cx="6241200" cy="0"/>
            </a:xfrm>
            <a:prstGeom prst="straightConnector1">
              <a:avLst/>
            </a:prstGeom>
            <a:noFill/>
            <a:ln w="38100" cap="flat" cmpd="sng">
              <a:solidFill>
                <a:srgbClr val="0070C0"/>
              </a:solidFill>
              <a:prstDash val="solid"/>
              <a:miter lim="800000"/>
              <a:headEnd type="none" w="sm" len="sm"/>
              <a:tailEnd type="none" w="sm" len="sm"/>
            </a:ln>
          </p:spPr>
        </p:cxnSp>
        <p:cxnSp>
          <p:nvCxnSpPr>
            <p:cNvPr id="574" name="Google Shape;574;g30c3f01b946_0_12"/>
            <p:cNvCxnSpPr/>
            <p:nvPr/>
          </p:nvCxnSpPr>
          <p:spPr>
            <a:xfrm>
              <a:off x="276446" y="1172140"/>
              <a:ext cx="6241200" cy="0"/>
            </a:xfrm>
            <a:prstGeom prst="straightConnector1">
              <a:avLst/>
            </a:prstGeom>
            <a:noFill/>
            <a:ln w="9525" cap="flat" cmpd="sng">
              <a:solidFill>
                <a:srgbClr val="0070C0"/>
              </a:solidFill>
              <a:prstDash val="solid"/>
              <a:miter lim="800000"/>
              <a:headEnd type="none" w="sm" len="sm"/>
              <a:tailEnd type="none" w="sm" len="sm"/>
            </a:ln>
          </p:spPr>
        </p:cxnSp>
      </p:grpSp>
      <p:sp>
        <p:nvSpPr>
          <p:cNvPr id="575" name="Google Shape;575;g30c3f01b946_0_12"/>
          <p:cNvSpPr txBox="1">
            <a:spLocks noGrp="1"/>
          </p:cNvSpPr>
          <p:nvPr>
            <p:ph type="title"/>
          </p:nvPr>
        </p:nvSpPr>
        <p:spPr>
          <a:xfrm>
            <a:off x="359994" y="526817"/>
            <a:ext cx="6241200" cy="369300"/>
          </a:xfrm>
          <a:prstGeom prst="rect">
            <a:avLst/>
          </a:prstGeom>
          <a:noFill/>
          <a:ln>
            <a:noFill/>
          </a:ln>
        </p:spPr>
        <p:txBody>
          <a:bodyPr spcFirstLastPara="1" wrap="square" lIns="91425" tIns="45700" rIns="91425" bIns="45700" anchor="b" anchorCtr="0">
            <a:sp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４．休憩時間を自動で差し引く</a:t>
            </a:r>
            <a:endParaRPr sz="1800" b="1">
              <a:latin typeface="Arial"/>
              <a:ea typeface="Arial"/>
              <a:cs typeface="Arial"/>
              <a:sym typeface="Arial"/>
            </a:endParaRPr>
          </a:p>
        </p:txBody>
      </p:sp>
      <p:cxnSp>
        <p:nvCxnSpPr>
          <p:cNvPr id="576" name="Google Shape;576;g30c3f01b946_0_12"/>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577" name="Google Shape;577;g30c3f01b946_0_12"/>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29</a:t>
            </a:fld>
            <a:endParaRPr/>
          </a:p>
        </p:txBody>
      </p:sp>
      <p:pic>
        <p:nvPicPr>
          <p:cNvPr id="578" name="Google Shape;578;g30c3f01b946_0_12"/>
          <p:cNvPicPr preferRelativeResize="0"/>
          <p:nvPr/>
        </p:nvPicPr>
        <p:blipFill rotWithShape="1">
          <a:blip r:embed="rId3">
            <a:alphaModFix/>
          </a:blip>
          <a:srcRect/>
          <a:stretch/>
        </p:blipFill>
        <p:spPr>
          <a:xfrm>
            <a:off x="601577" y="2013685"/>
            <a:ext cx="5654845" cy="681450"/>
          </a:xfrm>
          <a:prstGeom prst="rect">
            <a:avLst/>
          </a:prstGeom>
          <a:noFill/>
          <a:ln>
            <a:noFill/>
          </a:ln>
        </p:spPr>
      </p:pic>
      <p:grpSp>
        <p:nvGrpSpPr>
          <p:cNvPr id="579" name="Google Shape;579;g30c3f01b946_0_12"/>
          <p:cNvGrpSpPr/>
          <p:nvPr/>
        </p:nvGrpSpPr>
        <p:grpSpPr>
          <a:xfrm>
            <a:off x="359975" y="972314"/>
            <a:ext cx="6138025" cy="974624"/>
            <a:chOff x="359975" y="972314"/>
            <a:chExt cx="6138025" cy="974624"/>
          </a:xfrm>
        </p:grpSpPr>
        <p:sp>
          <p:nvSpPr>
            <p:cNvPr id="580" name="Google Shape;580;g30c3f01b946_0_12"/>
            <p:cNvSpPr txBox="1"/>
            <p:nvPr/>
          </p:nvSpPr>
          <p:spPr>
            <a:xfrm>
              <a:off x="359975" y="972314"/>
              <a:ext cx="61380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000"/>
                </a:spcAft>
                <a:buClr>
                  <a:schemeClr val="dk1"/>
                </a:buClr>
                <a:buSzPts val="1050"/>
                <a:buFont typeface="Arial"/>
                <a:buNone/>
              </a:pPr>
              <a:r>
                <a:rPr lang="ja-JP" sz="1200" b="1">
                  <a:solidFill>
                    <a:schemeClr val="dk1"/>
                  </a:solidFill>
                </a:rPr>
                <a:t>■時刻で管理</a:t>
              </a:r>
              <a:endParaRPr sz="1100">
                <a:solidFill>
                  <a:schemeClr val="dk1"/>
                </a:solidFill>
              </a:endParaRPr>
            </a:p>
          </p:txBody>
        </p:sp>
        <p:sp>
          <p:nvSpPr>
            <p:cNvPr id="581" name="Google Shape;581;g30c3f01b946_0_12"/>
            <p:cNvSpPr txBox="1"/>
            <p:nvPr/>
          </p:nvSpPr>
          <p:spPr>
            <a:xfrm>
              <a:off x="360000" y="1269838"/>
              <a:ext cx="6138000" cy="677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ja-JP" sz="1100">
                  <a:solidFill>
                    <a:schemeClr val="dk1"/>
                  </a:solidFill>
                </a:rPr>
                <a:t>時間帯で休憩時間を指定します。時間帯は、６つまで設定できます。</a:t>
              </a:r>
              <a:endParaRPr sz="1100">
                <a:solidFill>
                  <a:schemeClr val="dk1"/>
                </a:solidFill>
              </a:endParaRPr>
            </a:p>
            <a:p>
              <a:pPr marL="0" lvl="0" indent="0" algn="l" rtl="0">
                <a:lnSpc>
                  <a:spcPct val="115000"/>
                </a:lnSpc>
                <a:spcBef>
                  <a:spcPts val="1000"/>
                </a:spcBef>
                <a:spcAft>
                  <a:spcPts val="1000"/>
                </a:spcAft>
                <a:buNone/>
              </a:pPr>
              <a:r>
                <a:rPr lang="ja-JP" sz="1100">
                  <a:solidFill>
                    <a:schemeClr val="dk1"/>
                  </a:solidFill>
                </a:rPr>
                <a:t>例）12：00～13：00、15：00～15：30を休憩とする。</a:t>
              </a:r>
              <a:endParaRPr sz="1100">
                <a:solidFill>
                  <a:schemeClr val="dk1"/>
                </a:solidFill>
              </a:endParaRPr>
            </a:p>
          </p:txBody>
        </p:sp>
      </p:grpSp>
      <p:graphicFrame>
        <p:nvGraphicFramePr>
          <p:cNvPr id="582" name="Google Shape;582;g30c3f01b946_0_12"/>
          <p:cNvGraphicFramePr/>
          <p:nvPr/>
        </p:nvGraphicFramePr>
        <p:xfrm>
          <a:off x="445550" y="2761883"/>
          <a:ext cx="3000000" cy="3000000"/>
        </p:xfrm>
        <a:graphic>
          <a:graphicData uri="http://schemas.openxmlformats.org/drawingml/2006/table">
            <a:tbl>
              <a:tblPr>
                <a:noFill/>
                <a:tableStyleId>{991882D1-829E-4563-A5F8-932A5333A08F}</a:tableStyleId>
              </a:tblPr>
              <a:tblGrid>
                <a:gridCol w="1211850">
                  <a:extLst>
                    <a:ext uri="{9D8B030D-6E8A-4147-A177-3AD203B41FA5}">
                      <a16:colId xmlns:a16="http://schemas.microsoft.com/office/drawing/2014/main" val="20000"/>
                    </a:ext>
                  </a:extLst>
                </a:gridCol>
                <a:gridCol w="4755050">
                  <a:extLst>
                    <a:ext uri="{9D8B030D-6E8A-4147-A177-3AD203B41FA5}">
                      <a16:colId xmlns:a16="http://schemas.microsoft.com/office/drawing/2014/main" val="20001"/>
                    </a:ext>
                  </a:extLst>
                </a:gridCol>
              </a:tblGrid>
              <a:tr h="455575">
                <a:tc>
                  <a:txBody>
                    <a:bodyPr/>
                    <a:lstStyle/>
                    <a:p>
                      <a:pPr marL="0" marR="0" lvl="0" indent="0" algn="l" rtl="0">
                        <a:lnSpc>
                          <a:spcPct val="115000"/>
                        </a:lnSpc>
                        <a:spcBef>
                          <a:spcPts val="0"/>
                        </a:spcBef>
                        <a:spcAft>
                          <a:spcPts val="1000"/>
                        </a:spcAft>
                        <a:buClr>
                          <a:srgbClr val="000000"/>
                        </a:buClr>
                        <a:buSzPts val="1050"/>
                        <a:buFont typeface="Arial"/>
                        <a:buNone/>
                      </a:pPr>
                      <a:r>
                        <a:rPr lang="ja-JP" sz="1100">
                          <a:solidFill>
                            <a:schemeClr val="dk1"/>
                          </a:solidFill>
                        </a:rPr>
                        <a:t>自動休憩時間</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lvl="0" indent="0" algn="l" rtl="0">
                        <a:lnSpc>
                          <a:spcPct val="115000"/>
                        </a:lnSpc>
                        <a:spcBef>
                          <a:spcPts val="0"/>
                        </a:spcBef>
                        <a:spcAft>
                          <a:spcPts val="1000"/>
                        </a:spcAft>
                        <a:buClr>
                          <a:schemeClr val="dk1"/>
                        </a:buClr>
                        <a:buSzPts val="1100"/>
                        <a:buFont typeface="Arial"/>
                        <a:buNone/>
                      </a:pPr>
                      <a:r>
                        <a:rPr lang="ja-JP" sz="1100">
                          <a:solidFill>
                            <a:schemeClr val="dk1"/>
                          </a:solidFill>
                        </a:rPr>
                        <a:t>休憩時間として扱う時間帯を指定します。</a:t>
                      </a:r>
                      <a:br>
                        <a:rPr lang="ja-JP" sz="1100">
                          <a:solidFill>
                            <a:schemeClr val="dk1"/>
                          </a:solidFill>
                        </a:rPr>
                      </a:br>
                      <a:r>
                        <a:rPr lang="ja-JP" sz="1100">
                          <a:solidFill>
                            <a:schemeClr val="dk1"/>
                          </a:solidFill>
                        </a:rPr>
                        <a:t>＋ボタンで設定を増やし、－ボタンで減らします。</a:t>
                      </a:r>
                      <a:endParaRPr sz="1100">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bl>
          </a:graphicData>
        </a:graphic>
      </p:graphicFrame>
      <p:grpSp>
        <p:nvGrpSpPr>
          <p:cNvPr id="583" name="Google Shape;583;g30c3f01b946_0_12"/>
          <p:cNvGrpSpPr/>
          <p:nvPr/>
        </p:nvGrpSpPr>
        <p:grpSpPr>
          <a:xfrm>
            <a:off x="360000" y="3360405"/>
            <a:ext cx="6345000" cy="1453647"/>
            <a:chOff x="360000" y="3360405"/>
            <a:chExt cx="6345000" cy="1453647"/>
          </a:xfrm>
        </p:grpSpPr>
        <p:sp>
          <p:nvSpPr>
            <p:cNvPr id="584" name="Google Shape;584;g30c3f01b946_0_12"/>
            <p:cNvSpPr txBox="1"/>
            <p:nvPr/>
          </p:nvSpPr>
          <p:spPr>
            <a:xfrm>
              <a:off x="360000" y="3360405"/>
              <a:ext cx="6345000" cy="54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000"/>
                </a:spcAft>
                <a:buNone/>
              </a:pPr>
              <a:r>
                <a:rPr lang="ja-JP" sz="1100">
                  <a:solidFill>
                    <a:schemeClr val="dk1"/>
                  </a:solidFill>
                </a:rPr>
                <a:t>最後に、適用開始日を指定し、「保存」ボタンをクリックして設定を保存します。</a:t>
              </a:r>
              <a:br>
                <a:rPr lang="ja-JP" sz="1100">
                  <a:solidFill>
                    <a:schemeClr val="dk1"/>
                  </a:solidFill>
                </a:rPr>
              </a:br>
              <a:r>
                <a:rPr lang="ja-JP" sz="1100">
                  <a:solidFill>
                    <a:schemeClr val="dk1"/>
                  </a:solidFill>
                </a:rPr>
                <a:t>適用開始日として過去日を指定した場合、過去の勤怠情報にさかのぼって自動休憩を適用します。</a:t>
              </a:r>
              <a:endParaRPr sz="1100">
                <a:solidFill>
                  <a:schemeClr val="dk1"/>
                </a:solidFill>
              </a:endParaRPr>
            </a:p>
          </p:txBody>
        </p:sp>
        <p:pic>
          <p:nvPicPr>
            <p:cNvPr id="585" name="Google Shape;585;g30c3f01b946_0_12"/>
            <p:cNvPicPr preferRelativeResize="0"/>
            <p:nvPr/>
          </p:nvPicPr>
          <p:blipFill>
            <a:blip r:embed="rId4">
              <a:alphaModFix/>
            </a:blip>
            <a:stretch>
              <a:fillRect/>
            </a:stretch>
          </p:blipFill>
          <p:spPr>
            <a:xfrm>
              <a:off x="1824038" y="3975853"/>
              <a:ext cx="3209925" cy="838200"/>
            </a:xfrm>
            <a:prstGeom prst="rect">
              <a:avLst/>
            </a:prstGeom>
            <a:noFill/>
            <a:ln>
              <a:noFill/>
            </a:ln>
          </p:spPr>
        </p:pic>
      </p:grpSp>
      <p:sp>
        <p:nvSpPr>
          <p:cNvPr id="586" name="Google Shape;586;g30c3f01b946_0_12"/>
          <p:cNvSpPr/>
          <p:nvPr/>
        </p:nvSpPr>
        <p:spPr>
          <a:xfrm>
            <a:off x="460950" y="4976050"/>
            <a:ext cx="5936100" cy="2067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ja-JP" sz="1100" b="1">
                <a:solidFill>
                  <a:schemeClr val="dk1"/>
                </a:solidFill>
                <a:latin typeface="Calibri"/>
                <a:ea typeface="Calibri"/>
                <a:cs typeface="Calibri"/>
                <a:sym typeface="Calibri"/>
              </a:rPr>
              <a:t>注意事項</a:t>
            </a:r>
            <a:endParaRPr sz="1100" b="1">
              <a:solidFill>
                <a:schemeClr val="dk1"/>
              </a:solidFill>
              <a:latin typeface="Calibri"/>
              <a:ea typeface="Calibri"/>
              <a:cs typeface="Calibri"/>
              <a:sym typeface="Calibri"/>
            </a:endParaRPr>
          </a:p>
          <a:p>
            <a:pPr marL="0" lvl="0" indent="0" algn="l" rtl="0">
              <a:lnSpc>
                <a:spcPct val="115000"/>
              </a:lnSpc>
              <a:spcBef>
                <a:spcPts val="500"/>
              </a:spcBef>
              <a:spcAft>
                <a:spcPts val="0"/>
              </a:spcAft>
              <a:buNone/>
            </a:pPr>
            <a:r>
              <a:rPr lang="ja-JP" sz="1100">
                <a:solidFill>
                  <a:schemeClr val="dk1"/>
                </a:solidFill>
                <a:latin typeface="Calibri"/>
                <a:ea typeface="Calibri"/>
                <a:cs typeface="Calibri"/>
                <a:sym typeface="Calibri"/>
              </a:rPr>
              <a:t>ひとりのスタッフに対して複数の自動休憩設定が適用できる状態になっている場合、</a:t>
            </a:r>
            <a:br>
              <a:rPr lang="ja-JP" sz="1100">
                <a:solidFill>
                  <a:schemeClr val="dk1"/>
                </a:solidFill>
                <a:latin typeface="Calibri"/>
                <a:ea typeface="Calibri"/>
                <a:cs typeface="Calibri"/>
                <a:sym typeface="Calibri"/>
              </a:rPr>
            </a:br>
            <a:r>
              <a:rPr lang="ja-JP" sz="1100">
                <a:solidFill>
                  <a:schemeClr val="dk1"/>
                </a:solidFill>
                <a:latin typeface="Calibri"/>
                <a:ea typeface="Calibri"/>
                <a:cs typeface="Calibri"/>
                <a:sym typeface="Calibri"/>
              </a:rPr>
              <a:t>該当スタッフのメイングループ向けに作成された設定が優先して適用されます。</a:t>
            </a:r>
            <a:br>
              <a:rPr lang="ja-JP" sz="1100">
                <a:solidFill>
                  <a:schemeClr val="dk1"/>
                </a:solidFill>
                <a:latin typeface="Calibri"/>
                <a:ea typeface="Calibri"/>
                <a:cs typeface="Calibri"/>
                <a:sym typeface="Calibri"/>
              </a:rPr>
            </a:br>
            <a:r>
              <a:rPr lang="ja-JP" sz="1100">
                <a:solidFill>
                  <a:schemeClr val="dk1"/>
                </a:solidFill>
                <a:latin typeface="Calibri"/>
                <a:ea typeface="Calibri"/>
                <a:cs typeface="Calibri"/>
                <a:sym typeface="Calibri"/>
              </a:rPr>
              <a:t>メイングループ向けの設定がない場合は、紐づく親グループ向けの設定が適用されます。</a:t>
            </a:r>
            <a:br>
              <a:rPr lang="ja-JP" sz="1100">
                <a:solidFill>
                  <a:schemeClr val="dk1"/>
                </a:solidFill>
                <a:latin typeface="Calibri"/>
                <a:ea typeface="Calibri"/>
                <a:cs typeface="Calibri"/>
                <a:sym typeface="Calibri"/>
              </a:rPr>
            </a:br>
            <a:r>
              <a:rPr lang="ja-JP" sz="1100">
                <a:solidFill>
                  <a:schemeClr val="dk1"/>
                </a:solidFill>
                <a:latin typeface="Calibri"/>
                <a:ea typeface="Calibri"/>
                <a:cs typeface="Calibri"/>
                <a:sym typeface="Calibri"/>
              </a:rPr>
              <a:t>それも無い場合は、全社向けの設定が適用されます。</a:t>
            </a:r>
            <a:endParaRPr sz="1100">
              <a:solidFill>
                <a:schemeClr val="dk1"/>
              </a:solidFill>
              <a:latin typeface="Calibri"/>
              <a:ea typeface="Calibri"/>
              <a:cs typeface="Calibri"/>
              <a:sym typeface="Calibri"/>
            </a:endParaRPr>
          </a:p>
          <a:p>
            <a:pPr marL="0" lvl="0" indent="0" algn="l" rtl="0">
              <a:lnSpc>
                <a:spcPct val="115000"/>
              </a:lnSpc>
              <a:spcBef>
                <a:spcPts val="500"/>
              </a:spcBef>
              <a:spcAft>
                <a:spcPts val="0"/>
              </a:spcAft>
              <a:buNone/>
            </a:pPr>
            <a:r>
              <a:rPr lang="ja-JP" sz="1100">
                <a:solidFill>
                  <a:schemeClr val="dk1"/>
                </a:solidFill>
                <a:latin typeface="Calibri"/>
                <a:ea typeface="Calibri"/>
                <a:cs typeface="Calibri"/>
                <a:sym typeface="Calibri"/>
              </a:rPr>
              <a:t>例）メイングループ：Aグループ、スタッフ種別：正社員のスタッフの場合</a:t>
            </a:r>
            <a:endParaRPr sz="1100">
              <a:solidFill>
                <a:schemeClr val="dk1"/>
              </a:solidFill>
              <a:latin typeface="Calibri"/>
              <a:ea typeface="Calibri"/>
              <a:cs typeface="Calibri"/>
              <a:sym typeface="Calibri"/>
            </a:endParaRPr>
          </a:p>
          <a:p>
            <a:pPr marL="0" lvl="0" indent="0" algn="l" rtl="0">
              <a:lnSpc>
                <a:spcPct val="115000"/>
              </a:lnSpc>
              <a:spcBef>
                <a:spcPts val="500"/>
              </a:spcBef>
              <a:spcAft>
                <a:spcPts val="500"/>
              </a:spcAft>
              <a:buNone/>
            </a:pPr>
            <a:r>
              <a:rPr lang="ja-JP" sz="1100">
                <a:solidFill>
                  <a:schemeClr val="dk1"/>
                </a:solidFill>
                <a:latin typeface="Calibri"/>
                <a:ea typeface="Calibri"/>
                <a:cs typeface="Calibri"/>
                <a:sym typeface="Calibri"/>
              </a:rPr>
              <a:t>優先して適用される順番は以下の通りとなります。</a:t>
            </a:r>
            <a:br>
              <a:rPr lang="ja-JP" sz="1100">
                <a:solidFill>
                  <a:schemeClr val="dk1"/>
                </a:solidFill>
                <a:latin typeface="Calibri"/>
                <a:ea typeface="Calibri"/>
                <a:cs typeface="Calibri"/>
                <a:sym typeface="Calibri"/>
              </a:rPr>
            </a:br>
            <a:r>
              <a:rPr lang="ja-JP" sz="1100">
                <a:solidFill>
                  <a:schemeClr val="dk1"/>
                </a:solidFill>
                <a:latin typeface="Calibri"/>
                <a:ea typeface="Calibri"/>
                <a:cs typeface="Calibri"/>
                <a:sym typeface="Calibri"/>
              </a:rPr>
              <a:t>「Aグループ / 正社員」→「Aグループ / 全て」→「全て / 正社員」→「全て / 全て」</a:t>
            </a:r>
            <a:endParaRPr sz="11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308d1ffc617_0_0"/>
          <p:cNvSpPr txBox="1">
            <a:spLocks noGrp="1"/>
          </p:cNvSpPr>
          <p:nvPr>
            <p:ph type="title"/>
          </p:nvPr>
        </p:nvSpPr>
        <p:spPr>
          <a:xfrm>
            <a:off x="276447" y="472778"/>
            <a:ext cx="6241200" cy="41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i="0" u="none" strike="noStrike" cap="none">
                <a:latin typeface="Arial"/>
                <a:ea typeface="Arial"/>
                <a:cs typeface="Arial"/>
                <a:sym typeface="Arial"/>
              </a:rPr>
              <a:t>もくじ</a:t>
            </a:r>
            <a:endParaRPr sz="1100" b="0" i="0" u="none" strike="noStrike" cap="none">
              <a:latin typeface="Arial"/>
              <a:ea typeface="Arial"/>
              <a:cs typeface="Arial"/>
              <a:sym typeface="Arial"/>
            </a:endParaRPr>
          </a:p>
        </p:txBody>
      </p:sp>
      <p:cxnSp>
        <p:nvCxnSpPr>
          <p:cNvPr id="153" name="Google Shape;153;g308d1ffc617_0_0"/>
          <p:cNvCxnSpPr/>
          <p:nvPr/>
        </p:nvCxnSpPr>
        <p:spPr>
          <a:xfrm>
            <a:off x="308400" y="882567"/>
            <a:ext cx="6241200" cy="0"/>
          </a:xfrm>
          <a:prstGeom prst="straightConnector1">
            <a:avLst/>
          </a:prstGeom>
          <a:noFill/>
          <a:ln w="9525" cap="flat" cmpd="sng">
            <a:solidFill>
              <a:srgbClr val="0070C0"/>
            </a:solidFill>
            <a:prstDash val="solid"/>
            <a:miter lim="800000"/>
            <a:headEnd type="none" w="sm" len="sm"/>
            <a:tailEnd type="none" w="sm" len="sm"/>
          </a:ln>
        </p:spPr>
      </p:cxnSp>
      <p:grpSp>
        <p:nvGrpSpPr>
          <p:cNvPr id="154" name="Google Shape;154;g308d1ffc617_0_0"/>
          <p:cNvGrpSpPr/>
          <p:nvPr/>
        </p:nvGrpSpPr>
        <p:grpSpPr>
          <a:xfrm>
            <a:off x="-2" y="348586"/>
            <a:ext cx="6857832" cy="57861"/>
            <a:chOff x="276446" y="1127056"/>
            <a:chExt cx="6241201" cy="45084"/>
          </a:xfrm>
        </p:grpSpPr>
        <p:cxnSp>
          <p:nvCxnSpPr>
            <p:cNvPr id="155" name="Google Shape;155;g308d1ffc617_0_0"/>
            <p:cNvCxnSpPr/>
            <p:nvPr/>
          </p:nvCxnSpPr>
          <p:spPr>
            <a:xfrm>
              <a:off x="276447" y="1127056"/>
              <a:ext cx="6241200" cy="0"/>
            </a:xfrm>
            <a:prstGeom prst="straightConnector1">
              <a:avLst/>
            </a:prstGeom>
            <a:noFill/>
            <a:ln w="38100" cap="flat" cmpd="sng">
              <a:solidFill>
                <a:srgbClr val="0070C0"/>
              </a:solidFill>
              <a:prstDash val="solid"/>
              <a:miter lim="800000"/>
              <a:headEnd type="none" w="sm" len="sm"/>
              <a:tailEnd type="none" w="sm" len="sm"/>
            </a:ln>
          </p:spPr>
        </p:cxnSp>
        <p:cxnSp>
          <p:nvCxnSpPr>
            <p:cNvPr id="156" name="Google Shape;156;g308d1ffc617_0_0"/>
            <p:cNvCxnSpPr/>
            <p:nvPr/>
          </p:nvCxnSpPr>
          <p:spPr>
            <a:xfrm>
              <a:off x="276446" y="1172140"/>
              <a:ext cx="6241200" cy="0"/>
            </a:xfrm>
            <a:prstGeom prst="straightConnector1">
              <a:avLst/>
            </a:prstGeom>
            <a:noFill/>
            <a:ln w="9525" cap="flat" cmpd="sng">
              <a:solidFill>
                <a:srgbClr val="0070C0"/>
              </a:solidFill>
              <a:prstDash val="solid"/>
              <a:miter lim="800000"/>
              <a:headEnd type="none" w="sm" len="sm"/>
              <a:tailEnd type="none" w="sm" len="sm"/>
            </a:ln>
          </p:spPr>
        </p:cxnSp>
      </p:grpSp>
      <p:grpSp>
        <p:nvGrpSpPr>
          <p:cNvPr id="157" name="Google Shape;157;g308d1ffc617_0_0"/>
          <p:cNvGrpSpPr/>
          <p:nvPr/>
        </p:nvGrpSpPr>
        <p:grpSpPr>
          <a:xfrm>
            <a:off x="360300" y="1069580"/>
            <a:ext cx="6073500" cy="1770150"/>
            <a:chOff x="360300" y="1069580"/>
            <a:chExt cx="6073500" cy="1770150"/>
          </a:xfrm>
        </p:grpSpPr>
        <p:sp>
          <p:nvSpPr>
            <p:cNvPr id="158" name="Google Shape;158;g308d1ffc617_0_0"/>
            <p:cNvSpPr txBox="1"/>
            <p:nvPr/>
          </p:nvSpPr>
          <p:spPr>
            <a:xfrm>
              <a:off x="2220875" y="1446830"/>
              <a:ext cx="3699900" cy="1392900"/>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Clr>
                  <a:srgbClr val="000000"/>
                </a:buClr>
                <a:buSzPts val="1600"/>
                <a:buFont typeface="Arial"/>
                <a:buNone/>
              </a:pPr>
              <a:r>
                <a:rPr lang="ja-JP" sz="1600" b="1" i="0" u="none" strike="noStrike" cap="none">
                  <a:solidFill>
                    <a:schemeClr val="dk1"/>
                  </a:solidFill>
                  <a:latin typeface="Arial"/>
                  <a:ea typeface="Arial"/>
                  <a:cs typeface="Arial"/>
                  <a:sym typeface="Arial"/>
                </a:rPr>
                <a:t>　</a:t>
              </a:r>
              <a:r>
                <a:rPr lang="ja-JP" sz="1100" b="0" i="0" u="none" strike="noStrike" cap="none">
                  <a:solidFill>
                    <a:schemeClr val="dk1"/>
                  </a:solidFill>
                  <a:latin typeface="Arial"/>
                  <a:ea typeface="Arial"/>
                  <a:cs typeface="Arial"/>
                  <a:sym typeface="Arial"/>
                </a:rPr>
                <a:t>･････････････････････････････</a:t>
              </a:r>
              <a:endParaRPr sz="11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a:t>
              </a:r>
              <a:br>
                <a:rPr lang="ja-JP" sz="1100" b="0" i="0" u="none" strike="noStrike" cap="none">
                  <a:solidFill>
                    <a:schemeClr val="dk1"/>
                  </a:solidFill>
                  <a:latin typeface="Arial"/>
                  <a:ea typeface="Arial"/>
                  <a:cs typeface="Arial"/>
                  <a:sym typeface="Arial"/>
                </a:rPr>
              </a:br>
              <a:r>
                <a:rPr lang="ja-JP" sz="1100" b="0" i="0" u="none" strike="noStrike" cap="none">
                  <a:solidFill>
                    <a:schemeClr val="dk1"/>
                  </a:solidFill>
                  <a:latin typeface="Arial"/>
                  <a:ea typeface="Arial"/>
                  <a:cs typeface="Arial"/>
                  <a:sym typeface="Arial"/>
                </a:rPr>
                <a:t>･････････････････････････････</a:t>
              </a:r>
              <a:br>
                <a:rPr lang="ja-JP" sz="1100" b="0" i="0" u="none" strike="noStrike" cap="none">
                  <a:solidFill>
                    <a:schemeClr val="dk1"/>
                  </a:solidFill>
                  <a:latin typeface="Arial"/>
                  <a:ea typeface="Arial"/>
                  <a:cs typeface="Arial"/>
                  <a:sym typeface="Arial"/>
                </a:rPr>
              </a:br>
              <a:r>
                <a:rPr lang="ja-JP" sz="1100">
                  <a:solidFill>
                    <a:schemeClr val="dk1"/>
                  </a:solidFill>
                </a:rPr>
                <a:t>･････････････････････････････</a:t>
              </a:r>
              <a:br>
                <a:rPr lang="ja-JP" sz="1100">
                  <a:solidFill>
                    <a:schemeClr val="dk1"/>
                  </a:solidFill>
                </a:rPr>
              </a:br>
              <a:r>
                <a:rPr lang="ja-JP" sz="1100">
                  <a:solidFill>
                    <a:schemeClr val="dk1"/>
                  </a:solidFill>
                </a:rPr>
                <a:t>･････････････････････････････</a:t>
              </a:r>
              <a:endParaRPr sz="1800" b="0" i="0" u="none" strike="noStrike" cap="none">
                <a:solidFill>
                  <a:schemeClr val="dk1"/>
                </a:solidFill>
                <a:latin typeface="Arial"/>
                <a:ea typeface="Arial"/>
                <a:cs typeface="Arial"/>
                <a:sym typeface="Arial"/>
              </a:endParaRPr>
            </a:p>
          </p:txBody>
        </p:sp>
        <p:sp>
          <p:nvSpPr>
            <p:cNvPr id="159" name="Google Shape;159;g308d1ffc617_0_0"/>
            <p:cNvSpPr txBox="1"/>
            <p:nvPr/>
          </p:nvSpPr>
          <p:spPr>
            <a:xfrm>
              <a:off x="5769000" y="1458380"/>
              <a:ext cx="664800" cy="1369800"/>
            </a:xfrm>
            <a:prstGeom prst="rect">
              <a:avLst/>
            </a:prstGeom>
            <a:noFill/>
            <a:ln>
              <a:noFill/>
            </a:ln>
          </p:spPr>
          <p:txBody>
            <a:bodyPr spcFirstLastPara="1" wrap="square" lIns="91425" tIns="91425" rIns="91425" bIns="91425" anchor="t" anchorCtr="0">
              <a:spAutoFit/>
            </a:bodyPr>
            <a:lstStyle/>
            <a:p>
              <a:pPr marL="0" marR="0" lvl="0" indent="0" algn="r" rtl="0">
                <a:lnSpc>
                  <a:spcPct val="150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p.4</a:t>
              </a:r>
              <a:r>
                <a:rPr lang="ja-JP" sz="1100">
                  <a:solidFill>
                    <a:schemeClr val="dk1"/>
                  </a:solidFill>
                </a:rPr>
                <a:t>9</a:t>
              </a:r>
              <a:endParaRPr sz="11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p.</a:t>
              </a:r>
              <a:r>
                <a:rPr lang="ja-JP" sz="1100">
                  <a:solidFill>
                    <a:schemeClr val="dk1"/>
                  </a:solidFill>
                </a:rPr>
                <a:t>53</a:t>
              </a:r>
              <a:r>
                <a:rPr lang="ja-JP" sz="1100" b="0" i="0" u="none" strike="noStrike" cap="none">
                  <a:solidFill>
                    <a:schemeClr val="dk1"/>
                  </a:solidFill>
                  <a:latin typeface="Arial"/>
                  <a:ea typeface="Arial"/>
                  <a:cs typeface="Arial"/>
                  <a:sym typeface="Arial"/>
                </a:rPr>
                <a:t/>
              </a:r>
              <a:br>
                <a:rPr lang="ja-JP" sz="1100" b="0" i="0" u="none" strike="noStrike" cap="none">
                  <a:solidFill>
                    <a:schemeClr val="dk1"/>
                  </a:solidFill>
                  <a:latin typeface="Arial"/>
                  <a:ea typeface="Arial"/>
                  <a:cs typeface="Arial"/>
                  <a:sym typeface="Arial"/>
                </a:rPr>
              </a:br>
              <a:r>
                <a:rPr lang="ja-JP" sz="1100" b="0" i="0" u="none" strike="noStrike" cap="none">
                  <a:solidFill>
                    <a:schemeClr val="dk1"/>
                  </a:solidFill>
                  <a:latin typeface="Arial"/>
                  <a:ea typeface="Arial"/>
                  <a:cs typeface="Arial"/>
                  <a:sym typeface="Arial"/>
                </a:rPr>
                <a:t>p.</a:t>
              </a:r>
              <a:r>
                <a:rPr lang="ja-JP" sz="1100">
                  <a:solidFill>
                    <a:schemeClr val="dk1"/>
                  </a:solidFill>
                </a:rPr>
                <a:t>63</a:t>
              </a:r>
              <a:br>
                <a:rPr lang="ja-JP" sz="1100">
                  <a:solidFill>
                    <a:schemeClr val="dk1"/>
                  </a:solidFill>
                </a:rPr>
              </a:br>
              <a:r>
                <a:rPr lang="ja-JP" sz="1100">
                  <a:solidFill>
                    <a:schemeClr val="dk1"/>
                  </a:solidFill>
                </a:rPr>
                <a:t>p.65</a:t>
              </a:r>
              <a:br>
                <a:rPr lang="ja-JP" sz="1100">
                  <a:solidFill>
                    <a:schemeClr val="dk1"/>
                  </a:solidFill>
                </a:rPr>
              </a:br>
              <a:r>
                <a:rPr lang="ja-JP" sz="1100">
                  <a:solidFill>
                    <a:schemeClr val="dk1"/>
                  </a:solidFill>
                </a:rPr>
                <a:t>p.72</a:t>
              </a:r>
              <a:endParaRPr sz="1400" b="0" i="0" u="none" strike="noStrike" cap="none">
                <a:solidFill>
                  <a:schemeClr val="dk1"/>
                </a:solidFill>
                <a:latin typeface="Calibri"/>
                <a:ea typeface="Calibri"/>
                <a:cs typeface="Calibri"/>
                <a:sym typeface="Calibri"/>
              </a:endParaRPr>
            </a:p>
          </p:txBody>
        </p:sp>
        <p:sp>
          <p:nvSpPr>
            <p:cNvPr id="160" name="Google Shape;160;g308d1ffc617_0_0"/>
            <p:cNvSpPr txBox="1"/>
            <p:nvPr/>
          </p:nvSpPr>
          <p:spPr>
            <a:xfrm>
              <a:off x="360300" y="1458380"/>
              <a:ext cx="3432300" cy="13698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１．工数管理の流れ</a:t>
              </a:r>
              <a:endParaRPr sz="11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２．</a:t>
              </a:r>
              <a:r>
                <a:rPr lang="ja-JP" sz="1100">
                  <a:solidFill>
                    <a:schemeClr val="dk1"/>
                  </a:solidFill>
                </a:rPr>
                <a:t>工数管理の利用を開始する</a:t>
              </a:r>
              <a:r>
                <a:rPr lang="ja-JP" sz="1100" b="0" i="0" u="none" strike="noStrike" cap="none">
                  <a:solidFill>
                    <a:schemeClr val="dk1"/>
                  </a:solidFill>
                  <a:latin typeface="Arial"/>
                  <a:ea typeface="Arial"/>
                  <a:cs typeface="Arial"/>
                  <a:sym typeface="Arial"/>
                </a:rPr>
                <a:t/>
              </a:r>
              <a:br>
                <a:rPr lang="ja-JP" sz="1100" b="0" i="0" u="none" strike="noStrike" cap="none">
                  <a:solidFill>
                    <a:schemeClr val="dk1"/>
                  </a:solidFill>
                  <a:latin typeface="Arial"/>
                  <a:ea typeface="Arial"/>
                  <a:cs typeface="Arial"/>
                  <a:sym typeface="Arial"/>
                </a:rPr>
              </a:br>
              <a:r>
                <a:rPr lang="ja-JP" sz="1100">
                  <a:solidFill>
                    <a:schemeClr val="dk1"/>
                  </a:solidFill>
                </a:rPr>
                <a:t>３．工数を集計する</a:t>
              </a:r>
              <a:r>
                <a:rPr lang="ja-JP" sz="1100" b="0" i="0" u="none" strike="noStrike" cap="none">
                  <a:solidFill>
                    <a:schemeClr val="dk1"/>
                  </a:solidFill>
                  <a:latin typeface="Arial"/>
                  <a:ea typeface="Arial"/>
                  <a:cs typeface="Arial"/>
                  <a:sym typeface="Arial"/>
                </a:rPr>
                <a:t/>
              </a:r>
              <a:br>
                <a:rPr lang="ja-JP" sz="1100" b="0" i="0" u="none" strike="noStrike" cap="none">
                  <a:solidFill>
                    <a:schemeClr val="dk1"/>
                  </a:solidFill>
                  <a:latin typeface="Arial"/>
                  <a:ea typeface="Arial"/>
                  <a:cs typeface="Arial"/>
                  <a:sym typeface="Arial"/>
                </a:rPr>
              </a:br>
              <a:r>
                <a:rPr lang="ja-JP" sz="1100">
                  <a:solidFill>
                    <a:schemeClr val="dk1"/>
                  </a:solidFill>
                </a:rPr>
                <a:t>４</a:t>
              </a:r>
              <a:r>
                <a:rPr lang="ja-JP" sz="1100" b="0" i="0" u="none" strike="noStrike" cap="none">
                  <a:solidFill>
                    <a:schemeClr val="dk1"/>
                  </a:solidFill>
                  <a:latin typeface="Arial"/>
                  <a:ea typeface="Arial"/>
                  <a:cs typeface="Arial"/>
                  <a:sym typeface="Arial"/>
                </a:rPr>
                <a:t>．グループ管理者が利用する場合</a:t>
              </a:r>
              <a:br>
                <a:rPr lang="ja-JP" sz="1100" b="0" i="0" u="none" strike="noStrike" cap="none">
                  <a:solidFill>
                    <a:schemeClr val="dk1"/>
                  </a:solidFill>
                  <a:latin typeface="Arial"/>
                  <a:ea typeface="Arial"/>
                  <a:cs typeface="Arial"/>
                  <a:sym typeface="Arial"/>
                </a:rPr>
              </a:br>
              <a:r>
                <a:rPr lang="ja-JP" sz="1100">
                  <a:solidFill>
                    <a:schemeClr val="dk1"/>
                  </a:solidFill>
                </a:rPr>
                <a:t>５．一括登録機能について</a:t>
              </a:r>
              <a:endParaRPr sz="1100" b="0" i="0" u="none" strike="noStrike" cap="none">
                <a:solidFill>
                  <a:schemeClr val="dk1"/>
                </a:solidFill>
                <a:latin typeface="Arial"/>
                <a:ea typeface="Arial"/>
                <a:cs typeface="Arial"/>
                <a:sym typeface="Arial"/>
              </a:endParaRPr>
            </a:p>
          </p:txBody>
        </p:sp>
        <p:sp>
          <p:nvSpPr>
            <p:cNvPr id="161" name="Google Shape;161;g308d1ffc617_0_0"/>
            <p:cNvSpPr txBox="1"/>
            <p:nvPr/>
          </p:nvSpPr>
          <p:spPr>
            <a:xfrm>
              <a:off x="360300" y="1069580"/>
              <a:ext cx="34323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ja-JP" sz="1500" b="1" i="0" u="none" strike="noStrike" cap="none">
                  <a:solidFill>
                    <a:srgbClr val="0070C0"/>
                  </a:solidFill>
                  <a:latin typeface="Arial"/>
                  <a:ea typeface="Arial"/>
                  <a:cs typeface="Arial"/>
                  <a:sym typeface="Arial"/>
                </a:rPr>
                <a:t>工数管理を利用する</a:t>
              </a:r>
              <a:endParaRPr sz="1300" b="0" i="0" u="none" strike="noStrike" cap="none">
                <a:solidFill>
                  <a:srgbClr val="0070C0"/>
                </a:solidFill>
                <a:latin typeface="Calibri"/>
                <a:ea typeface="Calibri"/>
                <a:cs typeface="Calibri"/>
                <a:sym typeface="Calibri"/>
              </a:endParaRPr>
            </a:p>
          </p:txBody>
        </p:sp>
      </p:grpSp>
      <p:sp>
        <p:nvSpPr>
          <p:cNvPr id="162" name="Google Shape;162;g308d1ffc617_0_0"/>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3</a:t>
            </a:fld>
            <a:endParaRPr/>
          </a:p>
        </p:txBody>
      </p:sp>
      <p:grpSp>
        <p:nvGrpSpPr>
          <p:cNvPr id="163" name="Google Shape;163;g308d1ffc617_0_0"/>
          <p:cNvGrpSpPr/>
          <p:nvPr/>
        </p:nvGrpSpPr>
        <p:grpSpPr>
          <a:xfrm>
            <a:off x="360300" y="2915925"/>
            <a:ext cx="6073500" cy="1018475"/>
            <a:chOff x="360300" y="2894600"/>
            <a:chExt cx="6073500" cy="1018475"/>
          </a:xfrm>
        </p:grpSpPr>
        <p:sp>
          <p:nvSpPr>
            <p:cNvPr id="164" name="Google Shape;164;g308d1ffc617_0_0"/>
            <p:cNvSpPr txBox="1"/>
            <p:nvPr/>
          </p:nvSpPr>
          <p:spPr>
            <a:xfrm>
              <a:off x="2220875" y="3282175"/>
              <a:ext cx="3699900" cy="630900"/>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Clr>
                  <a:srgbClr val="000000"/>
                </a:buClr>
                <a:buSzPts val="1600"/>
                <a:buFont typeface="Arial"/>
                <a:buNone/>
              </a:pPr>
              <a:r>
                <a:rPr lang="ja-JP" sz="1600" b="1" i="0" u="none" strike="noStrike" cap="none">
                  <a:solidFill>
                    <a:schemeClr val="dk1"/>
                  </a:solidFill>
                  <a:latin typeface="Arial"/>
                  <a:ea typeface="Arial"/>
                  <a:cs typeface="Arial"/>
                  <a:sym typeface="Arial"/>
                </a:rPr>
                <a:t>　</a:t>
              </a:r>
              <a:r>
                <a:rPr lang="ja-JP" sz="1100" b="0" i="0" u="none" strike="noStrike" cap="none">
                  <a:solidFill>
                    <a:schemeClr val="dk1"/>
                  </a:solidFill>
                  <a:latin typeface="Arial"/>
                  <a:ea typeface="Arial"/>
                  <a:cs typeface="Arial"/>
                  <a:sym typeface="Arial"/>
                </a:rPr>
                <a:t>･････････････････････････････</a:t>
              </a:r>
              <a:endParaRPr sz="11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p:txBody>
        </p:sp>
        <p:sp>
          <p:nvSpPr>
            <p:cNvPr id="165" name="Google Shape;165;g308d1ffc617_0_0"/>
            <p:cNvSpPr txBox="1"/>
            <p:nvPr/>
          </p:nvSpPr>
          <p:spPr>
            <a:xfrm>
              <a:off x="5878200" y="3339775"/>
              <a:ext cx="555600" cy="515700"/>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p.</a:t>
              </a:r>
              <a:r>
                <a:rPr lang="ja-JP" sz="1100">
                  <a:solidFill>
                    <a:schemeClr val="dk1"/>
                  </a:solidFill>
                </a:rPr>
                <a:t>75</a:t>
              </a:r>
              <a:endParaRPr sz="1100" b="0" i="0" u="none" strike="noStrike" cap="none">
                <a:solidFill>
                  <a:schemeClr val="dk1"/>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p.</a:t>
              </a:r>
              <a:r>
                <a:rPr lang="ja-JP" sz="1100">
                  <a:solidFill>
                    <a:schemeClr val="dk1"/>
                  </a:solidFill>
                </a:rPr>
                <a:t>78</a:t>
              </a:r>
              <a:endParaRPr sz="1800" b="0" i="0" u="none" strike="noStrike" cap="none">
                <a:solidFill>
                  <a:schemeClr val="dk1"/>
                </a:solidFill>
                <a:latin typeface="Arial"/>
                <a:ea typeface="Arial"/>
                <a:cs typeface="Arial"/>
                <a:sym typeface="Arial"/>
              </a:endParaRPr>
            </a:p>
          </p:txBody>
        </p:sp>
        <p:sp>
          <p:nvSpPr>
            <p:cNvPr id="166" name="Google Shape;166;g308d1ffc617_0_0"/>
            <p:cNvSpPr txBox="1"/>
            <p:nvPr/>
          </p:nvSpPr>
          <p:spPr>
            <a:xfrm>
              <a:off x="360300" y="2894600"/>
              <a:ext cx="3699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ja-JP" sz="1500" b="1" i="0" u="none" strike="noStrike" cap="none">
                  <a:solidFill>
                    <a:srgbClr val="0070C0"/>
                  </a:solidFill>
                  <a:latin typeface="Arial"/>
                  <a:ea typeface="Arial"/>
                  <a:cs typeface="Arial"/>
                  <a:sym typeface="Arial"/>
                </a:rPr>
                <a:t>勤怠データをダウンロードする</a:t>
              </a:r>
              <a:endParaRPr sz="1300" b="0" i="0" u="none" strike="noStrike" cap="none">
                <a:solidFill>
                  <a:srgbClr val="0070C0"/>
                </a:solidFill>
                <a:latin typeface="Calibri"/>
                <a:ea typeface="Calibri"/>
                <a:cs typeface="Calibri"/>
                <a:sym typeface="Calibri"/>
              </a:endParaRPr>
            </a:p>
          </p:txBody>
        </p:sp>
        <p:sp>
          <p:nvSpPr>
            <p:cNvPr id="167" name="Google Shape;167;g308d1ffc617_0_0"/>
            <p:cNvSpPr txBox="1"/>
            <p:nvPr/>
          </p:nvSpPr>
          <p:spPr>
            <a:xfrm>
              <a:off x="360300" y="3293575"/>
              <a:ext cx="3699900" cy="6081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１．給与計算用のデータ</a:t>
              </a:r>
              <a:endParaRPr sz="11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２．出勤簿のデータ</a:t>
              </a:r>
              <a:endParaRPr sz="14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25"/>
          <p:cNvSpPr txBox="1">
            <a:spLocks noGrp="1"/>
          </p:cNvSpPr>
          <p:nvPr>
            <p:ph type="title"/>
          </p:nvPr>
        </p:nvSpPr>
        <p:spPr>
          <a:xfrm>
            <a:off x="464819" y="4156467"/>
            <a:ext cx="5928361" cy="52238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F7F7F"/>
              </a:buClr>
              <a:buSzPts val="3200"/>
              <a:buFont typeface="Arial"/>
              <a:buNone/>
            </a:pPr>
            <a:r>
              <a:rPr lang="ja-JP" sz="3200" b="0" i="0" u="none" strike="noStrike" cap="none">
                <a:latin typeface="Arial"/>
                <a:ea typeface="Arial"/>
                <a:cs typeface="Arial"/>
                <a:sym typeface="Arial"/>
              </a:rPr>
              <a:t>シフト</a:t>
            </a:r>
            <a:r>
              <a:rPr lang="ja-JP" sz="3200">
                <a:latin typeface="Arial"/>
                <a:ea typeface="Arial"/>
                <a:cs typeface="Arial"/>
                <a:sym typeface="Arial"/>
              </a:rPr>
              <a:t>を</a:t>
            </a:r>
            <a:r>
              <a:rPr lang="ja-JP" sz="3200" b="0" i="0" u="none" strike="noStrike" cap="none">
                <a:latin typeface="Arial"/>
                <a:ea typeface="Arial"/>
                <a:cs typeface="Arial"/>
                <a:sym typeface="Arial"/>
              </a:rPr>
              <a:t>設定</a:t>
            </a:r>
            <a:r>
              <a:rPr lang="ja-JP" sz="3200">
                <a:latin typeface="Arial"/>
                <a:ea typeface="Arial"/>
                <a:cs typeface="Arial"/>
                <a:sym typeface="Arial"/>
              </a:rPr>
              <a:t>する</a:t>
            </a:r>
            <a:endParaRPr sz="1050" b="0" i="0" u="none" strike="noStrike" cap="none">
              <a:latin typeface="Arial"/>
              <a:ea typeface="Arial"/>
              <a:cs typeface="Arial"/>
              <a:sym typeface="Arial"/>
            </a:endParaRPr>
          </a:p>
        </p:txBody>
      </p:sp>
      <p:pic>
        <p:nvPicPr>
          <p:cNvPr id="592" name="Google Shape;592;p25"/>
          <p:cNvPicPr preferRelativeResize="0"/>
          <p:nvPr/>
        </p:nvPicPr>
        <p:blipFill rotWithShape="1">
          <a:blip r:embed="rId3">
            <a:alphaModFix/>
          </a:blip>
          <a:srcRect/>
          <a:stretch/>
        </p:blipFill>
        <p:spPr>
          <a:xfrm>
            <a:off x="709594" y="4071555"/>
            <a:ext cx="606317" cy="606317"/>
          </a:xfrm>
          <a:prstGeom prst="rect">
            <a:avLst/>
          </a:prstGeom>
          <a:noFill/>
          <a:ln>
            <a:noFill/>
          </a:ln>
        </p:spPr>
      </p:pic>
      <p:pic>
        <p:nvPicPr>
          <p:cNvPr id="593" name="Google Shape;593;p25"/>
          <p:cNvPicPr preferRelativeResize="0"/>
          <p:nvPr/>
        </p:nvPicPr>
        <p:blipFill rotWithShape="1">
          <a:blip r:embed="rId3">
            <a:alphaModFix/>
          </a:blip>
          <a:srcRect/>
          <a:stretch/>
        </p:blipFill>
        <p:spPr>
          <a:xfrm>
            <a:off x="5542086" y="4071555"/>
            <a:ext cx="606317" cy="606317"/>
          </a:xfrm>
          <a:prstGeom prst="rect">
            <a:avLst/>
          </a:prstGeom>
          <a:noFill/>
          <a:ln>
            <a:noFill/>
          </a:ln>
        </p:spPr>
      </p:pic>
      <p:grpSp>
        <p:nvGrpSpPr>
          <p:cNvPr id="594" name="Google Shape;594;p25"/>
          <p:cNvGrpSpPr/>
          <p:nvPr/>
        </p:nvGrpSpPr>
        <p:grpSpPr>
          <a:xfrm>
            <a:off x="0" y="348541"/>
            <a:ext cx="6858000" cy="57859"/>
            <a:chOff x="276446" y="1127056"/>
            <a:chExt cx="6241312" cy="45084"/>
          </a:xfrm>
        </p:grpSpPr>
        <p:cxnSp>
          <p:nvCxnSpPr>
            <p:cNvPr id="595" name="Google Shape;595;p25"/>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596" name="Google Shape;596;p25"/>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597" name="Google Shape;597;p25"/>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26"/>
          <p:cNvSpPr txBox="1"/>
          <p:nvPr/>
        </p:nvSpPr>
        <p:spPr>
          <a:xfrm>
            <a:off x="350575" y="3756249"/>
            <a:ext cx="6145200" cy="910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●シフト管理プランのご契約がある場合</a:t>
            </a:r>
            <a:endParaRPr sz="11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シフト管理→基本設定→</a:t>
            </a:r>
            <a:r>
              <a:rPr lang="ja-JP" sz="1100" b="0" i="0" u="sng" strike="noStrike" cap="none">
                <a:solidFill>
                  <a:schemeClr val="hlink"/>
                </a:solidFill>
                <a:latin typeface="Arial"/>
                <a:ea typeface="Arial"/>
                <a:cs typeface="Arial"/>
                <a:sym typeface="Arial"/>
                <a:hlinkClick r:id="rId3"/>
              </a:rPr>
              <a:t>シフトパターン一覧</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●シフト管理プランのご契約が無いお客様</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基本情報設定→各種設定→初期設定一覧→</a:t>
            </a:r>
            <a:r>
              <a:rPr lang="ja-JP" sz="1100" b="0" i="0" u="sng" strike="noStrike" cap="none">
                <a:solidFill>
                  <a:schemeClr val="hlink"/>
                </a:solidFill>
                <a:latin typeface="Arial"/>
                <a:ea typeface="Arial"/>
                <a:cs typeface="Arial"/>
                <a:sym typeface="Arial"/>
                <a:hlinkClick r:id="rId3"/>
              </a:rPr>
              <a:t>シフトパターン一覧</a:t>
            </a:r>
            <a:endParaRPr sz="1100" b="0" i="0" u="none" strike="noStrike" cap="none">
              <a:solidFill>
                <a:schemeClr val="dk1"/>
              </a:solidFill>
              <a:latin typeface="Arial"/>
              <a:ea typeface="Arial"/>
              <a:cs typeface="Arial"/>
              <a:sym typeface="Arial"/>
            </a:endParaRPr>
          </a:p>
        </p:txBody>
      </p:sp>
      <p:grpSp>
        <p:nvGrpSpPr>
          <p:cNvPr id="603" name="Google Shape;603;p26"/>
          <p:cNvGrpSpPr/>
          <p:nvPr/>
        </p:nvGrpSpPr>
        <p:grpSpPr>
          <a:xfrm>
            <a:off x="0" y="348541"/>
            <a:ext cx="6858000" cy="57859"/>
            <a:chOff x="276446" y="1127056"/>
            <a:chExt cx="6241312" cy="45084"/>
          </a:xfrm>
        </p:grpSpPr>
        <p:cxnSp>
          <p:nvCxnSpPr>
            <p:cNvPr id="604" name="Google Shape;604;p26"/>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605" name="Google Shape;605;p26"/>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606" name="Google Shape;606;p26"/>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31</a:t>
            </a:fld>
            <a:endParaRPr/>
          </a:p>
        </p:txBody>
      </p:sp>
      <p:sp>
        <p:nvSpPr>
          <p:cNvPr id="607" name="Google Shape;607;p26"/>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１．シフトパターン作成</a:t>
            </a:r>
            <a:endParaRPr sz="1800" b="1">
              <a:latin typeface="Arial"/>
              <a:ea typeface="Arial"/>
              <a:cs typeface="Arial"/>
              <a:sym typeface="Arial"/>
            </a:endParaRPr>
          </a:p>
        </p:txBody>
      </p:sp>
      <p:cxnSp>
        <p:nvCxnSpPr>
          <p:cNvPr id="608" name="Google Shape;608;p26"/>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609" name="Google Shape;609;p26"/>
          <p:cNvSpPr txBox="1"/>
          <p:nvPr/>
        </p:nvSpPr>
        <p:spPr>
          <a:xfrm>
            <a:off x="350575" y="1057900"/>
            <a:ext cx="6070800" cy="307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400"/>
              <a:buFont typeface="Arial"/>
              <a:buNone/>
            </a:pPr>
            <a:r>
              <a:rPr lang="ja-JP" sz="1600" b="1" i="0" u="none" strike="noStrike" cap="none">
                <a:solidFill>
                  <a:schemeClr val="dk1"/>
                </a:solidFill>
                <a:latin typeface="Arial"/>
                <a:ea typeface="Arial"/>
                <a:cs typeface="Arial"/>
                <a:sym typeface="Arial"/>
              </a:rPr>
              <a:t>シフトパターン作成</a:t>
            </a:r>
            <a:endParaRPr sz="1600" b="1" i="0" u="none" strike="noStrike" cap="none">
              <a:solidFill>
                <a:schemeClr val="dk1"/>
              </a:solidFill>
              <a:latin typeface="Arial"/>
              <a:ea typeface="Arial"/>
              <a:cs typeface="Arial"/>
              <a:sym typeface="Arial"/>
            </a:endParaRPr>
          </a:p>
        </p:txBody>
      </p:sp>
      <p:pic>
        <p:nvPicPr>
          <p:cNvPr id="610" name="Google Shape;610;p26"/>
          <p:cNvPicPr preferRelativeResize="0"/>
          <p:nvPr/>
        </p:nvPicPr>
        <p:blipFill rotWithShape="1">
          <a:blip r:embed="rId4">
            <a:alphaModFix/>
          </a:blip>
          <a:srcRect/>
          <a:stretch/>
        </p:blipFill>
        <p:spPr>
          <a:xfrm>
            <a:off x="1077562" y="1436462"/>
            <a:ext cx="4702875" cy="2249026"/>
          </a:xfrm>
          <a:prstGeom prst="rect">
            <a:avLst/>
          </a:prstGeom>
          <a:noFill/>
          <a:ln>
            <a:noFill/>
          </a:ln>
        </p:spPr>
      </p:pic>
      <p:sp>
        <p:nvSpPr>
          <p:cNvPr id="611" name="Google Shape;611;p26"/>
          <p:cNvSpPr txBox="1"/>
          <p:nvPr/>
        </p:nvSpPr>
        <p:spPr>
          <a:xfrm>
            <a:off x="350575" y="4657604"/>
            <a:ext cx="6145200" cy="685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ja-JP" sz="1100" b="0" i="0" u="none" strike="noStrike" cap="none">
                <a:solidFill>
                  <a:srgbClr val="000000"/>
                </a:solidFill>
                <a:latin typeface="Arial"/>
                <a:ea typeface="Arial"/>
                <a:cs typeface="Arial"/>
                <a:sym typeface="Arial"/>
              </a:rPr>
              <a:t>シフトパターンとは、出退勤時刻や休憩時間帯を設定し、パターンとして登録したものです。</a:t>
            </a:r>
            <a:endParaRPr sz="11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ja-JP" sz="1100" b="0" i="0" u="none" strike="noStrike" cap="none">
                <a:solidFill>
                  <a:srgbClr val="000000"/>
                </a:solidFill>
                <a:latin typeface="Arial"/>
                <a:ea typeface="Arial"/>
                <a:cs typeface="Arial"/>
                <a:sym typeface="Arial"/>
              </a:rPr>
              <a:t>基本シフト、パレットシフトで</a:t>
            </a:r>
            <a:r>
              <a:rPr lang="ja-JP" sz="1100" b="0" i="0" u="none" strike="noStrike" cap="none">
                <a:solidFill>
                  <a:schemeClr val="dk1"/>
                </a:solidFill>
                <a:latin typeface="Arial"/>
                <a:ea typeface="Arial"/>
                <a:cs typeface="Arial"/>
                <a:sym typeface="Arial"/>
              </a:rPr>
              <a:t>スタッフにシフトを割り当てることに使用できるほか、</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ja-JP" sz="1100" b="0" i="0" u="none" strike="noStrike" cap="none">
                <a:solidFill>
                  <a:srgbClr val="000000"/>
                </a:solidFill>
                <a:latin typeface="Arial"/>
                <a:ea typeface="Arial"/>
                <a:cs typeface="Arial"/>
                <a:sym typeface="Arial"/>
              </a:rPr>
              <a:t>シフト申請の際にもシフトパターンで申請できます。</a:t>
            </a:r>
            <a:endParaRPr sz="1100" b="0" i="0" u="none" strike="noStrike" cap="none">
              <a:solidFill>
                <a:srgbClr val="000000"/>
              </a:solidFill>
              <a:latin typeface="Arial"/>
              <a:ea typeface="Arial"/>
              <a:cs typeface="Arial"/>
              <a:sym typeface="Arial"/>
            </a:endParaRPr>
          </a:p>
        </p:txBody>
      </p:sp>
      <p:sp>
        <p:nvSpPr>
          <p:cNvPr id="612" name="Google Shape;612;p26"/>
          <p:cNvSpPr txBox="1"/>
          <p:nvPr/>
        </p:nvSpPr>
        <p:spPr>
          <a:xfrm>
            <a:off x="350575" y="5410158"/>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chemeClr val="dk1"/>
                </a:solidFill>
                <a:latin typeface="Arial"/>
                <a:ea typeface="Arial"/>
                <a:cs typeface="Arial"/>
                <a:sym typeface="Arial"/>
              </a:rPr>
              <a:t>設定方法</a:t>
            </a:r>
            <a:endParaRPr sz="1400" b="1" i="0" u="none" strike="noStrike" cap="none">
              <a:solidFill>
                <a:schemeClr val="dk1"/>
              </a:solidFill>
              <a:latin typeface="Arial"/>
              <a:ea typeface="Arial"/>
              <a:cs typeface="Arial"/>
              <a:sym typeface="Arial"/>
            </a:endParaRPr>
          </a:p>
        </p:txBody>
      </p:sp>
      <p:sp>
        <p:nvSpPr>
          <p:cNvPr id="613" name="Google Shape;613;p26"/>
          <p:cNvSpPr txBox="1"/>
          <p:nvPr/>
        </p:nvSpPr>
        <p:spPr>
          <a:xfrm>
            <a:off x="350575" y="7019800"/>
            <a:ext cx="6241200" cy="1169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ja-JP" sz="1100" b="0" i="0" u="none" strike="noStrike" cap="none">
                <a:solidFill>
                  <a:srgbClr val="000000"/>
                </a:solidFill>
                <a:latin typeface="Arial"/>
                <a:ea typeface="Arial"/>
                <a:cs typeface="Arial"/>
                <a:sym typeface="Arial"/>
              </a:rPr>
              <a:t>【新規作成】ボタンからシフトパターンの新規作成画面に移動します。</a:t>
            </a:r>
            <a:endParaRPr sz="11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ja-JP" sz="1100" b="0" i="0" u="none" strike="noStrike" cap="none">
                <a:solidFill>
                  <a:srgbClr val="000000"/>
                </a:solidFill>
                <a:latin typeface="Arial"/>
                <a:ea typeface="Arial"/>
                <a:cs typeface="Arial"/>
                <a:sym typeface="Arial"/>
              </a:rPr>
              <a:t>出勤・退勤時刻（シフト開始・終了時刻）や休憩時間など各項目を設定し、</a:t>
            </a:r>
            <a:endParaRPr sz="11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100"/>
              <a:buFont typeface="Arial"/>
              <a:buNone/>
            </a:pPr>
            <a:r>
              <a:rPr lang="ja-JP" sz="1100" b="0" i="0" u="none" strike="noStrike" cap="none">
                <a:solidFill>
                  <a:srgbClr val="000000"/>
                </a:solidFill>
                <a:latin typeface="Arial"/>
                <a:ea typeface="Arial"/>
                <a:cs typeface="Arial"/>
                <a:sym typeface="Arial"/>
              </a:rPr>
              <a:t>最後に【追加】ボタンで設定を保存してください。</a:t>
            </a:r>
            <a:endParaRPr sz="11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ja-JP" sz="1100" b="0" i="0" u="none" strike="noStrike" cap="none">
                <a:solidFill>
                  <a:srgbClr val="000000"/>
                </a:solidFill>
                <a:latin typeface="Arial"/>
                <a:ea typeface="Arial"/>
                <a:cs typeface="Arial"/>
                <a:sym typeface="Arial"/>
              </a:rPr>
              <a:t>休憩時間は自動休憩にできます。</a:t>
            </a:r>
            <a:endParaRPr sz="11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ja-JP" sz="1100" b="0" i="0" u="none" strike="noStrike" cap="none">
                <a:solidFill>
                  <a:srgbClr val="000000"/>
                </a:solidFill>
                <a:latin typeface="Arial"/>
                <a:ea typeface="Arial"/>
                <a:cs typeface="Arial"/>
                <a:sym typeface="Arial"/>
              </a:rPr>
              <a:t>また、</a:t>
            </a:r>
            <a:r>
              <a:rPr lang="ja-JP" sz="1100" b="0" i="0" u="sng" strike="noStrike" cap="none">
                <a:solidFill>
                  <a:schemeClr val="hlink"/>
                </a:solidFill>
                <a:latin typeface="Arial"/>
                <a:ea typeface="Arial"/>
                <a:cs typeface="Arial"/>
                <a:sym typeface="Arial"/>
                <a:hlinkClick r:id="rId5"/>
              </a:rPr>
              <a:t>みなし勤務</a:t>
            </a:r>
            <a:r>
              <a:rPr lang="ja-JP" sz="1100" b="0" i="0" u="none" strike="noStrike" cap="none">
                <a:solidFill>
                  <a:srgbClr val="000000"/>
                </a:solidFill>
                <a:latin typeface="Arial"/>
                <a:ea typeface="Arial"/>
                <a:cs typeface="Arial"/>
                <a:sym typeface="Arial"/>
              </a:rPr>
              <a:t>（打刻の有無に関わらずシフト通り勤務したものとみなす）も設定可能です。</a:t>
            </a:r>
            <a:endParaRPr sz="1100" b="0" i="0" u="none" strike="noStrike" cap="none">
              <a:solidFill>
                <a:srgbClr val="000000"/>
              </a:solidFill>
              <a:latin typeface="Arial"/>
              <a:ea typeface="Arial"/>
              <a:cs typeface="Arial"/>
              <a:sym typeface="Arial"/>
            </a:endParaRPr>
          </a:p>
        </p:txBody>
      </p:sp>
      <p:sp>
        <p:nvSpPr>
          <p:cNvPr id="614" name="Google Shape;614;p26"/>
          <p:cNvSpPr txBox="1"/>
          <p:nvPr/>
        </p:nvSpPr>
        <p:spPr>
          <a:xfrm>
            <a:off x="368300" y="8229600"/>
            <a:ext cx="6138000" cy="41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rgbClr val="000000"/>
                </a:solidFill>
                <a:latin typeface="Arial"/>
                <a:ea typeface="Arial"/>
                <a:cs typeface="Arial"/>
                <a:sym typeface="Arial"/>
              </a:rPr>
              <a:t>設定項目の詳しい説明は、次のページをご確認ください。</a:t>
            </a:r>
            <a:endParaRPr sz="1100" b="0" i="0" u="none" strike="noStrike" cap="none">
              <a:solidFill>
                <a:srgbClr val="000000"/>
              </a:solidFill>
              <a:latin typeface="Arial"/>
              <a:ea typeface="Arial"/>
              <a:cs typeface="Arial"/>
              <a:sym typeface="Arial"/>
            </a:endParaRPr>
          </a:p>
        </p:txBody>
      </p:sp>
      <p:pic>
        <p:nvPicPr>
          <p:cNvPr id="615" name="Google Shape;615;p26"/>
          <p:cNvPicPr preferRelativeResize="0"/>
          <p:nvPr/>
        </p:nvPicPr>
        <p:blipFill rotWithShape="1">
          <a:blip r:embed="rId6">
            <a:alphaModFix/>
          </a:blip>
          <a:srcRect/>
          <a:stretch/>
        </p:blipFill>
        <p:spPr>
          <a:xfrm>
            <a:off x="1405313" y="5799819"/>
            <a:ext cx="4047374" cy="116902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grpSp>
        <p:nvGrpSpPr>
          <p:cNvPr id="620" name="Google Shape;620;p27"/>
          <p:cNvGrpSpPr/>
          <p:nvPr/>
        </p:nvGrpSpPr>
        <p:grpSpPr>
          <a:xfrm>
            <a:off x="0" y="348541"/>
            <a:ext cx="6858000" cy="57859"/>
            <a:chOff x="276446" y="1127056"/>
            <a:chExt cx="6241312" cy="45084"/>
          </a:xfrm>
        </p:grpSpPr>
        <p:cxnSp>
          <p:nvCxnSpPr>
            <p:cNvPr id="621" name="Google Shape;621;p27"/>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622" name="Google Shape;622;p27"/>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graphicFrame>
        <p:nvGraphicFramePr>
          <p:cNvPr id="623" name="Google Shape;623;p27"/>
          <p:cNvGraphicFramePr/>
          <p:nvPr/>
        </p:nvGraphicFramePr>
        <p:xfrm>
          <a:off x="436193" y="4995810"/>
          <a:ext cx="3000000" cy="3000000"/>
        </p:xfrm>
        <a:graphic>
          <a:graphicData uri="http://schemas.openxmlformats.org/drawingml/2006/table">
            <a:tbl>
              <a:tblPr>
                <a:noFill/>
                <a:tableStyleId>{991882D1-829E-4563-A5F8-932A5333A08F}</a:tableStyleId>
              </a:tblPr>
              <a:tblGrid>
                <a:gridCol w="1465850">
                  <a:extLst>
                    <a:ext uri="{9D8B030D-6E8A-4147-A177-3AD203B41FA5}">
                      <a16:colId xmlns:a16="http://schemas.microsoft.com/office/drawing/2014/main" val="20000"/>
                    </a:ext>
                  </a:extLst>
                </a:gridCol>
                <a:gridCol w="4501050">
                  <a:extLst>
                    <a:ext uri="{9D8B030D-6E8A-4147-A177-3AD203B41FA5}">
                      <a16:colId xmlns:a16="http://schemas.microsoft.com/office/drawing/2014/main" val="20001"/>
                    </a:ext>
                  </a:extLst>
                </a:gridCol>
              </a:tblGrid>
              <a:tr h="342825">
                <a:tc>
                  <a:txBody>
                    <a:bodyPr/>
                    <a:lstStyle/>
                    <a:p>
                      <a:pPr marL="0" marR="0" lvl="0" indent="0" algn="ctr" rtl="0">
                        <a:lnSpc>
                          <a:spcPct val="115000"/>
                        </a:lnSpc>
                        <a:spcBef>
                          <a:spcPts val="0"/>
                        </a:spcBef>
                        <a:spcAft>
                          <a:spcPts val="1000"/>
                        </a:spcAft>
                        <a:buClr>
                          <a:srgbClr val="000000"/>
                        </a:buClr>
                        <a:buSzPts val="1100"/>
                        <a:buFont typeface="Arial"/>
                        <a:buNone/>
                      </a:pPr>
                      <a:r>
                        <a:rPr lang="ja-JP" sz="1100" b="1" u="none" strike="noStrike" cap="none">
                          <a:solidFill>
                            <a:schemeClr val="dk1"/>
                          </a:solidFill>
                        </a:rPr>
                        <a:t>項目</a:t>
                      </a:r>
                      <a:endParaRPr sz="1100" b="1"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ctr" rtl="0">
                        <a:lnSpc>
                          <a:spcPct val="115000"/>
                        </a:lnSpc>
                        <a:spcBef>
                          <a:spcPts val="0"/>
                        </a:spcBef>
                        <a:spcAft>
                          <a:spcPts val="1000"/>
                        </a:spcAft>
                        <a:buClr>
                          <a:srgbClr val="000000"/>
                        </a:buClr>
                        <a:buSzPts val="1100"/>
                        <a:buFont typeface="Arial"/>
                        <a:buNone/>
                      </a:pPr>
                      <a:r>
                        <a:rPr lang="ja-JP" sz="1100" b="1" u="none" strike="noStrike" cap="none">
                          <a:solidFill>
                            <a:schemeClr val="dk1"/>
                          </a:solidFill>
                          <a:highlight>
                            <a:srgbClr val="FFFFFF"/>
                          </a:highlight>
                        </a:rPr>
                        <a:t>説明</a:t>
                      </a:r>
                      <a:endParaRPr sz="1100" b="1" u="none" strike="noStrike" cap="none">
                        <a:solidFill>
                          <a:schemeClr val="dk1"/>
                        </a:solidFill>
                        <a:highlight>
                          <a:srgbClr val="FFFFFF"/>
                        </a:highlight>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798375">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このパターンを利用するグループ</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highlight>
                            <a:srgbClr val="FFFFFF"/>
                          </a:highlight>
                        </a:rPr>
                        <a:t>シフトパターンを利用するグループを選択してください。</a:t>
                      </a:r>
                      <a:r>
                        <a:rPr lang="ja-JP" sz="1100">
                          <a:solidFill>
                            <a:schemeClr val="dk1"/>
                          </a:solidFill>
                          <a:highlight>
                            <a:srgbClr val="FFFFFF"/>
                          </a:highlight>
                        </a:rPr>
                        <a:t/>
                      </a:r>
                      <a:br>
                        <a:rPr lang="ja-JP" sz="1100">
                          <a:solidFill>
                            <a:schemeClr val="dk1"/>
                          </a:solidFill>
                          <a:highlight>
                            <a:srgbClr val="FFFFFF"/>
                          </a:highlight>
                        </a:rPr>
                      </a:br>
                      <a:r>
                        <a:rPr lang="ja-JP" sz="1100" u="none" strike="noStrike" cap="none">
                          <a:solidFill>
                            <a:schemeClr val="dk1"/>
                          </a:solidFill>
                          <a:highlight>
                            <a:srgbClr val="FFFFFF"/>
                          </a:highlight>
                        </a:rPr>
                        <a:t>作成したシフトパターンは、この項目で選択したグループを</a:t>
                      </a:r>
                      <a:r>
                        <a:rPr lang="ja-JP" sz="1100">
                          <a:solidFill>
                            <a:schemeClr val="dk1"/>
                          </a:solidFill>
                          <a:highlight>
                            <a:srgbClr val="FFFFFF"/>
                          </a:highlight>
                        </a:rPr>
                        <a:t/>
                      </a:r>
                      <a:br>
                        <a:rPr lang="ja-JP" sz="1100">
                          <a:solidFill>
                            <a:schemeClr val="dk1"/>
                          </a:solidFill>
                          <a:highlight>
                            <a:srgbClr val="FFFFFF"/>
                          </a:highlight>
                        </a:rPr>
                      </a:br>
                      <a:r>
                        <a:rPr lang="ja-JP" sz="1100" u="none" strike="noStrike" cap="none">
                          <a:solidFill>
                            <a:schemeClr val="dk1"/>
                          </a:solidFill>
                          <a:highlight>
                            <a:srgbClr val="FFFFFF"/>
                          </a:highlight>
                        </a:rPr>
                        <a:t>メイン・サブグループに持つスタッフのみ利用可能になります。</a:t>
                      </a:r>
                      <a:endParaRPr sz="1100" u="none" strike="noStrike" cap="none">
                        <a:solidFill>
                          <a:schemeClr val="dk1"/>
                        </a:solidFill>
                        <a:highlight>
                          <a:srgbClr val="FFFFFF"/>
                        </a:highlight>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816375">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highlight>
                            <a:srgbClr val="FFFFFF"/>
                          </a:highlight>
                        </a:rPr>
                        <a:t>このパターンを利用するスタッフ種別</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highlight>
                            <a:srgbClr val="FFFFFF"/>
                          </a:highlight>
                        </a:rPr>
                        <a:t>シフトパターンを利用するスタッフ種別を選択してください。</a:t>
                      </a:r>
                      <a:r>
                        <a:rPr lang="ja-JP" sz="1100">
                          <a:solidFill>
                            <a:schemeClr val="dk1"/>
                          </a:solidFill>
                          <a:highlight>
                            <a:srgbClr val="FFFFFF"/>
                          </a:highlight>
                        </a:rPr>
                        <a:t/>
                      </a:r>
                      <a:br>
                        <a:rPr lang="ja-JP" sz="1100">
                          <a:solidFill>
                            <a:schemeClr val="dk1"/>
                          </a:solidFill>
                          <a:highlight>
                            <a:srgbClr val="FFFFFF"/>
                          </a:highlight>
                        </a:rPr>
                      </a:br>
                      <a:r>
                        <a:rPr lang="ja-JP" sz="1100" u="none" strike="noStrike" cap="none">
                          <a:solidFill>
                            <a:schemeClr val="dk1"/>
                          </a:solidFill>
                          <a:highlight>
                            <a:srgbClr val="FFFFFF"/>
                          </a:highlight>
                        </a:rPr>
                        <a:t>作成したシフトパターンは、この項目で選択したスタッフ種別の</a:t>
                      </a:r>
                      <a:r>
                        <a:rPr lang="ja-JP" sz="1100">
                          <a:solidFill>
                            <a:schemeClr val="dk1"/>
                          </a:solidFill>
                          <a:highlight>
                            <a:srgbClr val="FFFFFF"/>
                          </a:highlight>
                        </a:rPr>
                        <a:t/>
                      </a:r>
                      <a:br>
                        <a:rPr lang="ja-JP" sz="1100">
                          <a:solidFill>
                            <a:schemeClr val="dk1"/>
                          </a:solidFill>
                          <a:highlight>
                            <a:srgbClr val="FFFFFF"/>
                          </a:highlight>
                        </a:rPr>
                      </a:br>
                      <a:r>
                        <a:rPr lang="ja-JP" sz="1100" u="none" strike="noStrike" cap="none">
                          <a:solidFill>
                            <a:schemeClr val="dk1"/>
                          </a:solidFill>
                          <a:highlight>
                            <a:srgbClr val="FFFFFF"/>
                          </a:highlight>
                        </a:rPr>
                        <a:t>スタッフのみ利用可能になります。</a:t>
                      </a:r>
                      <a:endParaRPr sz="1100" u="none" strike="noStrike" cap="none">
                        <a:solidFill>
                          <a:schemeClr val="dk1"/>
                        </a:solidFill>
                        <a:highlight>
                          <a:srgbClr val="FFFFFF"/>
                        </a:highlight>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r h="643200">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シフト名　　</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シフトパターンの名称を入力してください。</a:t>
                      </a:r>
                      <a:r>
                        <a:rPr lang="ja-JP" sz="1100">
                          <a:solidFill>
                            <a:schemeClr val="dk1"/>
                          </a:solidFill>
                        </a:rPr>
                        <a:t/>
                      </a:r>
                      <a:br>
                        <a:rPr lang="ja-JP" sz="1100">
                          <a:solidFill>
                            <a:schemeClr val="dk1"/>
                          </a:solidFill>
                        </a:rPr>
                      </a:br>
                      <a:r>
                        <a:rPr lang="ja-JP" sz="1100" u="none" strike="noStrike" cap="none">
                          <a:solidFill>
                            <a:schemeClr val="dk1"/>
                          </a:solidFill>
                        </a:rPr>
                        <a:t>例）基本シフト、早番シフトなど</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3"/>
                  </a:ext>
                </a:extLst>
              </a:tr>
              <a:tr h="953675">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略称</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シフトパターンの略称を入力してください。</a:t>
                      </a:r>
                      <a:r>
                        <a:rPr lang="ja-JP" sz="1100">
                          <a:solidFill>
                            <a:schemeClr val="dk1"/>
                          </a:solidFill>
                        </a:rPr>
                        <a:t/>
                      </a:r>
                      <a:br>
                        <a:rPr lang="ja-JP" sz="1100">
                          <a:solidFill>
                            <a:schemeClr val="dk1"/>
                          </a:solidFill>
                        </a:rPr>
                      </a:br>
                      <a:r>
                        <a:rPr lang="ja-JP" sz="1100" u="none" strike="noStrike" cap="none">
                          <a:solidFill>
                            <a:schemeClr val="dk1"/>
                          </a:solidFill>
                        </a:rPr>
                        <a:t>モバイルマイページのシフト予定表やパレットシフトでは、</a:t>
                      </a:r>
                      <a:r>
                        <a:rPr lang="ja-JP" sz="1100">
                          <a:solidFill>
                            <a:schemeClr val="dk1"/>
                          </a:solidFill>
                        </a:rPr>
                        <a:t/>
                      </a:r>
                      <a:br>
                        <a:rPr lang="ja-JP" sz="1100">
                          <a:solidFill>
                            <a:schemeClr val="dk1"/>
                          </a:solidFill>
                        </a:rPr>
                      </a:br>
                      <a:r>
                        <a:rPr lang="ja-JP" sz="1100" u="none" strike="noStrike" cap="none">
                          <a:solidFill>
                            <a:schemeClr val="dk1"/>
                          </a:solidFill>
                        </a:rPr>
                        <a:t>略称が表示されます。</a:t>
                      </a:r>
                      <a:endParaRPr sz="1100">
                        <a:solidFill>
                          <a:schemeClr val="dk1"/>
                        </a:solidFill>
                      </a:endParaRPr>
                    </a:p>
                    <a:p>
                      <a:pPr marL="0" marR="0" lvl="0" indent="0" algn="l" rtl="0">
                        <a:lnSpc>
                          <a:spcPct val="115000"/>
                        </a:lnSpc>
                        <a:spcBef>
                          <a:spcPts val="1000"/>
                        </a:spcBef>
                        <a:spcAft>
                          <a:spcPts val="1000"/>
                        </a:spcAft>
                        <a:buClr>
                          <a:srgbClr val="000000"/>
                        </a:buClr>
                        <a:buSzPts val="1050"/>
                        <a:buFont typeface="Arial"/>
                        <a:buNone/>
                      </a:pPr>
                      <a:r>
                        <a:rPr lang="ja-JP" sz="1100" u="none" strike="noStrike" cap="none">
                          <a:solidFill>
                            <a:schemeClr val="dk1"/>
                          </a:solidFill>
                        </a:rPr>
                        <a:t>※ 全角・半角２文字</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4"/>
                  </a:ext>
                </a:extLst>
              </a:tr>
            </a:tbl>
          </a:graphicData>
        </a:graphic>
      </p:graphicFrame>
      <p:sp>
        <p:nvSpPr>
          <p:cNvPr id="624" name="Google Shape;624;p27"/>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32</a:t>
            </a:fld>
            <a:endParaRPr/>
          </a:p>
        </p:txBody>
      </p:sp>
      <p:sp>
        <p:nvSpPr>
          <p:cNvPr id="625" name="Google Shape;625;p27"/>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１．シフトパターン作成</a:t>
            </a:r>
            <a:endParaRPr sz="1800" b="1">
              <a:latin typeface="Arial"/>
              <a:ea typeface="Arial"/>
              <a:cs typeface="Arial"/>
              <a:sym typeface="Arial"/>
            </a:endParaRPr>
          </a:p>
        </p:txBody>
      </p:sp>
      <p:cxnSp>
        <p:nvCxnSpPr>
          <p:cNvPr id="626" name="Google Shape;626;p27"/>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627" name="Google Shape;627;p27"/>
          <p:cNvSpPr txBox="1"/>
          <p:nvPr/>
        </p:nvSpPr>
        <p:spPr>
          <a:xfrm>
            <a:off x="350575" y="990558"/>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chemeClr val="dk1"/>
                </a:solidFill>
                <a:latin typeface="Arial"/>
                <a:ea typeface="Arial"/>
                <a:cs typeface="Arial"/>
                <a:sym typeface="Arial"/>
              </a:rPr>
              <a:t>設定項目について</a:t>
            </a:r>
            <a:endParaRPr sz="1400" b="1" i="0" u="none" strike="noStrike" cap="none">
              <a:solidFill>
                <a:schemeClr val="dk1"/>
              </a:solidFill>
              <a:latin typeface="Arial"/>
              <a:ea typeface="Arial"/>
              <a:cs typeface="Arial"/>
              <a:sym typeface="Arial"/>
            </a:endParaRPr>
          </a:p>
        </p:txBody>
      </p:sp>
      <p:pic>
        <p:nvPicPr>
          <p:cNvPr id="628" name="Google Shape;628;p27"/>
          <p:cNvPicPr preferRelativeResize="0"/>
          <p:nvPr/>
        </p:nvPicPr>
        <p:blipFill rotWithShape="1">
          <a:blip r:embed="rId3">
            <a:alphaModFix/>
          </a:blip>
          <a:srcRect/>
          <a:stretch/>
        </p:blipFill>
        <p:spPr>
          <a:xfrm>
            <a:off x="1727079" y="1400575"/>
            <a:ext cx="3403841" cy="34142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grpSp>
        <p:nvGrpSpPr>
          <p:cNvPr id="633" name="Google Shape;633;p28"/>
          <p:cNvGrpSpPr/>
          <p:nvPr/>
        </p:nvGrpSpPr>
        <p:grpSpPr>
          <a:xfrm>
            <a:off x="0" y="348541"/>
            <a:ext cx="6858000" cy="57859"/>
            <a:chOff x="276446" y="1127056"/>
            <a:chExt cx="6241312" cy="45084"/>
          </a:xfrm>
        </p:grpSpPr>
        <p:cxnSp>
          <p:nvCxnSpPr>
            <p:cNvPr id="634" name="Google Shape;634;p28"/>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635" name="Google Shape;635;p28"/>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graphicFrame>
        <p:nvGraphicFramePr>
          <p:cNvPr id="636" name="Google Shape;636;p28"/>
          <p:cNvGraphicFramePr/>
          <p:nvPr/>
        </p:nvGraphicFramePr>
        <p:xfrm>
          <a:off x="402775" y="1126035"/>
          <a:ext cx="3000000" cy="3000000"/>
        </p:xfrm>
        <a:graphic>
          <a:graphicData uri="http://schemas.openxmlformats.org/drawingml/2006/table">
            <a:tbl>
              <a:tblPr>
                <a:noFill/>
                <a:tableStyleId>{991882D1-829E-4563-A5F8-932A5333A08F}</a:tableStyleId>
              </a:tblPr>
              <a:tblGrid>
                <a:gridCol w="1072150">
                  <a:extLst>
                    <a:ext uri="{9D8B030D-6E8A-4147-A177-3AD203B41FA5}">
                      <a16:colId xmlns:a16="http://schemas.microsoft.com/office/drawing/2014/main" val="20000"/>
                    </a:ext>
                  </a:extLst>
                </a:gridCol>
                <a:gridCol w="4980300">
                  <a:extLst>
                    <a:ext uri="{9D8B030D-6E8A-4147-A177-3AD203B41FA5}">
                      <a16:colId xmlns:a16="http://schemas.microsoft.com/office/drawing/2014/main" val="20001"/>
                    </a:ext>
                  </a:extLst>
                </a:gridCol>
              </a:tblGrid>
              <a:tr h="261575">
                <a:tc>
                  <a:txBody>
                    <a:bodyPr/>
                    <a:lstStyle/>
                    <a:p>
                      <a:pPr marL="0" marR="0" lvl="0" indent="0" algn="ctr" rtl="0">
                        <a:lnSpc>
                          <a:spcPct val="115000"/>
                        </a:lnSpc>
                        <a:spcBef>
                          <a:spcPts val="0"/>
                        </a:spcBef>
                        <a:spcAft>
                          <a:spcPts val="1000"/>
                        </a:spcAft>
                        <a:buClr>
                          <a:srgbClr val="000000"/>
                        </a:buClr>
                        <a:buSzPts val="1100"/>
                        <a:buFont typeface="Arial"/>
                        <a:buNone/>
                      </a:pPr>
                      <a:r>
                        <a:rPr lang="ja-JP" sz="1100" b="1" u="none" strike="noStrike" cap="none">
                          <a:solidFill>
                            <a:schemeClr val="dk1"/>
                          </a:solidFill>
                        </a:rPr>
                        <a:t>項目</a:t>
                      </a:r>
                      <a:endParaRPr sz="1100" b="1"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ctr" rtl="0">
                        <a:lnSpc>
                          <a:spcPct val="115000"/>
                        </a:lnSpc>
                        <a:spcBef>
                          <a:spcPts val="0"/>
                        </a:spcBef>
                        <a:spcAft>
                          <a:spcPts val="1000"/>
                        </a:spcAft>
                        <a:buClr>
                          <a:srgbClr val="000000"/>
                        </a:buClr>
                        <a:buSzPts val="1100"/>
                        <a:buFont typeface="Arial"/>
                        <a:buNone/>
                      </a:pPr>
                      <a:r>
                        <a:rPr lang="ja-JP" sz="1100" b="1" u="none" strike="noStrike" cap="none">
                          <a:solidFill>
                            <a:schemeClr val="dk1"/>
                          </a:solidFill>
                          <a:highlight>
                            <a:srgbClr val="FFFFFF"/>
                          </a:highlight>
                        </a:rPr>
                        <a:t>説明</a:t>
                      </a:r>
                      <a:endParaRPr sz="1100" b="1" u="none" strike="noStrike" cap="none">
                        <a:solidFill>
                          <a:schemeClr val="dk1"/>
                        </a:solidFill>
                        <a:highlight>
                          <a:srgbClr val="FFFFFF"/>
                        </a:highlight>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835725">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色</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カラーパレットからシフトパターンの色を選択してください。</a:t>
                      </a:r>
                      <a:r>
                        <a:rPr lang="ja-JP" sz="1100">
                          <a:solidFill>
                            <a:schemeClr val="dk1"/>
                          </a:solidFill>
                        </a:rPr>
                        <a:t/>
                      </a:r>
                      <a:br>
                        <a:rPr lang="ja-JP" sz="1100">
                          <a:solidFill>
                            <a:schemeClr val="dk1"/>
                          </a:solidFill>
                        </a:rPr>
                      </a:br>
                      <a:r>
                        <a:rPr lang="ja-JP" sz="1100" u="none" strike="noStrike" cap="none">
                          <a:solidFill>
                            <a:schemeClr val="dk1"/>
                          </a:solidFill>
                        </a:rPr>
                        <a:t>設定した色はパレットシフトで表示されます。</a:t>
                      </a:r>
                      <a:endParaRPr sz="1100" u="none" strike="noStrike" cap="none">
                        <a:solidFill>
                          <a:schemeClr val="dk1"/>
                        </a:solidFill>
                      </a:endParaRPr>
                    </a:p>
                    <a:p>
                      <a:pPr marL="0" marR="0" lvl="0" indent="0" algn="l" rtl="0">
                        <a:lnSpc>
                          <a:spcPct val="115000"/>
                        </a:lnSpc>
                        <a:spcBef>
                          <a:spcPts val="1000"/>
                        </a:spcBef>
                        <a:spcAft>
                          <a:spcPts val="1000"/>
                        </a:spcAft>
                        <a:buClr>
                          <a:srgbClr val="000000"/>
                        </a:buClr>
                        <a:buSzPts val="1050"/>
                        <a:buFont typeface="Arial"/>
                        <a:buNone/>
                      </a:pPr>
                      <a:r>
                        <a:rPr lang="ja-JP" sz="1100" u="none" strike="noStrike" cap="none">
                          <a:solidFill>
                            <a:schemeClr val="dk1"/>
                          </a:solidFill>
                        </a:rPr>
                        <a:t>オプション設定：</a:t>
                      </a:r>
                      <a:r>
                        <a:rPr lang="ja-JP" sz="1100" u="sng" strike="noStrike" cap="none">
                          <a:solidFill>
                            <a:schemeClr val="hlink"/>
                          </a:solidFill>
                          <a:hlinkClick r:id="rId3"/>
                        </a:rPr>
                        <a:t>シフトパターン作成画面の色選択モード</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614575">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出勤時刻</a:t>
                      </a:r>
                      <a:r>
                        <a:rPr lang="ja-JP" sz="1100">
                          <a:solidFill>
                            <a:schemeClr val="dk1"/>
                          </a:solidFill>
                        </a:rPr>
                        <a:t/>
                      </a:r>
                      <a:br>
                        <a:rPr lang="ja-JP" sz="1100">
                          <a:solidFill>
                            <a:schemeClr val="dk1"/>
                          </a:solidFill>
                        </a:rPr>
                      </a:br>
                      <a:r>
                        <a:rPr lang="ja-JP" sz="1100" u="none" strike="noStrike" cap="none">
                          <a:solidFill>
                            <a:schemeClr val="dk1"/>
                          </a:solidFill>
                        </a:rPr>
                        <a:t>退勤時刻</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シフト開始時刻・終了時刻を設定してください。</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r h="924800">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休憩時間</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休憩時間を設定できます。この項目の設定は任意です。</a:t>
                      </a:r>
                      <a:r>
                        <a:rPr lang="ja-JP" sz="1100">
                          <a:solidFill>
                            <a:schemeClr val="dk1"/>
                          </a:solidFill>
                        </a:rPr>
                        <a:t/>
                      </a:r>
                      <a:br>
                        <a:rPr lang="ja-JP" sz="1100">
                          <a:solidFill>
                            <a:schemeClr val="dk1"/>
                          </a:solidFill>
                        </a:rPr>
                      </a:br>
                      <a:r>
                        <a:rPr lang="ja-JP" sz="1100" u="none" strike="noStrike" cap="none">
                          <a:solidFill>
                            <a:schemeClr val="dk1"/>
                          </a:solidFill>
                        </a:rPr>
                        <a:t>「＋」ボタンで入力欄が追加され、最大で４つまで設定可能です。</a:t>
                      </a:r>
                      <a:r>
                        <a:rPr lang="ja-JP" sz="1100">
                          <a:solidFill>
                            <a:schemeClr val="dk1"/>
                          </a:solidFill>
                        </a:rPr>
                        <a:t/>
                      </a:r>
                      <a:br>
                        <a:rPr lang="ja-JP" sz="1100">
                          <a:solidFill>
                            <a:schemeClr val="dk1"/>
                          </a:solidFill>
                        </a:rPr>
                      </a:br>
                      <a:r>
                        <a:rPr lang="ja-JP" sz="1100" u="none" strike="noStrike" cap="none">
                          <a:solidFill>
                            <a:schemeClr val="dk1"/>
                          </a:solidFill>
                        </a:rPr>
                        <a:t>休憩時間の管理方法（時刻・時間）は</a:t>
                      </a:r>
                      <a:r>
                        <a:rPr lang="ja-JP" sz="1100" u="sng" strike="noStrike" cap="none">
                          <a:solidFill>
                            <a:schemeClr val="hlink"/>
                          </a:solidFill>
                          <a:hlinkClick r:id="rId4"/>
                        </a:rPr>
                        <a:t>オプション設定</a:t>
                      </a:r>
                      <a:r>
                        <a:rPr lang="ja-JP" sz="1100" u="none" strike="noStrike" cap="none">
                          <a:solidFill>
                            <a:schemeClr val="dk1"/>
                          </a:solidFill>
                        </a:rPr>
                        <a:t>で変更できます。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3"/>
                  </a:ext>
                </a:extLst>
              </a:tr>
              <a:tr h="1080400">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自動休憩</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「上記の休憩時間を自動休憩とする」にチェックを入れると、</a:t>
                      </a:r>
                      <a:r>
                        <a:rPr lang="ja-JP" sz="1100">
                          <a:solidFill>
                            <a:schemeClr val="dk1"/>
                          </a:solidFill>
                        </a:rPr>
                        <a:t/>
                      </a:r>
                      <a:br>
                        <a:rPr lang="ja-JP" sz="1100">
                          <a:solidFill>
                            <a:schemeClr val="dk1"/>
                          </a:solidFill>
                        </a:rPr>
                      </a:br>
                      <a:r>
                        <a:rPr lang="ja-JP" sz="1100" u="none" strike="noStrike" cap="none">
                          <a:solidFill>
                            <a:schemeClr val="dk1"/>
                          </a:solidFill>
                        </a:rPr>
                        <a:t>休憩時間を実労働時間から自動で差し引きます（自動休憩）。</a:t>
                      </a:r>
                      <a:r>
                        <a:rPr lang="ja-JP" sz="1100">
                          <a:solidFill>
                            <a:schemeClr val="dk1"/>
                          </a:solidFill>
                        </a:rPr>
                        <a:t/>
                      </a:r>
                      <a:br>
                        <a:rPr lang="ja-JP" sz="1100">
                          <a:solidFill>
                            <a:schemeClr val="dk1"/>
                          </a:solidFill>
                        </a:rPr>
                      </a:br>
                      <a:r>
                        <a:rPr lang="ja-JP" sz="1100" u="none" strike="noStrike" cap="none">
                          <a:solidFill>
                            <a:schemeClr val="dk1"/>
                          </a:solidFill>
                        </a:rPr>
                        <a:t>シフトパターンの自動休憩設定は、</a:t>
                      </a:r>
                      <a:r>
                        <a:rPr lang="ja-JP" sz="1100" u="sng" strike="noStrike" cap="none">
                          <a:solidFill>
                            <a:schemeClr val="hlink"/>
                          </a:solidFill>
                          <a:hlinkClick r:id="rId5"/>
                        </a:rPr>
                        <a:t>就業規則設定の自動休憩設定</a:t>
                      </a:r>
                      <a:r>
                        <a:rPr lang="ja-JP" sz="1100" u="none" strike="noStrike" cap="none">
                          <a:solidFill>
                            <a:schemeClr val="dk1"/>
                          </a:solidFill>
                        </a:rPr>
                        <a:t>よりも</a:t>
                      </a:r>
                      <a:r>
                        <a:rPr lang="ja-JP" sz="1100">
                          <a:solidFill>
                            <a:schemeClr val="dk1"/>
                          </a:solidFill>
                        </a:rPr>
                        <a:t/>
                      </a:r>
                      <a:br>
                        <a:rPr lang="ja-JP" sz="1100">
                          <a:solidFill>
                            <a:schemeClr val="dk1"/>
                          </a:solidFill>
                        </a:rPr>
                      </a:br>
                      <a:r>
                        <a:rPr lang="ja-JP" sz="1100" u="none" strike="noStrike" cap="none">
                          <a:solidFill>
                            <a:schemeClr val="dk1"/>
                          </a:solidFill>
                        </a:rPr>
                        <a:t>常に優先されます。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4"/>
                  </a:ext>
                </a:extLst>
              </a:tr>
              <a:tr h="1943875">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みなし勤務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シフトパターンを</a:t>
                      </a:r>
                      <a:r>
                        <a:rPr lang="ja-JP" sz="1100" u="sng" strike="noStrike" cap="none">
                          <a:solidFill>
                            <a:schemeClr val="hlink"/>
                          </a:solidFill>
                          <a:hlinkClick r:id="rId6"/>
                        </a:rPr>
                        <a:t>みなし勤務</a:t>
                      </a:r>
                      <a:r>
                        <a:rPr lang="ja-JP" sz="1100" u="none" strike="noStrike" cap="none">
                          <a:solidFill>
                            <a:schemeClr val="dk1"/>
                          </a:solidFill>
                        </a:rPr>
                        <a:t>に設定します。</a:t>
                      </a:r>
                      <a:r>
                        <a:rPr lang="ja-JP" sz="1100">
                          <a:solidFill>
                            <a:schemeClr val="dk1"/>
                          </a:solidFill>
                        </a:rPr>
                        <a:t/>
                      </a:r>
                      <a:br>
                        <a:rPr lang="ja-JP" sz="1100">
                          <a:solidFill>
                            <a:schemeClr val="dk1"/>
                          </a:solidFill>
                        </a:rPr>
                      </a:br>
                      <a:r>
                        <a:rPr lang="ja-JP" sz="1100" u="none" strike="noStrike" cap="none">
                          <a:solidFill>
                            <a:schemeClr val="dk1"/>
                          </a:solidFill>
                        </a:rPr>
                        <a:t>直行直帰や出張の場合に便利です。</a:t>
                      </a:r>
                      <a:endParaRPr sz="1100" u="none" strike="noStrike" cap="none">
                        <a:solidFill>
                          <a:schemeClr val="dk1"/>
                        </a:solidFill>
                      </a:endParaRPr>
                    </a:p>
                    <a:p>
                      <a:pPr marL="0" marR="0" lvl="0" indent="0" algn="l" rtl="0">
                        <a:lnSpc>
                          <a:spcPct val="115000"/>
                        </a:lnSpc>
                        <a:spcBef>
                          <a:spcPts val="1000"/>
                        </a:spcBef>
                        <a:spcAft>
                          <a:spcPts val="0"/>
                        </a:spcAft>
                        <a:buClr>
                          <a:srgbClr val="000000"/>
                        </a:buClr>
                        <a:buSzPts val="1050"/>
                        <a:buFont typeface="Arial"/>
                        <a:buNone/>
                      </a:pPr>
                      <a:r>
                        <a:rPr lang="ja-JP" sz="1100" b="1" u="none" strike="noStrike" cap="none">
                          <a:solidFill>
                            <a:schemeClr val="dk1"/>
                          </a:solidFill>
                        </a:rPr>
                        <a:t>「このシフトパターンをみなし勤務とする」</a:t>
                      </a:r>
                      <a:r>
                        <a:rPr lang="ja-JP" sz="1100" u="none" strike="noStrike" cap="none">
                          <a:solidFill>
                            <a:schemeClr val="dk1"/>
                          </a:solidFill>
                        </a:rPr>
                        <a:t>：</a:t>
                      </a:r>
                      <a:r>
                        <a:rPr lang="ja-JP" sz="1100">
                          <a:solidFill>
                            <a:schemeClr val="dk1"/>
                          </a:solidFill>
                        </a:rPr>
                        <a:t/>
                      </a:r>
                      <a:br>
                        <a:rPr lang="ja-JP" sz="1100">
                          <a:solidFill>
                            <a:schemeClr val="dk1"/>
                          </a:solidFill>
                        </a:rPr>
                      </a:br>
                      <a:r>
                        <a:rPr lang="ja-JP" sz="1100" u="none" strike="noStrike" cap="none">
                          <a:solidFill>
                            <a:schemeClr val="dk1"/>
                          </a:solidFill>
                        </a:rPr>
                        <a:t>打刻の有無に関わらず、シフト通りの時刻に出勤・退勤したものとして扱い、</a:t>
                      </a:r>
                      <a:br>
                        <a:rPr lang="ja-JP" sz="1100" u="none" strike="noStrike" cap="none">
                          <a:solidFill>
                            <a:schemeClr val="dk1"/>
                          </a:solidFill>
                        </a:rPr>
                      </a:br>
                      <a:r>
                        <a:rPr lang="ja-JP" sz="1100" u="none" strike="noStrike" cap="none">
                          <a:solidFill>
                            <a:schemeClr val="dk1"/>
                          </a:solidFill>
                        </a:rPr>
                        <a:t>労働時間を集計します。</a:t>
                      </a:r>
                      <a:r>
                        <a:rPr lang="ja-JP" sz="1100">
                          <a:solidFill>
                            <a:schemeClr val="dk1"/>
                          </a:solidFill>
                        </a:rPr>
                        <a:t/>
                      </a:r>
                      <a:br>
                        <a:rPr lang="ja-JP" sz="1100">
                          <a:solidFill>
                            <a:schemeClr val="dk1"/>
                          </a:solidFill>
                        </a:rPr>
                      </a:br>
                      <a:r>
                        <a:rPr lang="ja-JP" sz="1100" u="none" strike="noStrike" cap="none">
                          <a:solidFill>
                            <a:schemeClr val="dk1"/>
                          </a:solidFill>
                        </a:rPr>
                        <a:t>このとき、実際の打刻は無視されます。</a:t>
                      </a:r>
                      <a:endParaRPr sz="1100" u="none" strike="noStrike" cap="none">
                        <a:solidFill>
                          <a:schemeClr val="dk1"/>
                        </a:solidFill>
                      </a:endParaRPr>
                    </a:p>
                    <a:p>
                      <a:pPr marL="0" marR="0" lvl="0" indent="0" algn="l" rtl="0">
                        <a:lnSpc>
                          <a:spcPct val="115000"/>
                        </a:lnSpc>
                        <a:spcBef>
                          <a:spcPts val="1000"/>
                        </a:spcBef>
                        <a:spcAft>
                          <a:spcPts val="1000"/>
                        </a:spcAft>
                        <a:buClr>
                          <a:srgbClr val="000000"/>
                        </a:buClr>
                        <a:buSzPts val="1050"/>
                        <a:buFont typeface="Arial"/>
                        <a:buNone/>
                      </a:pPr>
                      <a:r>
                        <a:rPr lang="ja-JP" sz="1100" b="1" u="none" strike="noStrike" cap="none">
                          <a:solidFill>
                            <a:schemeClr val="dk1"/>
                          </a:solidFill>
                        </a:rPr>
                        <a:t>「出勤時刻のみをみなし出勤時刻として利用」</a:t>
                      </a:r>
                      <a:r>
                        <a:rPr lang="ja-JP" sz="1100" u="none" strike="noStrike" cap="none">
                          <a:solidFill>
                            <a:schemeClr val="dk1"/>
                          </a:solidFill>
                        </a:rPr>
                        <a:t>：</a:t>
                      </a:r>
                      <a:r>
                        <a:rPr lang="ja-JP" sz="1100">
                          <a:solidFill>
                            <a:schemeClr val="dk1"/>
                          </a:solidFill>
                        </a:rPr>
                        <a:t/>
                      </a:r>
                      <a:br>
                        <a:rPr lang="ja-JP" sz="1100">
                          <a:solidFill>
                            <a:schemeClr val="dk1"/>
                          </a:solidFill>
                        </a:rPr>
                      </a:br>
                      <a:r>
                        <a:rPr lang="ja-JP" sz="1100" u="none" strike="noStrike" cap="none">
                          <a:solidFill>
                            <a:schemeClr val="dk1"/>
                          </a:solidFill>
                        </a:rPr>
                        <a:t>出勤時刻のみ「シフト通り出勤したもの」として自動的に記録します。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5"/>
                  </a:ext>
                </a:extLst>
              </a:tr>
              <a:tr h="1261150">
                <a:tc>
                  <a:txBody>
                    <a:bodyPr/>
                    <a:lstStyle/>
                    <a:p>
                      <a:pPr marL="0" marR="0" lvl="0" indent="0" algn="l" rtl="0">
                        <a:lnSpc>
                          <a:spcPct val="115000"/>
                        </a:lnSpc>
                        <a:spcBef>
                          <a:spcPts val="0"/>
                        </a:spcBef>
                        <a:spcAft>
                          <a:spcPts val="1000"/>
                        </a:spcAft>
                        <a:buClr>
                          <a:srgbClr val="000000"/>
                        </a:buClr>
                        <a:buSzPts val="1100"/>
                        <a:buFont typeface="Arial"/>
                        <a:buNone/>
                      </a:pPr>
                      <a:r>
                        <a:rPr lang="ja-JP" sz="1100" u="none" strike="noStrike" cap="none">
                          <a:solidFill>
                            <a:schemeClr val="dk1"/>
                          </a:solidFill>
                        </a:rPr>
                        <a:t>保存処理時</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1000"/>
                        </a:spcAft>
                        <a:buClr>
                          <a:srgbClr val="000000"/>
                        </a:buClr>
                        <a:buSzPts val="1100"/>
                        <a:buFont typeface="Arial"/>
                        <a:buNone/>
                      </a:pPr>
                      <a:r>
                        <a:rPr lang="ja-JP" sz="1100" u="none" strike="noStrike" cap="none">
                          <a:solidFill>
                            <a:schemeClr val="dk1"/>
                          </a:solidFill>
                        </a:rPr>
                        <a:t>項目「このパターンを利用するグループ」で「全て」以外を選択すると、</a:t>
                      </a:r>
                      <a:r>
                        <a:rPr lang="ja-JP" sz="1100">
                          <a:solidFill>
                            <a:schemeClr val="dk1"/>
                          </a:solidFill>
                        </a:rPr>
                        <a:t/>
                      </a:r>
                      <a:br>
                        <a:rPr lang="ja-JP" sz="1100">
                          <a:solidFill>
                            <a:schemeClr val="dk1"/>
                          </a:solidFill>
                        </a:rPr>
                      </a:br>
                      <a:r>
                        <a:rPr lang="ja-JP" sz="1100" u="none" strike="noStrike" cap="none">
                          <a:solidFill>
                            <a:schemeClr val="dk1"/>
                          </a:solidFill>
                        </a:rPr>
                        <a:t>この項目が表示されます。</a:t>
                      </a:r>
                      <a:r>
                        <a:rPr lang="ja-JP" sz="1100">
                          <a:solidFill>
                            <a:schemeClr val="dk1"/>
                          </a:solidFill>
                        </a:rPr>
                        <a:t/>
                      </a:r>
                      <a:br>
                        <a:rPr lang="ja-JP" sz="1100">
                          <a:solidFill>
                            <a:schemeClr val="dk1"/>
                          </a:solidFill>
                        </a:rPr>
                      </a:br>
                      <a:r>
                        <a:rPr lang="ja-JP" sz="1100" u="none" strike="noStrike" cap="none">
                          <a:solidFill>
                            <a:schemeClr val="dk1"/>
                          </a:solidFill>
                        </a:rPr>
                        <a:t>「子グル―プ向けにも同時に作成する」にチェックを入れた状態でシフトパターン作成を完了することで、子グループ用のシフトパターンを同じ内容で作成します。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6"/>
                  </a:ext>
                </a:extLst>
              </a:tr>
            </a:tbl>
          </a:graphicData>
        </a:graphic>
      </p:graphicFrame>
      <p:sp>
        <p:nvSpPr>
          <p:cNvPr id="637" name="Google Shape;637;p28"/>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33</a:t>
            </a:fld>
            <a:endParaRPr/>
          </a:p>
        </p:txBody>
      </p:sp>
      <p:sp>
        <p:nvSpPr>
          <p:cNvPr id="638" name="Google Shape;638;p28"/>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１．シフトパターン作成</a:t>
            </a:r>
            <a:endParaRPr sz="1800" b="1">
              <a:latin typeface="Arial"/>
              <a:ea typeface="Arial"/>
              <a:cs typeface="Arial"/>
              <a:sym typeface="Arial"/>
            </a:endParaRPr>
          </a:p>
        </p:txBody>
      </p:sp>
      <p:cxnSp>
        <p:nvCxnSpPr>
          <p:cNvPr id="639" name="Google Shape;639;p28"/>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640" name="Google Shape;640;p28"/>
          <p:cNvSpPr txBox="1"/>
          <p:nvPr/>
        </p:nvSpPr>
        <p:spPr>
          <a:xfrm>
            <a:off x="360000" y="8191500"/>
            <a:ext cx="6138000" cy="34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rgbClr val="000000"/>
                </a:solidFill>
                <a:latin typeface="Arial"/>
                <a:ea typeface="Arial"/>
                <a:cs typeface="Arial"/>
                <a:sym typeface="Arial"/>
              </a:rPr>
              <a:t>作成済みのシフトパターンを編集する場合については</a:t>
            </a:r>
            <a:r>
              <a:rPr lang="ja-JP" sz="1100" b="0" i="0" u="sng" strike="noStrike" cap="none">
                <a:solidFill>
                  <a:schemeClr val="hlink"/>
                </a:solidFill>
                <a:latin typeface="Arial"/>
                <a:ea typeface="Arial"/>
                <a:cs typeface="Arial"/>
                <a:sym typeface="Arial"/>
                <a:hlinkClick r:id="rId7"/>
              </a:rPr>
              <a:t>ヘルプページ</a:t>
            </a:r>
            <a:r>
              <a:rPr lang="ja-JP" sz="1100" b="0" i="0" u="none" strike="noStrike" cap="none">
                <a:solidFill>
                  <a:srgbClr val="000000"/>
                </a:solidFill>
                <a:latin typeface="Arial"/>
                <a:ea typeface="Arial"/>
                <a:cs typeface="Arial"/>
                <a:sym typeface="Arial"/>
              </a:rPr>
              <a:t>をご確認ください。</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29"/>
          <p:cNvSpPr txBox="1"/>
          <p:nvPr/>
        </p:nvSpPr>
        <p:spPr>
          <a:xfrm>
            <a:off x="350575" y="5008524"/>
            <a:ext cx="6070800" cy="25272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050"/>
              <a:buFont typeface="Arial"/>
              <a:buNone/>
            </a:pPr>
            <a:r>
              <a:rPr lang="ja-JP" sz="1100" b="0" i="0" u="none" strike="noStrike" cap="none">
                <a:solidFill>
                  <a:srgbClr val="333333"/>
                </a:solidFill>
                <a:highlight>
                  <a:srgbClr val="FFFFFF"/>
                </a:highlight>
                <a:latin typeface="Arial"/>
                <a:ea typeface="Arial"/>
                <a:cs typeface="Arial"/>
                <a:sym typeface="Arial"/>
              </a:rPr>
              <a:t>スタッフ管理→スタッフ一覧→スタッフ詳細：</a:t>
            </a:r>
            <a:r>
              <a:rPr lang="ja-JP" sz="1100" b="0" i="0" u="sng" strike="noStrike" cap="none">
                <a:solidFill>
                  <a:schemeClr val="hlink"/>
                </a:solidFill>
                <a:highlight>
                  <a:srgbClr val="FFFFFF"/>
                </a:highlight>
                <a:latin typeface="Arial"/>
                <a:ea typeface="Arial"/>
                <a:cs typeface="Arial"/>
                <a:sym typeface="Arial"/>
                <a:hlinkClick r:id="rId3"/>
              </a:rPr>
              <a:t>基本シフト</a:t>
            </a:r>
            <a:endParaRPr sz="1100">
              <a:solidFill>
                <a:schemeClr val="dk1"/>
              </a:solidFill>
            </a:endParaRPr>
          </a:p>
          <a:p>
            <a:pPr marL="0" lvl="0" indent="0" algn="l" rtl="0">
              <a:lnSpc>
                <a:spcPct val="115000"/>
              </a:lnSpc>
              <a:spcBef>
                <a:spcPts val="1000"/>
              </a:spcBef>
              <a:spcAft>
                <a:spcPts val="0"/>
              </a:spcAft>
              <a:buClr>
                <a:schemeClr val="dk1"/>
              </a:buClr>
              <a:buSzPts val="1050"/>
              <a:buFont typeface="Arial"/>
              <a:buNone/>
            </a:pPr>
            <a:r>
              <a:rPr lang="ja-JP" sz="1100">
                <a:solidFill>
                  <a:schemeClr val="dk1"/>
                </a:solidFill>
              </a:rPr>
              <a:t>基本シフトは、シフト管理プランのご契約が無くても利用可能なシフト作成機能です。</a:t>
            </a:r>
            <a:br>
              <a:rPr lang="ja-JP" sz="1100">
                <a:solidFill>
                  <a:schemeClr val="dk1"/>
                </a:solidFill>
              </a:rPr>
            </a:br>
            <a:r>
              <a:rPr lang="ja-JP" sz="1100">
                <a:solidFill>
                  <a:schemeClr val="dk1"/>
                </a:solidFill>
              </a:rPr>
              <a:t>月～日、祝日のそれぞれについて、「シフト区分」のプルダウンからシフトパターンや</a:t>
            </a:r>
            <a:br>
              <a:rPr lang="ja-JP" sz="1100">
                <a:solidFill>
                  <a:schemeClr val="dk1"/>
                </a:solidFill>
              </a:rPr>
            </a:br>
            <a:r>
              <a:rPr lang="ja-JP" sz="1100">
                <a:solidFill>
                  <a:schemeClr val="dk1"/>
                </a:solidFill>
              </a:rPr>
              <a:t>時刻指定シフト、休みシフトを選択し、あてはめます。</a:t>
            </a:r>
            <a:endParaRPr sz="1100">
              <a:solidFill>
                <a:schemeClr val="dk1"/>
              </a:solidFill>
            </a:endParaRPr>
          </a:p>
          <a:p>
            <a:pPr marL="0" lvl="0" indent="0" algn="l" rtl="0">
              <a:lnSpc>
                <a:spcPct val="115000"/>
              </a:lnSpc>
              <a:spcBef>
                <a:spcPts val="1000"/>
              </a:spcBef>
              <a:spcAft>
                <a:spcPts val="0"/>
              </a:spcAft>
              <a:buClr>
                <a:schemeClr val="dk1"/>
              </a:buClr>
              <a:buSzPts val="1050"/>
              <a:buFont typeface="Arial"/>
              <a:buNone/>
            </a:pPr>
            <a:r>
              <a:rPr lang="ja-JP" sz="1100">
                <a:solidFill>
                  <a:schemeClr val="dk1"/>
                </a:solidFill>
              </a:rPr>
              <a:t>「時刻指定」を選択すると、シフト開始時刻・終了時刻を指定して設定できます。</a:t>
            </a:r>
            <a:br>
              <a:rPr lang="ja-JP" sz="1100">
                <a:solidFill>
                  <a:schemeClr val="dk1"/>
                </a:solidFill>
              </a:rPr>
            </a:br>
            <a:r>
              <a:rPr lang="ja-JP" sz="1100">
                <a:solidFill>
                  <a:schemeClr val="dk1"/>
                </a:solidFill>
              </a:rPr>
              <a:t>「上の行をコピー」をクリックすると、該当行に上の行の設定内容をコピーします。</a:t>
            </a:r>
            <a:endParaRPr sz="1100">
              <a:solidFill>
                <a:schemeClr val="dk1"/>
              </a:solidFill>
            </a:endParaRPr>
          </a:p>
          <a:p>
            <a:pPr marL="0" lvl="0" indent="0" algn="l" rtl="0">
              <a:lnSpc>
                <a:spcPct val="115000"/>
              </a:lnSpc>
              <a:spcBef>
                <a:spcPts val="1000"/>
              </a:spcBef>
              <a:spcAft>
                <a:spcPts val="0"/>
              </a:spcAft>
              <a:buClr>
                <a:schemeClr val="dk1"/>
              </a:buClr>
              <a:buSzPts val="1050"/>
              <a:buFont typeface="Arial"/>
              <a:buNone/>
            </a:pPr>
            <a:r>
              <a:rPr lang="ja-JP" sz="1100">
                <a:solidFill>
                  <a:schemeClr val="dk1"/>
                </a:solidFill>
              </a:rPr>
              <a:t>最後に「確認画面へ」をクリックし、入力内容に誤りがなければ</a:t>
            </a:r>
            <a:br>
              <a:rPr lang="ja-JP" sz="1100">
                <a:solidFill>
                  <a:schemeClr val="dk1"/>
                </a:solidFill>
              </a:rPr>
            </a:br>
            <a:r>
              <a:rPr lang="ja-JP" sz="1100">
                <a:solidFill>
                  <a:schemeClr val="dk1"/>
                </a:solidFill>
              </a:rPr>
              <a:t>「変更する」（※新規スタッフ登録の場合は「登録」）をクリックして設定内容を</a:t>
            </a:r>
            <a:br>
              <a:rPr lang="ja-JP" sz="1100">
                <a:solidFill>
                  <a:schemeClr val="dk1"/>
                </a:solidFill>
              </a:rPr>
            </a:br>
            <a:r>
              <a:rPr lang="ja-JP" sz="1100">
                <a:solidFill>
                  <a:schemeClr val="dk1"/>
                </a:solidFill>
              </a:rPr>
              <a:t>保存してください。</a:t>
            </a:r>
            <a:endParaRPr sz="1100">
              <a:solidFill>
                <a:schemeClr val="dk1"/>
              </a:solidFill>
            </a:endParaRPr>
          </a:p>
          <a:p>
            <a:pPr marL="0" lvl="0" indent="0" algn="l" rtl="0">
              <a:lnSpc>
                <a:spcPct val="115000"/>
              </a:lnSpc>
              <a:spcBef>
                <a:spcPts val="1000"/>
              </a:spcBef>
              <a:spcAft>
                <a:spcPts val="1000"/>
              </a:spcAft>
              <a:buClr>
                <a:schemeClr val="dk1"/>
              </a:buClr>
              <a:buSzPts val="1100"/>
              <a:buFont typeface="Arial"/>
              <a:buNone/>
            </a:pPr>
            <a:r>
              <a:rPr lang="ja-JP" sz="1100">
                <a:solidFill>
                  <a:schemeClr val="dk1"/>
                </a:solidFill>
              </a:rPr>
              <a:t>基本シフト以外のシフト作成機能については</a:t>
            </a:r>
            <a:r>
              <a:rPr lang="ja-JP" sz="1100" u="sng">
                <a:solidFill>
                  <a:schemeClr val="hlink"/>
                </a:solidFill>
                <a:hlinkClick r:id="rId4"/>
              </a:rPr>
              <a:t>こちらのページ</a:t>
            </a:r>
            <a:r>
              <a:rPr lang="ja-JP" sz="1100">
                <a:solidFill>
                  <a:schemeClr val="dk1"/>
                </a:solidFill>
              </a:rPr>
              <a:t>をご確認ください。</a:t>
            </a:r>
            <a:endParaRPr sz="1100">
              <a:solidFill>
                <a:schemeClr val="dk1"/>
              </a:solidFill>
            </a:endParaRPr>
          </a:p>
        </p:txBody>
      </p:sp>
      <p:grpSp>
        <p:nvGrpSpPr>
          <p:cNvPr id="646" name="Google Shape;646;p29"/>
          <p:cNvGrpSpPr/>
          <p:nvPr/>
        </p:nvGrpSpPr>
        <p:grpSpPr>
          <a:xfrm>
            <a:off x="0" y="348541"/>
            <a:ext cx="6858000" cy="57859"/>
            <a:chOff x="276446" y="1127056"/>
            <a:chExt cx="6241312" cy="45084"/>
          </a:xfrm>
        </p:grpSpPr>
        <p:cxnSp>
          <p:nvCxnSpPr>
            <p:cNvPr id="647" name="Google Shape;647;p29"/>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648" name="Google Shape;648;p29"/>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649" name="Google Shape;649;p29"/>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34</a:t>
            </a:fld>
            <a:endParaRPr/>
          </a:p>
        </p:txBody>
      </p:sp>
      <p:sp>
        <p:nvSpPr>
          <p:cNvPr id="650" name="Google Shape;650;p29"/>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２．基本シフトの登録</a:t>
            </a:r>
            <a:endParaRPr sz="1800" b="1">
              <a:latin typeface="Arial"/>
              <a:ea typeface="Arial"/>
              <a:cs typeface="Arial"/>
              <a:sym typeface="Arial"/>
            </a:endParaRPr>
          </a:p>
        </p:txBody>
      </p:sp>
      <p:cxnSp>
        <p:nvCxnSpPr>
          <p:cNvPr id="651" name="Google Shape;651;p29"/>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652" name="Google Shape;652;p29"/>
          <p:cNvSpPr txBox="1"/>
          <p:nvPr/>
        </p:nvSpPr>
        <p:spPr>
          <a:xfrm>
            <a:off x="350575" y="1057900"/>
            <a:ext cx="6070800" cy="307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400"/>
              <a:buFont typeface="Arial"/>
              <a:buNone/>
            </a:pPr>
            <a:r>
              <a:rPr lang="ja-JP" sz="1600" b="1" i="0" u="none" strike="noStrike" cap="none">
                <a:solidFill>
                  <a:schemeClr val="dk1"/>
                </a:solidFill>
                <a:latin typeface="Arial"/>
                <a:ea typeface="Arial"/>
                <a:cs typeface="Arial"/>
                <a:sym typeface="Arial"/>
              </a:rPr>
              <a:t>基本シフト</a:t>
            </a:r>
            <a:endParaRPr sz="1600" b="1" i="0" u="none" strike="noStrike" cap="none">
              <a:solidFill>
                <a:schemeClr val="dk1"/>
              </a:solidFill>
              <a:latin typeface="Arial"/>
              <a:ea typeface="Arial"/>
              <a:cs typeface="Arial"/>
              <a:sym typeface="Arial"/>
            </a:endParaRPr>
          </a:p>
        </p:txBody>
      </p:sp>
      <p:pic>
        <p:nvPicPr>
          <p:cNvPr id="653" name="Google Shape;653;p29"/>
          <p:cNvPicPr preferRelativeResize="0"/>
          <p:nvPr/>
        </p:nvPicPr>
        <p:blipFill>
          <a:blip r:embed="rId5">
            <a:alphaModFix/>
          </a:blip>
          <a:stretch>
            <a:fillRect/>
          </a:stretch>
        </p:blipFill>
        <p:spPr>
          <a:xfrm>
            <a:off x="859284" y="1518100"/>
            <a:ext cx="5139433" cy="333802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30"/>
          <p:cNvSpPr txBox="1">
            <a:spLocks noGrp="1"/>
          </p:cNvSpPr>
          <p:nvPr>
            <p:ph type="title"/>
          </p:nvPr>
        </p:nvSpPr>
        <p:spPr>
          <a:xfrm>
            <a:off x="464819" y="4156467"/>
            <a:ext cx="5928361" cy="52238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F7F7F"/>
              </a:buClr>
              <a:buSzPts val="3200"/>
              <a:buFont typeface="Arial"/>
              <a:buNone/>
            </a:pPr>
            <a:r>
              <a:rPr lang="ja-JP" sz="3200" b="0" i="0" u="none" strike="noStrike" cap="none">
                <a:latin typeface="Arial"/>
                <a:ea typeface="Arial"/>
                <a:cs typeface="Arial"/>
                <a:sym typeface="Arial"/>
              </a:rPr>
              <a:t>休暇</a:t>
            </a:r>
            <a:r>
              <a:rPr lang="ja-JP" sz="3200">
                <a:latin typeface="Arial"/>
                <a:ea typeface="Arial"/>
                <a:cs typeface="Arial"/>
                <a:sym typeface="Arial"/>
              </a:rPr>
              <a:t>を運用する</a:t>
            </a:r>
            <a:endParaRPr sz="1050" b="0" i="0" u="none" strike="noStrike" cap="none">
              <a:latin typeface="Arial"/>
              <a:ea typeface="Arial"/>
              <a:cs typeface="Arial"/>
              <a:sym typeface="Arial"/>
            </a:endParaRPr>
          </a:p>
        </p:txBody>
      </p:sp>
      <p:pic>
        <p:nvPicPr>
          <p:cNvPr id="659" name="Google Shape;659;p30"/>
          <p:cNvPicPr preferRelativeResize="0"/>
          <p:nvPr/>
        </p:nvPicPr>
        <p:blipFill rotWithShape="1">
          <a:blip r:embed="rId3">
            <a:alphaModFix/>
          </a:blip>
          <a:srcRect/>
          <a:stretch/>
        </p:blipFill>
        <p:spPr>
          <a:xfrm>
            <a:off x="709594" y="4071555"/>
            <a:ext cx="606317" cy="606317"/>
          </a:xfrm>
          <a:prstGeom prst="rect">
            <a:avLst/>
          </a:prstGeom>
          <a:noFill/>
          <a:ln>
            <a:noFill/>
          </a:ln>
        </p:spPr>
      </p:pic>
      <p:pic>
        <p:nvPicPr>
          <p:cNvPr id="660" name="Google Shape;660;p30"/>
          <p:cNvPicPr preferRelativeResize="0"/>
          <p:nvPr/>
        </p:nvPicPr>
        <p:blipFill rotWithShape="1">
          <a:blip r:embed="rId3">
            <a:alphaModFix/>
          </a:blip>
          <a:srcRect/>
          <a:stretch/>
        </p:blipFill>
        <p:spPr>
          <a:xfrm>
            <a:off x="5542086" y="4071555"/>
            <a:ext cx="606317" cy="606317"/>
          </a:xfrm>
          <a:prstGeom prst="rect">
            <a:avLst/>
          </a:prstGeom>
          <a:noFill/>
          <a:ln>
            <a:noFill/>
          </a:ln>
        </p:spPr>
      </p:pic>
      <p:grpSp>
        <p:nvGrpSpPr>
          <p:cNvPr id="661" name="Google Shape;661;p30"/>
          <p:cNvGrpSpPr/>
          <p:nvPr/>
        </p:nvGrpSpPr>
        <p:grpSpPr>
          <a:xfrm>
            <a:off x="0" y="348541"/>
            <a:ext cx="6858000" cy="57859"/>
            <a:chOff x="276446" y="1127056"/>
            <a:chExt cx="6241312" cy="45084"/>
          </a:xfrm>
        </p:grpSpPr>
        <p:cxnSp>
          <p:nvCxnSpPr>
            <p:cNvPr id="662" name="Google Shape;662;p30"/>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663" name="Google Shape;663;p30"/>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664" name="Google Shape;664;p30"/>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31"/>
          <p:cNvSpPr txBox="1"/>
          <p:nvPr/>
        </p:nvSpPr>
        <p:spPr>
          <a:xfrm>
            <a:off x="360000" y="5004575"/>
            <a:ext cx="6241200" cy="18147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050"/>
              <a:buFont typeface="Arial"/>
              <a:buNone/>
            </a:pPr>
            <a:r>
              <a:rPr lang="ja-JP" sz="1100" b="0" i="0" u="none" strike="noStrike" cap="none">
                <a:solidFill>
                  <a:srgbClr val="333333"/>
                </a:solidFill>
                <a:highlight>
                  <a:srgbClr val="FFFFFF"/>
                </a:highlight>
                <a:latin typeface="Arial"/>
                <a:ea typeface="Arial"/>
                <a:cs typeface="Arial"/>
                <a:sym typeface="Arial"/>
              </a:rPr>
              <a:t>休暇・申請管理→休暇管理→</a:t>
            </a:r>
            <a:r>
              <a:rPr lang="ja-JP" sz="1100" b="0" i="0" u="sng" strike="noStrike" cap="none">
                <a:solidFill>
                  <a:schemeClr val="hlink"/>
                </a:solidFill>
                <a:highlight>
                  <a:srgbClr val="FFFFFF"/>
                </a:highlight>
                <a:latin typeface="Arial"/>
                <a:ea typeface="Arial"/>
                <a:cs typeface="Arial"/>
                <a:sym typeface="Arial"/>
                <a:hlinkClick r:id="rId3"/>
              </a:rPr>
              <a:t>特別休暇名の登録</a:t>
            </a:r>
            <a:endParaRPr sz="11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ja-JP" sz="1100">
                <a:solidFill>
                  <a:schemeClr val="dk1"/>
                </a:solidFill>
              </a:rPr>
              <a:t>まず、作成したい休暇の名称を登録します。</a:t>
            </a:r>
            <a:br>
              <a:rPr lang="ja-JP" sz="1100">
                <a:solidFill>
                  <a:schemeClr val="dk1"/>
                </a:solidFill>
              </a:rPr>
            </a:br>
            <a:r>
              <a:rPr lang="ja-JP" sz="1100">
                <a:solidFill>
                  <a:schemeClr val="dk1"/>
                </a:solidFill>
              </a:rPr>
              <a:t>ここで登録した休暇名は「休暇タイプ名」として、</a:t>
            </a:r>
            <a:r>
              <a:rPr lang="ja-JP" sz="1100" u="sng">
                <a:solidFill>
                  <a:schemeClr val="hlink"/>
                </a:solidFill>
                <a:hlinkClick r:id="rId4"/>
              </a:rPr>
              <a:t>休暇タイプ設定</a:t>
            </a:r>
            <a:r>
              <a:rPr lang="ja-JP" sz="1100">
                <a:solidFill>
                  <a:schemeClr val="dk1"/>
                </a:solidFill>
              </a:rPr>
              <a:t>や</a:t>
            </a:r>
            <a:r>
              <a:rPr lang="ja-JP" sz="1100" u="sng">
                <a:solidFill>
                  <a:schemeClr val="hlink"/>
                </a:solidFill>
                <a:hlinkClick r:id="rId5"/>
              </a:rPr>
              <a:t>勤務データダウンロード</a:t>
            </a:r>
            <a:r>
              <a:rPr lang="ja-JP" sz="1100">
                <a:solidFill>
                  <a:schemeClr val="dk1"/>
                </a:solidFill>
              </a:rPr>
              <a:t/>
            </a:r>
            <a:br>
              <a:rPr lang="ja-JP" sz="1100">
                <a:solidFill>
                  <a:schemeClr val="dk1"/>
                </a:solidFill>
              </a:rPr>
            </a:br>
            <a:r>
              <a:rPr lang="ja-JP" sz="1100">
                <a:solidFill>
                  <a:schemeClr val="dk1"/>
                </a:solidFill>
              </a:rPr>
              <a:t>などで表示されます。</a:t>
            </a:r>
            <a:endParaRPr sz="11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ja-JP" sz="1100">
                <a:solidFill>
                  <a:schemeClr val="dk1"/>
                </a:solidFill>
              </a:rPr>
              <a:t>休暇名と休暇略称（２文字）を入力し、ページ下部の【保存】ボタンをクリックしてください。</a:t>
            </a:r>
            <a:br>
              <a:rPr lang="ja-JP" sz="1100">
                <a:solidFill>
                  <a:schemeClr val="dk1"/>
                </a:solidFill>
              </a:rPr>
            </a:br>
            <a:r>
              <a:rPr lang="ja-JP" sz="1100">
                <a:solidFill>
                  <a:schemeClr val="dk1"/>
                </a:solidFill>
              </a:rPr>
              <a:t>特別休暇名は最大30個まで登録できます。</a:t>
            </a:r>
            <a:endParaRPr sz="1100">
              <a:solidFill>
                <a:schemeClr val="dk1"/>
              </a:solidFill>
            </a:endParaRPr>
          </a:p>
          <a:p>
            <a:pPr marL="0" lvl="0" indent="0" algn="l" rtl="0">
              <a:lnSpc>
                <a:spcPct val="115000"/>
              </a:lnSpc>
              <a:spcBef>
                <a:spcPts val="1000"/>
              </a:spcBef>
              <a:spcAft>
                <a:spcPts val="1000"/>
              </a:spcAft>
              <a:buClr>
                <a:schemeClr val="dk1"/>
              </a:buClr>
              <a:buSzPts val="1100"/>
              <a:buFont typeface="Arial"/>
              <a:buNone/>
            </a:pPr>
            <a:r>
              <a:rPr lang="ja-JP" sz="1100">
                <a:solidFill>
                  <a:schemeClr val="dk1"/>
                </a:solidFill>
              </a:rPr>
              <a:t>続いて、休暇タイプ設定を行います。</a:t>
            </a:r>
            <a:endParaRPr sz="1100">
              <a:solidFill>
                <a:schemeClr val="dk1"/>
              </a:solidFill>
            </a:endParaRPr>
          </a:p>
        </p:txBody>
      </p:sp>
      <p:grpSp>
        <p:nvGrpSpPr>
          <p:cNvPr id="670" name="Google Shape;670;p31"/>
          <p:cNvGrpSpPr/>
          <p:nvPr/>
        </p:nvGrpSpPr>
        <p:grpSpPr>
          <a:xfrm>
            <a:off x="0" y="348541"/>
            <a:ext cx="6858000" cy="57859"/>
            <a:chOff x="276446" y="1127056"/>
            <a:chExt cx="6241312" cy="45084"/>
          </a:xfrm>
        </p:grpSpPr>
        <p:cxnSp>
          <p:nvCxnSpPr>
            <p:cNvPr id="671" name="Google Shape;671;p31"/>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672" name="Google Shape;672;p31"/>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673" name="Google Shape;673;p31"/>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36</a:t>
            </a:fld>
            <a:endParaRPr/>
          </a:p>
        </p:txBody>
      </p:sp>
      <p:sp>
        <p:nvSpPr>
          <p:cNvPr id="674" name="Google Shape;674;p31"/>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１．休暇を作成する</a:t>
            </a:r>
            <a:endParaRPr sz="1800" b="1">
              <a:latin typeface="Arial"/>
              <a:ea typeface="Arial"/>
              <a:cs typeface="Arial"/>
              <a:sym typeface="Arial"/>
            </a:endParaRPr>
          </a:p>
        </p:txBody>
      </p:sp>
      <p:cxnSp>
        <p:nvCxnSpPr>
          <p:cNvPr id="675" name="Google Shape;675;p31"/>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676" name="Google Shape;676;p31"/>
          <p:cNvSpPr txBox="1"/>
          <p:nvPr/>
        </p:nvSpPr>
        <p:spPr>
          <a:xfrm>
            <a:off x="360000" y="2260300"/>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600" b="1" i="0" u="none" strike="noStrike" cap="none">
                <a:solidFill>
                  <a:schemeClr val="dk1"/>
                </a:solidFill>
                <a:latin typeface="Arial"/>
                <a:ea typeface="Arial"/>
                <a:cs typeface="Arial"/>
                <a:sym typeface="Arial"/>
              </a:rPr>
              <a:t>特別休暇名の登録</a:t>
            </a:r>
            <a:endParaRPr sz="1600" b="1" i="0" u="none" strike="noStrike" cap="none">
              <a:solidFill>
                <a:schemeClr val="dk1"/>
              </a:solidFill>
              <a:latin typeface="Arial"/>
              <a:ea typeface="Arial"/>
              <a:cs typeface="Arial"/>
              <a:sym typeface="Arial"/>
            </a:endParaRPr>
          </a:p>
        </p:txBody>
      </p:sp>
      <p:sp>
        <p:nvSpPr>
          <p:cNvPr id="677" name="Google Shape;677;p31"/>
          <p:cNvSpPr txBox="1"/>
          <p:nvPr/>
        </p:nvSpPr>
        <p:spPr>
          <a:xfrm>
            <a:off x="360100" y="1044959"/>
            <a:ext cx="6241200" cy="1066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ja-JP" sz="1100" b="0" i="0" u="none" strike="noStrike" cap="none">
                <a:solidFill>
                  <a:srgbClr val="000000"/>
                </a:solidFill>
                <a:latin typeface="Arial"/>
                <a:ea typeface="Arial"/>
                <a:cs typeface="Arial"/>
                <a:sym typeface="Arial"/>
              </a:rPr>
              <a:t>ジョブカン勤怠管理では、初期状態では「有休」「代休」「振休」の３つの休暇が存在します。</a:t>
            </a:r>
            <a:r>
              <a:rPr lang="ja-JP" sz="1100"/>
              <a:t/>
            </a:r>
            <a:br>
              <a:rPr lang="ja-JP" sz="1100"/>
            </a:br>
            <a:r>
              <a:rPr lang="ja-JP" sz="1100" b="0" i="0" u="none" strike="noStrike" cap="none">
                <a:solidFill>
                  <a:srgbClr val="000000"/>
                </a:solidFill>
                <a:latin typeface="Arial"/>
                <a:ea typeface="Arial"/>
                <a:cs typeface="Arial"/>
                <a:sym typeface="Arial"/>
              </a:rPr>
              <a:t>このほかの休暇を運用したい場合は、休暇を新しく作成できます。</a:t>
            </a:r>
            <a:r>
              <a:rPr lang="ja-JP" sz="1100"/>
              <a:t/>
            </a:r>
            <a:br>
              <a:rPr lang="ja-JP" sz="1100"/>
            </a:br>
            <a:r>
              <a:rPr lang="ja-JP" sz="1100" b="0" i="0" u="none" strike="noStrike" cap="none">
                <a:solidFill>
                  <a:schemeClr val="dk1"/>
                </a:solidFill>
                <a:latin typeface="Arial"/>
                <a:ea typeface="Arial"/>
                <a:cs typeface="Arial"/>
                <a:sym typeface="Arial"/>
              </a:rPr>
              <a:t>この章では、休暇の作成・運用方法についてご説明します。</a:t>
            </a:r>
            <a:endParaRPr sz="1100">
              <a:solidFill>
                <a:schemeClr val="dk1"/>
              </a:solidFill>
            </a:endParaRPr>
          </a:p>
          <a:p>
            <a:pPr marL="0" marR="0" lvl="0" indent="0" algn="l" rtl="0">
              <a:lnSpc>
                <a:spcPct val="115000"/>
              </a:lnSpc>
              <a:spcBef>
                <a:spcPts val="1000"/>
              </a:spcBef>
              <a:spcAft>
                <a:spcPts val="1000"/>
              </a:spcAft>
              <a:buClr>
                <a:srgbClr val="000000"/>
              </a:buClr>
              <a:buSzPts val="1100"/>
              <a:buFont typeface="Arial"/>
              <a:buNone/>
            </a:pPr>
            <a:r>
              <a:rPr lang="ja-JP" sz="1100">
                <a:solidFill>
                  <a:schemeClr val="dk1"/>
                </a:solidFill>
              </a:rPr>
              <a:t>関連ヘルプ：</a:t>
            </a:r>
            <a:r>
              <a:rPr lang="ja-JP" sz="1100" u="sng">
                <a:solidFill>
                  <a:schemeClr val="hlink"/>
                </a:solidFill>
                <a:hlinkClick r:id="rId6"/>
              </a:rPr>
              <a:t>休暇を作成する（作成～使用の流れ）</a:t>
            </a:r>
            <a:endParaRPr sz="1100">
              <a:solidFill>
                <a:schemeClr val="dk1"/>
              </a:solidFill>
            </a:endParaRPr>
          </a:p>
        </p:txBody>
      </p:sp>
      <p:pic>
        <p:nvPicPr>
          <p:cNvPr id="678" name="Google Shape;678;p31"/>
          <p:cNvPicPr preferRelativeResize="0"/>
          <p:nvPr/>
        </p:nvPicPr>
        <p:blipFill rotWithShape="1">
          <a:blip r:embed="rId7">
            <a:alphaModFix/>
          </a:blip>
          <a:srcRect/>
          <a:stretch/>
        </p:blipFill>
        <p:spPr>
          <a:xfrm>
            <a:off x="699777" y="2739825"/>
            <a:ext cx="5458445" cy="21239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grpSp>
        <p:nvGrpSpPr>
          <p:cNvPr id="683" name="Google Shape;683;p32"/>
          <p:cNvGrpSpPr/>
          <p:nvPr/>
        </p:nvGrpSpPr>
        <p:grpSpPr>
          <a:xfrm>
            <a:off x="0" y="348541"/>
            <a:ext cx="6858000" cy="57859"/>
            <a:chOff x="276446" y="1127056"/>
            <a:chExt cx="6241312" cy="45084"/>
          </a:xfrm>
        </p:grpSpPr>
        <p:cxnSp>
          <p:nvCxnSpPr>
            <p:cNvPr id="684" name="Google Shape;684;p32"/>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685" name="Google Shape;685;p32"/>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pic>
        <p:nvPicPr>
          <p:cNvPr id="686" name="Google Shape;686;p32" descr="https://i.gyazo.com/9e48c1fbd269e305a00220d47a8c1d53.png"/>
          <p:cNvPicPr preferRelativeResize="0"/>
          <p:nvPr/>
        </p:nvPicPr>
        <p:blipFill rotWithShape="1">
          <a:blip r:embed="rId3">
            <a:alphaModFix/>
          </a:blip>
          <a:srcRect/>
          <a:stretch/>
        </p:blipFill>
        <p:spPr>
          <a:xfrm>
            <a:off x="380721" y="5503364"/>
            <a:ext cx="4884971" cy="1825579"/>
          </a:xfrm>
          <a:prstGeom prst="rect">
            <a:avLst/>
          </a:prstGeom>
          <a:noFill/>
          <a:ln>
            <a:noFill/>
          </a:ln>
          <a:effectLst>
            <a:outerShdw blurRad="50800" dist="38100" dir="2700000" algn="tl" rotWithShape="0">
              <a:srgbClr val="000000">
                <a:alpha val="40000"/>
              </a:srgbClr>
            </a:outerShdw>
          </a:effectLst>
        </p:spPr>
      </p:pic>
      <p:sp>
        <p:nvSpPr>
          <p:cNvPr id="687" name="Google Shape;687;p32"/>
          <p:cNvSpPr/>
          <p:nvPr/>
        </p:nvSpPr>
        <p:spPr>
          <a:xfrm>
            <a:off x="410298" y="6240022"/>
            <a:ext cx="598200" cy="186300"/>
          </a:xfrm>
          <a:prstGeom prst="rect">
            <a:avLst/>
          </a:prstGeom>
          <a:noFill/>
          <a:ln w="19050" cap="flat" cmpd="sng">
            <a:solidFill>
              <a:srgbClr val="E0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8" name="Google Shape;688;p32"/>
          <p:cNvSpPr/>
          <p:nvPr/>
        </p:nvSpPr>
        <p:spPr>
          <a:xfrm rot="10800000" flipH="1">
            <a:off x="1446273" y="7159500"/>
            <a:ext cx="812100" cy="764400"/>
          </a:xfrm>
          <a:prstGeom prst="bentArrow">
            <a:avLst>
              <a:gd name="adj1" fmla="val 25000"/>
              <a:gd name="adj2" fmla="val 24395"/>
              <a:gd name="adj3" fmla="val 25000"/>
              <a:gd name="adj4" fmla="val 43750"/>
            </a:avLst>
          </a:prstGeom>
          <a:solidFill>
            <a:srgbClr val="E06666"/>
          </a:solidFill>
          <a:ln w="9525" cap="flat" cmpd="sng">
            <a:solidFill>
              <a:srgbClr val="E066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689" name="Google Shape;689;p32"/>
          <p:cNvPicPr preferRelativeResize="0"/>
          <p:nvPr/>
        </p:nvPicPr>
        <p:blipFill rotWithShape="1">
          <a:blip r:embed="rId4">
            <a:alphaModFix/>
          </a:blip>
          <a:srcRect/>
          <a:stretch/>
        </p:blipFill>
        <p:spPr>
          <a:xfrm>
            <a:off x="2766275" y="6218213"/>
            <a:ext cx="3220525" cy="2083875"/>
          </a:xfrm>
          <a:prstGeom prst="rect">
            <a:avLst/>
          </a:prstGeom>
          <a:noFill/>
          <a:ln w="19050" cap="flat" cmpd="sng">
            <a:solidFill>
              <a:srgbClr val="E06666"/>
            </a:solidFill>
            <a:prstDash val="dash"/>
            <a:round/>
            <a:headEnd type="none" w="sm" len="sm"/>
            <a:tailEnd type="none" w="sm" len="sm"/>
          </a:ln>
          <a:effectLst>
            <a:outerShdw blurRad="57150" dist="19050" dir="5400000" algn="bl" rotWithShape="0">
              <a:srgbClr val="000000">
                <a:alpha val="49019"/>
              </a:srgbClr>
            </a:outerShdw>
          </a:effectLst>
        </p:spPr>
      </p:pic>
      <p:sp>
        <p:nvSpPr>
          <p:cNvPr id="690" name="Google Shape;690;p32"/>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37</a:t>
            </a:fld>
            <a:endParaRPr/>
          </a:p>
        </p:txBody>
      </p:sp>
      <p:sp>
        <p:nvSpPr>
          <p:cNvPr id="691" name="Google Shape;691;p32"/>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１．休暇を作成する</a:t>
            </a:r>
            <a:endParaRPr sz="1800" b="1">
              <a:latin typeface="Arial"/>
              <a:ea typeface="Arial"/>
              <a:cs typeface="Arial"/>
              <a:sym typeface="Arial"/>
            </a:endParaRPr>
          </a:p>
        </p:txBody>
      </p:sp>
      <p:cxnSp>
        <p:nvCxnSpPr>
          <p:cNvPr id="692" name="Google Shape;692;p32"/>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693" name="Google Shape;693;p32"/>
          <p:cNvSpPr txBox="1"/>
          <p:nvPr/>
        </p:nvSpPr>
        <p:spPr>
          <a:xfrm>
            <a:off x="360000" y="1041100"/>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600" b="1" i="0" u="none" strike="noStrike" cap="none">
                <a:solidFill>
                  <a:schemeClr val="dk1"/>
                </a:solidFill>
                <a:latin typeface="Arial"/>
                <a:ea typeface="Arial"/>
                <a:cs typeface="Arial"/>
                <a:sym typeface="Arial"/>
              </a:rPr>
              <a:t>休暇タイプ設定</a:t>
            </a:r>
            <a:endParaRPr sz="1600" b="1" i="0" u="none" strike="noStrike" cap="none">
              <a:solidFill>
                <a:schemeClr val="dk1"/>
              </a:solidFill>
              <a:latin typeface="Arial"/>
              <a:ea typeface="Arial"/>
              <a:cs typeface="Arial"/>
              <a:sym typeface="Arial"/>
            </a:endParaRPr>
          </a:p>
        </p:txBody>
      </p:sp>
      <p:pic>
        <p:nvPicPr>
          <p:cNvPr id="694" name="Google Shape;694;p32"/>
          <p:cNvPicPr preferRelativeResize="0"/>
          <p:nvPr/>
        </p:nvPicPr>
        <p:blipFill rotWithShape="1">
          <a:blip r:embed="rId5">
            <a:alphaModFix/>
          </a:blip>
          <a:srcRect/>
          <a:stretch/>
        </p:blipFill>
        <p:spPr>
          <a:xfrm>
            <a:off x="506384" y="1526050"/>
            <a:ext cx="5845232" cy="1960675"/>
          </a:xfrm>
          <a:prstGeom prst="rect">
            <a:avLst/>
          </a:prstGeom>
          <a:noFill/>
          <a:ln>
            <a:noFill/>
          </a:ln>
        </p:spPr>
      </p:pic>
      <p:sp>
        <p:nvSpPr>
          <p:cNvPr id="695" name="Google Shape;695;p32"/>
          <p:cNvSpPr txBox="1"/>
          <p:nvPr/>
        </p:nvSpPr>
        <p:spPr>
          <a:xfrm>
            <a:off x="360000" y="3632975"/>
            <a:ext cx="6138000" cy="16200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050"/>
              <a:buFont typeface="Arial"/>
              <a:buNone/>
            </a:pPr>
            <a:r>
              <a:rPr lang="ja-JP" sz="1100" b="0" i="0" u="none" strike="noStrike" cap="none">
                <a:solidFill>
                  <a:srgbClr val="333333"/>
                </a:solidFill>
                <a:highlight>
                  <a:srgbClr val="FFFFFF"/>
                </a:highlight>
                <a:latin typeface="Arial"/>
                <a:ea typeface="Arial"/>
                <a:cs typeface="Arial"/>
                <a:sym typeface="Arial"/>
              </a:rPr>
              <a:t>休暇・申請管理→休暇管理→</a:t>
            </a:r>
            <a:r>
              <a:rPr lang="ja-JP" sz="1100" b="0" i="0" u="sng" strike="noStrike" cap="none">
                <a:solidFill>
                  <a:schemeClr val="hlink"/>
                </a:solidFill>
                <a:highlight>
                  <a:srgbClr val="FFFFFF"/>
                </a:highlight>
                <a:latin typeface="Arial"/>
                <a:ea typeface="Arial"/>
                <a:cs typeface="Arial"/>
                <a:sym typeface="Arial"/>
                <a:hlinkClick r:id="rId6"/>
              </a:rPr>
              <a:t>休暇タイプ設定</a:t>
            </a:r>
            <a:endParaRPr sz="1100">
              <a:solidFill>
                <a:schemeClr val="dk1"/>
              </a:solidFill>
            </a:endParaRPr>
          </a:p>
          <a:p>
            <a:pPr marL="0" lvl="0" indent="0" algn="l" rtl="0">
              <a:lnSpc>
                <a:spcPct val="115000"/>
              </a:lnSpc>
              <a:spcBef>
                <a:spcPts val="1000"/>
              </a:spcBef>
              <a:spcAft>
                <a:spcPts val="0"/>
              </a:spcAft>
              <a:buClr>
                <a:schemeClr val="dk1"/>
              </a:buClr>
              <a:buSzPts val="1050"/>
              <a:buFont typeface="Arial"/>
              <a:buNone/>
            </a:pPr>
            <a:r>
              <a:rPr lang="ja-JP" sz="1100">
                <a:solidFill>
                  <a:schemeClr val="dk1"/>
                </a:solidFill>
              </a:rPr>
              <a:t>次に、「休暇タイプ設定」から新しい休暇を作成します。</a:t>
            </a:r>
            <a:br>
              <a:rPr lang="ja-JP" sz="1100">
                <a:solidFill>
                  <a:schemeClr val="dk1"/>
                </a:solidFill>
              </a:rPr>
            </a:br>
            <a:r>
              <a:rPr lang="ja-JP" sz="1100">
                <a:solidFill>
                  <a:schemeClr val="dk1"/>
                </a:solidFill>
              </a:rPr>
              <a:t>【新規休暇タイプ追加】ボタンから、新規作成画面に移動してください。</a:t>
            </a:r>
            <a:endParaRPr sz="11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ja-JP" sz="1100">
                <a:solidFill>
                  <a:schemeClr val="dk1"/>
                </a:solidFill>
              </a:rPr>
              <a:t>有休・代休・振休の全休（１日分の休暇）は最初から作成されています。</a:t>
            </a:r>
            <a:br>
              <a:rPr lang="ja-JP" sz="1100">
                <a:solidFill>
                  <a:schemeClr val="dk1"/>
                </a:solidFill>
              </a:rPr>
            </a:br>
            <a:r>
              <a:rPr lang="ja-JP" sz="1100">
                <a:solidFill>
                  <a:schemeClr val="dk1"/>
                </a:solidFill>
              </a:rPr>
              <a:t>半休や時間休を使いたい場合は、新しい設定を作成する必要があります。</a:t>
            </a:r>
            <a:endParaRPr sz="1100">
              <a:solidFill>
                <a:schemeClr val="dk1"/>
              </a:solidFill>
            </a:endParaRPr>
          </a:p>
          <a:p>
            <a:pPr marL="0" lvl="0" indent="0" algn="l" rtl="0">
              <a:lnSpc>
                <a:spcPct val="115000"/>
              </a:lnSpc>
              <a:spcBef>
                <a:spcPts val="1000"/>
              </a:spcBef>
              <a:spcAft>
                <a:spcPts val="1000"/>
              </a:spcAft>
              <a:buClr>
                <a:schemeClr val="dk1"/>
              </a:buClr>
              <a:buSzPts val="1100"/>
              <a:buFont typeface="Arial"/>
              <a:buNone/>
            </a:pPr>
            <a:r>
              <a:rPr lang="ja-JP" sz="1100">
                <a:solidFill>
                  <a:schemeClr val="dk1"/>
                </a:solidFill>
              </a:rPr>
              <a:t>設定項目の詳しい説明は、次のページをご確認ください。</a:t>
            </a:r>
            <a:endParaRPr sz="1100">
              <a:solidFill>
                <a:schemeClr val="dk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grpSp>
        <p:nvGrpSpPr>
          <p:cNvPr id="700" name="Google Shape;700;p34"/>
          <p:cNvGrpSpPr/>
          <p:nvPr/>
        </p:nvGrpSpPr>
        <p:grpSpPr>
          <a:xfrm>
            <a:off x="0" y="348541"/>
            <a:ext cx="6858000" cy="57859"/>
            <a:chOff x="276446" y="1127056"/>
            <a:chExt cx="6241312" cy="45084"/>
          </a:xfrm>
        </p:grpSpPr>
        <p:cxnSp>
          <p:nvCxnSpPr>
            <p:cNvPr id="701" name="Google Shape;701;p34"/>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702" name="Google Shape;702;p34"/>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703" name="Google Shape;703;p34"/>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38</a:t>
            </a:fld>
            <a:endParaRPr/>
          </a:p>
        </p:txBody>
      </p:sp>
      <p:sp>
        <p:nvSpPr>
          <p:cNvPr id="704" name="Google Shape;704;p34"/>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１．休暇を作成する</a:t>
            </a:r>
            <a:endParaRPr sz="1800" b="1">
              <a:latin typeface="Arial"/>
              <a:ea typeface="Arial"/>
              <a:cs typeface="Arial"/>
              <a:sym typeface="Arial"/>
            </a:endParaRPr>
          </a:p>
        </p:txBody>
      </p:sp>
      <p:cxnSp>
        <p:nvCxnSpPr>
          <p:cNvPr id="705" name="Google Shape;705;p34"/>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706" name="Google Shape;706;p34"/>
          <p:cNvSpPr txBox="1"/>
          <p:nvPr/>
        </p:nvSpPr>
        <p:spPr>
          <a:xfrm>
            <a:off x="350575" y="990558"/>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chemeClr val="dk1"/>
                </a:solidFill>
                <a:latin typeface="Arial"/>
                <a:ea typeface="Arial"/>
                <a:cs typeface="Arial"/>
                <a:sym typeface="Arial"/>
              </a:rPr>
              <a:t>設定項目について</a:t>
            </a:r>
            <a:endParaRPr sz="1400" b="1" i="0" u="none" strike="noStrike" cap="none">
              <a:solidFill>
                <a:schemeClr val="dk1"/>
              </a:solidFill>
              <a:latin typeface="Arial"/>
              <a:ea typeface="Arial"/>
              <a:cs typeface="Arial"/>
              <a:sym typeface="Arial"/>
            </a:endParaRPr>
          </a:p>
        </p:txBody>
      </p:sp>
      <p:graphicFrame>
        <p:nvGraphicFramePr>
          <p:cNvPr id="707" name="Google Shape;707;p34"/>
          <p:cNvGraphicFramePr/>
          <p:nvPr/>
        </p:nvGraphicFramePr>
        <p:xfrm>
          <a:off x="445543" y="5317035"/>
          <a:ext cx="3000000" cy="3000000"/>
        </p:xfrm>
        <a:graphic>
          <a:graphicData uri="http://schemas.openxmlformats.org/drawingml/2006/table">
            <a:tbl>
              <a:tblPr>
                <a:noFill/>
                <a:tableStyleId>{991882D1-829E-4563-A5F8-932A5333A08F}</a:tableStyleId>
              </a:tblPr>
              <a:tblGrid>
                <a:gridCol w="1211850">
                  <a:extLst>
                    <a:ext uri="{9D8B030D-6E8A-4147-A177-3AD203B41FA5}">
                      <a16:colId xmlns:a16="http://schemas.microsoft.com/office/drawing/2014/main" val="20000"/>
                    </a:ext>
                  </a:extLst>
                </a:gridCol>
                <a:gridCol w="4755050">
                  <a:extLst>
                    <a:ext uri="{9D8B030D-6E8A-4147-A177-3AD203B41FA5}">
                      <a16:colId xmlns:a16="http://schemas.microsoft.com/office/drawing/2014/main" val="20001"/>
                    </a:ext>
                  </a:extLst>
                </a:gridCol>
              </a:tblGrid>
              <a:tr h="304825">
                <a:tc>
                  <a:txBody>
                    <a:bodyPr/>
                    <a:lstStyle/>
                    <a:p>
                      <a:pPr marL="0" marR="0" lvl="0" indent="0" algn="ctr" rtl="0">
                        <a:lnSpc>
                          <a:spcPct val="115000"/>
                        </a:lnSpc>
                        <a:spcBef>
                          <a:spcPts val="0"/>
                        </a:spcBef>
                        <a:spcAft>
                          <a:spcPts val="1000"/>
                        </a:spcAft>
                        <a:buClr>
                          <a:srgbClr val="000000"/>
                        </a:buClr>
                        <a:buSzPts val="1100"/>
                        <a:buFont typeface="Arial"/>
                        <a:buNone/>
                      </a:pPr>
                      <a:r>
                        <a:rPr lang="ja-JP" sz="1100" b="1" u="none" strike="noStrike" cap="none">
                          <a:solidFill>
                            <a:schemeClr val="dk1"/>
                          </a:solidFill>
                        </a:rPr>
                        <a:t>項目</a:t>
                      </a:r>
                      <a:endParaRPr sz="1100" b="1"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ctr" rtl="0">
                        <a:lnSpc>
                          <a:spcPct val="115000"/>
                        </a:lnSpc>
                        <a:spcBef>
                          <a:spcPts val="0"/>
                        </a:spcBef>
                        <a:spcAft>
                          <a:spcPts val="1000"/>
                        </a:spcAft>
                        <a:buClr>
                          <a:srgbClr val="000000"/>
                        </a:buClr>
                        <a:buSzPts val="1100"/>
                        <a:buFont typeface="Arial"/>
                        <a:buNone/>
                      </a:pPr>
                      <a:r>
                        <a:rPr lang="ja-JP" sz="1100" b="1" u="none" strike="noStrike" cap="none">
                          <a:solidFill>
                            <a:schemeClr val="dk1"/>
                          </a:solidFill>
                        </a:rPr>
                        <a:t>説明</a:t>
                      </a:r>
                      <a:endParaRPr sz="1100" b="1"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632875">
                <a:tc>
                  <a:txBody>
                    <a:bodyPr/>
                    <a:lstStyle/>
                    <a:p>
                      <a:pPr marL="0" marR="0" lvl="0" indent="0" algn="l" rtl="0">
                        <a:lnSpc>
                          <a:spcPct val="115000"/>
                        </a:lnSpc>
                        <a:spcBef>
                          <a:spcPts val="0"/>
                        </a:spcBef>
                        <a:spcAft>
                          <a:spcPts val="1000"/>
                        </a:spcAft>
                        <a:buClr>
                          <a:schemeClr val="dk1"/>
                        </a:buClr>
                        <a:buSzPts val="1100"/>
                        <a:buFont typeface="Arial"/>
                        <a:buNone/>
                      </a:pPr>
                      <a:r>
                        <a:rPr lang="ja-JP" sz="1100" u="none" strike="noStrike" cap="none">
                          <a:solidFill>
                            <a:schemeClr val="dk1"/>
                          </a:solidFill>
                        </a:rPr>
                        <a:t>所属グループ/</a:t>
                      </a:r>
                      <a:r>
                        <a:rPr lang="ja-JP" sz="1100">
                          <a:solidFill>
                            <a:schemeClr val="dk1"/>
                          </a:solidFill>
                        </a:rPr>
                        <a:t/>
                      </a:r>
                      <a:br>
                        <a:rPr lang="ja-JP" sz="1100">
                          <a:solidFill>
                            <a:schemeClr val="dk1"/>
                          </a:solidFill>
                        </a:rPr>
                      </a:br>
                      <a:r>
                        <a:rPr lang="ja-JP" sz="1100" u="none" strike="noStrike" cap="none">
                          <a:solidFill>
                            <a:schemeClr val="dk1"/>
                          </a:solidFill>
                        </a:rPr>
                        <a:t>スタッフ種別</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1000"/>
                        </a:spcAft>
                        <a:buClr>
                          <a:schemeClr val="dk1"/>
                        </a:buClr>
                        <a:buSzPts val="1100"/>
                        <a:buFont typeface="Arial"/>
                        <a:buNone/>
                      </a:pPr>
                      <a:r>
                        <a:rPr lang="ja-JP" sz="1100" u="none" strike="noStrike" cap="none">
                          <a:solidFill>
                            <a:schemeClr val="dk1"/>
                          </a:solidFill>
                        </a:rPr>
                        <a:t>作成した休暇は、この項目で選択した所属グループ/スタッフ種別の</a:t>
                      </a:r>
                      <a:r>
                        <a:rPr lang="ja-JP" sz="1100">
                          <a:solidFill>
                            <a:schemeClr val="dk1"/>
                          </a:solidFill>
                        </a:rPr>
                        <a:t/>
                      </a:r>
                      <a:br>
                        <a:rPr lang="ja-JP" sz="1100">
                          <a:solidFill>
                            <a:schemeClr val="dk1"/>
                          </a:solidFill>
                        </a:rPr>
                      </a:br>
                      <a:r>
                        <a:rPr lang="ja-JP" sz="1100" u="none" strike="noStrike" cap="none">
                          <a:solidFill>
                            <a:schemeClr val="dk1"/>
                          </a:solidFill>
                        </a:rPr>
                        <a:t>スタッフのみ申請・取得できます。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1356675">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休暇タイプ</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ja-JP" sz="1100" u="none" strike="noStrike" cap="none">
                          <a:solidFill>
                            <a:schemeClr val="dk1"/>
                          </a:solidFill>
                        </a:rPr>
                        <a:t>有休・代休・振休・［「特別休暇名の登録」で登録した休暇名］から</a:t>
                      </a:r>
                      <a:r>
                        <a:rPr lang="ja-JP" sz="1100">
                          <a:solidFill>
                            <a:schemeClr val="dk1"/>
                          </a:solidFill>
                        </a:rPr>
                        <a:t/>
                      </a:r>
                      <a:br>
                        <a:rPr lang="ja-JP" sz="1100">
                          <a:solidFill>
                            <a:schemeClr val="dk1"/>
                          </a:solidFill>
                        </a:rPr>
                      </a:br>
                      <a:r>
                        <a:rPr lang="ja-JP" sz="1100" u="none" strike="noStrike" cap="none">
                          <a:solidFill>
                            <a:schemeClr val="dk1"/>
                          </a:solidFill>
                        </a:rPr>
                        <a:t>選択します。</a:t>
                      </a:r>
                      <a:r>
                        <a:rPr lang="ja-JP" sz="1100">
                          <a:solidFill>
                            <a:schemeClr val="dk1"/>
                          </a:solidFill>
                        </a:rPr>
                        <a:t/>
                      </a:r>
                      <a:br>
                        <a:rPr lang="ja-JP" sz="1100">
                          <a:solidFill>
                            <a:schemeClr val="dk1"/>
                          </a:solidFill>
                        </a:rPr>
                      </a:br>
                      <a:r>
                        <a:rPr lang="ja-JP" sz="1100" u="none" strike="noStrike" cap="none">
                          <a:solidFill>
                            <a:schemeClr val="dk1"/>
                          </a:solidFill>
                        </a:rPr>
                        <a:t>作成した休暇は、選択した休暇タイプと同じ性質を持ちます。</a:t>
                      </a:r>
                      <a:endParaRPr sz="1100" u="none" strike="noStrike" cap="none">
                        <a:solidFill>
                          <a:schemeClr val="dk1"/>
                        </a:solidFill>
                      </a:endParaRPr>
                    </a:p>
                    <a:p>
                      <a:pPr marL="0" marR="0" lvl="0" indent="0" algn="l" rtl="0">
                        <a:lnSpc>
                          <a:spcPct val="115000"/>
                        </a:lnSpc>
                        <a:spcBef>
                          <a:spcPts val="1000"/>
                        </a:spcBef>
                        <a:spcAft>
                          <a:spcPts val="1000"/>
                        </a:spcAft>
                        <a:buClr>
                          <a:schemeClr val="dk1"/>
                        </a:buClr>
                        <a:buSzPts val="1100"/>
                        <a:buFont typeface="Arial"/>
                        <a:buNone/>
                      </a:pPr>
                      <a:r>
                        <a:rPr lang="ja-JP" sz="1100" u="none" strike="noStrike" cap="none">
                          <a:solidFill>
                            <a:schemeClr val="dk1"/>
                          </a:solidFill>
                        </a:rPr>
                        <a:t>例えば「休暇タイプ：有休」を設定すれば、作成した休暇はシステム上「有休」として扱われ、休暇日数も「休暇タイプ：有休」に付与されたものを消化します。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r h="925900">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消化量</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ja-JP" sz="1100" u="none" strike="noStrike" cap="none">
                          <a:solidFill>
                            <a:schemeClr val="dk1"/>
                          </a:solidFill>
                        </a:rPr>
                        <a:t>「その休暇を取得することによって消化される休暇日数の量」です。</a:t>
                      </a:r>
                      <a:r>
                        <a:rPr lang="ja-JP" sz="1100">
                          <a:solidFill>
                            <a:schemeClr val="dk1"/>
                          </a:solidFill>
                        </a:rPr>
                        <a:t/>
                      </a:r>
                      <a:br>
                        <a:rPr lang="ja-JP" sz="1100">
                          <a:solidFill>
                            <a:schemeClr val="dk1"/>
                          </a:solidFill>
                        </a:rPr>
                      </a:br>
                      <a:r>
                        <a:rPr lang="ja-JP" sz="1100" u="none" strike="noStrike" cap="none">
                          <a:solidFill>
                            <a:schemeClr val="dk1"/>
                          </a:solidFill>
                        </a:rPr>
                        <a:t>まる１日の休暇であれば「全休（１日）」、午前休・午後休であれば</a:t>
                      </a:r>
                      <a:r>
                        <a:rPr lang="ja-JP" sz="1100">
                          <a:solidFill>
                            <a:schemeClr val="dk1"/>
                          </a:solidFill>
                        </a:rPr>
                        <a:t/>
                      </a:r>
                      <a:br>
                        <a:rPr lang="ja-JP" sz="1100">
                          <a:solidFill>
                            <a:schemeClr val="dk1"/>
                          </a:solidFill>
                        </a:rPr>
                      </a:br>
                      <a:r>
                        <a:rPr lang="ja-JP" sz="1100" u="none" strike="noStrike" cap="none">
                          <a:solidFill>
                            <a:schemeClr val="dk1"/>
                          </a:solidFill>
                        </a:rPr>
                        <a:t>「0.5日」を選択します。</a:t>
                      </a:r>
                      <a:endParaRPr sz="1100" u="none" strike="noStrike" cap="none">
                        <a:solidFill>
                          <a:schemeClr val="dk1"/>
                        </a:solidFill>
                      </a:endParaRPr>
                    </a:p>
                    <a:p>
                      <a:pPr marL="0" marR="0" lvl="0" indent="0" algn="l" rtl="0">
                        <a:lnSpc>
                          <a:spcPct val="115000"/>
                        </a:lnSpc>
                        <a:spcBef>
                          <a:spcPts val="1000"/>
                        </a:spcBef>
                        <a:spcAft>
                          <a:spcPts val="1000"/>
                        </a:spcAft>
                        <a:buClr>
                          <a:schemeClr val="dk1"/>
                        </a:buClr>
                        <a:buSzPts val="1100"/>
                        <a:buFont typeface="Arial"/>
                        <a:buNone/>
                      </a:pPr>
                      <a:r>
                        <a:rPr lang="ja-JP" sz="1100" u="none" strike="noStrike" cap="none">
                          <a:solidFill>
                            <a:schemeClr val="dk1"/>
                          </a:solidFill>
                        </a:rPr>
                        <a:t>【0日・0.1日～全休（１日）・時間休】</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708" name="Google Shape;708;p34"/>
          <p:cNvPicPr preferRelativeResize="0"/>
          <p:nvPr/>
        </p:nvPicPr>
        <p:blipFill rotWithShape="1">
          <a:blip r:embed="rId3">
            <a:alphaModFix/>
          </a:blip>
          <a:srcRect/>
          <a:stretch/>
        </p:blipFill>
        <p:spPr>
          <a:xfrm>
            <a:off x="1274600" y="1452097"/>
            <a:ext cx="4516600" cy="37421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grpSp>
        <p:nvGrpSpPr>
          <p:cNvPr id="713" name="Google Shape;713;g24dee78cb97_0_79"/>
          <p:cNvGrpSpPr/>
          <p:nvPr/>
        </p:nvGrpSpPr>
        <p:grpSpPr>
          <a:xfrm>
            <a:off x="-2" y="348586"/>
            <a:ext cx="6857832" cy="57861"/>
            <a:chOff x="276446" y="1127056"/>
            <a:chExt cx="6241201" cy="45084"/>
          </a:xfrm>
        </p:grpSpPr>
        <p:cxnSp>
          <p:nvCxnSpPr>
            <p:cNvPr id="714" name="Google Shape;714;g24dee78cb97_0_79"/>
            <p:cNvCxnSpPr/>
            <p:nvPr/>
          </p:nvCxnSpPr>
          <p:spPr>
            <a:xfrm>
              <a:off x="276447" y="1127056"/>
              <a:ext cx="6241200" cy="0"/>
            </a:xfrm>
            <a:prstGeom prst="straightConnector1">
              <a:avLst/>
            </a:prstGeom>
            <a:noFill/>
            <a:ln w="38100" cap="flat" cmpd="sng">
              <a:solidFill>
                <a:srgbClr val="0070C0"/>
              </a:solidFill>
              <a:prstDash val="solid"/>
              <a:miter lim="800000"/>
              <a:headEnd type="none" w="sm" len="sm"/>
              <a:tailEnd type="none" w="sm" len="sm"/>
            </a:ln>
          </p:spPr>
        </p:cxnSp>
        <p:cxnSp>
          <p:nvCxnSpPr>
            <p:cNvPr id="715" name="Google Shape;715;g24dee78cb97_0_79"/>
            <p:cNvCxnSpPr/>
            <p:nvPr/>
          </p:nvCxnSpPr>
          <p:spPr>
            <a:xfrm>
              <a:off x="276446" y="1172140"/>
              <a:ext cx="6241200" cy="0"/>
            </a:xfrm>
            <a:prstGeom prst="straightConnector1">
              <a:avLst/>
            </a:prstGeom>
            <a:noFill/>
            <a:ln w="9525" cap="flat" cmpd="sng">
              <a:solidFill>
                <a:srgbClr val="0070C0"/>
              </a:solidFill>
              <a:prstDash val="solid"/>
              <a:miter lim="800000"/>
              <a:headEnd type="none" w="sm" len="sm"/>
              <a:tailEnd type="none" w="sm" len="sm"/>
            </a:ln>
          </p:spPr>
        </p:cxnSp>
      </p:grpSp>
      <p:graphicFrame>
        <p:nvGraphicFramePr>
          <p:cNvPr id="716" name="Google Shape;716;g24dee78cb97_0_79"/>
          <p:cNvGraphicFramePr/>
          <p:nvPr/>
        </p:nvGraphicFramePr>
        <p:xfrm>
          <a:off x="445543" y="1126035"/>
          <a:ext cx="3000000" cy="3000000"/>
        </p:xfrm>
        <a:graphic>
          <a:graphicData uri="http://schemas.openxmlformats.org/drawingml/2006/table">
            <a:tbl>
              <a:tblPr>
                <a:noFill/>
                <a:tableStyleId>{991882D1-829E-4563-A5F8-932A5333A08F}</a:tableStyleId>
              </a:tblPr>
              <a:tblGrid>
                <a:gridCol w="1211850">
                  <a:extLst>
                    <a:ext uri="{9D8B030D-6E8A-4147-A177-3AD203B41FA5}">
                      <a16:colId xmlns:a16="http://schemas.microsoft.com/office/drawing/2014/main" val="20000"/>
                    </a:ext>
                  </a:extLst>
                </a:gridCol>
                <a:gridCol w="4755050">
                  <a:extLst>
                    <a:ext uri="{9D8B030D-6E8A-4147-A177-3AD203B41FA5}">
                      <a16:colId xmlns:a16="http://schemas.microsoft.com/office/drawing/2014/main" val="20001"/>
                    </a:ext>
                  </a:extLst>
                </a:gridCol>
              </a:tblGrid>
              <a:tr h="354175">
                <a:tc>
                  <a:txBody>
                    <a:bodyPr/>
                    <a:lstStyle/>
                    <a:p>
                      <a:pPr marL="0" marR="0" lvl="0" indent="0" algn="ctr" rtl="0">
                        <a:lnSpc>
                          <a:spcPct val="115000"/>
                        </a:lnSpc>
                        <a:spcBef>
                          <a:spcPts val="0"/>
                        </a:spcBef>
                        <a:spcAft>
                          <a:spcPts val="1000"/>
                        </a:spcAft>
                        <a:buClr>
                          <a:srgbClr val="000000"/>
                        </a:buClr>
                        <a:buSzPts val="1100"/>
                        <a:buFont typeface="Arial"/>
                        <a:buNone/>
                      </a:pPr>
                      <a:r>
                        <a:rPr lang="ja-JP" sz="1100" b="1" u="none" strike="noStrike" cap="none">
                          <a:solidFill>
                            <a:schemeClr val="dk1"/>
                          </a:solidFill>
                        </a:rPr>
                        <a:t>項目</a:t>
                      </a:r>
                      <a:endParaRPr sz="1100" b="1"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ctr" rtl="0">
                        <a:lnSpc>
                          <a:spcPct val="115000"/>
                        </a:lnSpc>
                        <a:spcBef>
                          <a:spcPts val="0"/>
                        </a:spcBef>
                        <a:spcAft>
                          <a:spcPts val="1000"/>
                        </a:spcAft>
                        <a:buClr>
                          <a:srgbClr val="000000"/>
                        </a:buClr>
                        <a:buSzPts val="1100"/>
                        <a:buFont typeface="Arial"/>
                        <a:buNone/>
                      </a:pPr>
                      <a:r>
                        <a:rPr lang="ja-JP" sz="1100" b="1" u="none" strike="noStrike" cap="none">
                          <a:solidFill>
                            <a:schemeClr val="dk1"/>
                          </a:solidFill>
                        </a:rPr>
                        <a:t>説明</a:t>
                      </a:r>
                      <a:endParaRPr sz="1100" b="1"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1274200">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休暇範囲</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ja-JP" sz="1100" u="none" strike="noStrike" cap="none">
                          <a:solidFill>
                            <a:schemeClr val="dk1"/>
                          </a:solidFill>
                        </a:rPr>
                        <a:t>項目「消化量」で「0.1～0.9日」を選択した場合に設定可能になります。休暇の時間帯を設定します。</a:t>
                      </a:r>
                      <a:r>
                        <a:rPr lang="ja-JP" sz="1100">
                          <a:solidFill>
                            <a:schemeClr val="dk1"/>
                          </a:solidFill>
                        </a:rPr>
                        <a:t/>
                      </a:r>
                      <a:br>
                        <a:rPr lang="ja-JP" sz="1100">
                          <a:solidFill>
                            <a:schemeClr val="dk1"/>
                          </a:solidFill>
                        </a:rPr>
                      </a:br>
                      <a:r>
                        <a:rPr lang="ja-JP" sz="1100" u="none" strike="noStrike" cap="none">
                          <a:solidFill>
                            <a:schemeClr val="dk1"/>
                          </a:solidFill>
                        </a:rPr>
                        <a:t>休暇範囲の時間が休暇時間（休暇を取った時間数）となります。</a:t>
                      </a:r>
                      <a:endParaRPr sz="1100">
                        <a:solidFill>
                          <a:schemeClr val="dk1"/>
                        </a:solidFill>
                      </a:endParaRPr>
                    </a:p>
                    <a:p>
                      <a:pPr marL="0" marR="0" lvl="0" indent="0" algn="l" rtl="0">
                        <a:lnSpc>
                          <a:spcPct val="115000"/>
                        </a:lnSpc>
                        <a:spcBef>
                          <a:spcPts val="1000"/>
                        </a:spcBef>
                        <a:spcAft>
                          <a:spcPts val="1000"/>
                        </a:spcAft>
                        <a:buClr>
                          <a:schemeClr val="dk1"/>
                        </a:buClr>
                        <a:buSzPts val="1100"/>
                        <a:buFont typeface="Arial"/>
                        <a:buNone/>
                      </a:pPr>
                      <a:r>
                        <a:rPr lang="ja-JP" sz="1100" u="none" strike="noStrike" cap="none">
                          <a:solidFill>
                            <a:schemeClr val="dk1"/>
                          </a:solidFill>
                        </a:rPr>
                        <a:t>消化量「全休」「時間休」の場合の休暇時間については、</a:t>
                      </a:r>
                      <a:r>
                        <a:rPr lang="ja-JP" sz="1100">
                          <a:solidFill>
                            <a:schemeClr val="dk1"/>
                          </a:solidFill>
                        </a:rPr>
                        <a:t/>
                      </a:r>
                      <a:br>
                        <a:rPr lang="ja-JP" sz="1100">
                          <a:solidFill>
                            <a:schemeClr val="dk1"/>
                          </a:solidFill>
                        </a:rPr>
                      </a:br>
                      <a:r>
                        <a:rPr lang="ja-JP" sz="1100" u="sng" strike="noStrike" cap="none">
                          <a:solidFill>
                            <a:schemeClr val="hlink"/>
                          </a:solidFill>
                          <a:hlinkClick r:id="rId3"/>
                        </a:rPr>
                        <a:t>こちらのヘルプページ</a:t>
                      </a:r>
                      <a:r>
                        <a:rPr lang="ja-JP" sz="1100" u="none" strike="noStrike" cap="none">
                          <a:solidFill>
                            <a:schemeClr val="dk1"/>
                          </a:solidFill>
                        </a:rPr>
                        <a:t>をご確認ください。</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1248100">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休暇名</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ja-JP" sz="1100" u="none" strike="noStrike" cap="none">
                          <a:solidFill>
                            <a:schemeClr val="dk1"/>
                          </a:solidFill>
                        </a:rPr>
                        <a:t>休暇の名称です。</a:t>
                      </a:r>
                      <a:r>
                        <a:rPr lang="ja-JP" sz="1100">
                          <a:solidFill>
                            <a:schemeClr val="dk1"/>
                          </a:solidFill>
                        </a:rPr>
                        <a:t/>
                      </a:r>
                      <a:br>
                        <a:rPr lang="ja-JP" sz="1100">
                          <a:solidFill>
                            <a:schemeClr val="dk1"/>
                          </a:solidFill>
                        </a:rPr>
                      </a:br>
                      <a:r>
                        <a:rPr lang="ja-JP" sz="1100" u="none" strike="noStrike" cap="none">
                          <a:solidFill>
                            <a:schemeClr val="dk1"/>
                          </a:solidFill>
                        </a:rPr>
                        <a:t>スタッフが休暇申請をする際には、この欄の名称が表示されます。</a:t>
                      </a:r>
                      <a:r>
                        <a:rPr lang="ja-JP" sz="1100">
                          <a:solidFill>
                            <a:schemeClr val="dk1"/>
                          </a:solidFill>
                        </a:rPr>
                        <a:t/>
                      </a:r>
                      <a:br>
                        <a:rPr lang="ja-JP" sz="1100">
                          <a:solidFill>
                            <a:schemeClr val="dk1"/>
                          </a:solidFill>
                        </a:rPr>
                      </a:br>
                      <a:r>
                        <a:rPr lang="ja-JP" sz="1100" u="none" strike="noStrike" cap="none">
                          <a:solidFill>
                            <a:schemeClr val="dk1"/>
                          </a:solidFill>
                        </a:rPr>
                        <a:t>「有休（全休）」、「有休（午前休）」など、休暇範囲がわかりやすい</a:t>
                      </a:r>
                      <a:r>
                        <a:rPr lang="ja-JP" sz="1100">
                          <a:solidFill>
                            <a:schemeClr val="dk1"/>
                          </a:solidFill>
                        </a:rPr>
                        <a:t/>
                      </a:r>
                      <a:br>
                        <a:rPr lang="ja-JP" sz="1100">
                          <a:solidFill>
                            <a:schemeClr val="dk1"/>
                          </a:solidFill>
                        </a:rPr>
                      </a:br>
                      <a:r>
                        <a:rPr lang="ja-JP" sz="1100" u="none" strike="noStrike" cap="none">
                          <a:solidFill>
                            <a:schemeClr val="dk1"/>
                          </a:solidFill>
                        </a:rPr>
                        <a:t>名称にすることをおすすめします。</a:t>
                      </a:r>
                      <a:endParaRPr sz="1100">
                        <a:solidFill>
                          <a:schemeClr val="dk1"/>
                        </a:solidFill>
                      </a:endParaRPr>
                    </a:p>
                    <a:p>
                      <a:pPr marL="0" marR="0" lvl="0" indent="0" algn="l" rtl="0">
                        <a:lnSpc>
                          <a:spcPct val="115000"/>
                        </a:lnSpc>
                        <a:spcBef>
                          <a:spcPts val="1000"/>
                        </a:spcBef>
                        <a:spcAft>
                          <a:spcPts val="1000"/>
                        </a:spcAft>
                        <a:buClr>
                          <a:schemeClr val="dk1"/>
                        </a:buClr>
                        <a:buSzPts val="1100"/>
                        <a:buFont typeface="Arial"/>
                        <a:buNone/>
                      </a:pPr>
                      <a:r>
                        <a:rPr lang="ja-JP" sz="1100" u="none" strike="noStrike" cap="none">
                          <a:solidFill>
                            <a:schemeClr val="dk1"/>
                          </a:solidFill>
                        </a:rPr>
                        <a:t>※ 半角・全角 32文字以内</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r h="991250">
                <a:tc>
                  <a:txBody>
                    <a:bodyPr/>
                    <a:lstStyle/>
                    <a:p>
                      <a:pPr marL="0" marR="0" lvl="0" indent="0" algn="l" rtl="0">
                        <a:lnSpc>
                          <a:spcPct val="115000"/>
                        </a:lnSpc>
                        <a:spcBef>
                          <a:spcPts val="0"/>
                        </a:spcBef>
                        <a:spcAft>
                          <a:spcPts val="1000"/>
                        </a:spcAft>
                        <a:buClr>
                          <a:schemeClr val="dk1"/>
                        </a:buClr>
                        <a:buSzPts val="1100"/>
                        <a:buFont typeface="Arial"/>
                        <a:buNone/>
                      </a:pPr>
                      <a:r>
                        <a:rPr lang="ja-JP" sz="1100" u="none" strike="noStrike" cap="none">
                          <a:solidFill>
                            <a:schemeClr val="dk1"/>
                          </a:solidFill>
                        </a:rPr>
                        <a:t>自動付与条件</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1000"/>
                        </a:spcAft>
                        <a:buClr>
                          <a:schemeClr val="dk1"/>
                        </a:buClr>
                        <a:buSzPts val="1100"/>
                        <a:buFont typeface="Arial"/>
                        <a:buNone/>
                      </a:pPr>
                      <a:r>
                        <a:rPr lang="ja-JP" sz="1100" u="none" strike="noStrike" cap="none">
                          <a:solidFill>
                            <a:schemeClr val="dk1"/>
                          </a:solidFill>
                        </a:rPr>
                        <a:t>オプション設定「</a:t>
                      </a:r>
                      <a:r>
                        <a:rPr lang="ja-JP" sz="1100" u="sng" strike="noStrike" cap="none">
                          <a:solidFill>
                            <a:schemeClr val="hlink"/>
                          </a:solidFill>
                          <a:hlinkClick r:id="rId4"/>
                        </a:rPr>
                        <a:t>休日出勤時に自動付与する休暇</a:t>
                      </a:r>
                      <a:r>
                        <a:rPr lang="ja-JP" sz="1100" u="none" strike="noStrike" cap="none">
                          <a:solidFill>
                            <a:schemeClr val="dk1"/>
                          </a:solidFill>
                        </a:rPr>
                        <a:t>」で代休・振休を選択している場合にのみ表示されます。</a:t>
                      </a:r>
                      <a:br>
                        <a:rPr lang="ja-JP" sz="1100" u="none" strike="noStrike" cap="none">
                          <a:solidFill>
                            <a:schemeClr val="dk1"/>
                          </a:solidFill>
                        </a:rPr>
                      </a:br>
                      <a:r>
                        <a:rPr lang="ja-JP" sz="1100" u="none" strike="noStrike" cap="none">
                          <a:solidFill>
                            <a:schemeClr val="dk1"/>
                          </a:solidFill>
                        </a:rPr>
                        <a:t>休日労働をした場合に、何時間の労働で振休・代休を自動付与するかを</a:t>
                      </a:r>
                      <a:r>
                        <a:rPr lang="ja-JP" sz="1100">
                          <a:solidFill>
                            <a:schemeClr val="dk1"/>
                          </a:solidFill>
                        </a:rPr>
                        <a:t/>
                      </a:r>
                      <a:br>
                        <a:rPr lang="ja-JP" sz="1100">
                          <a:solidFill>
                            <a:schemeClr val="dk1"/>
                          </a:solidFill>
                        </a:rPr>
                      </a:br>
                      <a:r>
                        <a:rPr lang="ja-JP" sz="1100" u="none" strike="noStrike" cap="none">
                          <a:solidFill>
                            <a:schemeClr val="dk1"/>
                          </a:solidFill>
                        </a:rPr>
                        <a:t>設定できます。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3"/>
                  </a:ext>
                </a:extLst>
              </a:tr>
              <a:tr h="2910350">
                <a:tc>
                  <a:txBody>
                    <a:bodyPr/>
                    <a:lstStyle/>
                    <a:p>
                      <a:pPr marL="0" marR="0" lvl="0" indent="0" algn="l" rtl="0">
                        <a:lnSpc>
                          <a:spcPct val="115000"/>
                        </a:lnSpc>
                        <a:spcBef>
                          <a:spcPts val="0"/>
                        </a:spcBef>
                        <a:spcAft>
                          <a:spcPts val="1000"/>
                        </a:spcAft>
                        <a:buClr>
                          <a:srgbClr val="000000"/>
                        </a:buClr>
                        <a:buSzPts val="1100"/>
                        <a:buFont typeface="Arial"/>
                        <a:buNone/>
                      </a:pPr>
                      <a:r>
                        <a:rPr lang="ja-JP" sz="1100" u="none" strike="noStrike" cap="none">
                          <a:solidFill>
                            <a:schemeClr val="dk1"/>
                          </a:solidFill>
                        </a:rPr>
                        <a:t>有効期限</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ja-JP" sz="1100" u="none" strike="noStrike" cap="none">
                          <a:solidFill>
                            <a:schemeClr val="dk1"/>
                          </a:solidFill>
                        </a:rPr>
                        <a:t>自動付与される振休・代休の有効期限です。</a:t>
                      </a:r>
                      <a:r>
                        <a:rPr lang="ja-JP" sz="1100">
                          <a:solidFill>
                            <a:schemeClr val="dk1"/>
                          </a:solidFill>
                        </a:rPr>
                        <a:t/>
                      </a:r>
                      <a:br>
                        <a:rPr lang="ja-JP" sz="1100">
                          <a:solidFill>
                            <a:schemeClr val="dk1"/>
                          </a:solidFill>
                        </a:rPr>
                      </a:br>
                      <a:r>
                        <a:rPr lang="ja-JP" sz="1100" u="none" strike="noStrike" cap="none">
                          <a:solidFill>
                            <a:schemeClr val="dk1"/>
                          </a:solidFill>
                        </a:rPr>
                        <a:t>休暇タイプ「振休」「代休」を選択したときに設定可能になります。</a:t>
                      </a:r>
                      <a:r>
                        <a:rPr lang="ja-JP" sz="1100">
                          <a:solidFill>
                            <a:schemeClr val="dk1"/>
                          </a:solidFill>
                        </a:rPr>
                        <a:t/>
                      </a:r>
                      <a:br>
                        <a:rPr lang="ja-JP" sz="1100">
                          <a:solidFill>
                            <a:schemeClr val="dk1"/>
                          </a:solidFill>
                        </a:rPr>
                      </a:br>
                      <a:r>
                        <a:rPr lang="ja-JP" sz="1100" u="none" strike="noStrike" cap="none">
                          <a:solidFill>
                            <a:schemeClr val="dk1"/>
                          </a:solidFill>
                        </a:rPr>
                        <a:t>通常、休暇の有効期限は</a:t>
                      </a:r>
                      <a:r>
                        <a:rPr lang="ja-JP" sz="1100" u="sng" strike="noStrike" cap="none">
                          <a:solidFill>
                            <a:schemeClr val="hlink"/>
                          </a:solidFill>
                          <a:hlinkClick r:id="rId5"/>
                        </a:rPr>
                        <a:t>休暇付与</a:t>
                      </a:r>
                      <a:r>
                        <a:rPr lang="ja-JP" sz="1100" u="none" strike="noStrike" cap="none">
                          <a:solidFill>
                            <a:schemeClr val="dk1"/>
                          </a:solidFill>
                        </a:rPr>
                        <a:t>から付与する際に設定しますが、</a:t>
                      </a:r>
                      <a:r>
                        <a:rPr lang="ja-JP" sz="1100">
                          <a:solidFill>
                            <a:schemeClr val="dk1"/>
                          </a:solidFill>
                        </a:rPr>
                        <a:t/>
                      </a:r>
                      <a:br>
                        <a:rPr lang="ja-JP" sz="1100">
                          <a:solidFill>
                            <a:schemeClr val="dk1"/>
                          </a:solidFill>
                        </a:rPr>
                      </a:br>
                      <a:r>
                        <a:rPr lang="ja-JP" sz="1100" u="none" strike="noStrike" cap="none">
                          <a:solidFill>
                            <a:schemeClr val="dk1"/>
                          </a:solidFill>
                        </a:rPr>
                        <a:t>振休・代休を自動付与する場合のみ、休暇タイプ設定で有効期限を</a:t>
                      </a:r>
                      <a:r>
                        <a:rPr lang="ja-JP" sz="1100">
                          <a:solidFill>
                            <a:schemeClr val="dk1"/>
                          </a:solidFill>
                        </a:rPr>
                        <a:t/>
                      </a:r>
                      <a:br>
                        <a:rPr lang="ja-JP" sz="1100">
                          <a:solidFill>
                            <a:schemeClr val="dk1"/>
                          </a:solidFill>
                        </a:rPr>
                      </a:br>
                      <a:r>
                        <a:rPr lang="ja-JP" sz="1100" u="none" strike="noStrike" cap="none">
                          <a:solidFill>
                            <a:schemeClr val="dk1"/>
                          </a:solidFill>
                        </a:rPr>
                        <a:t>設定します。</a:t>
                      </a:r>
                      <a:r>
                        <a:rPr lang="ja-JP" sz="1100">
                          <a:solidFill>
                            <a:schemeClr val="dk1"/>
                          </a:solidFill>
                        </a:rPr>
                        <a:t/>
                      </a:r>
                      <a:br>
                        <a:rPr lang="ja-JP" sz="1100">
                          <a:solidFill>
                            <a:schemeClr val="dk1"/>
                          </a:solidFill>
                        </a:rPr>
                      </a:br>
                      <a:r>
                        <a:rPr lang="ja-JP" sz="1100" u="none" strike="noStrike" cap="none">
                          <a:solidFill>
                            <a:schemeClr val="dk1"/>
                          </a:solidFill>
                        </a:rPr>
                        <a:t>有効期限の開始日・期限日は、</a:t>
                      </a:r>
                      <a:r>
                        <a:rPr lang="ja-JP" sz="1100" u="sng" strike="noStrike" cap="none">
                          <a:solidFill>
                            <a:schemeClr val="hlink"/>
                          </a:solidFill>
                          <a:hlinkClick r:id="rId6"/>
                        </a:rPr>
                        <a:t>締め日</a:t>
                      </a:r>
                      <a:r>
                        <a:rPr lang="ja-JP" sz="1100" u="none" strike="noStrike" cap="none">
                          <a:solidFill>
                            <a:schemeClr val="dk1"/>
                          </a:solidFill>
                        </a:rPr>
                        <a:t>を基準に決めることもできます。</a:t>
                      </a:r>
                      <a:endParaRPr sz="1100" u="none" strike="noStrike" cap="none">
                        <a:solidFill>
                          <a:schemeClr val="dk1"/>
                        </a:solidFill>
                      </a:endParaRPr>
                    </a:p>
                    <a:p>
                      <a:pPr marL="0" marR="0" lvl="0" indent="0" algn="l" rtl="0">
                        <a:lnSpc>
                          <a:spcPct val="115000"/>
                        </a:lnSpc>
                        <a:spcBef>
                          <a:spcPts val="1000"/>
                        </a:spcBef>
                        <a:spcAft>
                          <a:spcPts val="0"/>
                        </a:spcAft>
                        <a:buClr>
                          <a:srgbClr val="000000"/>
                        </a:buClr>
                        <a:buSzPts val="1100"/>
                        <a:buFont typeface="Arial"/>
                        <a:buNone/>
                      </a:pPr>
                      <a:r>
                        <a:rPr lang="ja-JP" sz="1100" u="none" strike="noStrike" cap="none">
                          <a:solidFill>
                            <a:schemeClr val="dk1"/>
                          </a:solidFill>
                        </a:rPr>
                        <a:t>適用日の【0～36・無期限】か月前【から・の締め開始日から】</a:t>
                      </a:r>
                      <a:r>
                        <a:rPr lang="ja-JP" sz="1100">
                          <a:solidFill>
                            <a:schemeClr val="dk1"/>
                          </a:solidFill>
                        </a:rPr>
                        <a:t/>
                      </a:r>
                      <a:br>
                        <a:rPr lang="ja-JP" sz="1100">
                          <a:solidFill>
                            <a:schemeClr val="dk1"/>
                          </a:solidFill>
                        </a:rPr>
                      </a:br>
                      <a:r>
                        <a:rPr lang="ja-JP" sz="1100" u="none" strike="noStrike" cap="none">
                          <a:solidFill>
                            <a:schemeClr val="dk1"/>
                          </a:solidFill>
                        </a:rPr>
                        <a:t>適用日の【0～36・無期限】か月後【まで・の締め日まで】</a:t>
                      </a:r>
                      <a:endParaRPr sz="1100" u="none" strike="noStrike" cap="none">
                        <a:solidFill>
                          <a:schemeClr val="dk1"/>
                        </a:solidFill>
                      </a:endParaRPr>
                    </a:p>
                    <a:p>
                      <a:pPr marL="0" marR="0" lvl="0" indent="0" algn="l" rtl="0">
                        <a:lnSpc>
                          <a:spcPct val="115000"/>
                        </a:lnSpc>
                        <a:spcBef>
                          <a:spcPts val="1000"/>
                        </a:spcBef>
                        <a:spcAft>
                          <a:spcPts val="0"/>
                        </a:spcAft>
                        <a:buClr>
                          <a:srgbClr val="000000"/>
                        </a:buClr>
                        <a:buSzPts val="1100"/>
                        <a:buFont typeface="Arial"/>
                        <a:buNone/>
                      </a:pPr>
                      <a:endParaRPr sz="1100">
                        <a:solidFill>
                          <a:schemeClr val="dk1"/>
                        </a:solidFill>
                      </a:endParaRPr>
                    </a:p>
                    <a:p>
                      <a:pPr marL="0" marR="0" lvl="0" indent="0" algn="l" rtl="0">
                        <a:lnSpc>
                          <a:spcPct val="115000"/>
                        </a:lnSpc>
                        <a:spcBef>
                          <a:spcPts val="1000"/>
                        </a:spcBef>
                        <a:spcAft>
                          <a:spcPts val="0"/>
                        </a:spcAft>
                        <a:buClr>
                          <a:srgbClr val="000000"/>
                        </a:buClr>
                        <a:buSzPts val="1100"/>
                        <a:buFont typeface="Arial"/>
                        <a:buNone/>
                      </a:pPr>
                      <a:endParaRPr sz="1100">
                        <a:solidFill>
                          <a:schemeClr val="dk1"/>
                        </a:solidFill>
                      </a:endParaRPr>
                    </a:p>
                    <a:p>
                      <a:pPr marL="0" marR="0" lvl="0" indent="0" algn="l" rtl="0">
                        <a:lnSpc>
                          <a:spcPct val="115000"/>
                        </a:lnSpc>
                        <a:spcBef>
                          <a:spcPts val="1000"/>
                        </a:spcBef>
                        <a:spcAft>
                          <a:spcPts val="1000"/>
                        </a:spcAft>
                        <a:buClr>
                          <a:srgbClr val="000000"/>
                        </a:buClr>
                        <a:buSzPts val="1100"/>
                        <a:buFont typeface="Arial"/>
                        <a:buNone/>
                      </a:pP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4"/>
                  </a:ext>
                </a:extLst>
              </a:tr>
            </a:tbl>
          </a:graphicData>
        </a:graphic>
      </p:graphicFrame>
      <p:sp>
        <p:nvSpPr>
          <p:cNvPr id="717" name="Google Shape;717;g24dee78cb97_0_79"/>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39</a:t>
            </a:fld>
            <a:endParaRPr/>
          </a:p>
        </p:txBody>
      </p:sp>
      <p:sp>
        <p:nvSpPr>
          <p:cNvPr id="718" name="Google Shape;718;g24dee78cb97_0_79"/>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１．休暇を作成する</a:t>
            </a:r>
            <a:endParaRPr sz="1800" b="1">
              <a:latin typeface="Arial"/>
              <a:ea typeface="Arial"/>
              <a:cs typeface="Arial"/>
              <a:sym typeface="Arial"/>
            </a:endParaRPr>
          </a:p>
        </p:txBody>
      </p:sp>
      <p:cxnSp>
        <p:nvCxnSpPr>
          <p:cNvPr id="719" name="Google Shape;719;g24dee78cb97_0_79"/>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pic>
        <p:nvPicPr>
          <p:cNvPr id="720" name="Google Shape;720;g24dee78cb97_0_79"/>
          <p:cNvPicPr preferRelativeResize="0"/>
          <p:nvPr/>
        </p:nvPicPr>
        <p:blipFill rotWithShape="1">
          <a:blip r:embed="rId7">
            <a:alphaModFix/>
          </a:blip>
          <a:srcRect/>
          <a:stretch/>
        </p:blipFill>
        <p:spPr>
          <a:xfrm>
            <a:off x="1724400" y="6931125"/>
            <a:ext cx="4581149" cy="760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
          <p:cNvSpPr txBox="1">
            <a:spLocks noGrp="1"/>
          </p:cNvSpPr>
          <p:nvPr>
            <p:ph type="title"/>
          </p:nvPr>
        </p:nvSpPr>
        <p:spPr>
          <a:xfrm>
            <a:off x="464819" y="4156467"/>
            <a:ext cx="5928361" cy="52238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F7F7F"/>
              </a:buClr>
              <a:buSzPts val="3200"/>
              <a:buFont typeface="Arial"/>
              <a:buNone/>
            </a:pPr>
            <a:r>
              <a:rPr lang="ja-JP" sz="3200" b="0" i="0" u="none" strike="noStrike" cap="none">
                <a:latin typeface="Arial"/>
                <a:ea typeface="Arial"/>
                <a:cs typeface="Arial"/>
                <a:sym typeface="Arial"/>
              </a:rPr>
              <a:t>はじめに</a:t>
            </a:r>
            <a:endParaRPr sz="1050" b="0" i="0" u="none" strike="noStrike" cap="none">
              <a:latin typeface="Arial"/>
              <a:ea typeface="Arial"/>
              <a:cs typeface="Arial"/>
              <a:sym typeface="Arial"/>
            </a:endParaRPr>
          </a:p>
        </p:txBody>
      </p:sp>
      <p:pic>
        <p:nvPicPr>
          <p:cNvPr id="173" name="Google Shape;173;p3"/>
          <p:cNvPicPr preferRelativeResize="0"/>
          <p:nvPr/>
        </p:nvPicPr>
        <p:blipFill rotWithShape="1">
          <a:blip r:embed="rId3">
            <a:alphaModFix/>
          </a:blip>
          <a:srcRect/>
          <a:stretch/>
        </p:blipFill>
        <p:spPr>
          <a:xfrm>
            <a:off x="1861398" y="4071554"/>
            <a:ext cx="606317" cy="606317"/>
          </a:xfrm>
          <a:prstGeom prst="rect">
            <a:avLst/>
          </a:prstGeom>
          <a:noFill/>
          <a:ln>
            <a:noFill/>
          </a:ln>
        </p:spPr>
      </p:pic>
      <p:pic>
        <p:nvPicPr>
          <p:cNvPr id="174" name="Google Shape;174;p3"/>
          <p:cNvPicPr preferRelativeResize="0"/>
          <p:nvPr/>
        </p:nvPicPr>
        <p:blipFill rotWithShape="1">
          <a:blip r:embed="rId3">
            <a:alphaModFix/>
          </a:blip>
          <a:srcRect/>
          <a:stretch/>
        </p:blipFill>
        <p:spPr>
          <a:xfrm>
            <a:off x="4390284" y="4071554"/>
            <a:ext cx="606317" cy="606317"/>
          </a:xfrm>
          <a:prstGeom prst="rect">
            <a:avLst/>
          </a:prstGeom>
          <a:noFill/>
          <a:ln>
            <a:noFill/>
          </a:ln>
        </p:spPr>
      </p:pic>
      <p:grpSp>
        <p:nvGrpSpPr>
          <p:cNvPr id="175" name="Google Shape;175;p3"/>
          <p:cNvGrpSpPr/>
          <p:nvPr/>
        </p:nvGrpSpPr>
        <p:grpSpPr>
          <a:xfrm>
            <a:off x="0" y="348541"/>
            <a:ext cx="6858000" cy="57859"/>
            <a:chOff x="276446" y="1127056"/>
            <a:chExt cx="6241312" cy="45084"/>
          </a:xfrm>
        </p:grpSpPr>
        <p:cxnSp>
          <p:nvCxnSpPr>
            <p:cNvPr id="176" name="Google Shape;176;p3"/>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177" name="Google Shape;177;p3"/>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178" name="Google Shape;178;p3"/>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grpSp>
        <p:nvGrpSpPr>
          <p:cNvPr id="726" name="Google Shape;726;p35"/>
          <p:cNvGrpSpPr/>
          <p:nvPr/>
        </p:nvGrpSpPr>
        <p:grpSpPr>
          <a:xfrm>
            <a:off x="0" y="348541"/>
            <a:ext cx="6858000" cy="57859"/>
            <a:chOff x="276446" y="1127056"/>
            <a:chExt cx="6241312" cy="45084"/>
          </a:xfrm>
        </p:grpSpPr>
        <p:cxnSp>
          <p:nvCxnSpPr>
            <p:cNvPr id="727" name="Google Shape;727;p35"/>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728" name="Google Shape;728;p35"/>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729" name="Google Shape;729;p35"/>
          <p:cNvSpPr txBox="1"/>
          <p:nvPr/>
        </p:nvSpPr>
        <p:spPr>
          <a:xfrm>
            <a:off x="359994" y="4981455"/>
            <a:ext cx="6138000" cy="6510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1000"/>
              </a:spcAft>
              <a:buClr>
                <a:srgbClr val="000000"/>
              </a:buClr>
              <a:buSzPts val="1050"/>
              <a:buFont typeface="Arial"/>
              <a:buNone/>
            </a:pPr>
            <a:r>
              <a:rPr lang="ja-JP" sz="1100" b="0" i="0" u="none" strike="noStrike" cap="none">
                <a:solidFill>
                  <a:schemeClr val="dk1"/>
                </a:solidFill>
                <a:latin typeface="Arial"/>
                <a:ea typeface="Arial"/>
                <a:cs typeface="Arial"/>
                <a:sym typeface="Arial"/>
              </a:rPr>
              <a:t>「休暇タイプ」のプルダウンから残日数を付与したい休暇タイプを選択し、「表示」ボタンを</a:t>
            </a:r>
            <a:br>
              <a:rPr lang="ja-JP" sz="1100" b="0" i="0" u="none" strike="noStrike" cap="none">
                <a:solidFill>
                  <a:schemeClr val="dk1"/>
                </a:solidFill>
                <a:latin typeface="Arial"/>
                <a:ea typeface="Arial"/>
                <a:cs typeface="Arial"/>
                <a:sym typeface="Arial"/>
              </a:rPr>
            </a:br>
            <a:r>
              <a:rPr lang="ja-JP" sz="1100" b="0" i="0" u="none" strike="noStrike" cap="none">
                <a:solidFill>
                  <a:schemeClr val="dk1"/>
                </a:solidFill>
                <a:latin typeface="Arial"/>
                <a:ea typeface="Arial"/>
                <a:cs typeface="Arial"/>
                <a:sym typeface="Arial"/>
              </a:rPr>
              <a:t>クリックしてください。</a:t>
            </a:r>
            <a:br>
              <a:rPr lang="ja-JP" sz="1100" b="0" i="0" u="none" strike="noStrike" cap="none">
                <a:solidFill>
                  <a:schemeClr val="dk1"/>
                </a:solidFill>
                <a:latin typeface="Arial"/>
                <a:ea typeface="Arial"/>
                <a:cs typeface="Arial"/>
                <a:sym typeface="Arial"/>
              </a:rPr>
            </a:br>
            <a:r>
              <a:rPr lang="ja-JP" sz="1100" b="0" i="0" u="none" strike="noStrike" cap="none">
                <a:solidFill>
                  <a:schemeClr val="dk1"/>
                </a:solidFill>
                <a:latin typeface="Arial"/>
                <a:ea typeface="Arial"/>
                <a:cs typeface="Arial"/>
                <a:sym typeface="Arial"/>
              </a:rPr>
              <a:t>ページが切り替わり、選択した休暇タイプの日数付与画面になります。</a:t>
            </a:r>
            <a:endParaRPr sz="1100" b="0" i="0" u="none" strike="noStrike" cap="none">
              <a:solidFill>
                <a:schemeClr val="dk1"/>
              </a:solidFill>
              <a:latin typeface="Arial"/>
              <a:ea typeface="Arial"/>
              <a:cs typeface="Arial"/>
              <a:sym typeface="Arial"/>
            </a:endParaRPr>
          </a:p>
        </p:txBody>
      </p:sp>
      <p:sp>
        <p:nvSpPr>
          <p:cNvPr id="730" name="Google Shape;730;p35"/>
          <p:cNvSpPr txBox="1"/>
          <p:nvPr/>
        </p:nvSpPr>
        <p:spPr>
          <a:xfrm>
            <a:off x="359994" y="7428250"/>
            <a:ext cx="6138000" cy="9741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050"/>
              <a:buFont typeface="Arial"/>
              <a:buNone/>
            </a:pPr>
            <a:r>
              <a:rPr lang="ja-JP" sz="1100" b="0" i="0" u="none" strike="noStrike" cap="none">
                <a:solidFill>
                  <a:schemeClr val="dk1"/>
                </a:solidFill>
                <a:latin typeface="Arial"/>
                <a:ea typeface="Arial"/>
                <a:cs typeface="Arial"/>
                <a:sym typeface="Arial"/>
              </a:rPr>
              <a:t>「休暇付与日数」欄に付与したい日数（小数点第３位まで可）を入力し、</a:t>
            </a:r>
            <a:br>
              <a:rPr lang="ja-JP" sz="1100" b="0" i="0" u="none" strike="noStrike" cap="none">
                <a:solidFill>
                  <a:schemeClr val="dk1"/>
                </a:solidFill>
                <a:latin typeface="Arial"/>
                <a:ea typeface="Arial"/>
                <a:cs typeface="Arial"/>
                <a:sym typeface="Arial"/>
              </a:rPr>
            </a:br>
            <a:r>
              <a:rPr lang="ja-JP" sz="1100" b="0" i="0" u="none" strike="noStrike" cap="none">
                <a:solidFill>
                  <a:schemeClr val="dk1"/>
                </a:solidFill>
                <a:latin typeface="Arial"/>
                <a:ea typeface="Arial"/>
                <a:cs typeface="Arial"/>
                <a:sym typeface="Arial"/>
              </a:rPr>
              <a:t>付与有効期限（付与された休暇日数はこの期限内でのみ取得可能）を設定してください。</a:t>
            </a:r>
            <a:br>
              <a:rPr lang="ja-JP" sz="1100" b="0" i="0" u="none" strike="noStrike" cap="none">
                <a:solidFill>
                  <a:schemeClr val="dk1"/>
                </a:solidFill>
                <a:latin typeface="Arial"/>
                <a:ea typeface="Arial"/>
                <a:cs typeface="Arial"/>
                <a:sym typeface="Arial"/>
              </a:rPr>
            </a:br>
            <a:r>
              <a:rPr lang="ja-JP" sz="1100" b="0" i="0" u="none" strike="noStrike" cap="none">
                <a:solidFill>
                  <a:schemeClr val="dk1"/>
                </a:solidFill>
                <a:latin typeface="Arial"/>
                <a:ea typeface="Arial"/>
                <a:cs typeface="Arial"/>
                <a:sym typeface="Arial"/>
              </a:rPr>
              <a:t>「付与」ボタンをクリックすることで、日数の付与が実行されます。</a:t>
            </a:r>
            <a:endParaRPr sz="1100" b="0" i="0" u="none" strike="noStrike" cap="none">
              <a:solidFill>
                <a:schemeClr val="dk1"/>
              </a:solidFill>
              <a:latin typeface="Arial"/>
              <a:ea typeface="Arial"/>
              <a:cs typeface="Arial"/>
              <a:sym typeface="Arial"/>
            </a:endParaRPr>
          </a:p>
          <a:p>
            <a:pPr marL="0" lvl="0" indent="0" algn="l" rtl="0">
              <a:lnSpc>
                <a:spcPct val="115000"/>
              </a:lnSpc>
              <a:spcBef>
                <a:spcPts val="1000"/>
              </a:spcBef>
              <a:spcAft>
                <a:spcPts val="1000"/>
              </a:spcAft>
              <a:buClr>
                <a:schemeClr val="dk1"/>
              </a:buClr>
              <a:buSzPts val="1050"/>
              <a:buFont typeface="Arial"/>
              <a:buNone/>
            </a:pPr>
            <a:r>
              <a:rPr lang="ja-JP" sz="1100">
                <a:solidFill>
                  <a:schemeClr val="dk1"/>
                </a:solidFill>
              </a:rPr>
              <a:t>詳しい操作方法は</a:t>
            </a:r>
            <a:r>
              <a:rPr lang="ja-JP" sz="1100" u="sng">
                <a:solidFill>
                  <a:schemeClr val="hlink"/>
                </a:solidFill>
                <a:hlinkClick r:id="rId3"/>
              </a:rPr>
              <a:t>こちらのヘルプページ</a:t>
            </a:r>
            <a:r>
              <a:rPr lang="ja-JP" sz="1100">
                <a:solidFill>
                  <a:schemeClr val="dk1"/>
                </a:solidFill>
              </a:rPr>
              <a:t>をご確認ください。</a:t>
            </a:r>
            <a:endParaRPr sz="1100">
              <a:solidFill>
                <a:schemeClr val="dk1"/>
              </a:solidFill>
            </a:endParaRPr>
          </a:p>
        </p:txBody>
      </p:sp>
      <p:sp>
        <p:nvSpPr>
          <p:cNvPr id="731" name="Google Shape;731;p35"/>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40</a:t>
            </a:fld>
            <a:endParaRPr/>
          </a:p>
        </p:txBody>
      </p:sp>
      <p:sp>
        <p:nvSpPr>
          <p:cNvPr id="732" name="Google Shape;732;p35"/>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２．休暇の残日数を付与する</a:t>
            </a:r>
            <a:endParaRPr sz="1800" b="1">
              <a:latin typeface="Arial"/>
              <a:ea typeface="Arial"/>
              <a:cs typeface="Arial"/>
              <a:sym typeface="Arial"/>
            </a:endParaRPr>
          </a:p>
        </p:txBody>
      </p:sp>
      <p:cxnSp>
        <p:nvCxnSpPr>
          <p:cNvPr id="733" name="Google Shape;733;p35"/>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734" name="Google Shape;734;p35"/>
          <p:cNvSpPr txBox="1"/>
          <p:nvPr/>
        </p:nvSpPr>
        <p:spPr>
          <a:xfrm>
            <a:off x="359994" y="1041100"/>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600" b="1" i="0" u="none" strike="noStrike" cap="none">
                <a:solidFill>
                  <a:schemeClr val="dk1"/>
                </a:solidFill>
                <a:latin typeface="Arial"/>
                <a:ea typeface="Arial"/>
                <a:cs typeface="Arial"/>
                <a:sym typeface="Arial"/>
              </a:rPr>
              <a:t>休暇付与</a:t>
            </a:r>
            <a:endParaRPr sz="1600" b="1" i="0" u="none" strike="noStrike" cap="none">
              <a:solidFill>
                <a:schemeClr val="dk1"/>
              </a:solidFill>
              <a:latin typeface="Arial"/>
              <a:ea typeface="Arial"/>
              <a:cs typeface="Arial"/>
              <a:sym typeface="Arial"/>
            </a:endParaRPr>
          </a:p>
        </p:txBody>
      </p:sp>
      <p:pic>
        <p:nvPicPr>
          <p:cNvPr id="735" name="Google Shape;735;p35"/>
          <p:cNvPicPr preferRelativeResize="0"/>
          <p:nvPr/>
        </p:nvPicPr>
        <p:blipFill rotWithShape="1">
          <a:blip r:embed="rId4">
            <a:alphaModFix/>
          </a:blip>
          <a:srcRect/>
          <a:stretch/>
        </p:blipFill>
        <p:spPr>
          <a:xfrm>
            <a:off x="787387" y="1474892"/>
            <a:ext cx="5283226" cy="2127481"/>
          </a:xfrm>
          <a:prstGeom prst="rect">
            <a:avLst/>
          </a:prstGeom>
          <a:noFill/>
          <a:ln>
            <a:noFill/>
          </a:ln>
        </p:spPr>
      </p:pic>
      <p:sp>
        <p:nvSpPr>
          <p:cNvPr id="736" name="Google Shape;736;p35"/>
          <p:cNvSpPr txBox="1"/>
          <p:nvPr/>
        </p:nvSpPr>
        <p:spPr>
          <a:xfrm>
            <a:off x="359994" y="3697466"/>
            <a:ext cx="6138000" cy="7794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050"/>
              <a:buFont typeface="Arial"/>
              <a:buNone/>
            </a:pPr>
            <a:r>
              <a:rPr lang="ja-JP" sz="1100" b="0" i="0" u="none" strike="noStrike" cap="none">
                <a:solidFill>
                  <a:schemeClr val="dk1"/>
                </a:solidFill>
                <a:highlight>
                  <a:srgbClr val="FFFFFF"/>
                </a:highlight>
                <a:latin typeface="Arial"/>
                <a:ea typeface="Arial"/>
                <a:cs typeface="Arial"/>
                <a:sym typeface="Arial"/>
              </a:rPr>
              <a:t>休暇・申請管理→休暇管理→</a:t>
            </a:r>
            <a:r>
              <a:rPr lang="ja-JP" sz="1100" b="0" i="0" u="sng" strike="noStrike" cap="none">
                <a:solidFill>
                  <a:schemeClr val="hlink"/>
                </a:solidFill>
                <a:highlight>
                  <a:srgbClr val="FFFFFF"/>
                </a:highlight>
                <a:latin typeface="Arial"/>
                <a:ea typeface="Arial"/>
                <a:cs typeface="Arial"/>
                <a:sym typeface="Arial"/>
                <a:hlinkClick r:id="rId3"/>
              </a:rPr>
              <a:t>休暇付与</a:t>
            </a:r>
            <a:endParaRPr sz="1100">
              <a:solidFill>
                <a:schemeClr val="dk1"/>
              </a:solidFill>
            </a:endParaRPr>
          </a:p>
          <a:p>
            <a:pPr marL="0" lvl="0" indent="0" algn="l" rtl="0">
              <a:lnSpc>
                <a:spcPct val="115000"/>
              </a:lnSpc>
              <a:spcBef>
                <a:spcPts val="1000"/>
              </a:spcBef>
              <a:spcAft>
                <a:spcPts val="1000"/>
              </a:spcAft>
              <a:buClr>
                <a:schemeClr val="dk1"/>
              </a:buClr>
              <a:buSzPts val="1050"/>
              <a:buFont typeface="Arial"/>
              <a:buNone/>
            </a:pPr>
            <a:r>
              <a:rPr lang="ja-JP" sz="1100">
                <a:solidFill>
                  <a:schemeClr val="dk1"/>
                </a:solidFill>
              </a:rPr>
              <a:t>休暇を取得させたりスタッフが休暇を申請したりするためには、「休暇付与」画面から</a:t>
            </a:r>
            <a:br>
              <a:rPr lang="ja-JP" sz="1100">
                <a:solidFill>
                  <a:schemeClr val="dk1"/>
                </a:solidFill>
              </a:rPr>
            </a:br>
            <a:r>
              <a:rPr lang="ja-JP" sz="1100">
                <a:solidFill>
                  <a:schemeClr val="dk1"/>
                </a:solidFill>
              </a:rPr>
              <a:t>前もって休暇残日数を付与する必要があります。</a:t>
            </a:r>
            <a:endParaRPr sz="1100">
              <a:solidFill>
                <a:schemeClr val="dk1"/>
              </a:solidFill>
            </a:endParaRPr>
          </a:p>
        </p:txBody>
      </p:sp>
      <p:pic>
        <p:nvPicPr>
          <p:cNvPr id="737" name="Google Shape;737;p35"/>
          <p:cNvPicPr preferRelativeResize="0"/>
          <p:nvPr/>
        </p:nvPicPr>
        <p:blipFill rotWithShape="1">
          <a:blip r:embed="rId5">
            <a:alphaModFix/>
          </a:blip>
          <a:srcRect/>
          <a:stretch/>
        </p:blipFill>
        <p:spPr>
          <a:xfrm>
            <a:off x="440513" y="5703251"/>
            <a:ext cx="5976929" cy="1654202"/>
          </a:xfrm>
          <a:prstGeom prst="rect">
            <a:avLst/>
          </a:prstGeom>
          <a:noFill/>
          <a:ln>
            <a:noFill/>
          </a:ln>
        </p:spPr>
      </p:pic>
      <p:sp>
        <p:nvSpPr>
          <p:cNvPr id="738" name="Google Shape;738;p35"/>
          <p:cNvSpPr txBox="1"/>
          <p:nvPr/>
        </p:nvSpPr>
        <p:spPr>
          <a:xfrm>
            <a:off x="359994" y="4571958"/>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chemeClr val="dk1"/>
                </a:solidFill>
                <a:latin typeface="Arial"/>
                <a:ea typeface="Arial"/>
                <a:cs typeface="Arial"/>
                <a:sym typeface="Arial"/>
              </a:rPr>
              <a:t>付与方法</a:t>
            </a:r>
            <a:endParaRPr sz="1400" b="1" i="0" u="none" strike="noStrike" cap="none">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grpSp>
        <p:nvGrpSpPr>
          <p:cNvPr id="744" name="Google Shape;744;g2961221e3e5_0_22"/>
          <p:cNvGrpSpPr/>
          <p:nvPr/>
        </p:nvGrpSpPr>
        <p:grpSpPr>
          <a:xfrm>
            <a:off x="-2" y="348586"/>
            <a:ext cx="6857832" cy="57861"/>
            <a:chOff x="276446" y="1127056"/>
            <a:chExt cx="6241201" cy="45084"/>
          </a:xfrm>
        </p:grpSpPr>
        <p:cxnSp>
          <p:nvCxnSpPr>
            <p:cNvPr id="745" name="Google Shape;745;g2961221e3e5_0_22"/>
            <p:cNvCxnSpPr/>
            <p:nvPr/>
          </p:nvCxnSpPr>
          <p:spPr>
            <a:xfrm>
              <a:off x="276447" y="1127056"/>
              <a:ext cx="6241200" cy="0"/>
            </a:xfrm>
            <a:prstGeom prst="straightConnector1">
              <a:avLst/>
            </a:prstGeom>
            <a:noFill/>
            <a:ln w="38100" cap="flat" cmpd="sng">
              <a:solidFill>
                <a:srgbClr val="0070C0"/>
              </a:solidFill>
              <a:prstDash val="solid"/>
              <a:miter lim="800000"/>
              <a:headEnd type="none" w="sm" len="sm"/>
              <a:tailEnd type="none" w="sm" len="sm"/>
            </a:ln>
          </p:spPr>
        </p:cxnSp>
        <p:cxnSp>
          <p:nvCxnSpPr>
            <p:cNvPr id="746" name="Google Shape;746;g2961221e3e5_0_22"/>
            <p:cNvCxnSpPr/>
            <p:nvPr/>
          </p:nvCxnSpPr>
          <p:spPr>
            <a:xfrm>
              <a:off x="276446" y="1172140"/>
              <a:ext cx="6241200" cy="0"/>
            </a:xfrm>
            <a:prstGeom prst="straightConnector1">
              <a:avLst/>
            </a:prstGeom>
            <a:noFill/>
            <a:ln w="9525" cap="flat" cmpd="sng">
              <a:solidFill>
                <a:srgbClr val="0070C0"/>
              </a:solidFill>
              <a:prstDash val="solid"/>
              <a:miter lim="800000"/>
              <a:headEnd type="none" w="sm" len="sm"/>
              <a:tailEnd type="none" w="sm" len="sm"/>
            </a:ln>
          </p:spPr>
        </p:cxnSp>
      </p:grpSp>
      <p:sp>
        <p:nvSpPr>
          <p:cNvPr id="747" name="Google Shape;747;g2961221e3e5_0_22"/>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41</a:t>
            </a:fld>
            <a:endParaRPr/>
          </a:p>
        </p:txBody>
      </p:sp>
      <p:sp>
        <p:nvSpPr>
          <p:cNvPr id="748" name="Google Shape;748;g2961221e3e5_0_22"/>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３．休暇を取得する</a:t>
            </a:r>
            <a:endParaRPr sz="1800" b="1">
              <a:latin typeface="Arial"/>
              <a:ea typeface="Arial"/>
              <a:cs typeface="Arial"/>
              <a:sym typeface="Arial"/>
            </a:endParaRPr>
          </a:p>
        </p:txBody>
      </p:sp>
      <p:cxnSp>
        <p:nvCxnSpPr>
          <p:cNvPr id="749" name="Google Shape;749;g2961221e3e5_0_22"/>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750" name="Google Shape;750;g2961221e3e5_0_22"/>
          <p:cNvSpPr txBox="1"/>
          <p:nvPr/>
        </p:nvSpPr>
        <p:spPr>
          <a:xfrm>
            <a:off x="359994" y="2075050"/>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600" b="1" i="0" u="none" strike="noStrike" cap="none">
                <a:solidFill>
                  <a:schemeClr val="dk1"/>
                </a:solidFill>
                <a:latin typeface="Arial"/>
                <a:ea typeface="Arial"/>
                <a:cs typeface="Arial"/>
                <a:sym typeface="Arial"/>
              </a:rPr>
              <a:t>休暇使用</a:t>
            </a:r>
            <a:endParaRPr sz="1600" b="1" i="0" u="none" strike="noStrike" cap="none">
              <a:solidFill>
                <a:schemeClr val="dk1"/>
              </a:solidFill>
              <a:latin typeface="Arial"/>
              <a:ea typeface="Arial"/>
              <a:cs typeface="Arial"/>
              <a:sym typeface="Arial"/>
            </a:endParaRPr>
          </a:p>
        </p:txBody>
      </p:sp>
      <p:sp>
        <p:nvSpPr>
          <p:cNvPr id="751" name="Google Shape;751;g2961221e3e5_0_22"/>
          <p:cNvSpPr txBox="1"/>
          <p:nvPr/>
        </p:nvSpPr>
        <p:spPr>
          <a:xfrm>
            <a:off x="359994" y="5047925"/>
            <a:ext cx="6138000" cy="12969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050"/>
              <a:buFont typeface="Arial"/>
              <a:buNone/>
            </a:pPr>
            <a:r>
              <a:rPr lang="ja-JP" sz="1100" b="0" i="0" u="none" strike="noStrike" cap="none">
                <a:solidFill>
                  <a:srgbClr val="333333"/>
                </a:solidFill>
                <a:highlight>
                  <a:srgbClr val="FFFFFF"/>
                </a:highlight>
                <a:latin typeface="Arial"/>
                <a:ea typeface="Arial"/>
                <a:cs typeface="Arial"/>
                <a:sym typeface="Arial"/>
              </a:rPr>
              <a:t>休暇・申請管理→休暇管理→</a:t>
            </a:r>
            <a:r>
              <a:rPr lang="ja-JP" sz="1100" b="0" i="0" u="sng" strike="noStrike" cap="none">
                <a:solidFill>
                  <a:schemeClr val="hlink"/>
                </a:solidFill>
                <a:highlight>
                  <a:srgbClr val="FFFFFF"/>
                </a:highlight>
                <a:latin typeface="Arial"/>
                <a:ea typeface="Arial"/>
                <a:cs typeface="Arial"/>
                <a:sym typeface="Arial"/>
                <a:hlinkClick r:id="rId3"/>
              </a:rPr>
              <a:t>休暇使用</a:t>
            </a:r>
            <a:endParaRPr sz="11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ja-JP" sz="1100">
                <a:solidFill>
                  <a:schemeClr val="dk1"/>
                </a:solidFill>
              </a:rPr>
              <a:t>管理者は「休暇使用」からスタッフに休暇を取得させることができます。</a:t>
            </a:r>
            <a:br>
              <a:rPr lang="ja-JP" sz="1100">
                <a:solidFill>
                  <a:schemeClr val="dk1"/>
                </a:solidFill>
              </a:rPr>
            </a:br>
            <a:r>
              <a:rPr lang="ja-JP" sz="1100">
                <a:solidFill>
                  <a:schemeClr val="dk1"/>
                </a:solidFill>
              </a:rPr>
              <a:t>このとき、数日間の休暇であっても１日分ずつ作業する必要があります。</a:t>
            </a:r>
            <a:endParaRPr sz="1100">
              <a:solidFill>
                <a:schemeClr val="dk1"/>
              </a:solidFill>
            </a:endParaRPr>
          </a:p>
          <a:p>
            <a:pPr marL="0" lvl="0" indent="0" algn="l" rtl="0">
              <a:lnSpc>
                <a:spcPct val="115000"/>
              </a:lnSpc>
              <a:spcBef>
                <a:spcPts val="1000"/>
              </a:spcBef>
              <a:spcAft>
                <a:spcPts val="1000"/>
              </a:spcAft>
              <a:buClr>
                <a:schemeClr val="dk1"/>
              </a:buClr>
              <a:buSzPts val="1100"/>
              <a:buFont typeface="Arial"/>
              <a:buNone/>
            </a:pPr>
            <a:r>
              <a:rPr lang="ja-JP" sz="1100">
                <a:solidFill>
                  <a:schemeClr val="dk1"/>
                </a:solidFill>
              </a:rPr>
              <a:t>複数人に休暇を取得させる、休暇日が複数日に渡るなどの場合は、</a:t>
            </a:r>
            <a:br>
              <a:rPr lang="ja-JP" sz="1100">
                <a:solidFill>
                  <a:schemeClr val="dk1"/>
                </a:solidFill>
              </a:rPr>
            </a:br>
            <a:r>
              <a:rPr lang="ja-JP" sz="1100" u="sng">
                <a:solidFill>
                  <a:schemeClr val="hlink"/>
                </a:solidFill>
                <a:hlinkClick r:id="rId4"/>
              </a:rPr>
              <a:t>パレットシフト</a:t>
            </a:r>
            <a:r>
              <a:rPr lang="ja-JP" sz="1100">
                <a:solidFill>
                  <a:schemeClr val="dk1"/>
                </a:solidFill>
              </a:rPr>
              <a:t>から休暇をあてはめる方法や、</a:t>
            </a:r>
            <a:r>
              <a:rPr lang="ja-JP" sz="1100" u="sng">
                <a:solidFill>
                  <a:schemeClr val="hlink"/>
                </a:solidFill>
                <a:hlinkClick r:id="rId5"/>
              </a:rPr>
              <a:t>休暇情報の一括登録</a:t>
            </a:r>
            <a:r>
              <a:rPr lang="ja-JP" sz="1100">
                <a:solidFill>
                  <a:schemeClr val="dk1"/>
                </a:solidFill>
              </a:rPr>
              <a:t>が便利です。</a:t>
            </a:r>
            <a:endParaRPr sz="1100">
              <a:solidFill>
                <a:schemeClr val="dk1"/>
              </a:solidFill>
            </a:endParaRPr>
          </a:p>
        </p:txBody>
      </p:sp>
      <p:pic>
        <p:nvPicPr>
          <p:cNvPr id="752" name="Google Shape;752;g2961221e3e5_0_22"/>
          <p:cNvPicPr preferRelativeResize="0"/>
          <p:nvPr/>
        </p:nvPicPr>
        <p:blipFill rotWithShape="1">
          <a:blip r:embed="rId6">
            <a:alphaModFix/>
          </a:blip>
          <a:srcRect/>
          <a:stretch/>
        </p:blipFill>
        <p:spPr>
          <a:xfrm>
            <a:off x="750430" y="2521700"/>
            <a:ext cx="5357139" cy="2418276"/>
          </a:xfrm>
          <a:prstGeom prst="rect">
            <a:avLst/>
          </a:prstGeom>
          <a:noFill/>
          <a:ln>
            <a:noFill/>
          </a:ln>
        </p:spPr>
      </p:pic>
      <p:sp>
        <p:nvSpPr>
          <p:cNvPr id="753" name="Google Shape;753;g2961221e3e5_0_22"/>
          <p:cNvSpPr txBox="1"/>
          <p:nvPr/>
        </p:nvSpPr>
        <p:spPr>
          <a:xfrm>
            <a:off x="359994" y="6527500"/>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600" b="1" i="0" u="none" strike="noStrike" cap="none">
                <a:solidFill>
                  <a:schemeClr val="dk1"/>
                </a:solidFill>
                <a:latin typeface="Arial"/>
                <a:ea typeface="Arial"/>
                <a:cs typeface="Arial"/>
                <a:sym typeface="Arial"/>
              </a:rPr>
              <a:t>休暇の申請・承認</a:t>
            </a:r>
            <a:endParaRPr sz="1600" b="1" i="0" u="none" strike="noStrike" cap="none">
              <a:solidFill>
                <a:schemeClr val="dk1"/>
              </a:solidFill>
              <a:latin typeface="Arial"/>
              <a:ea typeface="Arial"/>
              <a:cs typeface="Arial"/>
              <a:sym typeface="Arial"/>
            </a:endParaRPr>
          </a:p>
        </p:txBody>
      </p:sp>
      <p:sp>
        <p:nvSpPr>
          <p:cNvPr id="754" name="Google Shape;754;g2961221e3e5_0_22"/>
          <p:cNvSpPr txBox="1"/>
          <p:nvPr/>
        </p:nvSpPr>
        <p:spPr>
          <a:xfrm>
            <a:off x="359994" y="6975638"/>
            <a:ext cx="6138000" cy="14916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スタッフはスタッフマイページから休暇申請を出すことができます。</a:t>
            </a:r>
            <a:r>
              <a:rPr lang="ja-JP" sz="1100">
                <a:solidFill>
                  <a:schemeClr val="dk1"/>
                </a:solidFill>
              </a:rPr>
              <a:t/>
            </a:r>
            <a:br>
              <a:rPr lang="ja-JP" sz="1100">
                <a:solidFill>
                  <a:schemeClr val="dk1"/>
                </a:solidFill>
              </a:rPr>
            </a:br>
            <a:r>
              <a:rPr lang="ja-JP" sz="1100" b="0" i="0" u="none" strike="noStrike" cap="none">
                <a:solidFill>
                  <a:schemeClr val="dk1"/>
                </a:solidFill>
                <a:latin typeface="Arial"/>
                <a:ea typeface="Arial"/>
                <a:cs typeface="Arial"/>
                <a:sym typeface="Arial"/>
              </a:rPr>
              <a:t>休暇申請は、</a:t>
            </a:r>
            <a:r>
              <a:rPr lang="ja-JP" sz="1100" b="0" i="0" u="sng" strike="noStrike" cap="none">
                <a:solidFill>
                  <a:schemeClr val="hlink"/>
                </a:solidFill>
                <a:latin typeface="Arial"/>
                <a:ea typeface="Arial"/>
                <a:cs typeface="Arial"/>
                <a:sym typeface="Arial"/>
                <a:hlinkClick r:id="rId7"/>
              </a:rPr>
              <a:t>承認設定</a:t>
            </a:r>
            <a:r>
              <a:rPr lang="ja-JP" sz="1100" b="0" i="0" u="none" strike="noStrike" cap="none">
                <a:solidFill>
                  <a:schemeClr val="dk1"/>
                </a:solidFill>
                <a:latin typeface="Arial"/>
                <a:ea typeface="Arial"/>
                <a:cs typeface="Arial"/>
                <a:sym typeface="Arial"/>
              </a:rPr>
              <a:t>で作成した承認フローにしたがって承認・却下されます。</a:t>
            </a:r>
            <a:endParaRPr sz="1100" b="0" i="0" u="none" strike="noStrike" cap="none">
              <a:solidFill>
                <a:schemeClr val="dk1"/>
              </a:solidFill>
              <a:latin typeface="Arial"/>
              <a:ea typeface="Arial"/>
              <a:cs typeface="Arial"/>
              <a:sym typeface="Arial"/>
            </a:endParaRPr>
          </a:p>
          <a:p>
            <a:pPr marL="0" lvl="0" indent="0" algn="l" rtl="0">
              <a:lnSpc>
                <a:spcPct val="115000"/>
              </a:lnSpc>
              <a:spcBef>
                <a:spcPts val="1000"/>
              </a:spcBef>
              <a:spcAft>
                <a:spcPts val="0"/>
              </a:spcAft>
              <a:buClr>
                <a:schemeClr val="dk1"/>
              </a:buClr>
              <a:buSzPts val="1100"/>
              <a:buFont typeface="Arial"/>
              <a:buNone/>
            </a:pPr>
            <a:r>
              <a:rPr lang="ja-JP" sz="1100">
                <a:solidFill>
                  <a:schemeClr val="dk1"/>
                </a:solidFill>
              </a:rPr>
              <a:t>詳しくは以下のヘルプページをご確認ください。</a:t>
            </a:r>
            <a:endParaRPr sz="1100">
              <a:solidFill>
                <a:schemeClr val="dk1"/>
              </a:solidFill>
            </a:endParaRPr>
          </a:p>
          <a:p>
            <a:pPr marL="0" lvl="0" indent="0" algn="l" rtl="0">
              <a:lnSpc>
                <a:spcPct val="115000"/>
              </a:lnSpc>
              <a:spcBef>
                <a:spcPts val="1000"/>
              </a:spcBef>
              <a:spcAft>
                <a:spcPts val="1000"/>
              </a:spcAft>
              <a:buClr>
                <a:schemeClr val="dk1"/>
              </a:buClr>
              <a:buSzPts val="1100"/>
              <a:buFont typeface="Arial"/>
              <a:buNone/>
            </a:pPr>
            <a:r>
              <a:rPr lang="ja-JP" sz="1100">
                <a:solidFill>
                  <a:schemeClr val="dk1"/>
                </a:solidFill>
              </a:rPr>
              <a:t>・</a:t>
            </a:r>
            <a:r>
              <a:rPr lang="ja-JP" sz="1100" u="sng">
                <a:solidFill>
                  <a:schemeClr val="hlink"/>
                </a:solidFill>
                <a:hlinkClick r:id="rId8"/>
              </a:rPr>
              <a:t>【PCマイページ】 休暇を申請する</a:t>
            </a:r>
            <a:r>
              <a:rPr lang="ja-JP" sz="1100">
                <a:solidFill>
                  <a:schemeClr val="dk1"/>
                </a:solidFill>
              </a:rPr>
              <a:t/>
            </a:r>
            <a:br>
              <a:rPr lang="ja-JP" sz="1100">
                <a:solidFill>
                  <a:schemeClr val="dk1"/>
                </a:solidFill>
              </a:rPr>
            </a:br>
            <a:r>
              <a:rPr lang="ja-JP" sz="1100">
                <a:solidFill>
                  <a:schemeClr val="dk1"/>
                </a:solidFill>
              </a:rPr>
              <a:t>・</a:t>
            </a:r>
            <a:r>
              <a:rPr lang="ja-JP" sz="1100" u="sng">
                <a:solidFill>
                  <a:schemeClr val="hlink"/>
                </a:solidFill>
                <a:hlinkClick r:id="rId9"/>
              </a:rPr>
              <a:t>【モバイルマイページ】休暇を申請する</a:t>
            </a:r>
            <a:r>
              <a:rPr lang="ja-JP" sz="1100">
                <a:solidFill>
                  <a:schemeClr val="dk1"/>
                </a:solidFill>
              </a:rPr>
              <a:t/>
            </a:r>
            <a:br>
              <a:rPr lang="ja-JP" sz="1100">
                <a:solidFill>
                  <a:schemeClr val="dk1"/>
                </a:solidFill>
              </a:rPr>
            </a:br>
            <a:r>
              <a:rPr lang="ja-JP" sz="1100">
                <a:solidFill>
                  <a:schemeClr val="dk1"/>
                </a:solidFill>
              </a:rPr>
              <a:t>・</a:t>
            </a:r>
            <a:r>
              <a:rPr lang="ja-JP" sz="1100" u="sng">
                <a:solidFill>
                  <a:schemeClr val="hlink"/>
                </a:solidFill>
                <a:hlinkClick r:id="rId10"/>
              </a:rPr>
              <a:t>休暇申請一覧</a:t>
            </a:r>
            <a:endParaRPr sz="1100">
              <a:solidFill>
                <a:schemeClr val="dk1"/>
              </a:solidFill>
            </a:endParaRPr>
          </a:p>
        </p:txBody>
      </p:sp>
      <p:sp>
        <p:nvSpPr>
          <p:cNvPr id="755" name="Google Shape;755;g2961221e3e5_0_22"/>
          <p:cNvSpPr txBox="1"/>
          <p:nvPr/>
        </p:nvSpPr>
        <p:spPr>
          <a:xfrm>
            <a:off x="360100" y="981700"/>
            <a:ext cx="6138000" cy="1066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ja-JP" sz="1100" b="0" i="0" u="none" strike="noStrike" cap="none">
                <a:solidFill>
                  <a:srgbClr val="000000"/>
                </a:solidFill>
                <a:latin typeface="Arial"/>
                <a:ea typeface="Arial"/>
                <a:cs typeface="Arial"/>
                <a:sym typeface="Arial"/>
              </a:rPr>
              <a:t>休暇タイプごとに残日数を付与しましたら、いよいよ休暇を取得（使用）できます。</a:t>
            </a:r>
            <a:r>
              <a:rPr lang="ja-JP" sz="1100"/>
              <a:t/>
            </a:r>
            <a:br>
              <a:rPr lang="ja-JP" sz="1100"/>
            </a:br>
            <a:r>
              <a:rPr lang="ja-JP" sz="1100" b="0" i="0" u="none" strike="noStrike" cap="none">
                <a:solidFill>
                  <a:schemeClr val="dk1"/>
                </a:solidFill>
                <a:latin typeface="Arial"/>
                <a:ea typeface="Arial"/>
                <a:cs typeface="Arial"/>
                <a:sym typeface="Arial"/>
              </a:rPr>
              <a:t>休暇を取得するには、管理者権限で使用する方法と、スタッフからの申請を承認する方法が</a:t>
            </a:r>
            <a:br>
              <a:rPr lang="ja-JP" sz="1100" b="0" i="0" u="none" strike="noStrike" cap="none">
                <a:solidFill>
                  <a:schemeClr val="dk1"/>
                </a:solidFill>
                <a:latin typeface="Arial"/>
                <a:ea typeface="Arial"/>
                <a:cs typeface="Arial"/>
                <a:sym typeface="Arial"/>
              </a:rPr>
            </a:br>
            <a:r>
              <a:rPr lang="ja-JP" sz="1100" b="0" i="0" u="none" strike="noStrike" cap="none">
                <a:solidFill>
                  <a:schemeClr val="dk1"/>
                </a:solidFill>
                <a:latin typeface="Arial"/>
                <a:ea typeface="Arial"/>
                <a:cs typeface="Arial"/>
                <a:sym typeface="Arial"/>
              </a:rPr>
              <a:t>あります。</a:t>
            </a:r>
            <a:endParaRPr sz="1100">
              <a:solidFill>
                <a:schemeClr val="dk1"/>
              </a:solidFill>
            </a:endParaRPr>
          </a:p>
          <a:p>
            <a:pPr marL="0" marR="0" lvl="0" indent="0" algn="l" rtl="0">
              <a:lnSpc>
                <a:spcPct val="115000"/>
              </a:lnSpc>
              <a:spcBef>
                <a:spcPts val="1000"/>
              </a:spcBef>
              <a:spcAft>
                <a:spcPts val="1000"/>
              </a:spcAft>
              <a:buClr>
                <a:srgbClr val="000000"/>
              </a:buClr>
              <a:buSzPts val="1100"/>
              <a:buFont typeface="Arial"/>
              <a:buNone/>
            </a:pPr>
            <a:r>
              <a:rPr lang="ja-JP" sz="1100" b="0" i="0" u="none" strike="noStrike" cap="none">
                <a:solidFill>
                  <a:schemeClr val="dk1"/>
                </a:solidFill>
                <a:latin typeface="Arial"/>
                <a:ea typeface="Arial"/>
                <a:cs typeface="Arial"/>
                <a:sym typeface="Arial"/>
              </a:rPr>
              <a:t>以下、それぞれご説明します。</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grpSp>
        <p:nvGrpSpPr>
          <p:cNvPr id="761" name="Google Shape;761;p36"/>
          <p:cNvGrpSpPr/>
          <p:nvPr/>
        </p:nvGrpSpPr>
        <p:grpSpPr>
          <a:xfrm>
            <a:off x="0" y="348541"/>
            <a:ext cx="6858000" cy="57859"/>
            <a:chOff x="276446" y="1127056"/>
            <a:chExt cx="6241312" cy="45084"/>
          </a:xfrm>
        </p:grpSpPr>
        <p:cxnSp>
          <p:nvCxnSpPr>
            <p:cNvPr id="762" name="Google Shape;762;p36"/>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763" name="Google Shape;763;p36"/>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764" name="Google Shape;764;p36"/>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42</a:t>
            </a:fld>
            <a:endParaRPr/>
          </a:p>
        </p:txBody>
      </p:sp>
      <p:sp>
        <p:nvSpPr>
          <p:cNvPr id="765" name="Google Shape;765;p36"/>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４．有休を自動付与する</a:t>
            </a:r>
            <a:endParaRPr sz="1800" b="1">
              <a:latin typeface="Arial"/>
              <a:ea typeface="Arial"/>
              <a:cs typeface="Arial"/>
              <a:sym typeface="Arial"/>
            </a:endParaRPr>
          </a:p>
        </p:txBody>
      </p:sp>
      <p:cxnSp>
        <p:nvCxnSpPr>
          <p:cNvPr id="766" name="Google Shape;766;p36"/>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767" name="Google Shape;767;p36"/>
          <p:cNvSpPr txBox="1"/>
          <p:nvPr/>
        </p:nvSpPr>
        <p:spPr>
          <a:xfrm>
            <a:off x="360000" y="1041100"/>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600" b="1" i="0" u="none" strike="noStrike" cap="none">
                <a:solidFill>
                  <a:schemeClr val="dk1"/>
                </a:solidFill>
                <a:latin typeface="Arial"/>
                <a:ea typeface="Arial"/>
                <a:cs typeface="Arial"/>
                <a:sym typeface="Arial"/>
              </a:rPr>
              <a:t>有休自動付与</a:t>
            </a:r>
            <a:endParaRPr sz="1600" b="1" i="0" u="none" strike="noStrike" cap="none">
              <a:solidFill>
                <a:schemeClr val="dk1"/>
              </a:solidFill>
              <a:latin typeface="Arial"/>
              <a:ea typeface="Arial"/>
              <a:cs typeface="Arial"/>
              <a:sym typeface="Arial"/>
            </a:endParaRPr>
          </a:p>
        </p:txBody>
      </p:sp>
      <p:pic>
        <p:nvPicPr>
          <p:cNvPr id="768" name="Google Shape;768;p36"/>
          <p:cNvPicPr preferRelativeResize="0"/>
          <p:nvPr/>
        </p:nvPicPr>
        <p:blipFill rotWithShape="1">
          <a:blip r:embed="rId3">
            <a:alphaModFix/>
          </a:blip>
          <a:srcRect/>
          <a:stretch/>
        </p:blipFill>
        <p:spPr>
          <a:xfrm>
            <a:off x="897345" y="1444497"/>
            <a:ext cx="5063310" cy="2119724"/>
          </a:xfrm>
          <a:prstGeom prst="rect">
            <a:avLst/>
          </a:prstGeom>
          <a:noFill/>
          <a:ln>
            <a:noFill/>
          </a:ln>
        </p:spPr>
      </p:pic>
      <p:sp>
        <p:nvSpPr>
          <p:cNvPr id="769" name="Google Shape;769;p36"/>
          <p:cNvSpPr txBox="1"/>
          <p:nvPr/>
        </p:nvSpPr>
        <p:spPr>
          <a:xfrm>
            <a:off x="359994" y="3628918"/>
            <a:ext cx="6138000" cy="18147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050"/>
              <a:buFont typeface="Arial"/>
              <a:buNone/>
            </a:pPr>
            <a:r>
              <a:rPr lang="ja-JP" sz="1100" b="0" i="0" u="none" strike="noStrike" cap="none">
                <a:solidFill>
                  <a:srgbClr val="333333"/>
                </a:solidFill>
                <a:highlight>
                  <a:srgbClr val="FFFFFF"/>
                </a:highlight>
                <a:latin typeface="Arial"/>
                <a:ea typeface="Arial"/>
                <a:cs typeface="Arial"/>
                <a:sym typeface="Arial"/>
              </a:rPr>
              <a:t>休暇・申請管理→休暇管理→</a:t>
            </a:r>
            <a:r>
              <a:rPr lang="ja-JP" sz="1100" b="0" i="0" u="sng" strike="noStrike" cap="none">
                <a:solidFill>
                  <a:schemeClr val="hlink"/>
                </a:solidFill>
                <a:highlight>
                  <a:srgbClr val="FFFFFF"/>
                </a:highlight>
                <a:latin typeface="Arial"/>
                <a:ea typeface="Arial"/>
                <a:cs typeface="Arial"/>
                <a:sym typeface="Arial"/>
                <a:hlinkClick r:id="rId4"/>
              </a:rPr>
              <a:t>有休自動付与</a:t>
            </a:r>
            <a:endParaRPr sz="1100">
              <a:solidFill>
                <a:schemeClr val="dk1"/>
              </a:solidFill>
            </a:endParaRPr>
          </a:p>
          <a:p>
            <a:pPr marL="0" lvl="0" indent="0" algn="l" rtl="0">
              <a:lnSpc>
                <a:spcPct val="115000"/>
              </a:lnSpc>
              <a:spcBef>
                <a:spcPts val="1000"/>
              </a:spcBef>
              <a:spcAft>
                <a:spcPts val="0"/>
              </a:spcAft>
              <a:buClr>
                <a:schemeClr val="dk1"/>
              </a:buClr>
              <a:buSzPts val="1050"/>
              <a:buFont typeface="Arial"/>
              <a:buNone/>
            </a:pPr>
            <a:r>
              <a:rPr lang="ja-JP" sz="1100">
                <a:solidFill>
                  <a:schemeClr val="dk1"/>
                </a:solidFill>
              </a:rPr>
              <a:t>「有休自動付与」機能では、勤続年数や出勤日数に応じて有休日数を自動で付与できます。</a:t>
            </a:r>
            <a:endParaRPr sz="1100">
              <a:solidFill>
                <a:schemeClr val="dk1"/>
              </a:solidFill>
            </a:endParaRPr>
          </a:p>
          <a:p>
            <a:pPr marL="0" lvl="0" indent="0" algn="l" rtl="0">
              <a:lnSpc>
                <a:spcPct val="115000"/>
              </a:lnSpc>
              <a:spcBef>
                <a:spcPts val="1000"/>
              </a:spcBef>
              <a:spcAft>
                <a:spcPts val="0"/>
              </a:spcAft>
              <a:buClr>
                <a:schemeClr val="dk1"/>
              </a:buClr>
              <a:buSzPts val="1050"/>
              <a:buFont typeface="Arial"/>
              <a:buNone/>
            </a:pPr>
            <a:r>
              <a:rPr lang="ja-JP" sz="1100">
                <a:solidFill>
                  <a:schemeClr val="dk1"/>
                </a:solidFill>
              </a:rPr>
              <a:t>有休自動付与の設定はスタッフ種別ごとに作成します。</a:t>
            </a:r>
            <a:br>
              <a:rPr lang="ja-JP" sz="1100">
                <a:solidFill>
                  <a:schemeClr val="dk1"/>
                </a:solidFill>
              </a:rPr>
            </a:br>
            <a:r>
              <a:rPr lang="ja-JP" sz="1100">
                <a:solidFill>
                  <a:schemeClr val="dk1"/>
                </a:solidFill>
              </a:rPr>
              <a:t>まだ設定をひとつも作成していない場合は、任意のスタッフ種別を選択して</a:t>
            </a:r>
            <a:br>
              <a:rPr lang="ja-JP" sz="1100">
                <a:solidFill>
                  <a:schemeClr val="dk1"/>
                </a:solidFill>
              </a:rPr>
            </a:br>
            <a:r>
              <a:rPr lang="ja-JP" sz="1100">
                <a:solidFill>
                  <a:schemeClr val="dk1"/>
                </a:solidFill>
              </a:rPr>
              <a:t>設定を開始してください。</a:t>
            </a:r>
            <a:endParaRPr sz="1100">
              <a:solidFill>
                <a:schemeClr val="dk1"/>
              </a:solidFill>
            </a:endParaRPr>
          </a:p>
          <a:p>
            <a:pPr marL="0" lvl="0" indent="0" algn="l" rtl="0">
              <a:lnSpc>
                <a:spcPct val="115000"/>
              </a:lnSpc>
              <a:spcBef>
                <a:spcPts val="1000"/>
              </a:spcBef>
              <a:spcAft>
                <a:spcPts val="1000"/>
              </a:spcAft>
              <a:buClr>
                <a:schemeClr val="dk1"/>
              </a:buClr>
              <a:buSzPts val="1050"/>
              <a:buFont typeface="Arial"/>
              <a:buNone/>
            </a:pPr>
            <a:r>
              <a:rPr lang="ja-JP" sz="1100">
                <a:solidFill>
                  <a:schemeClr val="dk1"/>
                </a:solidFill>
              </a:rPr>
              <a:t>すでにひとつ以上設定を作成済みの場合、既存の設定を別のスタッフ種別向けの設定として</a:t>
            </a:r>
            <a:br>
              <a:rPr lang="ja-JP" sz="1100">
                <a:solidFill>
                  <a:schemeClr val="dk1"/>
                </a:solidFill>
              </a:rPr>
            </a:br>
            <a:r>
              <a:rPr lang="ja-JP" sz="1100">
                <a:solidFill>
                  <a:schemeClr val="dk1"/>
                </a:solidFill>
              </a:rPr>
              <a:t>コピーすることができます。</a:t>
            </a:r>
            <a:endParaRPr sz="1100">
              <a:solidFill>
                <a:schemeClr val="dk1"/>
              </a:solidFill>
            </a:endParaRPr>
          </a:p>
        </p:txBody>
      </p:sp>
      <p:pic>
        <p:nvPicPr>
          <p:cNvPr id="770" name="Google Shape;770;p36"/>
          <p:cNvPicPr preferRelativeResize="0"/>
          <p:nvPr/>
        </p:nvPicPr>
        <p:blipFill rotWithShape="1">
          <a:blip r:embed="rId5">
            <a:alphaModFix/>
          </a:blip>
          <a:srcRect/>
          <a:stretch/>
        </p:blipFill>
        <p:spPr>
          <a:xfrm>
            <a:off x="1341677" y="5508315"/>
            <a:ext cx="4174646" cy="1290669"/>
          </a:xfrm>
          <a:prstGeom prst="rect">
            <a:avLst/>
          </a:prstGeom>
          <a:noFill/>
          <a:ln>
            <a:noFill/>
          </a:ln>
        </p:spPr>
      </p:pic>
      <p:sp>
        <p:nvSpPr>
          <p:cNvPr id="771" name="Google Shape;771;p36"/>
          <p:cNvSpPr txBox="1"/>
          <p:nvPr/>
        </p:nvSpPr>
        <p:spPr>
          <a:xfrm>
            <a:off x="360000" y="6863681"/>
            <a:ext cx="6138000" cy="16866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050"/>
              <a:buFont typeface="Arial"/>
              <a:buNone/>
            </a:pPr>
            <a:r>
              <a:rPr lang="ja-JP" sz="1100" b="0" i="0" u="none" strike="noStrike" cap="none">
                <a:solidFill>
                  <a:schemeClr val="dk1"/>
                </a:solidFill>
                <a:latin typeface="Arial"/>
                <a:ea typeface="Arial"/>
                <a:cs typeface="Arial"/>
                <a:sym typeface="Arial"/>
              </a:rPr>
              <a:t>「利用する」のラジオボタンを選択することで、各設定項目が表示されます。</a:t>
            </a:r>
            <a:r>
              <a:rPr lang="ja-JP" sz="1100">
                <a:solidFill>
                  <a:schemeClr val="dk1"/>
                </a:solidFill>
              </a:rPr>
              <a:t/>
            </a:r>
            <a:br>
              <a:rPr lang="ja-JP" sz="1100">
                <a:solidFill>
                  <a:schemeClr val="dk1"/>
                </a:solidFill>
              </a:rPr>
            </a:br>
            <a:r>
              <a:rPr lang="ja-JP" sz="1100" b="0" i="0" u="none" strike="noStrike" cap="none">
                <a:solidFill>
                  <a:schemeClr val="dk1"/>
                </a:solidFill>
                <a:latin typeface="Arial"/>
                <a:ea typeface="Arial"/>
                <a:cs typeface="Arial"/>
                <a:sym typeface="Arial"/>
              </a:rPr>
              <a:t>ご希望によって各項目を設定してください。</a:t>
            </a:r>
            <a:endParaRPr sz="1100" b="0" i="0" u="none" strike="noStrike" cap="none">
              <a:solidFill>
                <a:schemeClr val="dk1"/>
              </a:solidFill>
              <a:latin typeface="Arial"/>
              <a:ea typeface="Arial"/>
              <a:cs typeface="Arial"/>
              <a:sym typeface="Arial"/>
            </a:endParaRPr>
          </a:p>
          <a:p>
            <a:pPr marL="0" lvl="0" indent="0" algn="l" rtl="0">
              <a:lnSpc>
                <a:spcPct val="115000"/>
              </a:lnSpc>
              <a:spcBef>
                <a:spcPts val="1000"/>
              </a:spcBef>
              <a:spcAft>
                <a:spcPts val="0"/>
              </a:spcAft>
              <a:buClr>
                <a:schemeClr val="dk1"/>
              </a:buClr>
              <a:buSzPts val="1050"/>
              <a:buFont typeface="Arial"/>
              <a:buNone/>
            </a:pPr>
            <a:r>
              <a:rPr lang="ja-JP" sz="1100">
                <a:solidFill>
                  <a:schemeClr val="dk1"/>
                </a:solidFill>
              </a:rPr>
              <a:t>詳しい設定方法および各項目の説明は、</a:t>
            </a:r>
            <a:r>
              <a:rPr lang="ja-JP" sz="1100" u="sng">
                <a:solidFill>
                  <a:schemeClr val="hlink"/>
                </a:solidFill>
                <a:hlinkClick r:id="rId4"/>
              </a:rPr>
              <a:t>こちらのヘルプページ</a:t>
            </a:r>
            <a:r>
              <a:rPr lang="ja-JP" sz="1100">
                <a:solidFill>
                  <a:schemeClr val="dk1"/>
                </a:solidFill>
              </a:rPr>
              <a:t>をご確認ください。</a:t>
            </a:r>
            <a:endParaRPr sz="1100">
              <a:solidFill>
                <a:schemeClr val="dk1"/>
              </a:solidFill>
            </a:endParaRPr>
          </a:p>
          <a:p>
            <a:pPr marL="0" lvl="0" indent="0" algn="l" rtl="0">
              <a:lnSpc>
                <a:spcPct val="115000"/>
              </a:lnSpc>
              <a:spcBef>
                <a:spcPts val="1000"/>
              </a:spcBef>
              <a:spcAft>
                <a:spcPts val="1000"/>
              </a:spcAft>
              <a:buClr>
                <a:schemeClr val="dk1"/>
              </a:buClr>
              <a:buSzPts val="1050"/>
              <a:buFont typeface="Arial"/>
              <a:buNone/>
            </a:pPr>
            <a:r>
              <a:rPr lang="ja-JP" sz="1100">
                <a:solidFill>
                  <a:schemeClr val="dk1"/>
                </a:solidFill>
              </a:rPr>
              <a:t>※ 有休自動付与を利用するには、</a:t>
            </a:r>
            <a:r>
              <a:rPr lang="ja-JP" sz="1100">
                <a:solidFill>
                  <a:srgbClr val="FF0000"/>
                </a:solidFill>
              </a:rPr>
              <a:t>入社日あるいは「</a:t>
            </a:r>
            <a:r>
              <a:rPr lang="ja-JP" sz="1100" u="sng">
                <a:solidFill>
                  <a:schemeClr val="hlink"/>
                </a:solidFill>
                <a:hlinkClick r:id="rId6"/>
              </a:rPr>
              <a:t>有休自動付与用の起算日</a:t>
            </a:r>
            <a:r>
              <a:rPr lang="ja-JP" sz="1100">
                <a:solidFill>
                  <a:srgbClr val="FF0000"/>
                </a:solidFill>
              </a:rPr>
              <a:t>」の設定が</a:t>
            </a:r>
            <a:br>
              <a:rPr lang="ja-JP" sz="1100">
                <a:solidFill>
                  <a:srgbClr val="FF0000"/>
                </a:solidFill>
              </a:rPr>
            </a:br>
            <a:r>
              <a:rPr lang="ja-JP" sz="1100">
                <a:solidFill>
                  <a:srgbClr val="FF0000"/>
                </a:solidFill>
              </a:rPr>
              <a:t>必須となります。</a:t>
            </a:r>
            <a:br>
              <a:rPr lang="ja-JP" sz="1100">
                <a:solidFill>
                  <a:srgbClr val="FF0000"/>
                </a:solidFill>
              </a:rPr>
            </a:br>
            <a:r>
              <a:rPr lang="ja-JP" sz="1100">
                <a:solidFill>
                  <a:schemeClr val="dk1"/>
                </a:solidFill>
              </a:rPr>
              <a:t>※ 有休自動付与は、設定完了の翌日から適用されます。</a:t>
            </a:r>
            <a:br>
              <a:rPr lang="ja-JP" sz="1100">
                <a:solidFill>
                  <a:schemeClr val="dk1"/>
                </a:solidFill>
              </a:rPr>
            </a:br>
            <a:r>
              <a:rPr lang="ja-JP" sz="1100">
                <a:solidFill>
                  <a:schemeClr val="dk1"/>
                </a:solidFill>
              </a:rPr>
              <a:t>過去にさかのぼって付与することはできません。</a:t>
            </a:r>
            <a:endParaRPr sz="1100">
              <a:solidFill>
                <a:schemeClr val="dk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37"/>
          <p:cNvSpPr txBox="1">
            <a:spLocks noGrp="1"/>
          </p:cNvSpPr>
          <p:nvPr>
            <p:ph type="title"/>
          </p:nvPr>
        </p:nvSpPr>
        <p:spPr>
          <a:xfrm>
            <a:off x="464819" y="4156467"/>
            <a:ext cx="5928361" cy="52238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F7F7F"/>
              </a:buClr>
              <a:buSzPts val="3200"/>
              <a:buFont typeface="Arial"/>
              <a:buNone/>
            </a:pPr>
            <a:r>
              <a:rPr lang="ja-JP" sz="3200" b="0" i="0" u="none" strike="noStrike" cap="none">
                <a:latin typeface="Arial"/>
                <a:ea typeface="Arial"/>
                <a:cs typeface="Arial"/>
                <a:sym typeface="Arial"/>
              </a:rPr>
              <a:t>承認者を設定</a:t>
            </a:r>
            <a:r>
              <a:rPr lang="ja-JP" sz="3200">
                <a:latin typeface="Arial"/>
                <a:ea typeface="Arial"/>
                <a:cs typeface="Arial"/>
                <a:sym typeface="Arial"/>
              </a:rPr>
              <a:t>する</a:t>
            </a:r>
            <a:endParaRPr sz="1050" b="0" i="0" u="none" strike="noStrike" cap="none">
              <a:latin typeface="Arial"/>
              <a:ea typeface="Arial"/>
              <a:cs typeface="Arial"/>
              <a:sym typeface="Arial"/>
            </a:endParaRPr>
          </a:p>
        </p:txBody>
      </p:sp>
      <p:pic>
        <p:nvPicPr>
          <p:cNvPr id="777" name="Google Shape;777;p37"/>
          <p:cNvPicPr preferRelativeResize="0"/>
          <p:nvPr/>
        </p:nvPicPr>
        <p:blipFill rotWithShape="1">
          <a:blip r:embed="rId3">
            <a:alphaModFix/>
          </a:blip>
          <a:srcRect/>
          <a:stretch/>
        </p:blipFill>
        <p:spPr>
          <a:xfrm>
            <a:off x="709594" y="4071555"/>
            <a:ext cx="606317" cy="606317"/>
          </a:xfrm>
          <a:prstGeom prst="rect">
            <a:avLst/>
          </a:prstGeom>
          <a:noFill/>
          <a:ln>
            <a:noFill/>
          </a:ln>
        </p:spPr>
      </p:pic>
      <p:pic>
        <p:nvPicPr>
          <p:cNvPr id="778" name="Google Shape;778;p37"/>
          <p:cNvPicPr preferRelativeResize="0"/>
          <p:nvPr/>
        </p:nvPicPr>
        <p:blipFill rotWithShape="1">
          <a:blip r:embed="rId3">
            <a:alphaModFix/>
          </a:blip>
          <a:srcRect/>
          <a:stretch/>
        </p:blipFill>
        <p:spPr>
          <a:xfrm>
            <a:off x="5542086" y="4071555"/>
            <a:ext cx="606317" cy="606317"/>
          </a:xfrm>
          <a:prstGeom prst="rect">
            <a:avLst/>
          </a:prstGeom>
          <a:noFill/>
          <a:ln>
            <a:noFill/>
          </a:ln>
        </p:spPr>
      </p:pic>
      <p:grpSp>
        <p:nvGrpSpPr>
          <p:cNvPr id="779" name="Google Shape;779;p37"/>
          <p:cNvGrpSpPr/>
          <p:nvPr/>
        </p:nvGrpSpPr>
        <p:grpSpPr>
          <a:xfrm>
            <a:off x="0" y="348541"/>
            <a:ext cx="6858000" cy="57859"/>
            <a:chOff x="276446" y="1127056"/>
            <a:chExt cx="6241312" cy="45084"/>
          </a:xfrm>
        </p:grpSpPr>
        <p:cxnSp>
          <p:nvCxnSpPr>
            <p:cNvPr id="780" name="Google Shape;780;p37"/>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781" name="Google Shape;781;p37"/>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782" name="Google Shape;782;p37"/>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grpSp>
        <p:nvGrpSpPr>
          <p:cNvPr id="788" name="Google Shape;788;p38"/>
          <p:cNvGrpSpPr/>
          <p:nvPr/>
        </p:nvGrpSpPr>
        <p:grpSpPr>
          <a:xfrm>
            <a:off x="0" y="348541"/>
            <a:ext cx="6858000" cy="57859"/>
            <a:chOff x="276446" y="1127056"/>
            <a:chExt cx="6241312" cy="45084"/>
          </a:xfrm>
        </p:grpSpPr>
        <p:cxnSp>
          <p:nvCxnSpPr>
            <p:cNvPr id="789" name="Google Shape;789;p38"/>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790" name="Google Shape;790;p38"/>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791" name="Google Shape;791;p38"/>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44</a:t>
            </a:fld>
            <a:endParaRPr/>
          </a:p>
        </p:txBody>
      </p:sp>
      <p:sp>
        <p:nvSpPr>
          <p:cNvPr id="792" name="Google Shape;792;p38"/>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１．申請～承認の流れ</a:t>
            </a:r>
            <a:endParaRPr sz="1800" b="1">
              <a:latin typeface="Arial"/>
              <a:ea typeface="Arial"/>
              <a:cs typeface="Arial"/>
              <a:sym typeface="Arial"/>
            </a:endParaRPr>
          </a:p>
        </p:txBody>
      </p:sp>
      <p:cxnSp>
        <p:nvCxnSpPr>
          <p:cNvPr id="793" name="Google Shape;793;p38"/>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794" name="Google Shape;794;p38"/>
          <p:cNvSpPr txBox="1"/>
          <p:nvPr/>
        </p:nvSpPr>
        <p:spPr>
          <a:xfrm>
            <a:off x="360000" y="2543438"/>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20000"/>
              </a:lnSpc>
              <a:spcBef>
                <a:spcPts val="0"/>
              </a:spcBef>
              <a:spcAft>
                <a:spcPts val="500"/>
              </a:spcAft>
              <a:buClr>
                <a:srgbClr val="000000"/>
              </a:buClr>
              <a:buSzPts val="1400"/>
              <a:buFont typeface="Arial"/>
              <a:buNone/>
            </a:pPr>
            <a:r>
              <a:rPr lang="ja-JP" sz="1400" b="1" i="0" u="none" strike="noStrike" cap="none">
                <a:solidFill>
                  <a:schemeClr val="dk1"/>
                </a:solidFill>
                <a:latin typeface="Arial"/>
                <a:ea typeface="Arial"/>
                <a:cs typeface="Arial"/>
                <a:sym typeface="Arial"/>
              </a:rPr>
              <a:t>基本的な流れ</a:t>
            </a:r>
            <a:endParaRPr sz="1400" b="1" i="0" u="none" strike="noStrike" cap="none">
              <a:solidFill>
                <a:schemeClr val="dk1"/>
              </a:solidFill>
              <a:latin typeface="Arial"/>
              <a:ea typeface="Arial"/>
              <a:cs typeface="Arial"/>
              <a:sym typeface="Arial"/>
            </a:endParaRPr>
          </a:p>
        </p:txBody>
      </p:sp>
      <p:sp>
        <p:nvSpPr>
          <p:cNvPr id="795" name="Google Shape;795;p38"/>
          <p:cNvSpPr txBox="1"/>
          <p:nvPr/>
        </p:nvSpPr>
        <p:spPr>
          <a:xfrm>
            <a:off x="360100" y="981700"/>
            <a:ext cx="6138000" cy="1434000"/>
          </a:xfrm>
          <a:prstGeom prst="rect">
            <a:avLst/>
          </a:prstGeom>
          <a:noFill/>
          <a:ln>
            <a:noFill/>
          </a:ln>
        </p:spPr>
        <p:txBody>
          <a:bodyPr spcFirstLastPara="1" wrap="square" lIns="91425" tIns="91425" rIns="91425" bIns="91425" anchor="t" anchorCtr="0">
            <a:spAutoFit/>
          </a:bodyPr>
          <a:lstStyle/>
          <a:p>
            <a:pPr marL="0" marR="0" lvl="0" indent="0" algn="l" rtl="0">
              <a:lnSpc>
                <a:spcPct val="120000"/>
              </a:lnSpc>
              <a:spcBef>
                <a:spcPts val="0"/>
              </a:spcBef>
              <a:spcAft>
                <a:spcPts val="0"/>
              </a:spcAft>
              <a:buClr>
                <a:schemeClr val="dk1"/>
              </a:buClr>
              <a:buSzPts val="1100"/>
              <a:buFont typeface="Arial"/>
              <a:buNone/>
            </a:pPr>
            <a:r>
              <a:rPr lang="ja-JP" sz="1100" b="0" i="0" u="none" strike="noStrike" cap="none">
                <a:solidFill>
                  <a:srgbClr val="000000"/>
                </a:solidFill>
                <a:latin typeface="Arial"/>
                <a:ea typeface="Arial"/>
                <a:cs typeface="Arial"/>
                <a:sym typeface="Arial"/>
              </a:rPr>
              <a:t>ジョブカン勤怠では、様々な用途の申請機能があります。</a:t>
            </a:r>
            <a:r>
              <a:rPr lang="ja-JP" sz="1100"/>
              <a:t/>
            </a:r>
            <a:br>
              <a:rPr lang="ja-JP" sz="1100"/>
            </a:br>
            <a:r>
              <a:rPr lang="ja-JP" sz="1100" b="0" i="0" u="none" strike="noStrike" cap="none">
                <a:solidFill>
                  <a:srgbClr val="000000"/>
                </a:solidFill>
                <a:latin typeface="Arial"/>
                <a:ea typeface="Arial"/>
                <a:cs typeface="Arial"/>
                <a:sym typeface="Arial"/>
              </a:rPr>
              <a:t>すべての申請機能で「スタッフがマイページから申請を行い、管理者が管理者ページで</a:t>
            </a:r>
            <a:br>
              <a:rPr lang="ja-JP" sz="1100" b="0" i="0" u="none" strike="noStrike" cap="none">
                <a:solidFill>
                  <a:srgbClr val="000000"/>
                </a:solidFill>
                <a:latin typeface="Arial"/>
                <a:ea typeface="Arial"/>
                <a:cs typeface="Arial"/>
                <a:sym typeface="Arial"/>
              </a:rPr>
            </a:br>
            <a:r>
              <a:rPr lang="ja-JP" sz="1100" b="0" i="0" u="none" strike="noStrike" cap="none">
                <a:solidFill>
                  <a:srgbClr val="000000"/>
                </a:solidFill>
                <a:latin typeface="Arial"/>
                <a:ea typeface="Arial"/>
                <a:cs typeface="Arial"/>
                <a:sym typeface="Arial"/>
              </a:rPr>
              <a:t>承認を行う」という流れは共通しています（</a:t>
            </a:r>
            <a:r>
              <a:rPr lang="ja-JP" sz="1100" b="0" i="0" u="sng" strike="noStrike" cap="none">
                <a:solidFill>
                  <a:schemeClr val="hlink"/>
                </a:solidFill>
                <a:latin typeface="Arial"/>
                <a:ea typeface="Arial"/>
                <a:cs typeface="Arial"/>
                <a:sym typeface="Arial"/>
                <a:hlinkClick r:id="rId3"/>
              </a:rPr>
              <a:t>選択備考申請</a:t>
            </a:r>
            <a:r>
              <a:rPr lang="ja-JP" sz="1100" b="0" i="0" u="none" strike="noStrike" cap="none">
                <a:solidFill>
                  <a:srgbClr val="000000"/>
                </a:solidFill>
                <a:latin typeface="Arial"/>
                <a:ea typeface="Arial"/>
                <a:cs typeface="Arial"/>
                <a:sym typeface="Arial"/>
              </a:rPr>
              <a:t>のみ、Web打刻からも申請可能）。</a:t>
            </a:r>
            <a:br>
              <a:rPr lang="ja-JP" sz="1100" b="0" i="0" u="none" strike="noStrike" cap="none">
                <a:solidFill>
                  <a:srgbClr val="000000"/>
                </a:solidFill>
                <a:latin typeface="Arial"/>
                <a:ea typeface="Arial"/>
                <a:cs typeface="Arial"/>
                <a:sym typeface="Arial"/>
              </a:rPr>
            </a:br>
            <a:r>
              <a:rPr lang="ja-JP" sz="1100" b="0" i="0" u="none" strike="noStrike" cap="none">
                <a:solidFill>
                  <a:srgbClr val="333333"/>
                </a:solidFill>
                <a:highlight>
                  <a:srgbClr val="FFFFFF"/>
                </a:highlight>
                <a:latin typeface="Arial"/>
                <a:ea typeface="Arial"/>
                <a:cs typeface="Arial"/>
                <a:sym typeface="Arial"/>
              </a:rPr>
              <a:t>しかし、「どの管理者が承認者となるか」は申請の種類によって異なります。</a:t>
            </a:r>
            <a:r>
              <a:rPr lang="ja-JP" sz="1100">
                <a:solidFill>
                  <a:srgbClr val="333333"/>
                </a:solidFill>
                <a:highlight>
                  <a:srgbClr val="FFFFFF"/>
                </a:highlight>
              </a:rPr>
              <a:t/>
            </a:r>
            <a:br>
              <a:rPr lang="ja-JP" sz="1100">
                <a:solidFill>
                  <a:srgbClr val="333333"/>
                </a:solidFill>
                <a:highlight>
                  <a:srgbClr val="FFFFFF"/>
                </a:highlight>
              </a:rPr>
            </a:br>
            <a:r>
              <a:rPr lang="ja-JP" sz="1100" b="0" i="0" u="none" strike="noStrike" cap="none">
                <a:solidFill>
                  <a:srgbClr val="333333"/>
                </a:solidFill>
                <a:highlight>
                  <a:srgbClr val="FFFFFF"/>
                </a:highlight>
                <a:latin typeface="Arial"/>
                <a:ea typeface="Arial"/>
                <a:cs typeface="Arial"/>
                <a:sym typeface="Arial"/>
              </a:rPr>
              <a:t>この章では、申請～承認の流れと、承認者の設定方法についてご説明します。</a:t>
            </a:r>
            <a:endParaRPr sz="1100" b="0" i="0" u="none" strike="noStrike" cap="none">
              <a:solidFill>
                <a:srgbClr val="333333"/>
              </a:solidFill>
              <a:highlight>
                <a:srgbClr val="FFFFFF"/>
              </a:highlight>
              <a:latin typeface="Arial"/>
              <a:ea typeface="Arial"/>
              <a:cs typeface="Arial"/>
              <a:sym typeface="Arial"/>
            </a:endParaRPr>
          </a:p>
          <a:p>
            <a:pPr marL="0" lvl="0" indent="0" algn="l" rtl="0">
              <a:lnSpc>
                <a:spcPct val="120000"/>
              </a:lnSpc>
              <a:spcBef>
                <a:spcPts val="500"/>
              </a:spcBef>
              <a:spcAft>
                <a:spcPts val="500"/>
              </a:spcAft>
              <a:buClr>
                <a:schemeClr val="dk1"/>
              </a:buClr>
              <a:buSzPts val="1100"/>
              <a:buFont typeface="Arial"/>
              <a:buNone/>
            </a:pPr>
            <a:r>
              <a:rPr lang="ja-JP" sz="1100">
                <a:solidFill>
                  <a:schemeClr val="dk1"/>
                </a:solidFill>
              </a:rPr>
              <a:t>関連ヘルプ：</a:t>
            </a:r>
            <a:r>
              <a:rPr lang="ja-JP" sz="1100" u="sng">
                <a:solidFill>
                  <a:schemeClr val="hlink"/>
                </a:solidFill>
                <a:hlinkClick r:id="rId4"/>
              </a:rPr>
              <a:t>申請の種類と承認方法について</a:t>
            </a:r>
            <a:endParaRPr sz="1100">
              <a:solidFill>
                <a:srgbClr val="333333"/>
              </a:solidFill>
              <a:highlight>
                <a:srgbClr val="FFFFFF"/>
              </a:highlight>
            </a:endParaRPr>
          </a:p>
        </p:txBody>
      </p:sp>
      <p:sp>
        <p:nvSpPr>
          <p:cNvPr id="796" name="Google Shape;796;p38"/>
          <p:cNvSpPr txBox="1"/>
          <p:nvPr/>
        </p:nvSpPr>
        <p:spPr>
          <a:xfrm>
            <a:off x="359874" y="2987975"/>
            <a:ext cx="6138000" cy="1027800"/>
          </a:xfrm>
          <a:prstGeom prst="rect">
            <a:avLst/>
          </a:prstGeom>
          <a:noFill/>
          <a:ln>
            <a:noFill/>
          </a:ln>
        </p:spPr>
        <p:txBody>
          <a:bodyPr spcFirstLastPara="1" wrap="square" lIns="91425" tIns="91425" rIns="91425" bIns="91425"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ja-JP" sz="1100" b="1" i="0" u="none" strike="noStrike" cap="none">
                <a:solidFill>
                  <a:srgbClr val="000000"/>
                </a:solidFill>
                <a:latin typeface="Arial"/>
                <a:ea typeface="Arial"/>
                <a:cs typeface="Arial"/>
                <a:sym typeface="Arial"/>
              </a:rPr>
              <a:t>1. スタッフマイページから申請を行う</a:t>
            </a:r>
            <a:endParaRPr sz="1100" b="1" i="0" u="none" strike="noStrike" cap="none">
              <a:solidFill>
                <a:srgbClr val="000000"/>
              </a:solidFill>
              <a:latin typeface="Arial"/>
              <a:ea typeface="Arial"/>
              <a:cs typeface="Arial"/>
              <a:sym typeface="Arial"/>
            </a:endParaRPr>
          </a:p>
          <a:p>
            <a:pPr marL="0" lvl="0" indent="0" algn="l" rtl="0">
              <a:lnSpc>
                <a:spcPct val="120000"/>
              </a:lnSpc>
              <a:spcBef>
                <a:spcPts val="500"/>
              </a:spcBef>
              <a:spcAft>
                <a:spcPts val="500"/>
              </a:spcAft>
              <a:buClr>
                <a:schemeClr val="dk1"/>
              </a:buClr>
              <a:buSzPts val="1100"/>
              <a:buFont typeface="Arial"/>
              <a:buNone/>
            </a:pPr>
            <a:r>
              <a:rPr lang="ja-JP" sz="1100">
                <a:solidFill>
                  <a:schemeClr val="dk1"/>
                </a:solidFill>
              </a:rPr>
              <a:t>まずは、スタッフが自身のスタッフマイページから申請を行います。</a:t>
            </a:r>
            <a:br>
              <a:rPr lang="ja-JP" sz="1100">
                <a:solidFill>
                  <a:schemeClr val="dk1"/>
                </a:solidFill>
              </a:rPr>
            </a:br>
            <a:r>
              <a:rPr lang="ja-JP" sz="1100">
                <a:solidFill>
                  <a:schemeClr val="dk1"/>
                </a:solidFill>
              </a:rPr>
              <a:t>出退勤編集はPCマイページのみ、打刻エリア申請はモバイルマイページのみ可能です。</a:t>
            </a:r>
            <a:br>
              <a:rPr lang="ja-JP" sz="1100">
                <a:solidFill>
                  <a:schemeClr val="dk1"/>
                </a:solidFill>
              </a:rPr>
            </a:br>
            <a:r>
              <a:rPr lang="ja-JP" sz="1100">
                <a:solidFill>
                  <a:schemeClr val="dk1"/>
                </a:solidFill>
              </a:rPr>
              <a:t>それ以外の申請は、PC/モバイルのどちらからでも申請可能です。</a:t>
            </a:r>
            <a:endParaRPr sz="1100" b="1"/>
          </a:p>
        </p:txBody>
      </p:sp>
      <p:sp>
        <p:nvSpPr>
          <p:cNvPr id="797" name="Google Shape;797;p38"/>
          <p:cNvSpPr txBox="1"/>
          <p:nvPr/>
        </p:nvSpPr>
        <p:spPr>
          <a:xfrm>
            <a:off x="359875" y="7499375"/>
            <a:ext cx="6138000" cy="621300"/>
          </a:xfrm>
          <a:prstGeom prst="rect">
            <a:avLst/>
          </a:prstGeom>
          <a:noFill/>
          <a:ln>
            <a:noFill/>
          </a:ln>
        </p:spPr>
        <p:txBody>
          <a:bodyPr spcFirstLastPara="1" wrap="square" lIns="91425" tIns="91425" rIns="91425" bIns="91425"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ja-JP" sz="1100" b="1" i="0" u="none" strike="noStrike" cap="none">
                <a:solidFill>
                  <a:srgbClr val="000000"/>
                </a:solidFill>
                <a:latin typeface="Arial"/>
                <a:ea typeface="Arial"/>
                <a:cs typeface="Arial"/>
                <a:sym typeface="Arial"/>
              </a:rPr>
              <a:t>3. 申請を承認する</a:t>
            </a:r>
            <a:endParaRPr sz="1100" b="1" i="0" u="none" strike="noStrike" cap="none">
              <a:solidFill>
                <a:srgbClr val="000000"/>
              </a:solidFill>
              <a:latin typeface="Arial"/>
              <a:ea typeface="Arial"/>
              <a:cs typeface="Arial"/>
              <a:sym typeface="Arial"/>
            </a:endParaRPr>
          </a:p>
          <a:p>
            <a:pPr marL="0" lvl="0" indent="0" algn="l" rtl="0">
              <a:lnSpc>
                <a:spcPct val="120000"/>
              </a:lnSpc>
              <a:spcBef>
                <a:spcPts val="500"/>
              </a:spcBef>
              <a:spcAft>
                <a:spcPts val="500"/>
              </a:spcAft>
              <a:buClr>
                <a:schemeClr val="dk1"/>
              </a:buClr>
              <a:buSzPts val="1100"/>
              <a:buFont typeface="Arial"/>
              <a:buNone/>
            </a:pPr>
            <a:r>
              <a:rPr lang="ja-JP" sz="1100">
                <a:solidFill>
                  <a:schemeClr val="dk1"/>
                </a:solidFill>
              </a:rPr>
              <a:t>申請内容を確認し、承認作業を行ってください。</a:t>
            </a:r>
            <a:endParaRPr sz="1100" b="1"/>
          </a:p>
        </p:txBody>
      </p:sp>
      <p:grpSp>
        <p:nvGrpSpPr>
          <p:cNvPr id="798" name="Google Shape;798;p38"/>
          <p:cNvGrpSpPr/>
          <p:nvPr/>
        </p:nvGrpSpPr>
        <p:grpSpPr>
          <a:xfrm>
            <a:off x="359875" y="4132200"/>
            <a:ext cx="6138000" cy="3250750"/>
            <a:chOff x="359875" y="4138650"/>
            <a:chExt cx="6138000" cy="3250750"/>
          </a:xfrm>
        </p:grpSpPr>
        <p:sp>
          <p:nvSpPr>
            <p:cNvPr id="799" name="Google Shape;799;p38"/>
            <p:cNvSpPr txBox="1"/>
            <p:nvPr/>
          </p:nvSpPr>
          <p:spPr>
            <a:xfrm>
              <a:off x="359875" y="4138650"/>
              <a:ext cx="53958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000000"/>
                  </a:solidFill>
                  <a:latin typeface="Arial"/>
                  <a:ea typeface="Arial"/>
                  <a:cs typeface="Arial"/>
                  <a:sym typeface="Arial"/>
                </a:rPr>
                <a:t>2. 管理者が申請を確認する</a:t>
              </a:r>
              <a:endParaRPr sz="1100" b="1" i="0" u="none" strike="noStrike" cap="none">
                <a:solidFill>
                  <a:srgbClr val="000000"/>
                </a:solidFill>
                <a:latin typeface="Arial"/>
                <a:ea typeface="Arial"/>
                <a:cs typeface="Arial"/>
                <a:sym typeface="Arial"/>
              </a:endParaRPr>
            </a:p>
          </p:txBody>
        </p:sp>
        <p:sp>
          <p:nvSpPr>
            <p:cNvPr id="800" name="Google Shape;800;p38"/>
            <p:cNvSpPr txBox="1"/>
            <p:nvPr/>
          </p:nvSpPr>
          <p:spPr>
            <a:xfrm>
              <a:off x="359875" y="6628900"/>
              <a:ext cx="6138000" cy="760500"/>
            </a:xfrm>
            <a:prstGeom prst="rect">
              <a:avLst/>
            </a:prstGeom>
            <a:noFill/>
            <a:ln>
              <a:noFill/>
            </a:ln>
          </p:spPr>
          <p:txBody>
            <a:bodyPr spcFirstLastPara="1" wrap="square" lIns="91425" tIns="91425" rIns="91425" bIns="91425" anchor="t" anchorCtr="0">
              <a:spAutoFit/>
            </a:bodyPr>
            <a:lstStyle/>
            <a:p>
              <a:pPr marL="0" marR="0" lvl="0" indent="0" algn="l" rtl="0">
                <a:lnSpc>
                  <a:spcPct val="120000"/>
                </a:lnSpc>
                <a:spcBef>
                  <a:spcPts val="0"/>
                </a:spcBef>
                <a:spcAft>
                  <a:spcPts val="500"/>
                </a:spcAft>
                <a:buClr>
                  <a:srgbClr val="000000"/>
                </a:buClr>
                <a:buSzPts val="1100"/>
                <a:buFont typeface="Arial"/>
                <a:buNone/>
              </a:pPr>
              <a:r>
                <a:rPr lang="ja-JP" sz="1100" b="0" i="0" u="none" strike="noStrike" cap="none">
                  <a:solidFill>
                    <a:srgbClr val="000000"/>
                  </a:solidFill>
                  <a:latin typeface="Arial"/>
                  <a:ea typeface="Arial"/>
                  <a:cs typeface="Arial"/>
                  <a:sym typeface="Arial"/>
                </a:rPr>
                <a:t>スタッフが申請を行うと、管理者ページのトップにある「</a:t>
              </a:r>
              <a:r>
                <a:rPr lang="ja-JP" sz="1100" b="0" i="0" u="sng" strike="noStrike" cap="none">
                  <a:solidFill>
                    <a:schemeClr val="hlink"/>
                  </a:solidFill>
                  <a:latin typeface="Arial"/>
                  <a:ea typeface="Arial"/>
                  <a:cs typeface="Arial"/>
                  <a:sym typeface="Arial"/>
                  <a:hlinkClick r:id="rId5"/>
                </a:rPr>
                <a:t>未承認一覧</a:t>
              </a:r>
              <a:r>
                <a:rPr lang="ja-JP" sz="1100" b="0" i="0" u="none" strike="noStrike" cap="none">
                  <a:solidFill>
                    <a:srgbClr val="000000"/>
                  </a:solidFill>
                  <a:latin typeface="Arial"/>
                  <a:ea typeface="Arial"/>
                  <a:cs typeface="Arial"/>
                  <a:sym typeface="Arial"/>
                </a:rPr>
                <a:t>」に赤字で件数が</a:t>
              </a:r>
              <a:br>
                <a:rPr lang="ja-JP" sz="1100" b="0" i="0" u="none" strike="noStrike" cap="none">
                  <a:solidFill>
                    <a:srgbClr val="000000"/>
                  </a:solidFill>
                  <a:latin typeface="Arial"/>
                  <a:ea typeface="Arial"/>
                  <a:cs typeface="Arial"/>
                  <a:sym typeface="Arial"/>
                </a:rPr>
              </a:br>
              <a:r>
                <a:rPr lang="ja-JP" sz="1100" b="0" i="0" u="none" strike="noStrike" cap="none">
                  <a:solidFill>
                    <a:srgbClr val="000000"/>
                  </a:solidFill>
                  <a:latin typeface="Arial"/>
                  <a:ea typeface="Arial"/>
                  <a:cs typeface="Arial"/>
                  <a:sym typeface="Arial"/>
                </a:rPr>
                <a:t>表示されます。</a:t>
              </a:r>
              <a:r>
                <a:rPr lang="ja-JP" sz="1100"/>
                <a:t/>
              </a:r>
              <a:br>
                <a:rPr lang="ja-JP" sz="1100"/>
              </a:br>
              <a:r>
                <a:rPr lang="ja-JP" sz="1100" b="0" i="0" u="none" strike="noStrike" cap="none">
                  <a:solidFill>
                    <a:srgbClr val="000000"/>
                  </a:solidFill>
                  <a:latin typeface="Arial"/>
                  <a:ea typeface="Arial"/>
                  <a:cs typeface="Arial"/>
                  <a:sym typeface="Arial"/>
                </a:rPr>
                <a:t>件数をクリックし、対応する承認画面に移動してください。</a:t>
              </a:r>
              <a:endParaRPr sz="1100" b="0" i="0" u="none" strike="noStrike" cap="none">
                <a:solidFill>
                  <a:srgbClr val="000000"/>
                </a:solidFill>
                <a:latin typeface="Arial"/>
                <a:ea typeface="Arial"/>
                <a:cs typeface="Arial"/>
                <a:sym typeface="Arial"/>
              </a:endParaRPr>
            </a:p>
          </p:txBody>
        </p:sp>
        <p:pic>
          <p:nvPicPr>
            <p:cNvPr id="801" name="Google Shape;801;p38"/>
            <p:cNvPicPr preferRelativeResize="0"/>
            <p:nvPr/>
          </p:nvPicPr>
          <p:blipFill rotWithShape="1">
            <a:blip r:embed="rId6">
              <a:alphaModFix/>
            </a:blip>
            <a:srcRect/>
            <a:stretch/>
          </p:blipFill>
          <p:spPr>
            <a:xfrm>
              <a:off x="1284688" y="4526557"/>
              <a:ext cx="4288625" cy="2053137"/>
            </a:xfrm>
            <a:prstGeom prst="rect">
              <a:avLst/>
            </a:prstGeom>
            <a:noFill/>
            <a:ln>
              <a:noFill/>
            </a:ln>
          </p:spPr>
        </p:pic>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grpSp>
        <p:nvGrpSpPr>
          <p:cNvPr id="807" name="Google Shape;807;g2961221e3e5_0_65"/>
          <p:cNvGrpSpPr/>
          <p:nvPr/>
        </p:nvGrpSpPr>
        <p:grpSpPr>
          <a:xfrm>
            <a:off x="-2" y="348586"/>
            <a:ext cx="6857832" cy="57861"/>
            <a:chOff x="276446" y="1127056"/>
            <a:chExt cx="6241201" cy="45084"/>
          </a:xfrm>
        </p:grpSpPr>
        <p:cxnSp>
          <p:nvCxnSpPr>
            <p:cNvPr id="808" name="Google Shape;808;g2961221e3e5_0_65"/>
            <p:cNvCxnSpPr/>
            <p:nvPr/>
          </p:nvCxnSpPr>
          <p:spPr>
            <a:xfrm>
              <a:off x="276447" y="1127056"/>
              <a:ext cx="6241200" cy="0"/>
            </a:xfrm>
            <a:prstGeom prst="straightConnector1">
              <a:avLst/>
            </a:prstGeom>
            <a:noFill/>
            <a:ln w="38100" cap="flat" cmpd="sng">
              <a:solidFill>
                <a:srgbClr val="0070C0"/>
              </a:solidFill>
              <a:prstDash val="solid"/>
              <a:miter lim="800000"/>
              <a:headEnd type="none" w="sm" len="sm"/>
              <a:tailEnd type="none" w="sm" len="sm"/>
            </a:ln>
          </p:spPr>
        </p:cxnSp>
        <p:cxnSp>
          <p:nvCxnSpPr>
            <p:cNvPr id="809" name="Google Shape;809;g2961221e3e5_0_65"/>
            <p:cNvCxnSpPr/>
            <p:nvPr/>
          </p:nvCxnSpPr>
          <p:spPr>
            <a:xfrm>
              <a:off x="276446" y="1172140"/>
              <a:ext cx="6241200" cy="0"/>
            </a:xfrm>
            <a:prstGeom prst="straightConnector1">
              <a:avLst/>
            </a:prstGeom>
            <a:noFill/>
            <a:ln w="9525" cap="flat" cmpd="sng">
              <a:solidFill>
                <a:srgbClr val="0070C0"/>
              </a:solidFill>
              <a:prstDash val="solid"/>
              <a:miter lim="800000"/>
              <a:headEnd type="none" w="sm" len="sm"/>
              <a:tailEnd type="none" w="sm" len="sm"/>
            </a:ln>
          </p:spPr>
        </p:cxnSp>
      </p:grpSp>
      <p:sp>
        <p:nvSpPr>
          <p:cNvPr id="810" name="Google Shape;810;g2961221e3e5_0_65"/>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45</a:t>
            </a:fld>
            <a:endParaRPr/>
          </a:p>
        </p:txBody>
      </p:sp>
      <p:sp>
        <p:nvSpPr>
          <p:cNvPr id="811" name="Google Shape;811;g2961221e3e5_0_65"/>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２．承認者の違いについて</a:t>
            </a:r>
            <a:endParaRPr sz="1800" b="1">
              <a:latin typeface="Arial"/>
              <a:ea typeface="Arial"/>
              <a:cs typeface="Arial"/>
              <a:sym typeface="Arial"/>
            </a:endParaRPr>
          </a:p>
        </p:txBody>
      </p:sp>
      <p:cxnSp>
        <p:nvCxnSpPr>
          <p:cNvPr id="812" name="Google Shape;812;g2961221e3e5_0_65"/>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813" name="Google Shape;813;g2961221e3e5_0_65"/>
          <p:cNvSpPr txBox="1"/>
          <p:nvPr/>
        </p:nvSpPr>
        <p:spPr>
          <a:xfrm>
            <a:off x="359950" y="6041550"/>
            <a:ext cx="6138000" cy="345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000"/>
              </a:spcAft>
              <a:buClr>
                <a:srgbClr val="000000"/>
              </a:buClr>
              <a:buSzPts val="1100"/>
              <a:buFont typeface="Arial"/>
              <a:buNone/>
            </a:pPr>
            <a:r>
              <a:rPr lang="ja-JP" sz="1100"/>
              <a:t>関連ヘルプ：</a:t>
            </a:r>
            <a:r>
              <a:rPr lang="ja-JP" sz="1100" u="sng">
                <a:solidFill>
                  <a:schemeClr val="hlink"/>
                </a:solidFill>
                <a:hlinkClick r:id="rId3"/>
              </a:rPr>
              <a:t>申請の種類と承認方法について</a:t>
            </a:r>
            <a:endParaRPr sz="1100" b="0" i="0" u="none" strike="noStrike" cap="none">
              <a:solidFill>
                <a:srgbClr val="000000"/>
              </a:solidFill>
              <a:latin typeface="Arial"/>
              <a:ea typeface="Arial"/>
              <a:cs typeface="Arial"/>
              <a:sym typeface="Arial"/>
            </a:endParaRPr>
          </a:p>
        </p:txBody>
      </p:sp>
      <p:sp>
        <p:nvSpPr>
          <p:cNvPr id="814" name="Google Shape;814;g2961221e3e5_0_65"/>
          <p:cNvSpPr txBox="1"/>
          <p:nvPr/>
        </p:nvSpPr>
        <p:spPr>
          <a:xfrm>
            <a:off x="360050" y="1411312"/>
            <a:ext cx="6138000" cy="1066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ja-JP" sz="1100" b="0" i="0" u="none" strike="noStrike" cap="none">
                <a:solidFill>
                  <a:srgbClr val="000000"/>
                </a:solidFill>
                <a:latin typeface="Arial"/>
                <a:ea typeface="Arial"/>
                <a:cs typeface="Arial"/>
                <a:sym typeface="Arial"/>
              </a:rPr>
              <a:t>申請機能は、機能が含まれるプランによって承認者が異なります。</a:t>
            </a:r>
            <a:r>
              <a:rPr lang="ja-JP" sz="1100"/>
              <a:t/>
            </a:r>
            <a:br>
              <a:rPr lang="ja-JP" sz="1100"/>
            </a:br>
            <a:r>
              <a:rPr lang="ja-JP" sz="1100" b="0" i="0" u="none" strike="noStrike" cap="none">
                <a:solidFill>
                  <a:srgbClr val="000000"/>
                </a:solidFill>
                <a:latin typeface="Arial"/>
                <a:ea typeface="Arial"/>
                <a:cs typeface="Arial"/>
                <a:sym typeface="Arial"/>
              </a:rPr>
              <a:t>出勤管理プラン・シフト管理プランに含まれる機能は、申請者の所属グループの管理者が</a:t>
            </a:r>
            <a:br>
              <a:rPr lang="ja-JP" sz="1100" b="0" i="0" u="none" strike="noStrike" cap="none">
                <a:solidFill>
                  <a:srgbClr val="000000"/>
                </a:solidFill>
                <a:latin typeface="Arial"/>
                <a:ea typeface="Arial"/>
                <a:cs typeface="Arial"/>
                <a:sym typeface="Arial"/>
              </a:rPr>
            </a:br>
            <a:r>
              <a:rPr lang="ja-JP" sz="1100" b="0" i="0" u="none" strike="noStrike" cap="none">
                <a:solidFill>
                  <a:srgbClr val="000000"/>
                </a:solidFill>
                <a:latin typeface="Arial"/>
                <a:ea typeface="Arial"/>
                <a:cs typeface="Arial"/>
                <a:sym typeface="Arial"/>
              </a:rPr>
              <a:t>承認者となります。</a:t>
            </a:r>
            <a:endParaRPr sz="1100"/>
          </a:p>
          <a:p>
            <a:pPr marL="0" marR="0" lvl="0" indent="0" algn="l" rtl="0">
              <a:lnSpc>
                <a:spcPct val="115000"/>
              </a:lnSpc>
              <a:spcBef>
                <a:spcPts val="1000"/>
              </a:spcBef>
              <a:spcAft>
                <a:spcPts val="1000"/>
              </a:spcAft>
              <a:buClr>
                <a:srgbClr val="000000"/>
              </a:buClr>
              <a:buSzPts val="1100"/>
              <a:buFont typeface="Arial"/>
              <a:buNone/>
            </a:pPr>
            <a:r>
              <a:rPr lang="ja-JP" sz="1100">
                <a:solidFill>
                  <a:schemeClr val="dk1"/>
                </a:solidFill>
              </a:rPr>
              <a:t>対象の申請機能は以下の５つです。</a:t>
            </a:r>
            <a:endParaRPr sz="1100"/>
          </a:p>
        </p:txBody>
      </p:sp>
      <p:sp>
        <p:nvSpPr>
          <p:cNvPr id="815" name="Google Shape;815;g2961221e3e5_0_65"/>
          <p:cNvSpPr txBox="1"/>
          <p:nvPr/>
        </p:nvSpPr>
        <p:spPr>
          <a:xfrm>
            <a:off x="359950" y="1047782"/>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15000"/>
              </a:lnSpc>
              <a:spcBef>
                <a:spcPts val="0"/>
              </a:spcBef>
              <a:spcAft>
                <a:spcPts val="0"/>
              </a:spcAft>
              <a:buClr>
                <a:srgbClr val="000000"/>
              </a:buClr>
              <a:buSzPts val="1400"/>
              <a:buFont typeface="Arial"/>
              <a:buNone/>
            </a:pPr>
            <a:r>
              <a:rPr lang="ja-JP" sz="1600" b="1" i="0" u="none" strike="noStrike" cap="none">
                <a:solidFill>
                  <a:schemeClr val="dk1"/>
                </a:solidFill>
                <a:latin typeface="Arial"/>
                <a:ea typeface="Arial"/>
                <a:cs typeface="Arial"/>
                <a:sym typeface="Arial"/>
              </a:rPr>
              <a:t>所属グループの管理者による承認</a:t>
            </a:r>
            <a:endParaRPr sz="1600" b="1" i="0" u="none" strike="noStrike" cap="none">
              <a:solidFill>
                <a:schemeClr val="dk1"/>
              </a:solidFill>
              <a:latin typeface="Arial"/>
              <a:ea typeface="Arial"/>
              <a:cs typeface="Arial"/>
              <a:sym typeface="Arial"/>
            </a:endParaRPr>
          </a:p>
        </p:txBody>
      </p:sp>
      <p:sp>
        <p:nvSpPr>
          <p:cNvPr id="816" name="Google Shape;816;g2961221e3e5_0_65"/>
          <p:cNvSpPr txBox="1"/>
          <p:nvPr/>
        </p:nvSpPr>
        <p:spPr>
          <a:xfrm>
            <a:off x="359950" y="2497173"/>
            <a:ext cx="6138000" cy="10944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15000"/>
              </a:lnSpc>
              <a:spcBef>
                <a:spcPts val="0"/>
              </a:spcBef>
              <a:spcAft>
                <a:spcPts val="0"/>
              </a:spcAft>
              <a:buClr>
                <a:srgbClr val="000000"/>
              </a:buClr>
              <a:buSzPts val="1100"/>
              <a:buFont typeface="Arial"/>
              <a:buChar char="●"/>
            </a:pPr>
            <a:r>
              <a:rPr lang="ja-JP" sz="1100" b="0" i="0" u="none" strike="noStrike" cap="none">
                <a:solidFill>
                  <a:srgbClr val="000000"/>
                </a:solidFill>
                <a:latin typeface="Arial"/>
                <a:ea typeface="Arial"/>
                <a:cs typeface="Arial"/>
                <a:sym typeface="Arial"/>
              </a:rPr>
              <a:t>打刻修正申請</a:t>
            </a:r>
            <a:endParaRPr sz="1100" b="0" i="0" u="none" strike="noStrike" cap="none">
              <a:solidFill>
                <a:srgbClr val="000000"/>
              </a:solidFill>
              <a:latin typeface="Arial"/>
              <a:ea typeface="Arial"/>
              <a:cs typeface="Arial"/>
              <a:sym typeface="Arial"/>
            </a:endParaRPr>
          </a:p>
          <a:p>
            <a:pPr marL="457200" marR="0" lvl="0" indent="-298450" algn="l" rtl="0">
              <a:lnSpc>
                <a:spcPct val="115000"/>
              </a:lnSpc>
              <a:spcBef>
                <a:spcPts val="0"/>
              </a:spcBef>
              <a:spcAft>
                <a:spcPts val="0"/>
              </a:spcAft>
              <a:buClr>
                <a:srgbClr val="000000"/>
              </a:buClr>
              <a:buSzPts val="1100"/>
              <a:buFont typeface="Arial"/>
              <a:buChar char="●"/>
            </a:pPr>
            <a:r>
              <a:rPr lang="ja-JP" sz="1100" b="0" i="0" u="none" strike="noStrike" cap="none">
                <a:solidFill>
                  <a:srgbClr val="000000"/>
                </a:solidFill>
                <a:latin typeface="Arial"/>
                <a:ea typeface="Arial"/>
                <a:cs typeface="Arial"/>
                <a:sym typeface="Arial"/>
              </a:rPr>
              <a:t>遅刻理由の申請</a:t>
            </a:r>
            <a:endParaRPr sz="1100" b="0" i="0" u="none" strike="noStrike" cap="none">
              <a:solidFill>
                <a:srgbClr val="000000"/>
              </a:solidFill>
              <a:latin typeface="Arial"/>
              <a:ea typeface="Arial"/>
              <a:cs typeface="Arial"/>
              <a:sym typeface="Arial"/>
            </a:endParaRPr>
          </a:p>
          <a:p>
            <a:pPr marL="457200" marR="0" lvl="0" indent="-298450" algn="l" rtl="0">
              <a:lnSpc>
                <a:spcPct val="115000"/>
              </a:lnSpc>
              <a:spcBef>
                <a:spcPts val="0"/>
              </a:spcBef>
              <a:spcAft>
                <a:spcPts val="0"/>
              </a:spcAft>
              <a:buClr>
                <a:srgbClr val="000000"/>
              </a:buClr>
              <a:buSzPts val="1100"/>
              <a:buFont typeface="Arial"/>
              <a:buChar char="●"/>
            </a:pPr>
            <a:r>
              <a:rPr lang="ja-JP" sz="1100" b="0" i="0" u="none" strike="noStrike" cap="none">
                <a:solidFill>
                  <a:srgbClr val="000000"/>
                </a:solidFill>
                <a:latin typeface="Arial"/>
                <a:ea typeface="Arial"/>
                <a:cs typeface="Arial"/>
                <a:sym typeface="Arial"/>
              </a:rPr>
              <a:t>出退勤編集</a:t>
            </a:r>
            <a:endParaRPr sz="1100" b="0" i="0" u="none" strike="noStrike" cap="none">
              <a:solidFill>
                <a:srgbClr val="000000"/>
              </a:solidFill>
              <a:latin typeface="Arial"/>
              <a:ea typeface="Arial"/>
              <a:cs typeface="Arial"/>
              <a:sym typeface="Arial"/>
            </a:endParaRPr>
          </a:p>
          <a:p>
            <a:pPr marL="457200" marR="0" lvl="0" indent="-298450" algn="l" rtl="0">
              <a:lnSpc>
                <a:spcPct val="115000"/>
              </a:lnSpc>
              <a:spcBef>
                <a:spcPts val="0"/>
              </a:spcBef>
              <a:spcAft>
                <a:spcPts val="0"/>
              </a:spcAft>
              <a:buClr>
                <a:srgbClr val="000000"/>
              </a:buClr>
              <a:buSzPts val="1100"/>
              <a:buFont typeface="Arial"/>
              <a:buChar char="●"/>
            </a:pPr>
            <a:r>
              <a:rPr lang="ja-JP" sz="1100" b="0" i="0" u="none" strike="noStrike" cap="none">
                <a:solidFill>
                  <a:srgbClr val="000000"/>
                </a:solidFill>
                <a:latin typeface="Arial"/>
                <a:ea typeface="Arial"/>
                <a:cs typeface="Arial"/>
                <a:sym typeface="Arial"/>
              </a:rPr>
              <a:t>打刻エリア申請</a:t>
            </a:r>
            <a:endParaRPr sz="1100" b="0" i="0" u="none" strike="noStrike" cap="none">
              <a:solidFill>
                <a:srgbClr val="000000"/>
              </a:solidFill>
              <a:latin typeface="Arial"/>
              <a:ea typeface="Arial"/>
              <a:cs typeface="Arial"/>
              <a:sym typeface="Arial"/>
            </a:endParaRPr>
          </a:p>
          <a:p>
            <a:pPr marL="457200" marR="0" lvl="0" indent="-298450" algn="l" rtl="0">
              <a:lnSpc>
                <a:spcPct val="115000"/>
              </a:lnSpc>
              <a:spcBef>
                <a:spcPts val="0"/>
              </a:spcBef>
              <a:spcAft>
                <a:spcPts val="0"/>
              </a:spcAft>
              <a:buClr>
                <a:srgbClr val="000000"/>
              </a:buClr>
              <a:buSzPts val="1100"/>
              <a:buFont typeface="Arial"/>
              <a:buChar char="●"/>
            </a:pPr>
            <a:r>
              <a:rPr lang="ja-JP" sz="1100" b="0" i="0" u="none" strike="noStrike" cap="none">
                <a:solidFill>
                  <a:srgbClr val="000000"/>
                </a:solidFill>
                <a:latin typeface="Arial"/>
                <a:ea typeface="Arial"/>
                <a:cs typeface="Arial"/>
                <a:sym typeface="Arial"/>
              </a:rPr>
              <a:t>シフト申請</a:t>
            </a:r>
            <a:endParaRPr sz="1100" b="0" i="0" u="none" strike="noStrike" cap="none">
              <a:solidFill>
                <a:srgbClr val="000000"/>
              </a:solidFill>
              <a:latin typeface="Arial"/>
              <a:ea typeface="Arial"/>
              <a:cs typeface="Arial"/>
              <a:sym typeface="Arial"/>
            </a:endParaRPr>
          </a:p>
        </p:txBody>
      </p:sp>
      <p:sp>
        <p:nvSpPr>
          <p:cNvPr id="817" name="Google Shape;817;g2961221e3e5_0_65"/>
          <p:cNvSpPr txBox="1"/>
          <p:nvPr/>
        </p:nvSpPr>
        <p:spPr>
          <a:xfrm>
            <a:off x="359950" y="3790352"/>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15000"/>
              </a:lnSpc>
              <a:spcBef>
                <a:spcPts val="0"/>
              </a:spcBef>
              <a:spcAft>
                <a:spcPts val="1000"/>
              </a:spcAft>
              <a:buClr>
                <a:srgbClr val="000000"/>
              </a:buClr>
              <a:buSzPts val="1400"/>
              <a:buFont typeface="Arial"/>
              <a:buNone/>
            </a:pPr>
            <a:r>
              <a:rPr lang="ja-JP" sz="1600" b="1" i="0" u="none" strike="noStrike" cap="none">
                <a:solidFill>
                  <a:schemeClr val="dk1"/>
                </a:solidFill>
                <a:latin typeface="Arial"/>
                <a:ea typeface="Arial"/>
                <a:cs typeface="Arial"/>
                <a:sym typeface="Arial"/>
              </a:rPr>
              <a:t>承認フローによる承認</a:t>
            </a:r>
            <a:endParaRPr sz="1600" b="1" i="0" u="none" strike="noStrike" cap="none">
              <a:solidFill>
                <a:schemeClr val="dk1"/>
              </a:solidFill>
              <a:latin typeface="Arial"/>
              <a:ea typeface="Arial"/>
              <a:cs typeface="Arial"/>
              <a:sym typeface="Arial"/>
            </a:endParaRPr>
          </a:p>
        </p:txBody>
      </p:sp>
      <p:sp>
        <p:nvSpPr>
          <p:cNvPr id="818" name="Google Shape;818;g2961221e3e5_0_65"/>
          <p:cNvSpPr txBox="1"/>
          <p:nvPr/>
        </p:nvSpPr>
        <p:spPr>
          <a:xfrm>
            <a:off x="360050" y="4127591"/>
            <a:ext cx="6138000" cy="8718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ja-JP" sz="1100" b="0" i="0" u="none" strike="noStrike" cap="none">
                <a:solidFill>
                  <a:srgbClr val="000000"/>
                </a:solidFill>
                <a:latin typeface="Arial"/>
                <a:ea typeface="Arial"/>
                <a:cs typeface="Arial"/>
                <a:sym typeface="Arial"/>
              </a:rPr>
              <a:t>休暇・申請管理プランに含まれる申請機能は、承認設定で作成した承認フローにしたがって</a:t>
            </a:r>
            <a:br>
              <a:rPr lang="ja-JP" sz="1100" b="0" i="0" u="none" strike="noStrike" cap="none">
                <a:solidFill>
                  <a:srgbClr val="000000"/>
                </a:solidFill>
                <a:latin typeface="Arial"/>
                <a:ea typeface="Arial"/>
                <a:cs typeface="Arial"/>
                <a:sym typeface="Arial"/>
              </a:rPr>
            </a:br>
            <a:r>
              <a:rPr lang="ja-JP" sz="1100" b="0" i="0" u="none" strike="noStrike" cap="none">
                <a:solidFill>
                  <a:srgbClr val="000000"/>
                </a:solidFill>
                <a:latin typeface="Arial"/>
                <a:ea typeface="Arial"/>
                <a:cs typeface="Arial"/>
                <a:sym typeface="Arial"/>
              </a:rPr>
              <a:t>承認されます。</a:t>
            </a:r>
            <a:endParaRPr sz="1100" b="0" i="0" u="none" strike="noStrike" cap="none">
              <a:solidFill>
                <a:srgbClr val="000000"/>
              </a:solidFill>
              <a:latin typeface="Arial"/>
              <a:ea typeface="Arial"/>
              <a:cs typeface="Arial"/>
              <a:sym typeface="Arial"/>
            </a:endParaRPr>
          </a:p>
          <a:p>
            <a:pPr marL="0" lvl="0" indent="0" algn="l" rtl="0">
              <a:lnSpc>
                <a:spcPct val="115000"/>
              </a:lnSpc>
              <a:spcBef>
                <a:spcPts val="1000"/>
              </a:spcBef>
              <a:spcAft>
                <a:spcPts val="1000"/>
              </a:spcAft>
              <a:buClr>
                <a:schemeClr val="dk1"/>
              </a:buClr>
              <a:buSzPts val="1100"/>
              <a:buFont typeface="Arial"/>
              <a:buNone/>
            </a:pPr>
            <a:r>
              <a:rPr lang="ja-JP" sz="1100">
                <a:solidFill>
                  <a:schemeClr val="dk1"/>
                </a:solidFill>
              </a:rPr>
              <a:t>対象の機能は以下の４つです。</a:t>
            </a:r>
            <a:endParaRPr sz="1100"/>
          </a:p>
        </p:txBody>
      </p:sp>
      <p:sp>
        <p:nvSpPr>
          <p:cNvPr id="819" name="Google Shape;819;g2961221e3e5_0_65"/>
          <p:cNvSpPr txBox="1"/>
          <p:nvPr/>
        </p:nvSpPr>
        <p:spPr>
          <a:xfrm>
            <a:off x="360050" y="4967670"/>
            <a:ext cx="6138000" cy="8751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15000"/>
              </a:lnSpc>
              <a:spcBef>
                <a:spcPts val="0"/>
              </a:spcBef>
              <a:spcAft>
                <a:spcPts val="0"/>
              </a:spcAft>
              <a:buClr>
                <a:srgbClr val="000000"/>
              </a:buClr>
              <a:buSzPts val="1100"/>
              <a:buFont typeface="Arial"/>
              <a:buChar char="●"/>
            </a:pPr>
            <a:r>
              <a:rPr lang="ja-JP" sz="1100" b="0" i="0" u="none" strike="noStrike" cap="none">
                <a:solidFill>
                  <a:srgbClr val="000000"/>
                </a:solidFill>
                <a:latin typeface="Arial"/>
                <a:ea typeface="Arial"/>
                <a:cs typeface="Arial"/>
                <a:sym typeface="Arial"/>
              </a:rPr>
              <a:t>休暇申請</a:t>
            </a:r>
            <a:endParaRPr sz="1100" b="0" i="0" u="none" strike="noStrike" cap="none">
              <a:solidFill>
                <a:srgbClr val="000000"/>
              </a:solidFill>
              <a:latin typeface="Arial"/>
              <a:ea typeface="Arial"/>
              <a:cs typeface="Arial"/>
              <a:sym typeface="Arial"/>
            </a:endParaRPr>
          </a:p>
          <a:p>
            <a:pPr marL="457200" marR="0" lvl="0" indent="-298450" algn="l" rtl="0">
              <a:lnSpc>
                <a:spcPct val="115000"/>
              </a:lnSpc>
              <a:spcBef>
                <a:spcPts val="0"/>
              </a:spcBef>
              <a:spcAft>
                <a:spcPts val="0"/>
              </a:spcAft>
              <a:buClr>
                <a:srgbClr val="000000"/>
              </a:buClr>
              <a:buSzPts val="1100"/>
              <a:buFont typeface="Arial"/>
              <a:buChar char="●"/>
            </a:pPr>
            <a:r>
              <a:rPr lang="ja-JP" sz="1100" b="0" i="0" u="none" strike="noStrike" cap="none">
                <a:solidFill>
                  <a:srgbClr val="000000"/>
                </a:solidFill>
                <a:latin typeface="Arial"/>
                <a:ea typeface="Arial"/>
                <a:cs typeface="Arial"/>
                <a:sym typeface="Arial"/>
              </a:rPr>
              <a:t>休日出勤申請</a:t>
            </a:r>
            <a:endParaRPr sz="1100" b="0" i="0" u="none" strike="noStrike" cap="none">
              <a:solidFill>
                <a:srgbClr val="000000"/>
              </a:solidFill>
              <a:latin typeface="Arial"/>
              <a:ea typeface="Arial"/>
              <a:cs typeface="Arial"/>
              <a:sym typeface="Arial"/>
            </a:endParaRPr>
          </a:p>
          <a:p>
            <a:pPr marL="457200" marR="0" lvl="0" indent="-298450" algn="l" rtl="0">
              <a:lnSpc>
                <a:spcPct val="115000"/>
              </a:lnSpc>
              <a:spcBef>
                <a:spcPts val="0"/>
              </a:spcBef>
              <a:spcAft>
                <a:spcPts val="0"/>
              </a:spcAft>
              <a:buClr>
                <a:srgbClr val="000000"/>
              </a:buClr>
              <a:buSzPts val="1100"/>
              <a:buFont typeface="Arial"/>
              <a:buChar char="●"/>
            </a:pPr>
            <a:r>
              <a:rPr lang="ja-JP" sz="1100" b="0" i="0" u="none" strike="noStrike" cap="none">
                <a:solidFill>
                  <a:srgbClr val="000000"/>
                </a:solidFill>
                <a:latin typeface="Arial"/>
                <a:ea typeface="Arial"/>
                <a:cs typeface="Arial"/>
                <a:sym typeface="Arial"/>
              </a:rPr>
              <a:t>残業申請</a:t>
            </a:r>
            <a:endParaRPr sz="1100" b="0" i="0" u="none" strike="noStrike" cap="none">
              <a:solidFill>
                <a:srgbClr val="000000"/>
              </a:solidFill>
              <a:latin typeface="Arial"/>
              <a:ea typeface="Arial"/>
              <a:cs typeface="Arial"/>
              <a:sym typeface="Arial"/>
            </a:endParaRPr>
          </a:p>
          <a:p>
            <a:pPr marL="457200" marR="0" lvl="0" indent="-298450" algn="l" rtl="0">
              <a:lnSpc>
                <a:spcPct val="115000"/>
              </a:lnSpc>
              <a:spcBef>
                <a:spcPts val="0"/>
              </a:spcBef>
              <a:spcAft>
                <a:spcPts val="0"/>
              </a:spcAft>
              <a:buClr>
                <a:srgbClr val="000000"/>
              </a:buClr>
              <a:buSzPts val="1100"/>
              <a:buFont typeface="Arial"/>
              <a:buChar char="●"/>
            </a:pPr>
            <a:r>
              <a:rPr lang="ja-JP" sz="1100" b="0" i="0" u="none" strike="noStrike" cap="none">
                <a:solidFill>
                  <a:srgbClr val="000000"/>
                </a:solidFill>
                <a:latin typeface="Arial"/>
                <a:ea typeface="Arial"/>
                <a:cs typeface="Arial"/>
                <a:sym typeface="Arial"/>
              </a:rPr>
              <a:t>選択備考申請</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grpSp>
        <p:nvGrpSpPr>
          <p:cNvPr id="825" name="Google Shape;825;g2961221e3e5_0_106"/>
          <p:cNvGrpSpPr/>
          <p:nvPr/>
        </p:nvGrpSpPr>
        <p:grpSpPr>
          <a:xfrm>
            <a:off x="-2" y="348586"/>
            <a:ext cx="6857832" cy="57861"/>
            <a:chOff x="276446" y="1127056"/>
            <a:chExt cx="6241201" cy="45084"/>
          </a:xfrm>
        </p:grpSpPr>
        <p:cxnSp>
          <p:nvCxnSpPr>
            <p:cNvPr id="826" name="Google Shape;826;g2961221e3e5_0_106"/>
            <p:cNvCxnSpPr/>
            <p:nvPr/>
          </p:nvCxnSpPr>
          <p:spPr>
            <a:xfrm>
              <a:off x="276447" y="1127056"/>
              <a:ext cx="6241200" cy="0"/>
            </a:xfrm>
            <a:prstGeom prst="straightConnector1">
              <a:avLst/>
            </a:prstGeom>
            <a:noFill/>
            <a:ln w="38100" cap="flat" cmpd="sng">
              <a:solidFill>
                <a:srgbClr val="0070C0"/>
              </a:solidFill>
              <a:prstDash val="solid"/>
              <a:miter lim="800000"/>
              <a:headEnd type="none" w="sm" len="sm"/>
              <a:tailEnd type="none" w="sm" len="sm"/>
            </a:ln>
          </p:spPr>
        </p:cxnSp>
        <p:cxnSp>
          <p:nvCxnSpPr>
            <p:cNvPr id="827" name="Google Shape;827;g2961221e3e5_0_106"/>
            <p:cNvCxnSpPr/>
            <p:nvPr/>
          </p:nvCxnSpPr>
          <p:spPr>
            <a:xfrm>
              <a:off x="276446" y="1172140"/>
              <a:ext cx="6241200" cy="0"/>
            </a:xfrm>
            <a:prstGeom prst="straightConnector1">
              <a:avLst/>
            </a:prstGeom>
            <a:noFill/>
            <a:ln w="9525" cap="flat" cmpd="sng">
              <a:solidFill>
                <a:srgbClr val="0070C0"/>
              </a:solidFill>
              <a:prstDash val="solid"/>
              <a:miter lim="800000"/>
              <a:headEnd type="none" w="sm" len="sm"/>
              <a:tailEnd type="none" w="sm" len="sm"/>
            </a:ln>
          </p:spPr>
        </p:cxnSp>
      </p:grpSp>
      <p:sp>
        <p:nvSpPr>
          <p:cNvPr id="828" name="Google Shape;828;g2961221e3e5_0_106"/>
          <p:cNvSpPr txBox="1"/>
          <p:nvPr/>
        </p:nvSpPr>
        <p:spPr>
          <a:xfrm>
            <a:off x="360000" y="6450536"/>
            <a:ext cx="6138000" cy="18147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承認設定では、対象となるグループやスタッフ種別を指定して承認フローを作成します。</a:t>
            </a:r>
            <a:br>
              <a:rPr lang="ja-JP" sz="1100" b="0" i="0" u="none" strike="noStrike" cap="none">
                <a:solidFill>
                  <a:schemeClr val="dk1"/>
                </a:solidFill>
                <a:latin typeface="Arial"/>
                <a:ea typeface="Arial"/>
                <a:cs typeface="Arial"/>
                <a:sym typeface="Arial"/>
              </a:rPr>
            </a:br>
            <a:r>
              <a:rPr lang="ja-JP" sz="1100" b="0" i="0" u="none" strike="noStrike" cap="none">
                <a:solidFill>
                  <a:schemeClr val="dk1"/>
                </a:solidFill>
                <a:latin typeface="Arial"/>
                <a:ea typeface="Arial"/>
                <a:cs typeface="Arial"/>
                <a:sym typeface="Arial"/>
              </a:rPr>
              <a:t>承認者はひとつのフローにつき５人まで設定できます。</a:t>
            </a:r>
            <a:endParaRPr sz="1100" b="0" i="0" u="none" strike="noStrike" cap="none">
              <a:solidFill>
                <a:schemeClr val="dk1"/>
              </a:solidFill>
              <a:latin typeface="Arial"/>
              <a:ea typeface="Arial"/>
              <a:cs typeface="Arial"/>
              <a:sym typeface="Arial"/>
            </a:endParaRPr>
          </a:p>
          <a:p>
            <a:pPr marL="0" lvl="0" indent="0" algn="l" rtl="0">
              <a:lnSpc>
                <a:spcPct val="115000"/>
              </a:lnSpc>
              <a:spcBef>
                <a:spcPts val="1000"/>
              </a:spcBef>
              <a:spcAft>
                <a:spcPts val="0"/>
              </a:spcAft>
              <a:buClr>
                <a:schemeClr val="dk1"/>
              </a:buClr>
              <a:buSzPts val="1100"/>
              <a:buFont typeface="Arial"/>
              <a:buNone/>
            </a:pPr>
            <a:r>
              <a:rPr lang="ja-JP" sz="1100">
                <a:solidFill>
                  <a:schemeClr val="dk1"/>
                </a:solidFill>
              </a:rPr>
              <a:t>申請に適用される承認フローは、申請者のメイングループ/スタッフ種別向けに作成されたものになります。</a:t>
            </a:r>
            <a:br>
              <a:rPr lang="ja-JP" sz="1100">
                <a:solidFill>
                  <a:schemeClr val="dk1"/>
                </a:solidFill>
              </a:rPr>
            </a:br>
            <a:r>
              <a:rPr lang="ja-JP" sz="1100">
                <a:solidFill>
                  <a:schemeClr val="dk1"/>
                </a:solidFill>
              </a:rPr>
              <a:t>該当する承認フローが無い場合は、「全て/全て」向けのフローが適用されます。</a:t>
            </a:r>
            <a:endParaRPr sz="11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ja-JP" sz="1100">
                <a:solidFill>
                  <a:schemeClr val="dk1"/>
                </a:solidFill>
              </a:rPr>
              <a:t>詳しい設定方法は</a:t>
            </a:r>
            <a:r>
              <a:rPr lang="ja-JP" sz="1100" u="sng">
                <a:solidFill>
                  <a:schemeClr val="hlink"/>
                </a:solidFill>
                <a:hlinkClick r:id="rId3"/>
              </a:rPr>
              <a:t>こちらのヘルプページ</a:t>
            </a:r>
            <a:r>
              <a:rPr lang="ja-JP" sz="1100">
                <a:solidFill>
                  <a:schemeClr val="dk1"/>
                </a:solidFill>
              </a:rPr>
              <a:t>をご確認ください。</a:t>
            </a:r>
            <a:endParaRPr sz="1100">
              <a:solidFill>
                <a:schemeClr val="dk1"/>
              </a:solidFill>
            </a:endParaRPr>
          </a:p>
          <a:p>
            <a:pPr marL="0" lvl="0" indent="0" algn="l" rtl="0">
              <a:lnSpc>
                <a:spcPct val="115000"/>
              </a:lnSpc>
              <a:spcBef>
                <a:spcPts val="1000"/>
              </a:spcBef>
              <a:spcAft>
                <a:spcPts val="1000"/>
              </a:spcAft>
              <a:buClr>
                <a:schemeClr val="dk1"/>
              </a:buClr>
              <a:buSzPts val="1100"/>
              <a:buFont typeface="Arial"/>
              <a:buNone/>
            </a:pPr>
            <a:r>
              <a:rPr lang="ja-JP" sz="1100">
                <a:solidFill>
                  <a:schemeClr val="dk1"/>
                </a:solidFill>
              </a:rPr>
              <a:t>次のページでは、承認フローの種類についてご説明します。</a:t>
            </a:r>
            <a:endParaRPr sz="1100">
              <a:solidFill>
                <a:schemeClr val="dk1"/>
              </a:solidFill>
            </a:endParaRPr>
          </a:p>
        </p:txBody>
      </p:sp>
      <p:sp>
        <p:nvSpPr>
          <p:cNvPr id="829" name="Google Shape;829;g2961221e3e5_0_106"/>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46</a:t>
            </a:fld>
            <a:endParaRPr/>
          </a:p>
        </p:txBody>
      </p:sp>
      <p:sp>
        <p:nvSpPr>
          <p:cNvPr id="830" name="Google Shape;830;g2961221e3e5_0_106"/>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３．承認フローを作成する</a:t>
            </a:r>
            <a:endParaRPr sz="1800" b="1">
              <a:latin typeface="Arial"/>
              <a:ea typeface="Arial"/>
              <a:cs typeface="Arial"/>
              <a:sym typeface="Arial"/>
            </a:endParaRPr>
          </a:p>
        </p:txBody>
      </p:sp>
      <p:cxnSp>
        <p:nvCxnSpPr>
          <p:cNvPr id="831" name="Google Shape;831;g2961221e3e5_0_106"/>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832" name="Google Shape;832;g2961221e3e5_0_106"/>
          <p:cNvSpPr txBox="1"/>
          <p:nvPr/>
        </p:nvSpPr>
        <p:spPr>
          <a:xfrm>
            <a:off x="360000" y="1041100"/>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600" b="1" i="0" u="none" strike="noStrike" cap="none">
                <a:solidFill>
                  <a:schemeClr val="dk1"/>
                </a:solidFill>
                <a:latin typeface="Arial"/>
                <a:ea typeface="Arial"/>
                <a:cs typeface="Arial"/>
                <a:sym typeface="Arial"/>
              </a:rPr>
              <a:t>承認設定</a:t>
            </a:r>
            <a:endParaRPr sz="1600" b="1" i="0" u="none" strike="noStrike" cap="none">
              <a:solidFill>
                <a:schemeClr val="dk1"/>
              </a:solidFill>
              <a:latin typeface="Arial"/>
              <a:ea typeface="Arial"/>
              <a:cs typeface="Arial"/>
              <a:sym typeface="Arial"/>
            </a:endParaRPr>
          </a:p>
        </p:txBody>
      </p:sp>
      <p:sp>
        <p:nvSpPr>
          <p:cNvPr id="833" name="Google Shape;833;g2961221e3e5_0_106"/>
          <p:cNvSpPr txBox="1"/>
          <p:nvPr/>
        </p:nvSpPr>
        <p:spPr>
          <a:xfrm>
            <a:off x="359994" y="3775705"/>
            <a:ext cx="6138000" cy="7794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050"/>
              <a:buFont typeface="Arial"/>
              <a:buNone/>
            </a:pPr>
            <a:r>
              <a:rPr lang="ja-JP" sz="1100" b="0" i="0" u="none" strike="noStrike" cap="none">
                <a:solidFill>
                  <a:srgbClr val="333333"/>
                </a:solidFill>
                <a:highlight>
                  <a:srgbClr val="FFFFFF"/>
                </a:highlight>
                <a:latin typeface="Arial"/>
                <a:ea typeface="Arial"/>
                <a:cs typeface="Arial"/>
                <a:sym typeface="Arial"/>
              </a:rPr>
              <a:t>休暇・申請管理→</a:t>
            </a:r>
            <a:r>
              <a:rPr lang="ja-JP" sz="1100" b="0" i="0" u="sng" strike="noStrike" cap="none">
                <a:solidFill>
                  <a:schemeClr val="hlink"/>
                </a:solidFill>
                <a:highlight>
                  <a:srgbClr val="FFFFFF"/>
                </a:highlight>
                <a:latin typeface="Arial"/>
                <a:ea typeface="Arial"/>
                <a:cs typeface="Arial"/>
                <a:sym typeface="Arial"/>
                <a:hlinkClick r:id="rId3"/>
              </a:rPr>
              <a:t>承認設定</a:t>
            </a:r>
            <a:endParaRPr sz="1100">
              <a:solidFill>
                <a:schemeClr val="dk1"/>
              </a:solidFill>
            </a:endParaRPr>
          </a:p>
          <a:p>
            <a:pPr marL="0" lvl="0" indent="0" algn="l" rtl="0">
              <a:lnSpc>
                <a:spcPct val="115000"/>
              </a:lnSpc>
              <a:spcBef>
                <a:spcPts val="1000"/>
              </a:spcBef>
              <a:spcAft>
                <a:spcPts val="1000"/>
              </a:spcAft>
              <a:buClr>
                <a:schemeClr val="dk1"/>
              </a:buClr>
              <a:buSzPts val="1100"/>
              <a:buFont typeface="Arial"/>
              <a:buNone/>
            </a:pPr>
            <a:r>
              <a:rPr lang="ja-JP" sz="1100">
                <a:solidFill>
                  <a:schemeClr val="dk1"/>
                </a:solidFill>
              </a:rPr>
              <a:t>休暇申請・休日出勤申請・残業申請・選択備考申請の４つの申請は、承認設定にしたがって</a:t>
            </a:r>
            <a:br>
              <a:rPr lang="ja-JP" sz="1100">
                <a:solidFill>
                  <a:schemeClr val="dk1"/>
                </a:solidFill>
              </a:rPr>
            </a:br>
            <a:r>
              <a:rPr lang="ja-JP" sz="1100">
                <a:solidFill>
                  <a:schemeClr val="dk1"/>
                </a:solidFill>
              </a:rPr>
              <a:t>承認者が決定されます。</a:t>
            </a:r>
            <a:endParaRPr sz="1100">
              <a:solidFill>
                <a:schemeClr val="dk1"/>
              </a:solidFill>
            </a:endParaRPr>
          </a:p>
        </p:txBody>
      </p:sp>
      <p:pic>
        <p:nvPicPr>
          <p:cNvPr id="834" name="Google Shape;834;g2961221e3e5_0_106"/>
          <p:cNvPicPr preferRelativeResize="0"/>
          <p:nvPr/>
        </p:nvPicPr>
        <p:blipFill rotWithShape="1">
          <a:blip r:embed="rId4">
            <a:alphaModFix/>
          </a:blip>
          <a:srcRect/>
          <a:stretch/>
        </p:blipFill>
        <p:spPr>
          <a:xfrm>
            <a:off x="1470375" y="1489265"/>
            <a:ext cx="4212121" cy="2176975"/>
          </a:xfrm>
          <a:prstGeom prst="rect">
            <a:avLst/>
          </a:prstGeom>
          <a:noFill/>
          <a:ln>
            <a:noFill/>
          </a:ln>
        </p:spPr>
      </p:pic>
      <p:pic>
        <p:nvPicPr>
          <p:cNvPr id="835" name="Google Shape;835;g2961221e3e5_0_106"/>
          <p:cNvPicPr preferRelativeResize="0"/>
          <p:nvPr/>
        </p:nvPicPr>
        <p:blipFill rotWithShape="1">
          <a:blip r:embed="rId5">
            <a:alphaModFix/>
          </a:blip>
          <a:srcRect/>
          <a:stretch/>
        </p:blipFill>
        <p:spPr>
          <a:xfrm>
            <a:off x="451440" y="4664570"/>
            <a:ext cx="5955120" cy="167650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aphicFrame>
        <p:nvGraphicFramePr>
          <p:cNvPr id="840" name="Google Shape;840;p39"/>
          <p:cNvGraphicFramePr/>
          <p:nvPr/>
        </p:nvGraphicFramePr>
        <p:xfrm>
          <a:off x="445543" y="1659435"/>
          <a:ext cx="3000000" cy="3000000"/>
        </p:xfrm>
        <a:graphic>
          <a:graphicData uri="http://schemas.openxmlformats.org/drawingml/2006/table">
            <a:tbl>
              <a:tblPr>
                <a:noFill/>
                <a:tableStyleId>{991882D1-829E-4563-A5F8-932A5333A08F}</a:tableStyleId>
              </a:tblPr>
              <a:tblGrid>
                <a:gridCol w="1306000">
                  <a:extLst>
                    <a:ext uri="{9D8B030D-6E8A-4147-A177-3AD203B41FA5}">
                      <a16:colId xmlns:a16="http://schemas.microsoft.com/office/drawing/2014/main" val="20000"/>
                    </a:ext>
                  </a:extLst>
                </a:gridCol>
                <a:gridCol w="4660900">
                  <a:extLst>
                    <a:ext uri="{9D8B030D-6E8A-4147-A177-3AD203B41FA5}">
                      <a16:colId xmlns:a16="http://schemas.microsoft.com/office/drawing/2014/main" val="20001"/>
                    </a:ext>
                  </a:extLst>
                </a:gridCol>
              </a:tblGrid>
              <a:tr h="317275">
                <a:tc>
                  <a:txBody>
                    <a:bodyPr/>
                    <a:lstStyle/>
                    <a:p>
                      <a:pPr marL="0" marR="0" lvl="0" indent="0" algn="ctr" rtl="0">
                        <a:lnSpc>
                          <a:spcPct val="115000"/>
                        </a:lnSpc>
                        <a:spcBef>
                          <a:spcPts val="0"/>
                        </a:spcBef>
                        <a:spcAft>
                          <a:spcPts val="1000"/>
                        </a:spcAft>
                        <a:buClr>
                          <a:srgbClr val="000000"/>
                        </a:buClr>
                        <a:buSzPts val="1100"/>
                        <a:buFont typeface="Arial"/>
                        <a:buNone/>
                      </a:pPr>
                      <a:r>
                        <a:rPr lang="ja-JP" sz="1100" b="1" u="none" strike="noStrike" cap="none">
                          <a:solidFill>
                            <a:schemeClr val="dk1"/>
                          </a:solidFill>
                        </a:rPr>
                        <a:t>種類</a:t>
                      </a:r>
                      <a:endParaRPr sz="1100" b="1"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ctr" rtl="0">
                        <a:lnSpc>
                          <a:spcPct val="115000"/>
                        </a:lnSpc>
                        <a:spcBef>
                          <a:spcPts val="0"/>
                        </a:spcBef>
                        <a:spcAft>
                          <a:spcPts val="1000"/>
                        </a:spcAft>
                        <a:buClr>
                          <a:srgbClr val="000000"/>
                        </a:buClr>
                        <a:buSzPts val="1100"/>
                        <a:buFont typeface="Arial"/>
                        <a:buNone/>
                      </a:pPr>
                      <a:r>
                        <a:rPr lang="ja-JP" sz="1100" b="1" u="none" strike="noStrike" cap="none">
                          <a:solidFill>
                            <a:schemeClr val="dk1"/>
                          </a:solidFill>
                        </a:rPr>
                        <a:t>説明</a:t>
                      </a:r>
                      <a:endParaRPr sz="1100" b="1"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868600">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全員承認順不同</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フロー上の承認者が全員承認することで承認が確定します。</a:t>
                      </a:r>
                      <a:r>
                        <a:rPr lang="ja-JP" sz="1100">
                          <a:solidFill>
                            <a:schemeClr val="dk1"/>
                          </a:solidFill>
                        </a:rPr>
                        <a:t/>
                      </a:r>
                      <a:br>
                        <a:rPr lang="ja-JP" sz="1100">
                          <a:solidFill>
                            <a:schemeClr val="dk1"/>
                          </a:solidFill>
                        </a:rPr>
                      </a:br>
                      <a:r>
                        <a:rPr lang="ja-JP" sz="1100" u="none" strike="noStrike" cap="none">
                          <a:solidFill>
                            <a:schemeClr val="dk1"/>
                          </a:solidFill>
                        </a:rPr>
                        <a:t>承認作業を行う順番は関係ありません。</a:t>
                      </a:r>
                      <a:r>
                        <a:rPr lang="ja-JP" sz="1100">
                          <a:solidFill>
                            <a:schemeClr val="dk1"/>
                          </a:solidFill>
                        </a:rPr>
                        <a:t/>
                      </a:r>
                      <a:br>
                        <a:rPr lang="ja-JP" sz="1100">
                          <a:solidFill>
                            <a:schemeClr val="dk1"/>
                          </a:solidFill>
                        </a:rPr>
                      </a:br>
                      <a:r>
                        <a:rPr lang="ja-JP" sz="1100" u="none" strike="noStrike" cap="none">
                          <a:solidFill>
                            <a:schemeClr val="dk1"/>
                          </a:solidFill>
                        </a:rPr>
                        <a:t>一人でも却下した場合、申請は却下されます。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1159225">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全員承認承認者順（左→右）</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1000"/>
                        </a:spcAft>
                        <a:buClr>
                          <a:schemeClr val="dk1"/>
                        </a:buClr>
                        <a:buSzPts val="1100"/>
                        <a:buFont typeface="Arial"/>
                        <a:buNone/>
                      </a:pPr>
                      <a:r>
                        <a:rPr lang="ja-JP" sz="1100" u="none" strike="noStrike" cap="none">
                          <a:solidFill>
                            <a:schemeClr val="dk1"/>
                          </a:solidFill>
                        </a:rPr>
                        <a:t>最も左に設定された承認者から順番に承認作業を行います。</a:t>
                      </a:r>
                      <a:r>
                        <a:rPr lang="ja-JP" sz="1100">
                          <a:solidFill>
                            <a:schemeClr val="dk1"/>
                          </a:solidFill>
                        </a:rPr>
                        <a:t/>
                      </a:r>
                      <a:br>
                        <a:rPr lang="ja-JP" sz="1100">
                          <a:solidFill>
                            <a:schemeClr val="dk1"/>
                          </a:solidFill>
                        </a:rPr>
                      </a:br>
                      <a:r>
                        <a:rPr lang="ja-JP" sz="1100" u="none" strike="noStrike" cap="none">
                          <a:solidFill>
                            <a:schemeClr val="dk1"/>
                          </a:solidFill>
                        </a:rPr>
                        <a:t>全員が承認することで承認が確定します。</a:t>
                      </a:r>
                      <a:r>
                        <a:rPr lang="ja-JP" sz="1100">
                          <a:solidFill>
                            <a:schemeClr val="dk1"/>
                          </a:solidFill>
                        </a:rPr>
                        <a:t/>
                      </a:r>
                      <a:br>
                        <a:rPr lang="ja-JP" sz="1100">
                          <a:solidFill>
                            <a:schemeClr val="dk1"/>
                          </a:solidFill>
                        </a:rPr>
                      </a:br>
                      <a:r>
                        <a:rPr lang="ja-JP" sz="1100" u="none" strike="noStrike" cap="none">
                          <a:solidFill>
                            <a:schemeClr val="dk1"/>
                          </a:solidFill>
                        </a:rPr>
                        <a:t>途中の承認者が却下した場合、その時点で申請は却下されます。</a:t>
                      </a:r>
                      <a:r>
                        <a:rPr lang="ja-JP" sz="1100">
                          <a:solidFill>
                            <a:schemeClr val="dk1"/>
                          </a:solidFill>
                        </a:rPr>
                        <a:t/>
                      </a:r>
                      <a:br>
                        <a:rPr lang="ja-JP" sz="1100">
                          <a:solidFill>
                            <a:schemeClr val="dk1"/>
                          </a:solidFill>
                        </a:rPr>
                      </a:br>
                      <a:r>
                        <a:rPr lang="ja-JP" sz="1100" u="none" strike="noStrike" cap="none">
                          <a:solidFill>
                            <a:schemeClr val="dk1"/>
                          </a:solidFill>
                        </a:rPr>
                        <a:t>後続の承認者が承認作業を行うことはできません。</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r h="811100">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誰でも承認</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フロー上の承認者のうち、一人でも承認作業を行った時点で、</a:t>
                      </a:r>
                      <a:br>
                        <a:rPr lang="ja-JP" sz="1100" u="none" strike="noStrike" cap="none">
                          <a:solidFill>
                            <a:schemeClr val="dk1"/>
                          </a:solidFill>
                        </a:rPr>
                      </a:br>
                      <a:r>
                        <a:rPr lang="ja-JP" sz="1100" u="none" strike="noStrike" cap="none">
                          <a:solidFill>
                            <a:schemeClr val="dk1"/>
                          </a:solidFill>
                        </a:rPr>
                        <a:t>承認・却下が確定します。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3"/>
                  </a:ext>
                </a:extLst>
              </a:tr>
              <a:tr h="1377800">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上位承認者優先（右側が上位者）</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1000"/>
                        </a:spcAft>
                        <a:buClr>
                          <a:schemeClr val="dk1"/>
                        </a:buClr>
                        <a:buSzPts val="1100"/>
                        <a:buFont typeface="Arial"/>
                        <a:buNone/>
                      </a:pPr>
                      <a:r>
                        <a:rPr lang="ja-JP" sz="1100" u="none" strike="noStrike" cap="none">
                          <a:solidFill>
                            <a:schemeClr val="dk1"/>
                          </a:solidFill>
                        </a:rPr>
                        <a:t>承認者間に上位・下位の関係が発生します。</a:t>
                      </a:r>
                      <a:r>
                        <a:rPr lang="ja-JP" sz="1100">
                          <a:solidFill>
                            <a:schemeClr val="dk1"/>
                          </a:solidFill>
                        </a:rPr>
                        <a:t/>
                      </a:r>
                      <a:br>
                        <a:rPr lang="ja-JP" sz="1100">
                          <a:solidFill>
                            <a:schemeClr val="dk1"/>
                          </a:solidFill>
                        </a:rPr>
                      </a:br>
                      <a:r>
                        <a:rPr lang="ja-JP" sz="1100" u="none" strike="noStrike" cap="none">
                          <a:solidFill>
                            <a:schemeClr val="dk1"/>
                          </a:solidFill>
                        </a:rPr>
                        <a:t>誰かひとりでも承認作業を行った時点で承認・却下が確定しますが、</a:t>
                      </a:r>
                      <a:r>
                        <a:rPr lang="ja-JP" sz="1100">
                          <a:solidFill>
                            <a:schemeClr val="dk1"/>
                          </a:solidFill>
                        </a:rPr>
                        <a:t/>
                      </a:r>
                      <a:br>
                        <a:rPr lang="ja-JP" sz="1100">
                          <a:solidFill>
                            <a:schemeClr val="dk1"/>
                          </a:solidFill>
                        </a:rPr>
                      </a:br>
                      <a:r>
                        <a:rPr lang="ja-JP" sz="1100" u="none" strike="noStrike" cap="none">
                          <a:solidFill>
                            <a:schemeClr val="dk1"/>
                          </a:solidFill>
                        </a:rPr>
                        <a:t>他の承認者も承認作業を行うことができます。</a:t>
                      </a:r>
                      <a:r>
                        <a:rPr lang="ja-JP" sz="1100">
                          <a:solidFill>
                            <a:schemeClr val="dk1"/>
                          </a:solidFill>
                        </a:rPr>
                        <a:t/>
                      </a:r>
                      <a:br>
                        <a:rPr lang="ja-JP" sz="1100">
                          <a:solidFill>
                            <a:schemeClr val="dk1"/>
                          </a:solidFill>
                        </a:rPr>
                      </a:br>
                      <a:r>
                        <a:rPr lang="ja-JP" sz="1100" u="none" strike="noStrike" cap="none">
                          <a:solidFill>
                            <a:schemeClr val="dk1"/>
                          </a:solidFill>
                        </a:rPr>
                        <a:t>承認者の間で承認・却下が食い違った場合、より上位の承認者の決定が優先されます。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4"/>
                  </a:ext>
                </a:extLst>
              </a:tr>
            </a:tbl>
          </a:graphicData>
        </a:graphic>
      </p:graphicFrame>
      <p:grpSp>
        <p:nvGrpSpPr>
          <p:cNvPr id="841" name="Google Shape;841;p39"/>
          <p:cNvGrpSpPr/>
          <p:nvPr/>
        </p:nvGrpSpPr>
        <p:grpSpPr>
          <a:xfrm>
            <a:off x="0" y="348541"/>
            <a:ext cx="6858000" cy="57859"/>
            <a:chOff x="276446" y="1127056"/>
            <a:chExt cx="6241312" cy="45084"/>
          </a:xfrm>
        </p:grpSpPr>
        <p:cxnSp>
          <p:nvCxnSpPr>
            <p:cNvPr id="842" name="Google Shape;842;p39"/>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843" name="Google Shape;843;p39"/>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844" name="Google Shape;844;p39"/>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47</a:t>
            </a:fld>
            <a:endParaRPr/>
          </a:p>
        </p:txBody>
      </p:sp>
      <p:sp>
        <p:nvSpPr>
          <p:cNvPr id="845" name="Google Shape;845;p39"/>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３．承認フローを作成する</a:t>
            </a:r>
            <a:endParaRPr sz="1800" b="1">
              <a:latin typeface="Arial"/>
              <a:ea typeface="Arial"/>
              <a:cs typeface="Arial"/>
              <a:sym typeface="Arial"/>
            </a:endParaRPr>
          </a:p>
        </p:txBody>
      </p:sp>
      <p:cxnSp>
        <p:nvCxnSpPr>
          <p:cNvPr id="846" name="Google Shape;846;p39"/>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847" name="Google Shape;847;p39"/>
          <p:cNvSpPr txBox="1"/>
          <p:nvPr/>
        </p:nvSpPr>
        <p:spPr>
          <a:xfrm>
            <a:off x="360000" y="1070158"/>
            <a:ext cx="6138000" cy="4563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1000"/>
              </a:spcAft>
              <a:buClr>
                <a:schemeClr val="dk1"/>
              </a:buClr>
              <a:buSzPts val="1100"/>
              <a:buFont typeface="Arial"/>
              <a:buNone/>
            </a:pPr>
            <a:r>
              <a:rPr lang="ja-JP" sz="1100" b="0" i="0" u="none" strike="noStrike" cap="none">
                <a:solidFill>
                  <a:schemeClr val="dk1"/>
                </a:solidFill>
                <a:latin typeface="Arial"/>
                <a:ea typeface="Arial"/>
                <a:cs typeface="Arial"/>
                <a:sym typeface="Arial"/>
              </a:rPr>
              <a:t>承認フローは、承認の過程に種類があります。</a:t>
            </a:r>
            <a:br>
              <a:rPr lang="ja-JP" sz="1100" b="0" i="0" u="none" strike="noStrike" cap="none">
                <a:solidFill>
                  <a:schemeClr val="dk1"/>
                </a:solidFill>
                <a:latin typeface="Arial"/>
                <a:ea typeface="Arial"/>
                <a:cs typeface="Arial"/>
                <a:sym typeface="Arial"/>
              </a:rPr>
            </a:br>
            <a:r>
              <a:rPr lang="ja-JP" sz="1100" b="0" i="0" u="none" strike="noStrike" cap="none">
                <a:solidFill>
                  <a:schemeClr val="dk1"/>
                </a:solidFill>
                <a:latin typeface="Arial"/>
                <a:ea typeface="Arial"/>
                <a:cs typeface="Arial"/>
                <a:sym typeface="Arial"/>
              </a:rPr>
              <a:t>それぞれの特徴は以下の通りです。</a:t>
            </a:r>
            <a:endParaRPr sz="1100" b="0" i="0" u="none" strike="noStrike" cap="none">
              <a:solidFill>
                <a:schemeClr val="dk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grpSp>
        <p:nvGrpSpPr>
          <p:cNvPr id="852" name="Google Shape;852;p40"/>
          <p:cNvGrpSpPr/>
          <p:nvPr/>
        </p:nvGrpSpPr>
        <p:grpSpPr>
          <a:xfrm>
            <a:off x="-2" y="348586"/>
            <a:ext cx="6857831" cy="57861"/>
            <a:chOff x="276445" y="1127055"/>
            <a:chExt cx="6241201" cy="45085"/>
          </a:xfrm>
        </p:grpSpPr>
        <p:cxnSp>
          <p:nvCxnSpPr>
            <p:cNvPr id="853" name="Google Shape;853;p40"/>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854" name="Google Shape;854;p40"/>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grpSp>
        <p:nvGrpSpPr>
          <p:cNvPr id="855" name="Google Shape;855;p40"/>
          <p:cNvGrpSpPr/>
          <p:nvPr/>
        </p:nvGrpSpPr>
        <p:grpSpPr>
          <a:xfrm>
            <a:off x="464850" y="4114480"/>
            <a:ext cx="5928300" cy="606300"/>
            <a:chOff x="464818" y="4114480"/>
            <a:chExt cx="5928300" cy="606300"/>
          </a:xfrm>
        </p:grpSpPr>
        <p:sp>
          <p:nvSpPr>
            <p:cNvPr id="856" name="Google Shape;856;p40"/>
            <p:cNvSpPr txBox="1"/>
            <p:nvPr/>
          </p:nvSpPr>
          <p:spPr>
            <a:xfrm>
              <a:off x="464818" y="4156467"/>
              <a:ext cx="5928300" cy="5223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F7F7F"/>
                </a:buClr>
                <a:buSzPts val="800"/>
                <a:buFont typeface="Arial"/>
                <a:buNone/>
              </a:pPr>
              <a:r>
                <a:rPr lang="ja-JP" sz="3000" b="0" i="0" u="none" strike="noStrike" cap="none">
                  <a:solidFill>
                    <a:schemeClr val="dk1"/>
                  </a:solidFill>
                  <a:latin typeface="Arial"/>
                  <a:ea typeface="Arial"/>
                  <a:cs typeface="Arial"/>
                  <a:sym typeface="Arial"/>
                </a:rPr>
                <a:t>工数管理を利用する</a:t>
              </a:r>
              <a:endParaRPr sz="3000" b="0" i="0" u="none" strike="noStrike" cap="none">
                <a:solidFill>
                  <a:schemeClr val="dk1"/>
                </a:solidFill>
                <a:latin typeface="Arial"/>
                <a:ea typeface="Arial"/>
                <a:cs typeface="Arial"/>
                <a:sym typeface="Arial"/>
              </a:endParaRPr>
            </a:p>
          </p:txBody>
        </p:sp>
        <p:pic>
          <p:nvPicPr>
            <p:cNvPr id="857" name="Google Shape;857;p40"/>
            <p:cNvPicPr preferRelativeResize="0"/>
            <p:nvPr/>
          </p:nvPicPr>
          <p:blipFill rotWithShape="1">
            <a:blip r:embed="rId3">
              <a:alphaModFix/>
            </a:blip>
            <a:srcRect/>
            <a:stretch/>
          </p:blipFill>
          <p:spPr>
            <a:xfrm>
              <a:off x="836837" y="4114480"/>
              <a:ext cx="606300" cy="606300"/>
            </a:xfrm>
            <a:prstGeom prst="rect">
              <a:avLst/>
            </a:prstGeom>
            <a:noFill/>
            <a:ln>
              <a:noFill/>
            </a:ln>
          </p:spPr>
        </p:pic>
        <p:pic>
          <p:nvPicPr>
            <p:cNvPr id="858" name="Google Shape;858;p40"/>
            <p:cNvPicPr preferRelativeResize="0"/>
            <p:nvPr/>
          </p:nvPicPr>
          <p:blipFill rotWithShape="1">
            <a:blip r:embed="rId3">
              <a:alphaModFix/>
            </a:blip>
            <a:srcRect/>
            <a:stretch/>
          </p:blipFill>
          <p:spPr>
            <a:xfrm>
              <a:off x="5380873" y="4114480"/>
              <a:ext cx="606300" cy="606300"/>
            </a:xfrm>
            <a:prstGeom prst="rect">
              <a:avLst/>
            </a:prstGeom>
            <a:noFill/>
            <a:ln>
              <a:noFill/>
            </a:ln>
          </p:spPr>
        </p:pic>
      </p:grpSp>
      <p:sp>
        <p:nvSpPr>
          <p:cNvPr id="859" name="Google Shape;859;p40"/>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grpSp>
        <p:nvGrpSpPr>
          <p:cNvPr id="864" name="Google Shape;864;p41"/>
          <p:cNvGrpSpPr/>
          <p:nvPr/>
        </p:nvGrpSpPr>
        <p:grpSpPr>
          <a:xfrm>
            <a:off x="-2" y="348586"/>
            <a:ext cx="6857831" cy="57861"/>
            <a:chOff x="276445" y="1127055"/>
            <a:chExt cx="6241201" cy="45085"/>
          </a:xfrm>
        </p:grpSpPr>
        <p:cxnSp>
          <p:nvCxnSpPr>
            <p:cNvPr id="865" name="Google Shape;865;p41"/>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866" name="Google Shape;866;p41"/>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867" name="Google Shape;867;p41"/>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49</a:t>
            </a:fld>
            <a:endParaRPr/>
          </a:p>
        </p:txBody>
      </p:sp>
      <p:sp>
        <p:nvSpPr>
          <p:cNvPr id="868" name="Google Shape;868;p41"/>
          <p:cNvSpPr txBox="1">
            <a:spLocks noGrp="1"/>
          </p:cNvSpPr>
          <p:nvPr>
            <p:ph type="title"/>
          </p:nvPr>
        </p:nvSpPr>
        <p:spPr>
          <a:xfrm>
            <a:off x="359994" y="526817"/>
            <a:ext cx="6241200" cy="369300"/>
          </a:xfrm>
          <a:prstGeom prst="rect">
            <a:avLst/>
          </a:prstGeom>
          <a:noFill/>
          <a:ln>
            <a:noFill/>
          </a:ln>
        </p:spPr>
        <p:txBody>
          <a:bodyPr spcFirstLastPara="1" wrap="square" lIns="91425" tIns="45700" rIns="91425" bIns="45700" anchor="b" anchorCtr="0">
            <a:sp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１．工数管理の流れ</a:t>
            </a:r>
            <a:endParaRPr sz="1800" b="1">
              <a:latin typeface="Arial"/>
              <a:ea typeface="Arial"/>
              <a:cs typeface="Arial"/>
              <a:sym typeface="Arial"/>
            </a:endParaRPr>
          </a:p>
        </p:txBody>
      </p:sp>
      <p:cxnSp>
        <p:nvCxnSpPr>
          <p:cNvPr id="869" name="Google Shape;869;p41"/>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870" name="Google Shape;870;p41"/>
          <p:cNvSpPr txBox="1"/>
          <p:nvPr/>
        </p:nvSpPr>
        <p:spPr>
          <a:xfrm>
            <a:off x="360000" y="2110595"/>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20000"/>
              </a:lnSpc>
              <a:spcBef>
                <a:spcPts val="0"/>
              </a:spcBef>
              <a:spcAft>
                <a:spcPts val="500"/>
              </a:spcAft>
              <a:buClr>
                <a:srgbClr val="000000"/>
              </a:buClr>
              <a:buSzPts val="1400"/>
              <a:buFont typeface="Arial"/>
              <a:buNone/>
            </a:pPr>
            <a:r>
              <a:rPr lang="ja-JP" sz="1400" b="1" i="0" u="none" strike="noStrike" cap="none">
                <a:solidFill>
                  <a:schemeClr val="dk1"/>
                </a:solidFill>
                <a:latin typeface="Arial"/>
                <a:ea typeface="Arial"/>
                <a:cs typeface="Arial"/>
                <a:sym typeface="Arial"/>
              </a:rPr>
              <a:t>基本的な流れ</a:t>
            </a:r>
            <a:endParaRPr sz="1400" b="1" i="0" u="none" strike="noStrike" cap="none">
              <a:solidFill>
                <a:schemeClr val="dk1"/>
              </a:solidFill>
              <a:latin typeface="Arial"/>
              <a:ea typeface="Arial"/>
              <a:cs typeface="Arial"/>
              <a:sym typeface="Arial"/>
            </a:endParaRPr>
          </a:p>
        </p:txBody>
      </p:sp>
      <p:sp>
        <p:nvSpPr>
          <p:cNvPr id="871" name="Google Shape;871;p41"/>
          <p:cNvSpPr txBox="1"/>
          <p:nvPr/>
        </p:nvSpPr>
        <p:spPr>
          <a:xfrm>
            <a:off x="360100" y="981700"/>
            <a:ext cx="6296100" cy="1027800"/>
          </a:xfrm>
          <a:prstGeom prst="rect">
            <a:avLst/>
          </a:prstGeom>
          <a:noFill/>
          <a:ln>
            <a:noFill/>
          </a:ln>
        </p:spPr>
        <p:txBody>
          <a:bodyPr spcFirstLastPara="1" wrap="square" lIns="91425" tIns="91425" rIns="91425" bIns="91425"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ja-JP" sz="1100" b="0" i="0" u="none" strike="noStrike" cap="none">
                <a:solidFill>
                  <a:srgbClr val="000000"/>
                </a:solidFill>
                <a:latin typeface="Arial"/>
                <a:ea typeface="Arial"/>
                <a:cs typeface="Arial"/>
                <a:sym typeface="Arial"/>
              </a:rPr>
              <a:t>工数管理プランでは、スタッフが入力した工数（作業にかかった労働時間）を管理者ページで</a:t>
            </a:r>
            <a:br>
              <a:rPr lang="ja-JP" sz="1100" b="0" i="0" u="none" strike="noStrike" cap="none">
                <a:solidFill>
                  <a:srgbClr val="000000"/>
                </a:solidFill>
                <a:latin typeface="Arial"/>
                <a:ea typeface="Arial"/>
                <a:cs typeface="Arial"/>
                <a:sym typeface="Arial"/>
              </a:rPr>
            </a:br>
            <a:r>
              <a:rPr lang="ja-JP" sz="1100" b="0" i="0" u="none" strike="noStrike" cap="none">
                <a:solidFill>
                  <a:srgbClr val="000000"/>
                </a:solidFill>
                <a:latin typeface="Arial"/>
                <a:ea typeface="Arial"/>
                <a:cs typeface="Arial"/>
                <a:sym typeface="Arial"/>
              </a:rPr>
              <a:t>集計し、どのプロジェクト・タスクにどれだけの工数がかかったかを確認できます。</a:t>
            </a:r>
            <a:r>
              <a:rPr lang="ja-JP" sz="1100"/>
              <a:t/>
            </a:r>
            <a:br>
              <a:rPr lang="ja-JP" sz="1100"/>
            </a:br>
            <a:r>
              <a:rPr lang="ja-JP" sz="1100" b="0" i="0" u="none" strike="noStrike" cap="none">
                <a:solidFill>
                  <a:srgbClr val="000000"/>
                </a:solidFill>
                <a:latin typeface="Arial"/>
                <a:ea typeface="Arial"/>
                <a:cs typeface="Arial"/>
                <a:sym typeface="Arial"/>
              </a:rPr>
              <a:t>この章では、工数管理の基本的な使い方をご説明します。</a:t>
            </a:r>
            <a:endParaRPr sz="1100" b="0" i="0" u="none" strike="noStrike" cap="none">
              <a:solidFill>
                <a:srgbClr val="000000"/>
              </a:solidFill>
              <a:latin typeface="Arial"/>
              <a:ea typeface="Arial"/>
              <a:cs typeface="Arial"/>
              <a:sym typeface="Arial"/>
            </a:endParaRPr>
          </a:p>
          <a:p>
            <a:pPr marL="0" lvl="0" indent="0" algn="l" rtl="0">
              <a:lnSpc>
                <a:spcPct val="120000"/>
              </a:lnSpc>
              <a:spcBef>
                <a:spcPts val="500"/>
              </a:spcBef>
              <a:spcAft>
                <a:spcPts val="500"/>
              </a:spcAft>
              <a:buClr>
                <a:schemeClr val="dk1"/>
              </a:buClr>
              <a:buSzPts val="1100"/>
              <a:buFont typeface="Arial"/>
              <a:buNone/>
            </a:pPr>
            <a:r>
              <a:rPr lang="ja-JP" sz="1100">
                <a:solidFill>
                  <a:schemeClr val="dk1"/>
                </a:solidFill>
              </a:rPr>
              <a:t>関連ヘルプ：</a:t>
            </a:r>
            <a:r>
              <a:rPr lang="ja-JP" sz="1100" u="sng">
                <a:solidFill>
                  <a:schemeClr val="hlink"/>
                </a:solidFill>
                <a:hlinkClick r:id="rId3"/>
              </a:rPr>
              <a:t>工数管理の流れ</a:t>
            </a:r>
            <a:endParaRPr sz="1100"/>
          </a:p>
        </p:txBody>
      </p:sp>
      <p:grpSp>
        <p:nvGrpSpPr>
          <p:cNvPr id="872" name="Google Shape;872;p41"/>
          <p:cNvGrpSpPr/>
          <p:nvPr/>
        </p:nvGrpSpPr>
        <p:grpSpPr>
          <a:xfrm>
            <a:off x="360000" y="2550390"/>
            <a:ext cx="6128474" cy="2532525"/>
            <a:chOff x="360375" y="2398843"/>
            <a:chExt cx="6128474" cy="2532525"/>
          </a:xfrm>
        </p:grpSpPr>
        <p:sp>
          <p:nvSpPr>
            <p:cNvPr id="873" name="Google Shape;873;p41"/>
            <p:cNvSpPr txBox="1"/>
            <p:nvPr/>
          </p:nvSpPr>
          <p:spPr>
            <a:xfrm>
              <a:off x="360375" y="2398843"/>
              <a:ext cx="6119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500"/>
                </a:spcAft>
                <a:buClr>
                  <a:srgbClr val="7F7F7F"/>
                </a:buClr>
                <a:buSzPts val="1050"/>
                <a:buFont typeface="Calibri"/>
                <a:buNone/>
              </a:pPr>
              <a:r>
                <a:rPr lang="ja-JP" sz="1100" b="1" i="0" u="none" strike="noStrike" cap="none">
                  <a:solidFill>
                    <a:srgbClr val="000000"/>
                  </a:solidFill>
                </a:rPr>
                <a:t>1. オプション設定をONにする</a:t>
              </a:r>
              <a:endParaRPr sz="1100" b="1" i="0" u="none" strike="noStrike" cap="none">
                <a:solidFill>
                  <a:srgbClr val="000000"/>
                </a:solidFill>
              </a:endParaRPr>
            </a:p>
          </p:txBody>
        </p:sp>
        <p:sp>
          <p:nvSpPr>
            <p:cNvPr id="874" name="Google Shape;874;p41"/>
            <p:cNvSpPr txBox="1"/>
            <p:nvPr/>
          </p:nvSpPr>
          <p:spPr>
            <a:xfrm>
              <a:off x="360375" y="3322468"/>
              <a:ext cx="6119700" cy="16089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7F7F7F"/>
                </a:buClr>
                <a:buSzPts val="1050"/>
                <a:buFont typeface="Calibri"/>
                <a:buNone/>
              </a:pPr>
              <a:r>
                <a:rPr lang="ja-JP" sz="1100" i="0" u="none" strike="noStrike" cap="none">
                  <a:solidFill>
                    <a:srgbClr val="000000"/>
                  </a:solidFill>
                </a:rPr>
                <a:t>基本情報設定→オプション設定→項目メニュー：工数管理</a:t>
              </a:r>
              <a:endParaRPr sz="1100" i="0" u="none" strike="noStrike" cap="none">
                <a:solidFill>
                  <a:srgbClr val="000000"/>
                </a:solidFill>
              </a:endParaRPr>
            </a:p>
            <a:p>
              <a:pPr marL="0" marR="0" lvl="0" indent="0" algn="l" rtl="0">
                <a:lnSpc>
                  <a:spcPct val="120000"/>
                </a:lnSpc>
                <a:spcBef>
                  <a:spcPts val="500"/>
                </a:spcBef>
                <a:spcAft>
                  <a:spcPts val="0"/>
                </a:spcAft>
                <a:buClr>
                  <a:srgbClr val="7F7F7F"/>
                </a:buClr>
                <a:buSzPts val="1050"/>
                <a:buFont typeface="Calibri"/>
                <a:buNone/>
              </a:pPr>
              <a:r>
                <a:rPr lang="ja-JP" sz="1100" i="0" u="none" strike="noStrike" cap="none">
                  <a:solidFill>
                    <a:srgbClr val="000000"/>
                  </a:solidFill>
                </a:rPr>
                <a:t>工数管理プランには旧版とリニューアル版があります。</a:t>
              </a:r>
              <a:br>
                <a:rPr lang="ja-JP" sz="1100" i="0" u="none" strike="noStrike" cap="none">
                  <a:solidFill>
                    <a:srgbClr val="000000"/>
                  </a:solidFill>
                </a:rPr>
              </a:br>
              <a:r>
                <a:rPr lang="ja-JP" sz="1100" i="0" u="none" strike="noStrike" cap="none">
                  <a:solidFill>
                    <a:srgbClr val="000000"/>
                  </a:solidFill>
                </a:rPr>
                <a:t>オプション設定「リニューアル版工数管理を利用する」をONにして、リニューアル版に切り替えてください。</a:t>
              </a:r>
              <a:endParaRPr sz="1100" i="0" u="none" strike="noStrike" cap="none">
                <a:solidFill>
                  <a:srgbClr val="000000"/>
                </a:solidFill>
              </a:endParaRPr>
            </a:p>
            <a:p>
              <a:pPr marL="0" marR="0" lvl="0" indent="0" algn="l" rtl="0">
                <a:lnSpc>
                  <a:spcPct val="120000"/>
                </a:lnSpc>
                <a:spcBef>
                  <a:spcPts val="500"/>
                </a:spcBef>
                <a:spcAft>
                  <a:spcPts val="500"/>
                </a:spcAft>
                <a:buClr>
                  <a:srgbClr val="7F7F7F"/>
                </a:buClr>
                <a:buSzPts val="1050"/>
                <a:buFont typeface="Calibri"/>
                <a:buNone/>
              </a:pPr>
              <a:r>
                <a:rPr lang="ja-JP" sz="1100" i="0" u="none" strike="noStrike" cap="none">
                  <a:solidFill>
                    <a:srgbClr val="000000"/>
                  </a:solidFill>
                </a:rPr>
                <a:t>旧版からリニューアル版へ設定・実績を引き継ぐ方法は、以下のヘルプページをご確認ください。</a:t>
              </a:r>
              <a:br>
                <a:rPr lang="ja-JP" sz="1100" i="0" u="none" strike="noStrike" cap="none">
                  <a:solidFill>
                    <a:srgbClr val="000000"/>
                  </a:solidFill>
                </a:rPr>
              </a:br>
              <a:r>
                <a:rPr lang="ja-JP" sz="1100" i="0" u="none" strike="noStrike" cap="none">
                  <a:solidFill>
                    <a:srgbClr val="000000"/>
                  </a:solidFill>
                </a:rPr>
                <a:t>→</a:t>
              </a:r>
              <a:r>
                <a:rPr lang="ja-JP" sz="1100" i="0" u="sng" strike="noStrike" cap="none">
                  <a:solidFill>
                    <a:srgbClr val="0563C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工数管理の設定・実績をリニューアル版へ引き継ぐ</a:t>
              </a:r>
              <a:endParaRPr sz="1100" i="0" u="none" strike="noStrike" cap="none">
                <a:solidFill>
                  <a:srgbClr val="000000"/>
                </a:solidFill>
              </a:endParaRPr>
            </a:p>
          </p:txBody>
        </p:sp>
        <p:pic>
          <p:nvPicPr>
            <p:cNvPr id="875" name="Google Shape;875;p41"/>
            <p:cNvPicPr preferRelativeResize="0"/>
            <p:nvPr/>
          </p:nvPicPr>
          <p:blipFill rotWithShape="1">
            <a:blip r:embed="rId5">
              <a:alphaModFix/>
            </a:blip>
            <a:srcRect/>
            <a:stretch/>
          </p:blipFill>
          <p:spPr>
            <a:xfrm>
              <a:off x="369150" y="2750401"/>
              <a:ext cx="6119699" cy="466807"/>
            </a:xfrm>
            <a:prstGeom prst="rect">
              <a:avLst/>
            </a:prstGeom>
            <a:noFill/>
            <a:ln>
              <a:noFill/>
            </a:ln>
          </p:spPr>
        </p:pic>
      </p:grpSp>
      <p:grpSp>
        <p:nvGrpSpPr>
          <p:cNvPr id="876" name="Google Shape;876;p41"/>
          <p:cNvGrpSpPr/>
          <p:nvPr/>
        </p:nvGrpSpPr>
        <p:grpSpPr>
          <a:xfrm>
            <a:off x="360000" y="5184010"/>
            <a:ext cx="6119700" cy="3408225"/>
            <a:chOff x="360375" y="5031610"/>
            <a:chExt cx="6119700" cy="3408225"/>
          </a:xfrm>
        </p:grpSpPr>
        <p:sp>
          <p:nvSpPr>
            <p:cNvPr id="877" name="Google Shape;877;p41"/>
            <p:cNvSpPr txBox="1"/>
            <p:nvPr/>
          </p:nvSpPr>
          <p:spPr>
            <a:xfrm>
              <a:off x="360375" y="5031610"/>
              <a:ext cx="6119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500"/>
                </a:spcAft>
                <a:buClr>
                  <a:srgbClr val="7F7F7F"/>
                </a:buClr>
                <a:buSzPts val="1050"/>
                <a:buFont typeface="Calibri"/>
                <a:buNone/>
              </a:pPr>
              <a:r>
                <a:rPr lang="ja-JP" sz="1100" b="1" i="0" u="none" strike="noStrike" cap="none">
                  <a:solidFill>
                    <a:srgbClr val="000000"/>
                  </a:solidFill>
                </a:rPr>
                <a:t>2. 分類を作成する</a:t>
              </a:r>
              <a:r>
                <a:rPr lang="ja-JP" sz="1100" b="1">
                  <a:solidFill>
                    <a:srgbClr val="000000"/>
                  </a:solidFill>
                </a:rPr>
                <a:t>（</a:t>
              </a:r>
              <a:r>
                <a:rPr lang="ja-JP" sz="1100" b="1" u="sng">
                  <a:solidFill>
                    <a:srgbClr val="0563C1"/>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ヘルプページ</a:t>
              </a:r>
              <a:r>
                <a:rPr lang="ja-JP" sz="1100" b="1">
                  <a:solidFill>
                    <a:srgbClr val="000000"/>
                  </a:solidFill>
                </a:rPr>
                <a:t>）</a:t>
              </a:r>
              <a:endParaRPr sz="1100" b="1" i="0" u="none" strike="noStrike" cap="none">
                <a:solidFill>
                  <a:srgbClr val="000000"/>
                </a:solidFill>
              </a:endParaRPr>
            </a:p>
          </p:txBody>
        </p:sp>
        <p:sp>
          <p:nvSpPr>
            <p:cNvPr id="878" name="Google Shape;878;p41"/>
            <p:cNvSpPr txBox="1"/>
            <p:nvPr/>
          </p:nvSpPr>
          <p:spPr>
            <a:xfrm>
              <a:off x="360375" y="7098235"/>
              <a:ext cx="6119700" cy="13416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ja-JP" sz="1100" i="0" u="none" strike="noStrike" cap="none">
                  <a:solidFill>
                    <a:srgbClr val="000000"/>
                  </a:solidFill>
                </a:rPr>
                <a:t>工数管理→分類・項目→</a:t>
              </a:r>
              <a:r>
                <a:rPr lang="ja-JP" sz="1100" i="0" strike="noStrike" cap="none">
                  <a:solidFill>
                    <a:srgbClr val="000000"/>
                  </a:solidFill>
                </a:rPr>
                <a:t>分類（工数分類）</a:t>
              </a:r>
              <a:endParaRPr sz="1100" i="0" u="none" strike="noStrike" cap="none">
                <a:solidFill>
                  <a:srgbClr val="000000"/>
                </a:solidFill>
              </a:endParaRPr>
            </a:p>
            <a:p>
              <a:pPr marL="0" marR="0" lvl="0" indent="0" algn="l" rtl="0">
                <a:lnSpc>
                  <a:spcPct val="120000"/>
                </a:lnSpc>
                <a:spcBef>
                  <a:spcPts val="500"/>
                </a:spcBef>
                <a:spcAft>
                  <a:spcPts val="500"/>
                </a:spcAft>
                <a:buClr>
                  <a:srgbClr val="000000"/>
                </a:buClr>
                <a:buSzPts val="1100"/>
                <a:buFont typeface="Arial"/>
                <a:buNone/>
              </a:pPr>
              <a:r>
                <a:rPr lang="ja-JP" sz="1100" i="0" u="none" strike="noStrike" cap="none">
                  <a:solidFill>
                    <a:srgbClr val="000000"/>
                  </a:solidFill>
                </a:rPr>
                <a:t>まずは「分類」を作成します。</a:t>
              </a:r>
              <a:br>
                <a:rPr lang="ja-JP" sz="1100" i="0" u="none" strike="noStrike" cap="none">
                  <a:solidFill>
                    <a:srgbClr val="000000"/>
                  </a:solidFill>
                </a:rPr>
              </a:br>
              <a:r>
                <a:rPr lang="ja-JP" sz="1100" i="0" u="none" strike="noStrike" cap="none">
                  <a:solidFill>
                    <a:srgbClr val="000000"/>
                  </a:solidFill>
                </a:rPr>
                <a:t>分類とは、個々のプロジェクトやタスクを登録するための大枠になるものです。</a:t>
              </a:r>
              <a:br>
                <a:rPr lang="ja-JP" sz="1100" i="0" u="none" strike="noStrike" cap="none">
                  <a:solidFill>
                    <a:srgbClr val="000000"/>
                  </a:solidFill>
                </a:rPr>
              </a:br>
              <a:r>
                <a:rPr lang="ja-JP" sz="1100" i="0" u="none" strike="noStrike" cap="none">
                  <a:solidFill>
                    <a:srgbClr val="000000"/>
                  </a:solidFill>
                </a:rPr>
                <a:t>「プロジェクト・タスク登録」をクリックして、「プロジェクト」と「タスク」を作成してください。</a:t>
              </a:r>
              <a:br>
                <a:rPr lang="ja-JP" sz="1100" i="0" u="none" strike="noStrike" cap="none">
                  <a:solidFill>
                    <a:srgbClr val="000000"/>
                  </a:solidFill>
                </a:rPr>
              </a:br>
              <a:r>
                <a:rPr lang="ja-JP" sz="1100" i="0" u="none" strike="noStrike" cap="none">
                  <a:solidFill>
                    <a:srgbClr val="000000"/>
                  </a:solidFill>
                </a:rPr>
                <a:t>「分類登録」から任意の名称で作成することもできます。</a:t>
              </a:r>
              <a:endParaRPr sz="1100" i="0" u="none" strike="noStrike" cap="none">
                <a:solidFill>
                  <a:srgbClr val="000000"/>
                </a:solidFill>
              </a:endParaRPr>
            </a:p>
          </p:txBody>
        </p:sp>
        <p:pic>
          <p:nvPicPr>
            <p:cNvPr id="879" name="Google Shape;879;p41"/>
            <p:cNvPicPr preferRelativeResize="0"/>
            <p:nvPr/>
          </p:nvPicPr>
          <p:blipFill rotWithShape="1">
            <a:blip r:embed="rId7">
              <a:alphaModFix/>
            </a:blip>
            <a:srcRect/>
            <a:stretch/>
          </p:blipFill>
          <p:spPr>
            <a:xfrm>
              <a:off x="457190" y="5379272"/>
              <a:ext cx="5943620" cy="161760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4"/>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i="0" u="none" strike="noStrike" cap="none">
                <a:latin typeface="Arial"/>
                <a:ea typeface="Arial"/>
                <a:cs typeface="Arial"/>
                <a:sym typeface="Arial"/>
              </a:rPr>
              <a:t>１．部署/店舗の登録</a:t>
            </a:r>
            <a:endParaRPr sz="1100" b="0" i="0" u="none" strike="noStrike" cap="none">
              <a:latin typeface="Arial"/>
              <a:ea typeface="Arial"/>
              <a:cs typeface="Arial"/>
              <a:sym typeface="Arial"/>
            </a:endParaRPr>
          </a:p>
        </p:txBody>
      </p:sp>
      <p:cxnSp>
        <p:nvCxnSpPr>
          <p:cNvPr id="184" name="Google Shape;184;p4"/>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185" name="Google Shape;185;p4"/>
          <p:cNvSpPr txBox="1"/>
          <p:nvPr/>
        </p:nvSpPr>
        <p:spPr>
          <a:xfrm>
            <a:off x="360000" y="1041101"/>
            <a:ext cx="62412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600" b="1" i="0" u="none" strike="noStrike" cap="none">
                <a:solidFill>
                  <a:schemeClr val="dk1"/>
                </a:solidFill>
                <a:latin typeface="Arial"/>
                <a:ea typeface="Arial"/>
                <a:cs typeface="Arial"/>
                <a:sym typeface="Arial"/>
              </a:rPr>
              <a:t>グループ設定</a:t>
            </a:r>
            <a:endParaRPr sz="1600" b="1" i="0" u="none" strike="noStrike" cap="none">
              <a:solidFill>
                <a:schemeClr val="dk1"/>
              </a:solidFill>
              <a:latin typeface="Arial"/>
              <a:ea typeface="Arial"/>
              <a:cs typeface="Arial"/>
              <a:sym typeface="Arial"/>
            </a:endParaRPr>
          </a:p>
        </p:txBody>
      </p:sp>
      <p:sp>
        <p:nvSpPr>
          <p:cNvPr id="186" name="Google Shape;186;p4"/>
          <p:cNvSpPr txBox="1"/>
          <p:nvPr/>
        </p:nvSpPr>
        <p:spPr>
          <a:xfrm>
            <a:off x="352650" y="4037850"/>
            <a:ext cx="6152700" cy="639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ジョブカン勤怠管理では、部署や店舗を</a:t>
            </a:r>
            <a:r>
              <a:rPr lang="ja-JP" sz="1100" b="0" i="0" u="none" strike="noStrike" cap="none">
                <a:solidFill>
                  <a:srgbClr val="3B3838"/>
                </a:solidFill>
                <a:latin typeface="Arial"/>
                <a:ea typeface="Arial"/>
                <a:cs typeface="Arial"/>
                <a:sym typeface="Arial"/>
              </a:rPr>
              <a:t>「グループ」</a:t>
            </a:r>
            <a:r>
              <a:rPr lang="ja-JP" sz="1100" b="0" i="0" u="none" strike="noStrike" cap="none">
                <a:solidFill>
                  <a:schemeClr val="dk1"/>
                </a:solidFill>
                <a:latin typeface="Arial"/>
                <a:ea typeface="Arial"/>
                <a:cs typeface="Arial"/>
                <a:sym typeface="Arial"/>
              </a:rPr>
              <a:t>として作成します。</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会社の規模や組織形態に沿って、またはコスト管理を行う部署・店舗単位でグループを作成することにより、ジョブカンを効果的に利用できます。</a:t>
            </a:r>
            <a:endParaRPr sz="1100" b="0" i="0" u="none" strike="noStrike" cap="none">
              <a:solidFill>
                <a:schemeClr val="dk1"/>
              </a:solidFill>
              <a:latin typeface="Arial"/>
              <a:ea typeface="Arial"/>
              <a:cs typeface="Arial"/>
              <a:sym typeface="Arial"/>
            </a:endParaRPr>
          </a:p>
        </p:txBody>
      </p:sp>
      <p:grpSp>
        <p:nvGrpSpPr>
          <p:cNvPr id="187" name="Google Shape;187;p4"/>
          <p:cNvGrpSpPr/>
          <p:nvPr/>
        </p:nvGrpSpPr>
        <p:grpSpPr>
          <a:xfrm>
            <a:off x="0" y="348541"/>
            <a:ext cx="6858000" cy="57859"/>
            <a:chOff x="276446" y="1127056"/>
            <a:chExt cx="6241312" cy="45084"/>
          </a:xfrm>
        </p:grpSpPr>
        <p:cxnSp>
          <p:nvCxnSpPr>
            <p:cNvPr id="188" name="Google Shape;188;p4"/>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189" name="Google Shape;189;p4"/>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190" name="Google Shape;190;p4"/>
          <p:cNvSpPr txBox="1"/>
          <p:nvPr/>
        </p:nvSpPr>
        <p:spPr>
          <a:xfrm>
            <a:off x="352625" y="3705700"/>
            <a:ext cx="61527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まずは、</a:t>
            </a:r>
            <a:r>
              <a:rPr lang="ja-JP" sz="1100" b="0" i="0" u="none" strike="noStrike" cap="none">
                <a:solidFill>
                  <a:srgbClr val="3B3838"/>
                </a:solidFill>
                <a:latin typeface="Arial"/>
                <a:ea typeface="Arial"/>
                <a:cs typeface="Arial"/>
                <a:sym typeface="Arial"/>
              </a:rPr>
              <a:t>所属部署や勤務店舗ごとに「</a:t>
            </a:r>
            <a:r>
              <a:rPr lang="ja-JP" sz="1100" b="0" i="0" u="sng" strike="noStrike" cap="none">
                <a:solidFill>
                  <a:schemeClr val="hlink"/>
                </a:solidFill>
                <a:latin typeface="Arial"/>
                <a:ea typeface="Arial"/>
                <a:cs typeface="Arial"/>
                <a:sym typeface="Arial"/>
                <a:hlinkClick r:id="rId3"/>
              </a:rPr>
              <a:t>グループ</a:t>
            </a:r>
            <a:r>
              <a:rPr lang="ja-JP" sz="1100" b="0" i="0" u="none" strike="noStrike" cap="none">
                <a:solidFill>
                  <a:srgbClr val="3B3838"/>
                </a:solidFill>
                <a:latin typeface="Arial"/>
                <a:ea typeface="Arial"/>
                <a:cs typeface="Arial"/>
                <a:sym typeface="Arial"/>
              </a:rPr>
              <a:t>」を作成しましょう。</a:t>
            </a:r>
            <a:endParaRPr sz="1400" b="0" i="0" u="none" strike="noStrike" cap="none">
              <a:solidFill>
                <a:srgbClr val="000000"/>
              </a:solidFill>
              <a:latin typeface="Calibri"/>
              <a:ea typeface="Calibri"/>
              <a:cs typeface="Calibri"/>
              <a:sym typeface="Calibri"/>
            </a:endParaRPr>
          </a:p>
        </p:txBody>
      </p:sp>
      <p:sp>
        <p:nvSpPr>
          <p:cNvPr id="191" name="Google Shape;191;p4"/>
          <p:cNvSpPr txBox="1"/>
          <p:nvPr/>
        </p:nvSpPr>
        <p:spPr>
          <a:xfrm>
            <a:off x="352625" y="6781800"/>
            <a:ext cx="54864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rgbClr val="000000"/>
                </a:solidFill>
                <a:latin typeface="Arial"/>
                <a:ea typeface="Arial"/>
                <a:cs typeface="Arial"/>
                <a:sym typeface="Arial"/>
              </a:rPr>
              <a:t>グループについて詳しくは</a:t>
            </a:r>
            <a:r>
              <a:rPr lang="ja-JP" sz="1100" b="0" i="0" u="sng" strike="noStrike" cap="none">
                <a:solidFill>
                  <a:schemeClr val="hlink"/>
                </a:solidFill>
                <a:latin typeface="Arial"/>
                <a:ea typeface="Arial"/>
                <a:cs typeface="Arial"/>
                <a:sym typeface="Arial"/>
                <a:hlinkClick r:id="rId3"/>
              </a:rPr>
              <a:t>ヘルプページ</a:t>
            </a:r>
            <a:r>
              <a:rPr lang="ja-JP" sz="1100" b="0" i="0" u="none" strike="noStrike" cap="none">
                <a:solidFill>
                  <a:srgbClr val="000000"/>
                </a:solidFill>
                <a:latin typeface="Arial"/>
                <a:ea typeface="Arial"/>
                <a:cs typeface="Arial"/>
                <a:sym typeface="Arial"/>
              </a:rPr>
              <a:t>をご確認ください。</a:t>
            </a:r>
            <a:endParaRPr sz="1100" b="0" i="0" u="none" strike="noStrike" cap="none">
              <a:solidFill>
                <a:srgbClr val="000000"/>
              </a:solidFill>
              <a:latin typeface="Arial"/>
              <a:ea typeface="Arial"/>
              <a:cs typeface="Arial"/>
              <a:sym typeface="Arial"/>
            </a:endParaRPr>
          </a:p>
        </p:txBody>
      </p:sp>
      <p:grpSp>
        <p:nvGrpSpPr>
          <p:cNvPr id="192" name="Google Shape;192;p4"/>
          <p:cNvGrpSpPr/>
          <p:nvPr/>
        </p:nvGrpSpPr>
        <p:grpSpPr>
          <a:xfrm>
            <a:off x="361944" y="4731776"/>
            <a:ext cx="6152601" cy="810797"/>
            <a:chOff x="399300" y="5616922"/>
            <a:chExt cx="6761100" cy="633287"/>
          </a:xfrm>
        </p:grpSpPr>
        <p:sp>
          <p:nvSpPr>
            <p:cNvPr id="193" name="Google Shape;193;p4"/>
            <p:cNvSpPr txBox="1"/>
            <p:nvPr/>
          </p:nvSpPr>
          <p:spPr>
            <a:xfrm>
              <a:off x="399300" y="5632809"/>
              <a:ext cx="6761100" cy="6174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 name="Google Shape;194;p4"/>
            <p:cNvSpPr txBox="1"/>
            <p:nvPr/>
          </p:nvSpPr>
          <p:spPr>
            <a:xfrm>
              <a:off x="475494" y="5616922"/>
              <a:ext cx="6608700" cy="617400"/>
            </a:xfrm>
            <a:prstGeom prst="rect">
              <a:avLst/>
            </a:prstGeom>
            <a:noFill/>
            <a:ln>
              <a:noFill/>
            </a:ln>
          </p:spPr>
          <p:txBody>
            <a:bodyPr spcFirstLastPara="1" wrap="square" lIns="91425" tIns="45700" rIns="91425" bIns="45700" anchor="ctr"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100" b="0" i="0" u="none" strike="noStrike" cap="none">
                  <a:solidFill>
                    <a:srgbClr val="3B3838"/>
                  </a:solidFill>
                  <a:latin typeface="Arial"/>
                  <a:ea typeface="Arial"/>
                  <a:cs typeface="Arial"/>
                  <a:sym typeface="Arial"/>
                </a:rPr>
                <a:t>グループ例１ ： 営業部 ・総務部 ・経理部など</a:t>
              </a:r>
              <a:endParaRPr sz="11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000"/>
                <a:buFont typeface="Arial"/>
                <a:buNone/>
              </a:pPr>
              <a:r>
                <a:rPr lang="ja-JP" sz="1100" b="0" i="0" u="none" strike="noStrike" cap="none">
                  <a:solidFill>
                    <a:srgbClr val="3B3838"/>
                  </a:solidFill>
                  <a:latin typeface="Arial"/>
                  <a:ea typeface="Arial"/>
                  <a:cs typeface="Arial"/>
                  <a:sym typeface="Arial"/>
                </a:rPr>
                <a:t>グループ例２ ： 新宿店・池袋店など</a:t>
              </a:r>
              <a:endParaRPr sz="1100" b="0" i="0" u="none" strike="noStrike" cap="none">
                <a:solidFill>
                  <a:srgbClr val="3B3838"/>
                </a:solidFill>
                <a:latin typeface="Arial"/>
                <a:ea typeface="Arial"/>
                <a:cs typeface="Arial"/>
                <a:sym typeface="Arial"/>
              </a:endParaRPr>
            </a:p>
          </p:txBody>
        </p:sp>
      </p:grpSp>
      <p:sp>
        <p:nvSpPr>
          <p:cNvPr id="195" name="Google Shape;195;p4"/>
          <p:cNvSpPr txBox="1"/>
          <p:nvPr/>
        </p:nvSpPr>
        <p:spPr>
          <a:xfrm>
            <a:off x="361951" y="6124575"/>
            <a:ext cx="6152700" cy="54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ja-JP" sz="1100" b="0" i="0" u="sng" strike="noStrike" cap="none">
                <a:solidFill>
                  <a:schemeClr val="hlink"/>
                </a:solidFill>
                <a:latin typeface="Arial"/>
                <a:ea typeface="Arial"/>
                <a:cs typeface="Arial"/>
                <a:sym typeface="Arial"/>
                <a:hlinkClick r:id="rId4"/>
              </a:rPr>
              <a:t>所定時間・残業・深夜設定</a:t>
            </a:r>
            <a:r>
              <a:rPr lang="ja-JP" sz="1100" b="0" i="0" u="none" strike="noStrike" cap="none">
                <a:solidFill>
                  <a:srgbClr val="333333"/>
                </a:solidFill>
                <a:latin typeface="Arial"/>
                <a:ea typeface="Arial"/>
                <a:cs typeface="Arial"/>
                <a:sym typeface="Arial"/>
              </a:rPr>
              <a:t>や</a:t>
            </a:r>
            <a:r>
              <a:rPr lang="ja-JP" sz="1100" b="0" i="0" u="sng" strike="noStrike" cap="none">
                <a:solidFill>
                  <a:srgbClr val="1F73B7"/>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打刻まるめ設定</a:t>
            </a:r>
            <a:r>
              <a:rPr lang="ja-JP" sz="1100" b="0" i="0" u="none" strike="noStrike" cap="none">
                <a:solidFill>
                  <a:srgbClr val="333333"/>
                </a:solidFill>
                <a:latin typeface="Arial"/>
                <a:ea typeface="Arial"/>
                <a:cs typeface="Arial"/>
                <a:sym typeface="Arial"/>
              </a:rPr>
              <a:t>などジョブカン勤怠管理の多くの設定は、</a:t>
            </a:r>
            <a:endParaRPr sz="1100" b="0" i="0" u="none" strike="noStrike" cap="none">
              <a:solidFill>
                <a:srgbClr val="33333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ja-JP" sz="1100" b="0" i="0" u="none" strike="noStrike" cap="none">
                <a:solidFill>
                  <a:srgbClr val="333333"/>
                </a:solidFill>
                <a:latin typeface="Arial"/>
                <a:ea typeface="Arial"/>
                <a:cs typeface="Arial"/>
                <a:sym typeface="Arial"/>
              </a:rPr>
              <a:t>所属グループ/スタッフ種別ごとに異なる設定内容を作成できます。</a:t>
            </a:r>
            <a:endParaRPr sz="1100" b="0" i="0" u="none" strike="noStrike" cap="none">
              <a:solidFill>
                <a:srgbClr val="000000"/>
              </a:solidFill>
              <a:latin typeface="Arial"/>
              <a:ea typeface="Arial"/>
              <a:cs typeface="Arial"/>
              <a:sym typeface="Arial"/>
            </a:endParaRPr>
          </a:p>
        </p:txBody>
      </p:sp>
      <p:sp>
        <p:nvSpPr>
          <p:cNvPr id="196" name="Google Shape;196;p4"/>
          <p:cNvSpPr txBox="1"/>
          <p:nvPr/>
        </p:nvSpPr>
        <p:spPr>
          <a:xfrm>
            <a:off x="361950" y="5628525"/>
            <a:ext cx="6152700" cy="454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作成したグループを</a:t>
            </a:r>
            <a:r>
              <a:rPr lang="ja-JP" sz="1100" b="0" i="0" u="sng" strike="noStrike" cap="none">
                <a:solidFill>
                  <a:schemeClr val="hlink"/>
                </a:solidFill>
                <a:latin typeface="Arial"/>
                <a:ea typeface="Arial"/>
                <a:cs typeface="Arial"/>
                <a:sym typeface="Arial"/>
                <a:hlinkClick r:id="rId6"/>
              </a:rPr>
              <a:t>スタッフ詳細</a:t>
            </a:r>
            <a:r>
              <a:rPr lang="ja-JP" sz="1100" b="0" i="0" u="none" strike="noStrike" cap="none">
                <a:solidFill>
                  <a:schemeClr val="dk1"/>
                </a:solidFill>
                <a:latin typeface="Arial"/>
                <a:ea typeface="Arial"/>
                <a:cs typeface="Arial"/>
                <a:sym typeface="Arial"/>
              </a:rPr>
              <a:t>から各スタッフに割り当てることで、スタッフはグループに所属することになります。</a:t>
            </a:r>
            <a:endParaRPr sz="1100" b="0" i="0" u="none" strike="noStrike" cap="none">
              <a:solidFill>
                <a:schemeClr val="dk1"/>
              </a:solidFill>
              <a:latin typeface="Arial"/>
              <a:ea typeface="Arial"/>
              <a:cs typeface="Arial"/>
              <a:sym typeface="Arial"/>
            </a:endParaRPr>
          </a:p>
        </p:txBody>
      </p:sp>
      <p:pic>
        <p:nvPicPr>
          <p:cNvPr id="197" name="Google Shape;197;p4"/>
          <p:cNvPicPr preferRelativeResize="0"/>
          <p:nvPr/>
        </p:nvPicPr>
        <p:blipFill rotWithShape="1">
          <a:blip r:embed="rId7">
            <a:alphaModFix/>
          </a:blip>
          <a:srcRect/>
          <a:stretch/>
        </p:blipFill>
        <p:spPr>
          <a:xfrm>
            <a:off x="533400" y="1462002"/>
            <a:ext cx="5791200" cy="2204850"/>
          </a:xfrm>
          <a:prstGeom prst="rect">
            <a:avLst/>
          </a:prstGeom>
          <a:noFill/>
          <a:ln>
            <a:noFill/>
          </a:ln>
        </p:spPr>
      </p:pic>
      <p:sp>
        <p:nvSpPr>
          <p:cNvPr id="198" name="Google Shape;198;p4"/>
          <p:cNvSpPr txBox="1"/>
          <p:nvPr/>
        </p:nvSpPr>
        <p:spPr>
          <a:xfrm>
            <a:off x="352625" y="7115175"/>
            <a:ext cx="54864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rgbClr val="000000"/>
                </a:solidFill>
                <a:latin typeface="Arial"/>
                <a:ea typeface="Arial"/>
                <a:cs typeface="Arial"/>
                <a:sym typeface="Arial"/>
              </a:rPr>
              <a:t>次のページから、グループの作成方法をご説明します。</a:t>
            </a:r>
            <a:endParaRPr sz="1100" b="0" i="0" u="none" strike="noStrike" cap="none">
              <a:solidFill>
                <a:srgbClr val="000000"/>
              </a:solidFill>
              <a:latin typeface="Arial"/>
              <a:ea typeface="Arial"/>
              <a:cs typeface="Arial"/>
              <a:sym typeface="Arial"/>
            </a:endParaRPr>
          </a:p>
        </p:txBody>
      </p:sp>
      <p:sp>
        <p:nvSpPr>
          <p:cNvPr id="199" name="Google Shape;199;p4"/>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grpSp>
        <p:nvGrpSpPr>
          <p:cNvPr id="884" name="Google Shape;884;g308d1ffc617_1_9"/>
          <p:cNvGrpSpPr/>
          <p:nvPr/>
        </p:nvGrpSpPr>
        <p:grpSpPr>
          <a:xfrm>
            <a:off x="-2" y="348613"/>
            <a:ext cx="6857832" cy="57862"/>
            <a:chOff x="276445" y="1127055"/>
            <a:chExt cx="6241201" cy="45085"/>
          </a:xfrm>
        </p:grpSpPr>
        <p:cxnSp>
          <p:nvCxnSpPr>
            <p:cNvPr id="885" name="Google Shape;885;g308d1ffc617_1_9"/>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886" name="Google Shape;886;g308d1ffc617_1_9"/>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887" name="Google Shape;887;g308d1ffc617_1_9"/>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50</a:t>
            </a:fld>
            <a:endParaRPr/>
          </a:p>
        </p:txBody>
      </p:sp>
      <p:cxnSp>
        <p:nvCxnSpPr>
          <p:cNvPr id="888" name="Google Shape;888;g308d1ffc617_1_9"/>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889" name="Google Shape;889;g308d1ffc617_1_9"/>
          <p:cNvSpPr txBox="1"/>
          <p:nvPr/>
        </p:nvSpPr>
        <p:spPr>
          <a:xfrm>
            <a:off x="360375" y="1057900"/>
            <a:ext cx="6119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500"/>
              </a:spcAft>
              <a:buClr>
                <a:srgbClr val="7F7F7F"/>
              </a:buClr>
              <a:buSzPts val="1050"/>
              <a:buFont typeface="Calibri"/>
              <a:buNone/>
            </a:pPr>
            <a:r>
              <a:rPr lang="ja-JP" sz="1100" b="1" i="0" u="none" strike="noStrike" cap="none">
                <a:solidFill>
                  <a:srgbClr val="000000"/>
                </a:solidFill>
              </a:rPr>
              <a:t>3. 工数項目を作成する</a:t>
            </a:r>
            <a:r>
              <a:rPr lang="ja-JP" sz="1100" b="1">
                <a:solidFill>
                  <a:srgbClr val="000000"/>
                </a:solidFill>
              </a:rPr>
              <a:t>（</a:t>
            </a:r>
            <a:r>
              <a:rPr lang="ja-JP" sz="1100" b="1" u="sng">
                <a:solidFill>
                  <a:srgbClr val="0563C1"/>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ヘルプページ</a:t>
            </a:r>
            <a:r>
              <a:rPr lang="ja-JP" sz="1100" b="1">
                <a:solidFill>
                  <a:srgbClr val="000000"/>
                </a:solidFill>
              </a:rPr>
              <a:t>）</a:t>
            </a:r>
            <a:endParaRPr sz="1100" b="1" i="0" u="none" strike="noStrike" cap="none">
              <a:solidFill>
                <a:srgbClr val="000000"/>
              </a:solidFill>
            </a:endParaRPr>
          </a:p>
        </p:txBody>
      </p:sp>
      <p:sp>
        <p:nvSpPr>
          <p:cNvPr id="890" name="Google Shape;890;g308d1ffc617_1_9"/>
          <p:cNvSpPr txBox="1"/>
          <p:nvPr/>
        </p:nvSpPr>
        <p:spPr>
          <a:xfrm>
            <a:off x="360375" y="3670205"/>
            <a:ext cx="6119700" cy="7320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ja-JP" sz="1100" i="0" u="none" strike="noStrike" cap="none">
                <a:solidFill>
                  <a:srgbClr val="000000"/>
                </a:solidFill>
              </a:rPr>
              <a:t>工数管理→分類・項目→</a:t>
            </a:r>
            <a:r>
              <a:rPr lang="ja-JP" sz="1100" i="0" strike="noStrike" cap="none">
                <a:solidFill>
                  <a:srgbClr val="000000"/>
                </a:solidFill>
              </a:rPr>
              <a:t>項目（工数項目）</a:t>
            </a:r>
            <a:endParaRPr sz="1100" i="0" u="none" strike="noStrike" cap="none">
              <a:solidFill>
                <a:srgbClr val="000000"/>
              </a:solidFill>
            </a:endParaRPr>
          </a:p>
          <a:p>
            <a:pPr marL="0" marR="0" lvl="0" indent="0" algn="l" rtl="0">
              <a:lnSpc>
                <a:spcPct val="120000"/>
              </a:lnSpc>
              <a:spcBef>
                <a:spcPts val="500"/>
              </a:spcBef>
              <a:spcAft>
                <a:spcPts val="500"/>
              </a:spcAft>
              <a:buClr>
                <a:srgbClr val="000000"/>
              </a:buClr>
              <a:buSzPts val="1100"/>
              <a:buFont typeface="Arial"/>
              <a:buNone/>
            </a:pPr>
            <a:r>
              <a:rPr lang="ja-JP" sz="1100" i="0" u="none" strike="noStrike" cap="none">
                <a:solidFill>
                  <a:srgbClr val="000000"/>
                </a:solidFill>
              </a:rPr>
              <a:t>「2.」で作成した分類に、「工数項目」を登録します。</a:t>
            </a:r>
            <a:br>
              <a:rPr lang="ja-JP" sz="1100" i="0" u="none" strike="noStrike" cap="none">
                <a:solidFill>
                  <a:srgbClr val="000000"/>
                </a:solidFill>
              </a:rPr>
            </a:br>
            <a:r>
              <a:rPr lang="ja-JP" sz="1100" i="0" u="none" strike="noStrike" cap="none">
                <a:solidFill>
                  <a:srgbClr val="000000"/>
                </a:solidFill>
              </a:rPr>
              <a:t>工数項目とは、プロジェクトやタスク単体にあたるものです。</a:t>
            </a:r>
            <a:endParaRPr sz="1100" i="0" u="none" strike="noStrike" cap="none">
              <a:solidFill>
                <a:srgbClr val="000000"/>
              </a:solidFill>
            </a:endParaRPr>
          </a:p>
        </p:txBody>
      </p:sp>
      <p:pic>
        <p:nvPicPr>
          <p:cNvPr id="891" name="Google Shape;891;g308d1ffc617_1_9"/>
          <p:cNvPicPr preferRelativeResize="0"/>
          <p:nvPr/>
        </p:nvPicPr>
        <p:blipFill rotWithShape="1">
          <a:blip r:embed="rId4">
            <a:alphaModFix/>
          </a:blip>
          <a:srcRect/>
          <a:stretch/>
        </p:blipFill>
        <p:spPr>
          <a:xfrm>
            <a:off x="550976" y="1379340"/>
            <a:ext cx="5756048" cy="2231025"/>
          </a:xfrm>
          <a:prstGeom prst="rect">
            <a:avLst/>
          </a:prstGeom>
          <a:noFill/>
          <a:ln>
            <a:noFill/>
          </a:ln>
        </p:spPr>
      </p:pic>
      <p:sp>
        <p:nvSpPr>
          <p:cNvPr id="892" name="Google Shape;892;g308d1ffc617_1_9"/>
          <p:cNvSpPr txBox="1"/>
          <p:nvPr/>
        </p:nvSpPr>
        <p:spPr>
          <a:xfrm>
            <a:off x="360375" y="4462045"/>
            <a:ext cx="6119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500"/>
              </a:spcAft>
              <a:buClr>
                <a:srgbClr val="7F7F7F"/>
              </a:buClr>
              <a:buSzPts val="1050"/>
              <a:buFont typeface="Calibri"/>
              <a:buNone/>
            </a:pPr>
            <a:r>
              <a:rPr lang="ja-JP" sz="1100" b="1" i="0" u="none" strike="noStrike" cap="none">
                <a:solidFill>
                  <a:srgbClr val="000000"/>
                </a:solidFill>
              </a:rPr>
              <a:t>4. 管理対象を登録する</a:t>
            </a:r>
            <a:r>
              <a:rPr lang="ja-JP" sz="1100" b="1">
                <a:solidFill>
                  <a:srgbClr val="000000"/>
                </a:solidFill>
              </a:rPr>
              <a:t>（</a:t>
            </a:r>
            <a:r>
              <a:rPr lang="ja-JP" sz="1100" b="1" u="sng">
                <a:solidFill>
                  <a:srgbClr val="0563C1"/>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ヘルプページ</a:t>
            </a:r>
            <a:r>
              <a:rPr lang="ja-JP" sz="1100" b="1">
                <a:solidFill>
                  <a:srgbClr val="000000"/>
                </a:solidFill>
              </a:rPr>
              <a:t>）</a:t>
            </a:r>
            <a:endParaRPr sz="1100" b="1" i="0" u="none" strike="noStrike" cap="none">
              <a:solidFill>
                <a:srgbClr val="000000"/>
              </a:solidFill>
            </a:endParaRPr>
          </a:p>
        </p:txBody>
      </p:sp>
      <p:sp>
        <p:nvSpPr>
          <p:cNvPr id="893" name="Google Shape;893;g308d1ffc617_1_9"/>
          <p:cNvSpPr txBox="1"/>
          <p:nvPr/>
        </p:nvSpPr>
        <p:spPr>
          <a:xfrm>
            <a:off x="360375" y="7246600"/>
            <a:ext cx="6119700" cy="13416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ja-JP" sz="1100" i="0" u="none" strike="noStrike" cap="none">
                <a:solidFill>
                  <a:srgbClr val="000000"/>
                </a:solidFill>
              </a:rPr>
              <a:t>工数管理→各種設定→</a:t>
            </a:r>
            <a:r>
              <a:rPr lang="ja-JP" sz="1100" i="0" strike="noStrike" cap="none">
                <a:solidFill>
                  <a:srgbClr val="000000"/>
                </a:solidFill>
              </a:rPr>
              <a:t>管理対象（工数管理対象）</a:t>
            </a:r>
            <a:endParaRPr sz="1100" i="0" u="none" strike="noStrike" cap="none">
              <a:solidFill>
                <a:srgbClr val="000000"/>
              </a:solidFill>
            </a:endParaRPr>
          </a:p>
          <a:p>
            <a:pPr marL="0" marR="0" lvl="0" indent="0" algn="l" rtl="0">
              <a:lnSpc>
                <a:spcPct val="120000"/>
              </a:lnSpc>
              <a:spcBef>
                <a:spcPts val="500"/>
              </a:spcBef>
              <a:spcAft>
                <a:spcPts val="500"/>
              </a:spcAft>
              <a:buClr>
                <a:srgbClr val="000000"/>
              </a:buClr>
              <a:buSzPts val="1100"/>
              <a:buFont typeface="Arial"/>
              <a:buNone/>
            </a:pPr>
            <a:r>
              <a:rPr lang="ja-JP" sz="1100" i="0" u="none" strike="noStrike" cap="none">
                <a:solidFill>
                  <a:srgbClr val="000000"/>
                </a:solidFill>
              </a:rPr>
              <a:t>分類・工数項目を作成後、「管理対象」の登録を行います。</a:t>
            </a:r>
            <a:br>
              <a:rPr lang="ja-JP" sz="1100" i="0" u="none" strike="noStrike" cap="none">
                <a:solidFill>
                  <a:srgbClr val="000000"/>
                </a:solidFill>
              </a:rPr>
            </a:br>
            <a:r>
              <a:rPr lang="ja-JP" sz="1100" i="0" u="none" strike="noStrike" cap="none">
                <a:solidFill>
                  <a:srgbClr val="000000"/>
                </a:solidFill>
              </a:rPr>
              <a:t>管理対象とは、工数項目やスタッフを選択してひとまとめにしたものです。</a:t>
            </a:r>
            <a:br>
              <a:rPr lang="ja-JP" sz="1100" i="0" u="none" strike="noStrike" cap="none">
                <a:solidFill>
                  <a:srgbClr val="000000"/>
                </a:solidFill>
              </a:rPr>
            </a:br>
            <a:r>
              <a:rPr lang="ja-JP" sz="1100" i="0" u="none" strike="noStrike" cap="none">
                <a:solidFill>
                  <a:srgbClr val="000000"/>
                </a:solidFill>
              </a:rPr>
              <a:t>管理対象を登録することで、スタッフはマイページから工数を入力可能になります。</a:t>
            </a:r>
            <a:br>
              <a:rPr lang="ja-JP" sz="1100" i="0" u="none" strike="noStrike" cap="none">
                <a:solidFill>
                  <a:srgbClr val="000000"/>
                </a:solidFill>
              </a:rPr>
            </a:br>
            <a:r>
              <a:rPr lang="ja-JP" sz="1100" i="0" u="none" strike="noStrike" cap="none">
                <a:solidFill>
                  <a:srgbClr val="000000"/>
                </a:solidFill>
              </a:rPr>
              <a:t>また、スタッフは工数入力の際、自身と同じ管理対象にまとめられている工数項目のみ利用できます。</a:t>
            </a:r>
            <a:endParaRPr sz="1100" i="0" u="none" strike="noStrike" cap="none">
              <a:solidFill>
                <a:srgbClr val="000000"/>
              </a:solidFill>
            </a:endParaRPr>
          </a:p>
        </p:txBody>
      </p:sp>
      <p:pic>
        <p:nvPicPr>
          <p:cNvPr id="894" name="Google Shape;894;g308d1ffc617_1_9"/>
          <p:cNvPicPr preferRelativeResize="0"/>
          <p:nvPr/>
        </p:nvPicPr>
        <p:blipFill rotWithShape="1">
          <a:blip r:embed="rId6">
            <a:alphaModFix/>
          </a:blip>
          <a:srcRect/>
          <a:stretch/>
        </p:blipFill>
        <p:spPr>
          <a:xfrm>
            <a:off x="902374" y="4783485"/>
            <a:ext cx="5053251" cy="2403275"/>
          </a:xfrm>
          <a:prstGeom prst="rect">
            <a:avLst/>
          </a:prstGeom>
          <a:noFill/>
          <a:ln>
            <a:noFill/>
          </a:ln>
        </p:spPr>
      </p:pic>
      <p:sp>
        <p:nvSpPr>
          <p:cNvPr id="895" name="Google Shape;895;g308d1ffc617_1_9"/>
          <p:cNvSpPr txBox="1">
            <a:spLocks noGrp="1"/>
          </p:cNvSpPr>
          <p:nvPr>
            <p:ph type="title"/>
          </p:nvPr>
        </p:nvSpPr>
        <p:spPr>
          <a:xfrm>
            <a:off x="359994" y="526817"/>
            <a:ext cx="6241200" cy="369300"/>
          </a:xfrm>
          <a:prstGeom prst="rect">
            <a:avLst/>
          </a:prstGeom>
          <a:noFill/>
          <a:ln>
            <a:noFill/>
          </a:ln>
        </p:spPr>
        <p:txBody>
          <a:bodyPr spcFirstLastPara="1" wrap="square" lIns="91425" tIns="45700" rIns="91425" bIns="45700" anchor="b" anchorCtr="0">
            <a:sp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１．工数管理の流れ</a:t>
            </a:r>
            <a:endParaRPr sz="1800" b="1">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grpSp>
        <p:nvGrpSpPr>
          <p:cNvPr id="900" name="Google Shape;900;g308d1ffc617_1_38"/>
          <p:cNvGrpSpPr/>
          <p:nvPr/>
        </p:nvGrpSpPr>
        <p:grpSpPr>
          <a:xfrm>
            <a:off x="-2" y="348613"/>
            <a:ext cx="6857832" cy="57862"/>
            <a:chOff x="276445" y="1127055"/>
            <a:chExt cx="6241201" cy="45085"/>
          </a:xfrm>
        </p:grpSpPr>
        <p:cxnSp>
          <p:nvCxnSpPr>
            <p:cNvPr id="901" name="Google Shape;901;g308d1ffc617_1_38"/>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902" name="Google Shape;902;g308d1ffc617_1_38"/>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903" name="Google Shape;903;g308d1ffc617_1_38"/>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51</a:t>
            </a:fld>
            <a:endParaRPr/>
          </a:p>
        </p:txBody>
      </p:sp>
      <p:cxnSp>
        <p:nvCxnSpPr>
          <p:cNvPr id="904" name="Google Shape;904;g308d1ffc617_1_38"/>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905" name="Google Shape;905;g308d1ffc617_1_38"/>
          <p:cNvSpPr txBox="1"/>
          <p:nvPr/>
        </p:nvSpPr>
        <p:spPr>
          <a:xfrm>
            <a:off x="360375" y="1057900"/>
            <a:ext cx="6119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500"/>
              </a:spcAft>
              <a:buClr>
                <a:srgbClr val="7F7F7F"/>
              </a:buClr>
              <a:buSzPts val="1050"/>
              <a:buFont typeface="Calibri"/>
              <a:buNone/>
            </a:pPr>
            <a:r>
              <a:rPr lang="ja-JP" sz="1100" b="1" i="0" u="none" strike="noStrike" cap="none">
                <a:solidFill>
                  <a:srgbClr val="000000"/>
                </a:solidFill>
              </a:rPr>
              <a:t>5. 工数を入力する</a:t>
            </a:r>
            <a:r>
              <a:rPr lang="ja-JP" sz="1100" b="1">
                <a:solidFill>
                  <a:srgbClr val="000000"/>
                </a:solidFill>
              </a:rPr>
              <a:t>（</a:t>
            </a:r>
            <a:r>
              <a:rPr lang="ja-JP" sz="1100" b="1" u="sng">
                <a:solidFill>
                  <a:srgbClr val="0563C1"/>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PCマイページ</a:t>
            </a:r>
            <a:r>
              <a:rPr lang="ja-JP" sz="1100" b="1">
                <a:solidFill>
                  <a:srgbClr val="000000"/>
                </a:solidFill>
              </a:rPr>
              <a:t> / </a:t>
            </a:r>
            <a:r>
              <a:rPr lang="ja-JP" sz="1100" b="1" u="sng">
                <a:solidFill>
                  <a:srgbClr val="0563C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モバイルマイページ</a:t>
            </a:r>
            <a:r>
              <a:rPr lang="ja-JP" sz="1100" b="1">
                <a:solidFill>
                  <a:srgbClr val="000000"/>
                </a:solidFill>
              </a:rPr>
              <a:t>）</a:t>
            </a:r>
            <a:endParaRPr sz="1100" b="1" i="0" u="none" strike="noStrike" cap="none">
              <a:solidFill>
                <a:srgbClr val="000000"/>
              </a:solidFill>
            </a:endParaRPr>
          </a:p>
        </p:txBody>
      </p:sp>
      <p:sp>
        <p:nvSpPr>
          <p:cNvPr id="906" name="Google Shape;906;g308d1ffc617_1_38"/>
          <p:cNvSpPr txBox="1"/>
          <p:nvPr/>
        </p:nvSpPr>
        <p:spPr>
          <a:xfrm>
            <a:off x="360375" y="4304025"/>
            <a:ext cx="6119700" cy="18762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ja-JP" sz="1100" i="0" u="none" strike="noStrike" cap="none">
                <a:solidFill>
                  <a:srgbClr val="000000"/>
                </a:solidFill>
              </a:rPr>
              <a:t>PCマイページ→工数管理→</a:t>
            </a:r>
            <a:r>
              <a:rPr lang="ja-JP" sz="1100" i="0" strike="noStrike" cap="none">
                <a:solidFill>
                  <a:srgbClr val="000000"/>
                </a:solidFill>
              </a:rPr>
              <a:t>工数実績入力</a:t>
            </a:r>
            <a:r>
              <a:rPr lang="ja-JP" sz="1100" i="0" u="none" strike="noStrike" cap="none">
                <a:solidFill>
                  <a:srgbClr val="000000"/>
                </a:solidFill>
              </a:rPr>
              <a:t/>
            </a:r>
            <a:br>
              <a:rPr lang="ja-JP" sz="1100" i="0" u="none" strike="noStrike" cap="none">
                <a:solidFill>
                  <a:srgbClr val="000000"/>
                </a:solidFill>
              </a:rPr>
            </a:br>
            <a:r>
              <a:rPr lang="ja-JP" sz="1100" i="0" u="none" strike="noStrike" cap="none">
                <a:solidFill>
                  <a:srgbClr val="000000"/>
                </a:solidFill>
              </a:rPr>
              <a:t>モバイルマイページ→工数管理→</a:t>
            </a:r>
            <a:r>
              <a:rPr lang="ja-JP" sz="1100" i="0" strike="noStrike" cap="none">
                <a:solidFill>
                  <a:srgbClr val="000000"/>
                </a:solidFill>
              </a:rPr>
              <a:t>「工数実績」欄</a:t>
            </a:r>
            <a:endParaRPr sz="1100" i="0" u="none" strike="noStrike" cap="none">
              <a:solidFill>
                <a:srgbClr val="000000"/>
              </a:solidFill>
            </a:endParaRPr>
          </a:p>
          <a:p>
            <a:pPr marL="0" marR="0" lvl="0" indent="0" algn="l" rtl="0">
              <a:lnSpc>
                <a:spcPct val="120000"/>
              </a:lnSpc>
              <a:spcBef>
                <a:spcPts val="500"/>
              </a:spcBef>
              <a:spcAft>
                <a:spcPts val="0"/>
              </a:spcAft>
              <a:buClr>
                <a:srgbClr val="000000"/>
              </a:buClr>
              <a:buSzPts val="1100"/>
              <a:buFont typeface="Arial"/>
              <a:buNone/>
            </a:pPr>
            <a:r>
              <a:rPr lang="ja-JP" sz="1100" i="0" u="none" strike="noStrike" cap="none">
                <a:solidFill>
                  <a:srgbClr val="000000"/>
                </a:solidFill>
              </a:rPr>
              <a:t>工数（＝当該工数項目に割いた時間数）はスタッフマイページから入力します。</a:t>
            </a:r>
            <a:br>
              <a:rPr lang="ja-JP" sz="1100" i="0" u="none" strike="noStrike" cap="none">
                <a:solidFill>
                  <a:srgbClr val="000000"/>
                </a:solidFill>
              </a:rPr>
            </a:br>
            <a:r>
              <a:rPr lang="ja-JP" sz="1100" i="0" u="none" strike="noStrike" cap="none">
                <a:solidFill>
                  <a:srgbClr val="FF0000"/>
                </a:solidFill>
              </a:rPr>
              <a:t>管理者ページからは入力できません。</a:t>
            </a:r>
            <a:endParaRPr sz="1100" i="0" u="none" strike="noStrike" cap="none">
              <a:solidFill>
                <a:srgbClr val="FF0000"/>
              </a:solidFill>
            </a:endParaRPr>
          </a:p>
          <a:p>
            <a:pPr marL="0" marR="0" lvl="0" indent="0" algn="l" rtl="0">
              <a:lnSpc>
                <a:spcPct val="120000"/>
              </a:lnSpc>
              <a:spcBef>
                <a:spcPts val="500"/>
              </a:spcBef>
              <a:spcAft>
                <a:spcPts val="0"/>
              </a:spcAft>
              <a:buClr>
                <a:srgbClr val="000000"/>
              </a:buClr>
              <a:buSzPts val="1100"/>
              <a:buFont typeface="Arial"/>
              <a:buNone/>
            </a:pPr>
            <a:r>
              <a:rPr lang="ja-JP" sz="1100" i="0" u="none" strike="noStrike" cap="none">
                <a:solidFill>
                  <a:srgbClr val="000000"/>
                </a:solidFill>
              </a:rPr>
              <a:t>工数は工数項目ごとに入力します。</a:t>
            </a:r>
            <a:endParaRPr sz="1100" i="0" u="none" strike="noStrike" cap="none">
              <a:solidFill>
                <a:srgbClr val="000000"/>
              </a:solidFill>
            </a:endParaRPr>
          </a:p>
          <a:p>
            <a:pPr marL="0" marR="0" lvl="0" indent="0" algn="l" rtl="0">
              <a:lnSpc>
                <a:spcPct val="120000"/>
              </a:lnSpc>
              <a:spcBef>
                <a:spcPts val="500"/>
              </a:spcBef>
              <a:spcAft>
                <a:spcPts val="500"/>
              </a:spcAft>
              <a:buClr>
                <a:srgbClr val="000000"/>
              </a:buClr>
              <a:buSzPts val="1100"/>
              <a:buFont typeface="Arial"/>
              <a:buNone/>
            </a:pPr>
            <a:r>
              <a:rPr lang="ja-JP" sz="1100" i="0" u="none" strike="noStrike" cap="none">
                <a:solidFill>
                  <a:srgbClr val="000000"/>
                </a:solidFill>
              </a:rPr>
              <a:t>1日の実労働時間に対して入力した工数に過不足がある場合、赤字で過不足の時間数と</a:t>
            </a:r>
            <a:br>
              <a:rPr lang="ja-JP" sz="1100" i="0" u="none" strike="noStrike" cap="none">
                <a:solidFill>
                  <a:srgbClr val="000000"/>
                </a:solidFill>
              </a:rPr>
            </a:br>
            <a:r>
              <a:rPr lang="ja-JP" sz="1100" i="0" u="none" strike="noStrike" cap="none">
                <a:solidFill>
                  <a:srgbClr val="000000"/>
                </a:solidFill>
              </a:rPr>
              <a:t>メッセージが表示されます。</a:t>
            </a:r>
            <a:br>
              <a:rPr lang="ja-JP" sz="1100" i="0" u="none" strike="noStrike" cap="none">
                <a:solidFill>
                  <a:srgbClr val="000000"/>
                </a:solidFill>
              </a:rPr>
            </a:br>
            <a:r>
              <a:rPr lang="ja-JP" sz="1100" i="0" u="sng" strike="noStrike" cap="none">
                <a:solidFill>
                  <a:srgbClr val="0563C1"/>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工数オプション</a:t>
            </a:r>
            <a:r>
              <a:rPr lang="ja-JP" sz="1100" i="0" u="none" strike="noStrike" cap="none">
                <a:solidFill>
                  <a:srgbClr val="000000"/>
                </a:solidFill>
              </a:rPr>
              <a:t>で入力が禁止されていなければ、過不足があっても問題なく保存できます。</a:t>
            </a:r>
            <a:endParaRPr sz="1100" i="0" u="none" strike="noStrike" cap="none">
              <a:solidFill>
                <a:srgbClr val="000000"/>
              </a:solidFill>
            </a:endParaRPr>
          </a:p>
        </p:txBody>
      </p:sp>
      <p:pic>
        <p:nvPicPr>
          <p:cNvPr id="907" name="Google Shape;907;g308d1ffc617_1_38"/>
          <p:cNvPicPr preferRelativeResize="0"/>
          <p:nvPr/>
        </p:nvPicPr>
        <p:blipFill rotWithShape="1">
          <a:blip r:embed="rId6">
            <a:alphaModFix/>
          </a:blip>
          <a:srcRect/>
          <a:stretch/>
        </p:blipFill>
        <p:spPr>
          <a:xfrm>
            <a:off x="744574" y="1450525"/>
            <a:ext cx="5368851" cy="2722475"/>
          </a:xfrm>
          <a:prstGeom prst="rect">
            <a:avLst/>
          </a:prstGeom>
          <a:noFill/>
          <a:ln>
            <a:noFill/>
          </a:ln>
        </p:spPr>
      </p:pic>
      <p:sp>
        <p:nvSpPr>
          <p:cNvPr id="908" name="Google Shape;908;g308d1ffc617_1_38"/>
          <p:cNvSpPr txBox="1">
            <a:spLocks noGrp="1"/>
          </p:cNvSpPr>
          <p:nvPr>
            <p:ph type="title"/>
          </p:nvPr>
        </p:nvSpPr>
        <p:spPr>
          <a:xfrm>
            <a:off x="359994" y="526817"/>
            <a:ext cx="6241200" cy="369300"/>
          </a:xfrm>
          <a:prstGeom prst="rect">
            <a:avLst/>
          </a:prstGeom>
          <a:noFill/>
          <a:ln>
            <a:noFill/>
          </a:ln>
        </p:spPr>
        <p:txBody>
          <a:bodyPr spcFirstLastPara="1" wrap="square" lIns="91425" tIns="45700" rIns="91425" bIns="45700" anchor="b" anchorCtr="0">
            <a:sp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１．工数管理の流れ</a:t>
            </a:r>
            <a:endParaRPr sz="1800" b="1">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grpSp>
        <p:nvGrpSpPr>
          <p:cNvPr id="913" name="Google Shape;913;g308d1ffc617_1_56"/>
          <p:cNvGrpSpPr/>
          <p:nvPr/>
        </p:nvGrpSpPr>
        <p:grpSpPr>
          <a:xfrm>
            <a:off x="-2" y="348613"/>
            <a:ext cx="6857832" cy="57862"/>
            <a:chOff x="276445" y="1127055"/>
            <a:chExt cx="6241201" cy="45085"/>
          </a:xfrm>
        </p:grpSpPr>
        <p:cxnSp>
          <p:nvCxnSpPr>
            <p:cNvPr id="914" name="Google Shape;914;g308d1ffc617_1_56"/>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915" name="Google Shape;915;g308d1ffc617_1_56"/>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916" name="Google Shape;916;g308d1ffc617_1_56"/>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52</a:t>
            </a:fld>
            <a:endParaRPr/>
          </a:p>
        </p:txBody>
      </p:sp>
      <p:cxnSp>
        <p:nvCxnSpPr>
          <p:cNvPr id="917" name="Google Shape;917;g308d1ffc617_1_56"/>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grpSp>
        <p:nvGrpSpPr>
          <p:cNvPr id="918" name="Google Shape;918;g308d1ffc617_1_56"/>
          <p:cNvGrpSpPr/>
          <p:nvPr/>
        </p:nvGrpSpPr>
        <p:grpSpPr>
          <a:xfrm>
            <a:off x="360375" y="981700"/>
            <a:ext cx="6119700" cy="3383025"/>
            <a:chOff x="360375" y="1057900"/>
            <a:chExt cx="6119700" cy="3383025"/>
          </a:xfrm>
        </p:grpSpPr>
        <p:sp>
          <p:nvSpPr>
            <p:cNvPr id="919" name="Google Shape;919;g308d1ffc617_1_56"/>
            <p:cNvSpPr txBox="1"/>
            <p:nvPr/>
          </p:nvSpPr>
          <p:spPr>
            <a:xfrm>
              <a:off x="360375" y="1057900"/>
              <a:ext cx="6119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500"/>
                </a:spcAft>
                <a:buClr>
                  <a:srgbClr val="7F7F7F"/>
                </a:buClr>
                <a:buSzPts val="1050"/>
                <a:buFont typeface="Calibri"/>
                <a:buNone/>
              </a:pPr>
              <a:r>
                <a:rPr lang="ja-JP" sz="1100" b="1" i="0" u="none" strike="noStrike" cap="none">
                  <a:solidFill>
                    <a:srgbClr val="000000"/>
                  </a:solidFill>
                </a:rPr>
                <a:t>6. 実績を確認する</a:t>
              </a:r>
              <a:r>
                <a:rPr lang="ja-JP" sz="1100" b="1">
                  <a:solidFill>
                    <a:srgbClr val="000000"/>
                  </a:solidFill>
                </a:rPr>
                <a:t>（</a:t>
              </a:r>
              <a:r>
                <a:rPr lang="ja-JP" sz="1100" b="1" u="sng">
                  <a:solidFill>
                    <a:srgbClr val="0563C1"/>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ヘルプページ</a:t>
              </a:r>
              <a:r>
                <a:rPr lang="ja-JP" sz="1100" b="1">
                  <a:solidFill>
                    <a:srgbClr val="000000"/>
                  </a:solidFill>
                </a:rPr>
                <a:t>）</a:t>
              </a:r>
              <a:endParaRPr sz="1100" b="1" i="0" u="none" strike="noStrike" cap="none">
                <a:solidFill>
                  <a:srgbClr val="000000"/>
                </a:solidFill>
              </a:endParaRPr>
            </a:p>
          </p:txBody>
        </p:sp>
        <p:sp>
          <p:nvSpPr>
            <p:cNvPr id="920" name="Google Shape;920;g308d1ffc617_1_56"/>
            <p:cNvSpPr txBox="1"/>
            <p:nvPr/>
          </p:nvSpPr>
          <p:spPr>
            <a:xfrm>
              <a:off x="360375" y="3505525"/>
              <a:ext cx="6119700" cy="9354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ja-JP" sz="1100" i="0" u="none" strike="noStrike" cap="none">
                  <a:solidFill>
                    <a:srgbClr val="000000"/>
                  </a:solidFill>
                </a:rPr>
                <a:t>工数管理→実績→</a:t>
              </a:r>
              <a:r>
                <a:rPr lang="ja-JP" sz="1100" i="0" strike="noStrike" cap="none">
                  <a:solidFill>
                    <a:srgbClr val="000000"/>
                  </a:solidFill>
                </a:rPr>
                <a:t>実績（工数実績）</a:t>
              </a:r>
              <a:endParaRPr sz="1100" i="0" u="none" strike="noStrike" cap="none">
                <a:solidFill>
                  <a:srgbClr val="000000"/>
                </a:solidFill>
              </a:endParaRPr>
            </a:p>
            <a:p>
              <a:pPr marL="0" marR="0" lvl="0" indent="0" algn="l" rtl="0">
                <a:lnSpc>
                  <a:spcPct val="120000"/>
                </a:lnSpc>
                <a:spcBef>
                  <a:spcPts val="500"/>
                </a:spcBef>
                <a:spcAft>
                  <a:spcPts val="500"/>
                </a:spcAft>
                <a:buClr>
                  <a:srgbClr val="000000"/>
                </a:buClr>
                <a:buSzPts val="1100"/>
                <a:buFont typeface="Arial"/>
                <a:buNone/>
              </a:pPr>
              <a:r>
                <a:rPr lang="ja-JP" sz="1100" i="0" u="none" strike="noStrike" cap="none">
                  <a:solidFill>
                    <a:srgbClr val="000000"/>
                  </a:solidFill>
                </a:rPr>
                <a:t>「工数実績（指定日）」では、スタッフが入力した工数（＝実績）を日ごとに表示します。</a:t>
              </a:r>
              <a:br>
                <a:rPr lang="ja-JP" sz="1100" i="0" u="none" strike="noStrike" cap="none">
                  <a:solidFill>
                    <a:srgbClr val="000000"/>
                  </a:solidFill>
                </a:rPr>
              </a:br>
              <a:r>
                <a:rPr lang="ja-JP" sz="1100" i="0" u="none" strike="noStrike" cap="none">
                  <a:solidFill>
                    <a:srgbClr val="000000"/>
                  </a:solidFill>
                </a:rPr>
                <a:t>画面に表示した実績はCSVファイルでダウンロード可能です。</a:t>
              </a:r>
              <a:br>
                <a:rPr lang="ja-JP" sz="1100" i="0" u="none" strike="noStrike" cap="none">
                  <a:solidFill>
                    <a:srgbClr val="000000"/>
                  </a:solidFill>
                </a:rPr>
              </a:br>
              <a:r>
                <a:rPr lang="ja-JP" sz="1100" i="0" u="none" strike="noStrike" cap="none">
                  <a:solidFill>
                    <a:srgbClr val="000000"/>
                  </a:solidFill>
                </a:rPr>
                <a:t>「工数実績（月次）」では、スタッフごとに1か月単位で実績を表示します。</a:t>
              </a:r>
              <a:endParaRPr sz="1100" i="0" u="none" strike="noStrike" cap="none">
                <a:solidFill>
                  <a:srgbClr val="000000"/>
                </a:solidFill>
              </a:endParaRPr>
            </a:p>
          </p:txBody>
        </p:sp>
        <p:pic>
          <p:nvPicPr>
            <p:cNvPr id="921" name="Google Shape;921;g308d1ffc617_1_56"/>
            <p:cNvPicPr preferRelativeResize="0"/>
            <p:nvPr/>
          </p:nvPicPr>
          <p:blipFill rotWithShape="1">
            <a:blip r:embed="rId4">
              <a:alphaModFix/>
            </a:blip>
            <a:srcRect/>
            <a:stretch/>
          </p:blipFill>
          <p:spPr>
            <a:xfrm>
              <a:off x="1236379" y="1388050"/>
              <a:ext cx="4385241" cy="2048925"/>
            </a:xfrm>
            <a:prstGeom prst="rect">
              <a:avLst/>
            </a:prstGeom>
            <a:noFill/>
            <a:ln>
              <a:noFill/>
            </a:ln>
          </p:spPr>
        </p:pic>
      </p:grpSp>
      <p:grpSp>
        <p:nvGrpSpPr>
          <p:cNvPr id="922" name="Google Shape;922;g308d1ffc617_1_56"/>
          <p:cNvGrpSpPr/>
          <p:nvPr/>
        </p:nvGrpSpPr>
        <p:grpSpPr>
          <a:xfrm>
            <a:off x="360375" y="4450300"/>
            <a:ext cx="6352800" cy="4195725"/>
            <a:chOff x="360375" y="4599600"/>
            <a:chExt cx="6352800" cy="4195725"/>
          </a:xfrm>
        </p:grpSpPr>
        <p:sp>
          <p:nvSpPr>
            <p:cNvPr id="923" name="Google Shape;923;g308d1ffc617_1_56"/>
            <p:cNvSpPr txBox="1"/>
            <p:nvPr/>
          </p:nvSpPr>
          <p:spPr>
            <a:xfrm>
              <a:off x="360375" y="4599600"/>
              <a:ext cx="6119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500"/>
                </a:spcAft>
                <a:buClr>
                  <a:srgbClr val="7F7F7F"/>
                </a:buClr>
                <a:buSzPts val="1050"/>
                <a:buFont typeface="Calibri"/>
                <a:buNone/>
              </a:pPr>
              <a:r>
                <a:rPr lang="ja-JP" sz="1100" b="1" i="0" u="none" strike="noStrike" cap="none">
                  <a:solidFill>
                    <a:srgbClr val="000000"/>
                  </a:solidFill>
                </a:rPr>
                <a:t>7. 実績を集計する</a:t>
              </a:r>
              <a:r>
                <a:rPr lang="ja-JP" sz="1100" b="1">
                  <a:solidFill>
                    <a:srgbClr val="000000"/>
                  </a:solidFill>
                </a:rPr>
                <a:t>（</a:t>
              </a:r>
              <a:r>
                <a:rPr lang="ja-JP" sz="1100" b="1" u="sng">
                  <a:solidFill>
                    <a:srgbClr val="0563C1"/>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ヘルプページ</a:t>
              </a:r>
              <a:r>
                <a:rPr lang="ja-JP" sz="1100" b="1">
                  <a:solidFill>
                    <a:srgbClr val="000000"/>
                  </a:solidFill>
                </a:rPr>
                <a:t>）</a:t>
              </a:r>
              <a:endParaRPr sz="1100" b="1" i="0" u="none" strike="noStrike" cap="none">
                <a:solidFill>
                  <a:srgbClr val="000000"/>
                </a:solidFill>
              </a:endParaRPr>
            </a:p>
          </p:txBody>
        </p:sp>
        <p:sp>
          <p:nvSpPr>
            <p:cNvPr id="924" name="Google Shape;924;g308d1ffc617_1_56"/>
            <p:cNvSpPr txBox="1"/>
            <p:nvPr/>
          </p:nvSpPr>
          <p:spPr>
            <a:xfrm>
              <a:off x="360375" y="7656825"/>
              <a:ext cx="6352800" cy="11385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ja-JP" sz="1100" i="0" u="none" strike="noStrike" cap="none">
                  <a:solidFill>
                    <a:srgbClr val="000000"/>
                  </a:solidFill>
                </a:rPr>
                <a:t>工数管理→</a:t>
              </a:r>
              <a:r>
                <a:rPr lang="ja-JP" sz="1100" i="0" strike="noStrike" cap="none">
                  <a:solidFill>
                    <a:srgbClr val="000000"/>
                  </a:solidFill>
                </a:rPr>
                <a:t>集計（工数集計）</a:t>
              </a:r>
              <a:endParaRPr sz="1100" i="0" u="none" strike="noStrike" cap="none">
                <a:solidFill>
                  <a:srgbClr val="000000"/>
                </a:solidFill>
              </a:endParaRPr>
            </a:p>
            <a:p>
              <a:pPr marL="0" marR="0" lvl="0" indent="0" algn="l" rtl="0">
                <a:lnSpc>
                  <a:spcPct val="120000"/>
                </a:lnSpc>
                <a:spcBef>
                  <a:spcPts val="500"/>
                </a:spcBef>
                <a:spcAft>
                  <a:spcPts val="500"/>
                </a:spcAft>
                <a:buClr>
                  <a:srgbClr val="000000"/>
                </a:buClr>
                <a:buSzPts val="1100"/>
                <a:buFont typeface="Arial"/>
                <a:buNone/>
              </a:pPr>
              <a:r>
                <a:rPr lang="ja-JP" sz="1100" i="0" u="none" strike="noStrike" cap="none">
                  <a:solidFill>
                    <a:srgbClr val="000000"/>
                  </a:solidFill>
                </a:rPr>
                <a:t>「工数集計」は各スタッフが入力した工数を集計する機能です。</a:t>
              </a:r>
              <a:br>
                <a:rPr lang="ja-JP" sz="1100" i="0" u="none" strike="noStrike" cap="none">
                  <a:solidFill>
                    <a:srgbClr val="000000"/>
                  </a:solidFill>
                </a:rPr>
              </a:br>
              <a:r>
                <a:rPr lang="ja-JP" sz="1100" i="0" u="none" strike="noStrike" cap="none">
                  <a:solidFill>
                    <a:srgbClr val="000000"/>
                  </a:solidFill>
                </a:rPr>
                <a:t>集計期間や所属グループで絞り込んで工数項目ごとの工数を確認できるほか、円グラフ・</a:t>
              </a:r>
              <a:br>
                <a:rPr lang="ja-JP" sz="1100" i="0" u="none" strike="noStrike" cap="none">
                  <a:solidFill>
                    <a:srgbClr val="000000"/>
                  </a:solidFill>
                </a:rPr>
              </a:br>
              <a:r>
                <a:rPr lang="ja-JP" sz="1100" i="0" u="none" strike="noStrike" cap="none">
                  <a:solidFill>
                    <a:srgbClr val="000000"/>
                  </a:solidFill>
                </a:rPr>
                <a:t>棒グラフを自動で作成します。</a:t>
              </a:r>
              <a:r>
                <a:rPr lang="ja-JP" sz="1100"/>
                <a:t/>
              </a:r>
              <a:br>
                <a:rPr lang="ja-JP" sz="1100"/>
              </a:br>
              <a:r>
                <a:rPr lang="ja-JP" sz="1100">
                  <a:solidFill>
                    <a:srgbClr val="FF0000"/>
                  </a:solidFill>
                </a:rPr>
                <a:t>グループ管理者が「工数集計」を利用する場合は、先に「</a:t>
              </a:r>
              <a:r>
                <a:rPr lang="ja-JP" sz="1100" u="sng">
                  <a:solidFill>
                    <a:schemeClr val="hlink"/>
                  </a:solidFill>
                  <a:hlinkClick r:id="rId6"/>
                </a:rPr>
                <a:t>集計対象</a:t>
              </a:r>
              <a:r>
                <a:rPr lang="ja-JP" sz="1100">
                  <a:solidFill>
                    <a:srgbClr val="FF0000"/>
                  </a:solidFill>
                </a:rPr>
                <a:t>」を登録する必要があります。</a:t>
              </a:r>
              <a:endParaRPr sz="1100"/>
            </a:p>
          </p:txBody>
        </p:sp>
        <p:pic>
          <p:nvPicPr>
            <p:cNvPr id="925" name="Google Shape;925;g308d1ffc617_1_56"/>
            <p:cNvPicPr preferRelativeResize="0"/>
            <p:nvPr/>
          </p:nvPicPr>
          <p:blipFill rotWithShape="1">
            <a:blip r:embed="rId7">
              <a:alphaModFix/>
            </a:blip>
            <a:srcRect/>
            <a:stretch/>
          </p:blipFill>
          <p:spPr>
            <a:xfrm>
              <a:off x="1418650" y="4925300"/>
              <a:ext cx="4020700" cy="2667424"/>
            </a:xfrm>
            <a:prstGeom prst="rect">
              <a:avLst/>
            </a:prstGeom>
            <a:noFill/>
            <a:ln>
              <a:noFill/>
            </a:ln>
          </p:spPr>
        </p:pic>
      </p:grpSp>
      <p:sp>
        <p:nvSpPr>
          <p:cNvPr id="926" name="Google Shape;926;g308d1ffc617_1_56"/>
          <p:cNvSpPr txBox="1">
            <a:spLocks noGrp="1"/>
          </p:cNvSpPr>
          <p:nvPr>
            <p:ph type="title"/>
          </p:nvPr>
        </p:nvSpPr>
        <p:spPr>
          <a:xfrm>
            <a:off x="359994" y="526817"/>
            <a:ext cx="6241200" cy="369300"/>
          </a:xfrm>
          <a:prstGeom prst="rect">
            <a:avLst/>
          </a:prstGeom>
          <a:noFill/>
          <a:ln>
            <a:noFill/>
          </a:ln>
        </p:spPr>
        <p:txBody>
          <a:bodyPr spcFirstLastPara="1" wrap="square" lIns="91425" tIns="45700" rIns="91425" bIns="45700" anchor="b" anchorCtr="0">
            <a:sp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１．工数管理の流れ</a:t>
            </a:r>
            <a:endParaRPr sz="1800" b="1">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grpSp>
        <p:nvGrpSpPr>
          <p:cNvPr id="931" name="Google Shape;931;g297515be51c_0_0"/>
          <p:cNvGrpSpPr/>
          <p:nvPr/>
        </p:nvGrpSpPr>
        <p:grpSpPr>
          <a:xfrm>
            <a:off x="-2" y="348613"/>
            <a:ext cx="6857832" cy="57862"/>
            <a:chOff x="276445" y="1127055"/>
            <a:chExt cx="6241201" cy="45085"/>
          </a:xfrm>
        </p:grpSpPr>
        <p:cxnSp>
          <p:nvCxnSpPr>
            <p:cNvPr id="932" name="Google Shape;932;g297515be51c_0_0"/>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933" name="Google Shape;933;g297515be51c_0_0"/>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934" name="Google Shape;934;g297515be51c_0_0"/>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53</a:t>
            </a:fld>
            <a:endParaRPr/>
          </a:p>
        </p:txBody>
      </p:sp>
      <p:sp>
        <p:nvSpPr>
          <p:cNvPr id="935" name="Google Shape;935;g297515be51c_0_0"/>
          <p:cNvSpPr txBox="1">
            <a:spLocks noGrp="1"/>
          </p:cNvSpPr>
          <p:nvPr>
            <p:ph type="title"/>
          </p:nvPr>
        </p:nvSpPr>
        <p:spPr>
          <a:xfrm>
            <a:off x="359994" y="526817"/>
            <a:ext cx="6241200" cy="369300"/>
          </a:xfrm>
          <a:prstGeom prst="rect">
            <a:avLst/>
          </a:prstGeom>
          <a:noFill/>
          <a:ln>
            <a:noFill/>
          </a:ln>
        </p:spPr>
        <p:txBody>
          <a:bodyPr spcFirstLastPara="1" wrap="square" lIns="91425" tIns="45700" rIns="91425" bIns="45700" anchor="b" anchorCtr="0">
            <a:sp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２．工数管理の利用を開始する</a:t>
            </a:r>
            <a:endParaRPr sz="1800" b="1">
              <a:latin typeface="Arial"/>
              <a:ea typeface="Arial"/>
              <a:cs typeface="Arial"/>
              <a:sym typeface="Arial"/>
            </a:endParaRPr>
          </a:p>
        </p:txBody>
      </p:sp>
      <p:cxnSp>
        <p:nvCxnSpPr>
          <p:cNvPr id="936" name="Google Shape;936;g297515be51c_0_0"/>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937" name="Google Shape;937;g297515be51c_0_0"/>
          <p:cNvSpPr txBox="1"/>
          <p:nvPr/>
        </p:nvSpPr>
        <p:spPr>
          <a:xfrm>
            <a:off x="360375" y="1094400"/>
            <a:ext cx="6189300" cy="4647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500"/>
              </a:spcAft>
              <a:buClr>
                <a:srgbClr val="7F7F7F"/>
              </a:buClr>
              <a:buSzPts val="1050"/>
              <a:buFont typeface="Calibri"/>
              <a:buNone/>
            </a:pPr>
            <a:r>
              <a:rPr lang="ja-JP" sz="1100">
                <a:solidFill>
                  <a:schemeClr val="dk1"/>
                </a:solidFill>
              </a:rPr>
              <a:t>スタッフがマイページから工数を入力するには、</a:t>
            </a:r>
            <a:r>
              <a:rPr lang="ja-JP" sz="1100" u="sng">
                <a:solidFill>
                  <a:schemeClr val="hlink"/>
                </a:solidFill>
                <a:hlinkClick r:id="rId3"/>
              </a:rPr>
              <a:t>分類</a:t>
            </a:r>
            <a:r>
              <a:rPr lang="ja-JP" sz="1100">
                <a:solidFill>
                  <a:schemeClr val="dk1"/>
                </a:solidFill>
              </a:rPr>
              <a:t>・</a:t>
            </a:r>
            <a:r>
              <a:rPr lang="ja-JP" sz="1100" u="sng">
                <a:solidFill>
                  <a:schemeClr val="hlink"/>
                </a:solidFill>
                <a:hlinkClick r:id="rId4"/>
              </a:rPr>
              <a:t>工数項目</a:t>
            </a:r>
            <a:r>
              <a:rPr lang="ja-JP" sz="1100">
                <a:solidFill>
                  <a:schemeClr val="dk1"/>
                </a:solidFill>
              </a:rPr>
              <a:t>・</a:t>
            </a:r>
            <a:r>
              <a:rPr lang="ja-JP" sz="1100" u="sng">
                <a:solidFill>
                  <a:schemeClr val="hlink"/>
                </a:solidFill>
                <a:hlinkClick r:id="rId5"/>
              </a:rPr>
              <a:t>管理対象</a:t>
            </a:r>
            <a:r>
              <a:rPr lang="ja-JP" sz="1100">
                <a:solidFill>
                  <a:schemeClr val="dk1"/>
                </a:solidFill>
              </a:rPr>
              <a:t>の3つが必要です。</a:t>
            </a:r>
            <a:br>
              <a:rPr lang="ja-JP" sz="1100">
                <a:solidFill>
                  <a:schemeClr val="dk1"/>
                </a:solidFill>
              </a:rPr>
            </a:br>
            <a:r>
              <a:rPr lang="ja-JP" sz="1100">
                <a:solidFill>
                  <a:schemeClr val="dk1"/>
                </a:solidFill>
              </a:rPr>
              <a:t>以下、順番に登録方法をご説明します。</a:t>
            </a:r>
            <a:endParaRPr sz="1100" i="0" u="none" strike="noStrike" cap="none">
              <a:solidFill>
                <a:srgbClr val="000000"/>
              </a:solidFill>
            </a:endParaRPr>
          </a:p>
        </p:txBody>
      </p:sp>
      <p:sp>
        <p:nvSpPr>
          <p:cNvPr id="938" name="Google Shape;938;g297515be51c_0_0"/>
          <p:cNvSpPr txBox="1"/>
          <p:nvPr/>
        </p:nvSpPr>
        <p:spPr>
          <a:xfrm>
            <a:off x="360375" y="1754757"/>
            <a:ext cx="6119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500"/>
              </a:spcAft>
              <a:buClr>
                <a:srgbClr val="7F7F7F"/>
              </a:buClr>
              <a:buSzPts val="1050"/>
              <a:buFont typeface="Calibri"/>
              <a:buNone/>
            </a:pPr>
            <a:r>
              <a:rPr lang="ja-JP" b="1" i="0" u="none" strike="noStrike" cap="none">
                <a:solidFill>
                  <a:schemeClr val="dk1"/>
                </a:solidFill>
              </a:rPr>
              <a:t>工数</a:t>
            </a:r>
            <a:r>
              <a:rPr lang="ja-JP" b="1">
                <a:solidFill>
                  <a:schemeClr val="dk1"/>
                </a:solidFill>
              </a:rPr>
              <a:t>分類（</a:t>
            </a:r>
            <a:r>
              <a:rPr lang="ja-JP" b="1" u="sng">
                <a:solidFill>
                  <a:schemeClr val="hlink"/>
                </a:solidFill>
                <a:hlinkClick r:id="rId3"/>
              </a:rPr>
              <a:t>ヘルプページ</a:t>
            </a:r>
            <a:r>
              <a:rPr lang="ja-JP" b="1">
                <a:solidFill>
                  <a:schemeClr val="dk1"/>
                </a:solidFill>
              </a:rPr>
              <a:t>）</a:t>
            </a:r>
            <a:endParaRPr b="1" i="0" u="none" strike="noStrike" cap="none">
              <a:solidFill>
                <a:srgbClr val="000000"/>
              </a:solidFill>
            </a:endParaRPr>
          </a:p>
        </p:txBody>
      </p:sp>
      <p:sp>
        <p:nvSpPr>
          <p:cNvPr id="939" name="Google Shape;939;g297515be51c_0_0"/>
          <p:cNvSpPr txBox="1"/>
          <p:nvPr/>
        </p:nvSpPr>
        <p:spPr>
          <a:xfrm>
            <a:off x="360375" y="4051471"/>
            <a:ext cx="6119700" cy="11385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100"/>
              <a:buFont typeface="Arial"/>
              <a:buNone/>
            </a:pPr>
            <a:r>
              <a:rPr lang="ja-JP" sz="1100" i="0" u="none" strike="noStrike" cap="none">
                <a:solidFill>
                  <a:schemeClr val="dk1"/>
                </a:solidFill>
              </a:rPr>
              <a:t>工数管理→分類・項目→</a:t>
            </a:r>
            <a:r>
              <a:rPr lang="ja-JP" sz="1100">
                <a:solidFill>
                  <a:schemeClr val="dk1"/>
                </a:solidFill>
              </a:rPr>
              <a:t>分類（工数分類）</a:t>
            </a:r>
            <a:endParaRPr sz="1100" i="0" u="none" strike="noStrike" cap="none">
              <a:solidFill>
                <a:schemeClr val="dk1"/>
              </a:solidFill>
            </a:endParaRPr>
          </a:p>
          <a:p>
            <a:pPr marL="0" marR="0" lvl="0" indent="0" algn="l" rtl="0">
              <a:lnSpc>
                <a:spcPct val="120000"/>
              </a:lnSpc>
              <a:spcBef>
                <a:spcPts val="500"/>
              </a:spcBef>
              <a:spcAft>
                <a:spcPts val="500"/>
              </a:spcAft>
              <a:buClr>
                <a:schemeClr val="dk1"/>
              </a:buClr>
              <a:buSzPts val="1100"/>
              <a:buFont typeface="Arial"/>
              <a:buNone/>
            </a:pPr>
            <a:r>
              <a:rPr lang="ja-JP" sz="1100">
                <a:solidFill>
                  <a:schemeClr val="dk1"/>
                </a:solidFill>
              </a:rPr>
              <a:t>工数管理機能の設定は、まず「工数分類」から始めます。</a:t>
            </a:r>
            <a:br>
              <a:rPr lang="ja-JP" sz="1100">
                <a:solidFill>
                  <a:schemeClr val="dk1"/>
                </a:solidFill>
              </a:rPr>
            </a:br>
            <a:r>
              <a:rPr lang="ja-JP" sz="1100">
                <a:solidFill>
                  <a:schemeClr val="dk1"/>
                </a:solidFill>
              </a:rPr>
              <a:t>「分類」とは、プロジェクトやタスクを登録するための大枠になるものです。</a:t>
            </a:r>
            <a:br>
              <a:rPr lang="ja-JP" sz="1100">
                <a:solidFill>
                  <a:schemeClr val="dk1"/>
                </a:solidFill>
              </a:rPr>
            </a:br>
            <a:r>
              <a:rPr lang="ja-JP" sz="1100">
                <a:solidFill>
                  <a:schemeClr val="dk1"/>
                </a:solidFill>
              </a:rPr>
              <a:t>プロジェクトやタスクを登録するための前段階として、分類を作成する必要があります。</a:t>
            </a:r>
            <a:br>
              <a:rPr lang="ja-JP" sz="1100">
                <a:solidFill>
                  <a:schemeClr val="dk1"/>
                </a:solidFill>
              </a:rPr>
            </a:br>
            <a:r>
              <a:rPr lang="ja-JP" sz="1100">
                <a:solidFill>
                  <a:schemeClr val="dk1"/>
                </a:solidFill>
              </a:rPr>
              <a:t>枠の中身にあたる個々のプロジェクトやタスクは、「工数項目」として登録します。</a:t>
            </a:r>
            <a:endParaRPr sz="1100">
              <a:solidFill>
                <a:schemeClr val="dk1"/>
              </a:solidFill>
            </a:endParaRPr>
          </a:p>
        </p:txBody>
      </p:sp>
      <p:grpSp>
        <p:nvGrpSpPr>
          <p:cNvPr id="940" name="Google Shape;940;g297515be51c_0_0"/>
          <p:cNvGrpSpPr/>
          <p:nvPr/>
        </p:nvGrpSpPr>
        <p:grpSpPr>
          <a:xfrm>
            <a:off x="369150" y="5385628"/>
            <a:ext cx="6402600" cy="2371014"/>
            <a:chOff x="369150" y="5385628"/>
            <a:chExt cx="6402600" cy="2371014"/>
          </a:xfrm>
        </p:grpSpPr>
        <p:sp>
          <p:nvSpPr>
            <p:cNvPr id="941" name="Google Shape;941;g297515be51c_0_0"/>
            <p:cNvSpPr txBox="1"/>
            <p:nvPr/>
          </p:nvSpPr>
          <p:spPr>
            <a:xfrm>
              <a:off x="369150" y="5385628"/>
              <a:ext cx="6119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500"/>
                </a:spcAft>
                <a:buClr>
                  <a:srgbClr val="7F7F7F"/>
                </a:buClr>
                <a:buSzPts val="1050"/>
                <a:buFont typeface="Calibri"/>
                <a:buNone/>
              </a:pPr>
              <a:r>
                <a:rPr lang="ja-JP" sz="1100" b="1">
                  <a:solidFill>
                    <a:schemeClr val="dk1"/>
                  </a:solidFill>
                </a:rPr>
                <a:t>1. 「プロジェクト」「タスク」を作成する</a:t>
              </a:r>
              <a:endParaRPr sz="1100" b="1" i="0" u="none" strike="noStrike" cap="none">
                <a:solidFill>
                  <a:srgbClr val="000000"/>
                </a:solidFill>
              </a:endParaRPr>
            </a:p>
          </p:txBody>
        </p:sp>
        <p:sp>
          <p:nvSpPr>
            <p:cNvPr id="942" name="Google Shape;942;g297515be51c_0_0"/>
            <p:cNvSpPr txBox="1"/>
            <p:nvPr/>
          </p:nvSpPr>
          <p:spPr>
            <a:xfrm>
              <a:off x="369150" y="7024642"/>
              <a:ext cx="6402600" cy="7320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chemeClr val="dk1"/>
                </a:buClr>
                <a:buSzPts val="1100"/>
                <a:buFont typeface="Arial"/>
                <a:buNone/>
              </a:pPr>
              <a:r>
                <a:rPr lang="ja-JP" sz="1100">
                  <a:solidFill>
                    <a:schemeClr val="dk1"/>
                  </a:solidFill>
                </a:rPr>
                <a:t>分類は、一般的には「プロジェクト」「タスク」の2種類を作成します。</a:t>
              </a:r>
              <a:br>
                <a:rPr lang="ja-JP" sz="1100">
                  <a:solidFill>
                    <a:schemeClr val="dk1"/>
                  </a:solidFill>
                </a:rPr>
              </a:br>
              <a:r>
                <a:rPr lang="ja-JP" sz="1100">
                  <a:solidFill>
                    <a:schemeClr val="dk1"/>
                  </a:solidFill>
                </a:rPr>
                <a:t>この2種類は「プロジェクト・タスク登録」ボタンをクリックすることで2つ同時に作成できます。</a:t>
              </a:r>
              <a:endParaRPr sz="1100">
                <a:solidFill>
                  <a:schemeClr val="dk1"/>
                </a:solidFill>
              </a:endParaRPr>
            </a:p>
            <a:p>
              <a:pPr marL="0" lvl="0" indent="0" algn="l" rtl="0">
                <a:lnSpc>
                  <a:spcPct val="120000"/>
                </a:lnSpc>
                <a:spcBef>
                  <a:spcPts val="500"/>
                </a:spcBef>
                <a:spcAft>
                  <a:spcPts val="500"/>
                </a:spcAft>
                <a:buClr>
                  <a:schemeClr val="dk1"/>
                </a:buClr>
                <a:buSzPts val="1100"/>
                <a:buFont typeface="Arial"/>
                <a:buNone/>
              </a:pPr>
              <a:r>
                <a:rPr lang="ja-JP" sz="1100">
                  <a:solidFill>
                    <a:schemeClr val="dk1"/>
                  </a:solidFill>
                </a:rPr>
                <a:t>その他にも分類が必要な場合は「2.」に進んでください。</a:t>
              </a:r>
              <a:endParaRPr sz="1100">
                <a:solidFill>
                  <a:schemeClr val="dk1"/>
                </a:solidFill>
              </a:endParaRPr>
            </a:p>
          </p:txBody>
        </p:sp>
        <p:pic>
          <p:nvPicPr>
            <p:cNvPr id="943" name="Google Shape;943;g297515be51c_0_0"/>
            <p:cNvPicPr preferRelativeResize="0"/>
            <p:nvPr/>
          </p:nvPicPr>
          <p:blipFill>
            <a:blip r:embed="rId6">
              <a:alphaModFix/>
            </a:blip>
            <a:stretch>
              <a:fillRect/>
            </a:stretch>
          </p:blipFill>
          <p:spPr>
            <a:xfrm>
              <a:off x="1901757" y="5766685"/>
              <a:ext cx="3054486" cy="1138500"/>
            </a:xfrm>
            <a:prstGeom prst="rect">
              <a:avLst/>
            </a:prstGeom>
            <a:noFill/>
            <a:ln>
              <a:noFill/>
            </a:ln>
          </p:spPr>
        </p:pic>
      </p:grpSp>
      <p:pic>
        <p:nvPicPr>
          <p:cNvPr id="944" name="Google Shape;944;g297515be51c_0_0"/>
          <p:cNvPicPr preferRelativeResize="0"/>
          <p:nvPr/>
        </p:nvPicPr>
        <p:blipFill>
          <a:blip r:embed="rId7">
            <a:alphaModFix/>
          </a:blip>
          <a:stretch>
            <a:fillRect/>
          </a:stretch>
        </p:blipFill>
        <p:spPr>
          <a:xfrm>
            <a:off x="465851" y="2242914"/>
            <a:ext cx="5926299" cy="16129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grpSp>
        <p:nvGrpSpPr>
          <p:cNvPr id="949" name="Google Shape;949;g308d1ffc617_1_406"/>
          <p:cNvGrpSpPr/>
          <p:nvPr/>
        </p:nvGrpSpPr>
        <p:grpSpPr>
          <a:xfrm>
            <a:off x="-2" y="348615"/>
            <a:ext cx="6857832" cy="57862"/>
            <a:chOff x="276445" y="1127055"/>
            <a:chExt cx="6241201" cy="45085"/>
          </a:xfrm>
        </p:grpSpPr>
        <p:cxnSp>
          <p:nvCxnSpPr>
            <p:cNvPr id="950" name="Google Shape;950;g308d1ffc617_1_406"/>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951" name="Google Shape;951;g308d1ffc617_1_406"/>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952" name="Google Shape;952;g308d1ffc617_1_406"/>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54</a:t>
            </a:fld>
            <a:endParaRPr/>
          </a:p>
        </p:txBody>
      </p:sp>
      <p:sp>
        <p:nvSpPr>
          <p:cNvPr id="953" name="Google Shape;953;g308d1ffc617_1_406"/>
          <p:cNvSpPr txBox="1">
            <a:spLocks noGrp="1"/>
          </p:cNvSpPr>
          <p:nvPr>
            <p:ph type="title"/>
          </p:nvPr>
        </p:nvSpPr>
        <p:spPr>
          <a:xfrm>
            <a:off x="359994" y="526817"/>
            <a:ext cx="6241200" cy="369300"/>
          </a:xfrm>
          <a:prstGeom prst="rect">
            <a:avLst/>
          </a:prstGeom>
          <a:noFill/>
          <a:ln>
            <a:noFill/>
          </a:ln>
        </p:spPr>
        <p:txBody>
          <a:bodyPr spcFirstLastPara="1" wrap="square" lIns="91425" tIns="45700" rIns="91425" bIns="45700" anchor="b" anchorCtr="0">
            <a:sp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２．工数管理の利用を開始する</a:t>
            </a:r>
            <a:endParaRPr sz="1800" b="1">
              <a:latin typeface="Arial"/>
              <a:ea typeface="Arial"/>
              <a:cs typeface="Arial"/>
              <a:sym typeface="Arial"/>
            </a:endParaRPr>
          </a:p>
        </p:txBody>
      </p:sp>
      <p:cxnSp>
        <p:nvCxnSpPr>
          <p:cNvPr id="954" name="Google Shape;954;g308d1ffc617_1_406"/>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graphicFrame>
        <p:nvGraphicFramePr>
          <p:cNvPr id="955" name="Google Shape;955;g308d1ffc617_1_406"/>
          <p:cNvGraphicFramePr/>
          <p:nvPr/>
        </p:nvGraphicFramePr>
        <p:xfrm>
          <a:off x="541200" y="6002175"/>
          <a:ext cx="3000000" cy="3000000"/>
        </p:xfrm>
        <a:graphic>
          <a:graphicData uri="http://schemas.openxmlformats.org/drawingml/2006/table">
            <a:tbl>
              <a:tblPr>
                <a:noFill/>
                <a:tableStyleId>{217FE3F6-2F40-4425-9D4F-AE7FD7EA551A}</a:tableStyleId>
              </a:tblPr>
              <a:tblGrid>
                <a:gridCol w="2064700">
                  <a:extLst>
                    <a:ext uri="{9D8B030D-6E8A-4147-A177-3AD203B41FA5}">
                      <a16:colId xmlns:a16="http://schemas.microsoft.com/office/drawing/2014/main" val="20000"/>
                    </a:ext>
                  </a:extLst>
                </a:gridCol>
                <a:gridCol w="3710900">
                  <a:extLst>
                    <a:ext uri="{9D8B030D-6E8A-4147-A177-3AD203B41FA5}">
                      <a16:colId xmlns:a16="http://schemas.microsoft.com/office/drawing/2014/main" val="20001"/>
                    </a:ext>
                  </a:extLst>
                </a:gridCol>
              </a:tblGrid>
              <a:tr h="381000">
                <a:tc>
                  <a:txBody>
                    <a:bodyPr/>
                    <a:lstStyle/>
                    <a:p>
                      <a:pPr marL="0" lvl="0" indent="0" algn="ctr" rtl="0">
                        <a:lnSpc>
                          <a:spcPct val="120000"/>
                        </a:lnSpc>
                        <a:spcBef>
                          <a:spcPts val="0"/>
                        </a:spcBef>
                        <a:spcAft>
                          <a:spcPts val="500"/>
                        </a:spcAft>
                        <a:buNone/>
                      </a:pPr>
                      <a:r>
                        <a:rPr lang="ja-JP" sz="1100"/>
                        <a:t>画面表示</a:t>
                      </a:r>
                      <a:endParaRPr sz="1100"/>
                    </a:p>
                  </a:txBody>
                  <a:tcPr marL="91425" marR="91425" marT="91425" marB="91425">
                    <a:solidFill>
                      <a:srgbClr val="CFE2F3"/>
                    </a:solidFill>
                  </a:tcPr>
                </a:tc>
                <a:tc>
                  <a:txBody>
                    <a:bodyPr/>
                    <a:lstStyle/>
                    <a:p>
                      <a:pPr marL="0" lvl="0" indent="0" algn="ctr" rtl="0">
                        <a:lnSpc>
                          <a:spcPct val="120000"/>
                        </a:lnSpc>
                        <a:spcBef>
                          <a:spcPts val="0"/>
                        </a:spcBef>
                        <a:spcAft>
                          <a:spcPts val="500"/>
                        </a:spcAft>
                        <a:buNone/>
                      </a:pPr>
                      <a:r>
                        <a:rPr lang="ja-JP" sz="1100"/>
                        <a:t>説明</a:t>
                      </a:r>
                      <a:endParaRPr sz="1100"/>
                    </a:p>
                  </a:txBody>
                  <a:tcPr marL="91425" marR="91425" marT="91425" marB="91425">
                    <a:solidFill>
                      <a:srgbClr val="CFE2F3"/>
                    </a:solidFill>
                  </a:tcPr>
                </a:tc>
                <a:extLst>
                  <a:ext uri="{0D108BD9-81ED-4DB2-BD59-A6C34878D82A}">
                    <a16:rowId xmlns:a16="http://schemas.microsoft.com/office/drawing/2014/main" val="10000"/>
                  </a:ext>
                </a:extLst>
              </a:tr>
              <a:tr h="381000">
                <a:tc>
                  <a:txBody>
                    <a:bodyPr/>
                    <a:lstStyle/>
                    <a:p>
                      <a:pPr marL="0" lvl="0" indent="0" algn="l" rtl="0">
                        <a:lnSpc>
                          <a:spcPct val="120000"/>
                        </a:lnSpc>
                        <a:spcBef>
                          <a:spcPts val="0"/>
                        </a:spcBef>
                        <a:spcAft>
                          <a:spcPts val="500"/>
                        </a:spcAft>
                        <a:buNone/>
                      </a:pPr>
                      <a:r>
                        <a:rPr lang="ja-JP" sz="1100"/>
                        <a:t>名称</a:t>
                      </a:r>
                      <a:endParaRPr sz="1100"/>
                    </a:p>
                  </a:txBody>
                  <a:tcPr marL="91425" marR="91425" marT="91425" marB="91425"/>
                </a:tc>
                <a:tc>
                  <a:txBody>
                    <a:bodyPr/>
                    <a:lstStyle/>
                    <a:p>
                      <a:pPr marL="0" lvl="0" indent="0" algn="l" rtl="0">
                        <a:lnSpc>
                          <a:spcPct val="120000"/>
                        </a:lnSpc>
                        <a:spcBef>
                          <a:spcPts val="0"/>
                        </a:spcBef>
                        <a:spcAft>
                          <a:spcPts val="0"/>
                        </a:spcAft>
                        <a:buClr>
                          <a:schemeClr val="dk1"/>
                        </a:buClr>
                        <a:buSzPts val="1100"/>
                        <a:buFont typeface="Arial"/>
                        <a:buNone/>
                      </a:pPr>
                      <a:r>
                        <a:rPr lang="ja-JP" sz="1100"/>
                        <a:t>分類の名称を入力します。</a:t>
                      </a:r>
                      <a:endParaRPr sz="1100"/>
                    </a:p>
                    <a:p>
                      <a:pPr marL="0" lvl="0" indent="0" algn="l" rtl="0">
                        <a:lnSpc>
                          <a:spcPct val="120000"/>
                        </a:lnSpc>
                        <a:spcBef>
                          <a:spcPts val="500"/>
                        </a:spcBef>
                        <a:spcAft>
                          <a:spcPts val="500"/>
                        </a:spcAft>
                        <a:buNone/>
                      </a:pPr>
                      <a:r>
                        <a:rPr lang="ja-JP" sz="1100"/>
                        <a:t>例）プロジェクト、タスク、その他</a:t>
                      </a:r>
                      <a:endParaRPr sz="11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lnSpc>
                          <a:spcPct val="120000"/>
                        </a:lnSpc>
                        <a:spcBef>
                          <a:spcPts val="0"/>
                        </a:spcBef>
                        <a:spcAft>
                          <a:spcPts val="500"/>
                        </a:spcAft>
                        <a:buNone/>
                      </a:pPr>
                      <a:r>
                        <a:rPr lang="ja-JP" sz="1100"/>
                        <a:t>入力必須</a:t>
                      </a:r>
                      <a:endParaRPr sz="1100"/>
                    </a:p>
                  </a:txBody>
                  <a:tcPr marL="91425" marR="91425" marT="91425" marB="91425"/>
                </a:tc>
                <a:tc>
                  <a:txBody>
                    <a:bodyPr/>
                    <a:lstStyle/>
                    <a:p>
                      <a:pPr marL="0" lvl="0" indent="0" algn="l" rtl="0">
                        <a:lnSpc>
                          <a:spcPct val="120000"/>
                        </a:lnSpc>
                        <a:spcBef>
                          <a:spcPts val="0"/>
                        </a:spcBef>
                        <a:spcAft>
                          <a:spcPts val="500"/>
                        </a:spcAft>
                        <a:buNone/>
                      </a:pPr>
                      <a:r>
                        <a:rPr lang="ja-JP" sz="1100"/>
                        <a:t>チェックを入れた分類は、スタッフが工数を入力する際に入力必須になります。</a:t>
                      </a:r>
                      <a:endParaRPr sz="11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lnSpc>
                          <a:spcPct val="120000"/>
                        </a:lnSpc>
                        <a:spcBef>
                          <a:spcPts val="0"/>
                        </a:spcBef>
                        <a:spcAft>
                          <a:spcPts val="500"/>
                        </a:spcAft>
                        <a:buNone/>
                      </a:pPr>
                      <a:r>
                        <a:rPr lang="ja-JP" sz="1100"/>
                        <a:t>スタッフによる登録を許可</a:t>
                      </a:r>
                      <a:endParaRPr sz="1100"/>
                    </a:p>
                  </a:txBody>
                  <a:tcPr marL="91425" marR="91425" marT="91425" marB="91425"/>
                </a:tc>
                <a:tc>
                  <a:txBody>
                    <a:bodyPr/>
                    <a:lstStyle/>
                    <a:p>
                      <a:pPr marL="0" lvl="0" indent="0" algn="l" rtl="0">
                        <a:lnSpc>
                          <a:spcPct val="120000"/>
                        </a:lnSpc>
                        <a:spcBef>
                          <a:spcPts val="0"/>
                        </a:spcBef>
                        <a:spcAft>
                          <a:spcPts val="500"/>
                        </a:spcAft>
                        <a:buNone/>
                      </a:pPr>
                      <a:r>
                        <a:rPr lang="ja-JP" sz="1100"/>
                        <a:t>チェックを入れると、スタッフがPCマイページから工数項目を登録可能になります。</a:t>
                      </a:r>
                      <a:endParaRPr sz="1100"/>
                    </a:p>
                  </a:txBody>
                  <a:tcPr marL="91425" marR="91425" marT="91425" marB="91425"/>
                </a:tc>
                <a:extLst>
                  <a:ext uri="{0D108BD9-81ED-4DB2-BD59-A6C34878D82A}">
                    <a16:rowId xmlns:a16="http://schemas.microsoft.com/office/drawing/2014/main" val="10003"/>
                  </a:ext>
                </a:extLst>
              </a:tr>
            </a:tbl>
          </a:graphicData>
        </a:graphic>
      </p:graphicFrame>
      <p:grpSp>
        <p:nvGrpSpPr>
          <p:cNvPr id="956" name="Google Shape;956;g308d1ffc617_1_406"/>
          <p:cNvGrpSpPr/>
          <p:nvPr/>
        </p:nvGrpSpPr>
        <p:grpSpPr>
          <a:xfrm>
            <a:off x="369150" y="3218535"/>
            <a:ext cx="6119700" cy="2608655"/>
            <a:chOff x="369150" y="3228000"/>
            <a:chExt cx="6119700" cy="2608655"/>
          </a:xfrm>
        </p:grpSpPr>
        <p:sp>
          <p:nvSpPr>
            <p:cNvPr id="957" name="Google Shape;957;g308d1ffc617_1_406"/>
            <p:cNvSpPr txBox="1"/>
            <p:nvPr/>
          </p:nvSpPr>
          <p:spPr>
            <a:xfrm>
              <a:off x="369150" y="3228000"/>
              <a:ext cx="6119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500"/>
                </a:spcAft>
                <a:buClr>
                  <a:srgbClr val="7F7F7F"/>
                </a:buClr>
                <a:buSzPts val="1050"/>
                <a:buFont typeface="Calibri"/>
                <a:buNone/>
              </a:pPr>
              <a:r>
                <a:rPr lang="ja-JP" sz="1100" b="1">
                  <a:solidFill>
                    <a:schemeClr val="dk1"/>
                  </a:solidFill>
                </a:rPr>
                <a:t>3. 任意の名称を入力して分類を作成する</a:t>
              </a:r>
              <a:endParaRPr sz="1100" b="1" i="0" u="none" strike="noStrike" cap="none">
                <a:solidFill>
                  <a:srgbClr val="000000"/>
                </a:solidFill>
              </a:endParaRPr>
            </a:p>
          </p:txBody>
        </p:sp>
        <p:sp>
          <p:nvSpPr>
            <p:cNvPr id="958" name="Google Shape;958;g308d1ffc617_1_406"/>
            <p:cNvSpPr txBox="1"/>
            <p:nvPr/>
          </p:nvSpPr>
          <p:spPr>
            <a:xfrm>
              <a:off x="369150" y="5104655"/>
              <a:ext cx="6119700" cy="7320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chemeClr val="dk1"/>
                </a:buClr>
                <a:buSzPts val="1100"/>
                <a:buFont typeface="Arial"/>
                <a:buNone/>
              </a:pPr>
              <a:r>
                <a:rPr lang="ja-JP" sz="1100">
                  <a:solidFill>
                    <a:schemeClr val="dk1"/>
                  </a:solidFill>
                </a:rPr>
                <a:t>分類名を入力します。</a:t>
              </a:r>
              <a:br>
                <a:rPr lang="ja-JP" sz="1100">
                  <a:solidFill>
                    <a:schemeClr val="dk1"/>
                  </a:solidFill>
                </a:rPr>
              </a:br>
              <a:r>
                <a:rPr lang="ja-JP" sz="1100">
                  <a:solidFill>
                    <a:schemeClr val="dk1"/>
                  </a:solidFill>
                </a:rPr>
                <a:t>「登録」ボタンをクリックして、分類を保存してください。</a:t>
              </a:r>
              <a:endParaRPr sz="1100">
                <a:solidFill>
                  <a:schemeClr val="dk1"/>
                </a:solidFill>
              </a:endParaRPr>
            </a:p>
            <a:p>
              <a:pPr marL="0" lvl="0" indent="0" algn="l" rtl="0">
                <a:lnSpc>
                  <a:spcPct val="120000"/>
                </a:lnSpc>
                <a:spcBef>
                  <a:spcPts val="500"/>
                </a:spcBef>
                <a:spcAft>
                  <a:spcPts val="500"/>
                </a:spcAft>
                <a:buClr>
                  <a:schemeClr val="dk1"/>
                </a:buClr>
                <a:buSzPts val="1100"/>
                <a:buFont typeface="Arial"/>
                <a:buNone/>
              </a:pPr>
              <a:r>
                <a:rPr lang="ja-JP" sz="1100">
                  <a:solidFill>
                    <a:schemeClr val="dk1"/>
                  </a:solidFill>
                </a:rPr>
                <a:t>名称・チェックボックスは作成完了後でも変更可能です。</a:t>
              </a:r>
              <a:endParaRPr sz="1100">
                <a:solidFill>
                  <a:schemeClr val="dk1"/>
                </a:solidFill>
              </a:endParaRPr>
            </a:p>
          </p:txBody>
        </p:sp>
        <p:pic>
          <p:nvPicPr>
            <p:cNvPr id="959" name="Google Shape;959;g308d1ffc617_1_406"/>
            <p:cNvPicPr preferRelativeResize="0"/>
            <p:nvPr/>
          </p:nvPicPr>
          <p:blipFill>
            <a:blip r:embed="rId3">
              <a:alphaModFix/>
            </a:blip>
            <a:stretch>
              <a:fillRect/>
            </a:stretch>
          </p:blipFill>
          <p:spPr>
            <a:xfrm>
              <a:off x="541200" y="3593831"/>
              <a:ext cx="5775601" cy="1406592"/>
            </a:xfrm>
            <a:prstGeom prst="rect">
              <a:avLst/>
            </a:prstGeom>
            <a:noFill/>
            <a:ln>
              <a:noFill/>
            </a:ln>
          </p:spPr>
        </p:pic>
      </p:grpSp>
      <p:grpSp>
        <p:nvGrpSpPr>
          <p:cNvPr id="960" name="Google Shape;960;g308d1ffc617_1_406"/>
          <p:cNvGrpSpPr/>
          <p:nvPr/>
        </p:nvGrpSpPr>
        <p:grpSpPr>
          <a:xfrm>
            <a:off x="369150" y="1108686"/>
            <a:ext cx="6119700" cy="1858664"/>
            <a:chOff x="369150" y="1108686"/>
            <a:chExt cx="6119700" cy="1858664"/>
          </a:xfrm>
        </p:grpSpPr>
        <p:sp>
          <p:nvSpPr>
            <p:cNvPr id="961" name="Google Shape;961;g308d1ffc617_1_406"/>
            <p:cNvSpPr txBox="1"/>
            <p:nvPr/>
          </p:nvSpPr>
          <p:spPr>
            <a:xfrm>
              <a:off x="369150" y="1108686"/>
              <a:ext cx="6119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500"/>
                </a:spcAft>
                <a:buClr>
                  <a:srgbClr val="7F7F7F"/>
                </a:buClr>
                <a:buSzPts val="1050"/>
                <a:buFont typeface="Calibri"/>
                <a:buNone/>
              </a:pPr>
              <a:r>
                <a:rPr lang="ja-JP" sz="1100" b="1">
                  <a:solidFill>
                    <a:schemeClr val="dk1"/>
                  </a:solidFill>
                </a:rPr>
                <a:t>2. 新規登録画面に移動する</a:t>
              </a:r>
              <a:endParaRPr sz="1100" b="1" i="0" u="none" strike="noStrike" cap="none">
                <a:solidFill>
                  <a:srgbClr val="000000"/>
                </a:solidFill>
              </a:endParaRPr>
            </a:p>
          </p:txBody>
        </p:sp>
        <p:pic>
          <p:nvPicPr>
            <p:cNvPr id="962" name="Google Shape;962;g308d1ffc617_1_406"/>
            <p:cNvPicPr preferRelativeResize="0"/>
            <p:nvPr/>
          </p:nvPicPr>
          <p:blipFill>
            <a:blip r:embed="rId4">
              <a:alphaModFix/>
            </a:blip>
            <a:stretch>
              <a:fillRect/>
            </a:stretch>
          </p:blipFill>
          <p:spPr>
            <a:xfrm>
              <a:off x="1947900" y="1485968"/>
              <a:ext cx="2962200" cy="1104100"/>
            </a:xfrm>
            <a:prstGeom prst="rect">
              <a:avLst/>
            </a:prstGeom>
            <a:noFill/>
            <a:ln>
              <a:noFill/>
            </a:ln>
          </p:spPr>
        </p:pic>
        <p:sp>
          <p:nvSpPr>
            <p:cNvPr id="963" name="Google Shape;963;g308d1ffc617_1_406"/>
            <p:cNvSpPr txBox="1"/>
            <p:nvPr/>
          </p:nvSpPr>
          <p:spPr>
            <a:xfrm>
              <a:off x="369150" y="2705750"/>
              <a:ext cx="6119700" cy="2616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500"/>
                </a:spcAft>
                <a:buClr>
                  <a:schemeClr val="dk1"/>
                </a:buClr>
                <a:buSzPts val="1100"/>
                <a:buFont typeface="Arial"/>
                <a:buNone/>
              </a:pPr>
              <a:r>
                <a:rPr lang="ja-JP" sz="1100">
                  <a:solidFill>
                    <a:schemeClr val="dk1"/>
                  </a:solidFill>
                </a:rPr>
                <a:t>「分類登録」ボタンをクリックして新規登録画面に移動します。</a:t>
              </a:r>
              <a:endParaRPr sz="1100">
                <a:solidFill>
                  <a:schemeClr val="dk1"/>
                </a:solidFill>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grpSp>
        <p:nvGrpSpPr>
          <p:cNvPr id="968" name="Google Shape;968;g308d1ffc617_1_429"/>
          <p:cNvGrpSpPr/>
          <p:nvPr/>
        </p:nvGrpSpPr>
        <p:grpSpPr>
          <a:xfrm>
            <a:off x="-2" y="348615"/>
            <a:ext cx="6857832" cy="57862"/>
            <a:chOff x="276445" y="1127055"/>
            <a:chExt cx="6241201" cy="45085"/>
          </a:xfrm>
        </p:grpSpPr>
        <p:cxnSp>
          <p:nvCxnSpPr>
            <p:cNvPr id="969" name="Google Shape;969;g308d1ffc617_1_429"/>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970" name="Google Shape;970;g308d1ffc617_1_429"/>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971" name="Google Shape;971;g308d1ffc617_1_429"/>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55</a:t>
            </a:fld>
            <a:endParaRPr/>
          </a:p>
        </p:txBody>
      </p:sp>
      <p:sp>
        <p:nvSpPr>
          <p:cNvPr id="972" name="Google Shape;972;g308d1ffc617_1_429"/>
          <p:cNvSpPr txBox="1">
            <a:spLocks noGrp="1"/>
          </p:cNvSpPr>
          <p:nvPr>
            <p:ph type="title"/>
          </p:nvPr>
        </p:nvSpPr>
        <p:spPr>
          <a:xfrm>
            <a:off x="359994" y="526817"/>
            <a:ext cx="6241200" cy="369300"/>
          </a:xfrm>
          <a:prstGeom prst="rect">
            <a:avLst/>
          </a:prstGeom>
          <a:noFill/>
          <a:ln>
            <a:noFill/>
          </a:ln>
        </p:spPr>
        <p:txBody>
          <a:bodyPr spcFirstLastPara="1" wrap="square" lIns="91425" tIns="45700" rIns="91425" bIns="45700" anchor="b" anchorCtr="0">
            <a:sp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２．工数管理の利用を開始する</a:t>
            </a:r>
            <a:endParaRPr sz="1800" b="1">
              <a:latin typeface="Arial"/>
              <a:ea typeface="Arial"/>
              <a:cs typeface="Arial"/>
              <a:sym typeface="Arial"/>
            </a:endParaRPr>
          </a:p>
        </p:txBody>
      </p:sp>
      <p:cxnSp>
        <p:nvCxnSpPr>
          <p:cNvPr id="973" name="Google Shape;973;g308d1ffc617_1_429"/>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974" name="Google Shape;974;g308d1ffc617_1_429"/>
          <p:cNvSpPr txBox="1"/>
          <p:nvPr/>
        </p:nvSpPr>
        <p:spPr>
          <a:xfrm>
            <a:off x="369150" y="1018200"/>
            <a:ext cx="6119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500"/>
              </a:spcAft>
              <a:buClr>
                <a:srgbClr val="7F7F7F"/>
              </a:buClr>
              <a:buSzPts val="1050"/>
              <a:buFont typeface="Calibri"/>
              <a:buNone/>
            </a:pPr>
            <a:r>
              <a:rPr lang="ja-JP" sz="1100" b="1">
                <a:solidFill>
                  <a:schemeClr val="dk1"/>
                </a:solidFill>
              </a:rPr>
              <a:t>4. 登録完了</a:t>
            </a:r>
            <a:endParaRPr sz="1100" b="1" i="0" u="none" strike="noStrike" cap="none">
              <a:solidFill>
                <a:srgbClr val="000000"/>
              </a:solidFill>
            </a:endParaRPr>
          </a:p>
        </p:txBody>
      </p:sp>
      <p:sp>
        <p:nvSpPr>
          <p:cNvPr id="975" name="Google Shape;975;g308d1ffc617_1_429"/>
          <p:cNvSpPr txBox="1"/>
          <p:nvPr/>
        </p:nvSpPr>
        <p:spPr>
          <a:xfrm>
            <a:off x="369150" y="2633927"/>
            <a:ext cx="6336300" cy="4647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500"/>
              </a:spcAft>
              <a:buClr>
                <a:schemeClr val="dk1"/>
              </a:buClr>
              <a:buSzPts val="1100"/>
              <a:buFont typeface="Arial"/>
              <a:buNone/>
            </a:pPr>
            <a:r>
              <a:rPr lang="ja-JP" sz="1100">
                <a:solidFill>
                  <a:schemeClr val="dk1"/>
                </a:solidFill>
              </a:rPr>
              <a:t>作成した分類が一覧で表示されます。</a:t>
            </a:r>
            <a:br>
              <a:rPr lang="ja-JP" sz="1100">
                <a:solidFill>
                  <a:schemeClr val="dk1"/>
                </a:solidFill>
              </a:rPr>
            </a:br>
            <a:r>
              <a:rPr lang="ja-JP" sz="1100">
                <a:solidFill>
                  <a:schemeClr val="dk1"/>
                </a:solidFill>
              </a:rPr>
              <a:t>分類の並び順やチェックを変更した場合は「保存」をクリックして変更内容を保存してください。</a:t>
            </a:r>
            <a:endParaRPr sz="1100">
              <a:solidFill>
                <a:schemeClr val="dk1"/>
              </a:solidFill>
            </a:endParaRPr>
          </a:p>
        </p:txBody>
      </p:sp>
      <p:graphicFrame>
        <p:nvGraphicFramePr>
          <p:cNvPr id="976" name="Google Shape;976;g308d1ffc617_1_429"/>
          <p:cNvGraphicFramePr/>
          <p:nvPr/>
        </p:nvGraphicFramePr>
        <p:xfrm>
          <a:off x="360375" y="3182775"/>
          <a:ext cx="3000000" cy="3000000"/>
        </p:xfrm>
        <a:graphic>
          <a:graphicData uri="http://schemas.openxmlformats.org/drawingml/2006/table">
            <a:tbl>
              <a:tblPr>
                <a:noFill/>
                <a:tableStyleId>{217FE3F6-2F40-4425-9D4F-AE7FD7EA551A}</a:tableStyleId>
              </a:tblPr>
              <a:tblGrid>
                <a:gridCol w="1473200">
                  <a:extLst>
                    <a:ext uri="{9D8B030D-6E8A-4147-A177-3AD203B41FA5}">
                      <a16:colId xmlns:a16="http://schemas.microsoft.com/office/drawing/2014/main" val="20000"/>
                    </a:ext>
                  </a:extLst>
                </a:gridCol>
                <a:gridCol w="4646500">
                  <a:extLst>
                    <a:ext uri="{9D8B030D-6E8A-4147-A177-3AD203B41FA5}">
                      <a16:colId xmlns:a16="http://schemas.microsoft.com/office/drawing/2014/main" val="20001"/>
                    </a:ext>
                  </a:extLst>
                </a:gridCol>
              </a:tblGrid>
              <a:tr h="323400">
                <a:tc>
                  <a:txBody>
                    <a:bodyPr/>
                    <a:lstStyle/>
                    <a:p>
                      <a:pPr marL="0" lvl="0" indent="0" algn="ctr" rtl="0">
                        <a:lnSpc>
                          <a:spcPct val="115000"/>
                        </a:lnSpc>
                        <a:spcBef>
                          <a:spcPts val="0"/>
                        </a:spcBef>
                        <a:spcAft>
                          <a:spcPts val="300"/>
                        </a:spcAft>
                        <a:buNone/>
                      </a:pPr>
                      <a:r>
                        <a:rPr lang="ja-JP" sz="1100"/>
                        <a:t>画面表示</a:t>
                      </a:r>
                      <a:endParaRPr sz="1100"/>
                    </a:p>
                  </a:txBody>
                  <a:tcPr marL="91425" marR="91425" marT="91425" marB="91425">
                    <a:solidFill>
                      <a:srgbClr val="CFE2F3"/>
                    </a:solidFill>
                  </a:tcPr>
                </a:tc>
                <a:tc>
                  <a:txBody>
                    <a:bodyPr/>
                    <a:lstStyle/>
                    <a:p>
                      <a:pPr marL="0" lvl="0" indent="0" algn="ctr" rtl="0">
                        <a:lnSpc>
                          <a:spcPct val="115000"/>
                        </a:lnSpc>
                        <a:spcBef>
                          <a:spcPts val="0"/>
                        </a:spcBef>
                        <a:spcAft>
                          <a:spcPts val="300"/>
                        </a:spcAft>
                        <a:buNone/>
                      </a:pPr>
                      <a:r>
                        <a:rPr lang="ja-JP" sz="1100"/>
                        <a:t>説明</a:t>
                      </a:r>
                      <a:endParaRPr sz="1100"/>
                    </a:p>
                  </a:txBody>
                  <a:tcPr marL="91425" marR="91425" marT="91425" marB="91425">
                    <a:solidFill>
                      <a:srgbClr val="CFE2F3"/>
                    </a:solidFill>
                  </a:tcPr>
                </a:tc>
                <a:extLst>
                  <a:ext uri="{0D108BD9-81ED-4DB2-BD59-A6C34878D82A}">
                    <a16:rowId xmlns:a16="http://schemas.microsoft.com/office/drawing/2014/main" val="10000"/>
                  </a:ext>
                </a:extLst>
              </a:tr>
              <a:tr h="343150">
                <a:tc>
                  <a:txBody>
                    <a:bodyPr/>
                    <a:lstStyle/>
                    <a:p>
                      <a:pPr marL="0" lvl="0" indent="0" algn="l" rtl="0">
                        <a:lnSpc>
                          <a:spcPct val="115000"/>
                        </a:lnSpc>
                        <a:spcBef>
                          <a:spcPts val="0"/>
                        </a:spcBef>
                        <a:spcAft>
                          <a:spcPts val="300"/>
                        </a:spcAft>
                        <a:buNone/>
                      </a:pPr>
                      <a:r>
                        <a:rPr lang="ja-JP" sz="1100"/>
                        <a:t>移動</a:t>
                      </a:r>
                      <a:endParaRPr sz="1100"/>
                    </a:p>
                  </a:txBody>
                  <a:tcPr marL="91425" marR="91425" marT="91425" marB="91425"/>
                </a:tc>
                <a:tc>
                  <a:txBody>
                    <a:bodyPr/>
                    <a:lstStyle/>
                    <a:p>
                      <a:pPr marL="0" lvl="0" indent="0" algn="l" rtl="0">
                        <a:lnSpc>
                          <a:spcPct val="115000"/>
                        </a:lnSpc>
                        <a:spcBef>
                          <a:spcPts val="0"/>
                        </a:spcBef>
                        <a:spcAft>
                          <a:spcPts val="300"/>
                        </a:spcAft>
                        <a:buNone/>
                      </a:pPr>
                      <a:r>
                        <a:rPr lang="ja-JP" sz="1100"/>
                        <a:t>ドラッグして分類の並び順を入れ替えます。</a:t>
                      </a:r>
                      <a:endParaRPr sz="1100"/>
                    </a:p>
                  </a:txBody>
                  <a:tcPr marL="91425" marR="91425" marT="91425" marB="91425"/>
                </a:tc>
                <a:extLst>
                  <a:ext uri="{0D108BD9-81ED-4DB2-BD59-A6C34878D82A}">
                    <a16:rowId xmlns:a16="http://schemas.microsoft.com/office/drawing/2014/main" val="10001"/>
                  </a:ext>
                </a:extLst>
              </a:tr>
              <a:tr h="492450">
                <a:tc>
                  <a:txBody>
                    <a:bodyPr/>
                    <a:lstStyle/>
                    <a:p>
                      <a:pPr marL="0" lvl="0" indent="0" algn="l" rtl="0">
                        <a:lnSpc>
                          <a:spcPct val="115000"/>
                        </a:lnSpc>
                        <a:spcBef>
                          <a:spcPts val="0"/>
                        </a:spcBef>
                        <a:spcAft>
                          <a:spcPts val="300"/>
                        </a:spcAft>
                        <a:buNone/>
                      </a:pPr>
                      <a:r>
                        <a:rPr lang="ja-JP" sz="1100"/>
                        <a:t>順</a:t>
                      </a:r>
                      <a:endParaRPr sz="1100"/>
                    </a:p>
                  </a:txBody>
                  <a:tcPr marL="91425" marR="91425" marT="91425" marB="91425"/>
                </a:tc>
                <a:tc>
                  <a:txBody>
                    <a:bodyPr/>
                    <a:lstStyle/>
                    <a:p>
                      <a:pPr marL="0" lvl="0" indent="0" algn="l" rtl="0">
                        <a:lnSpc>
                          <a:spcPct val="115000"/>
                        </a:lnSpc>
                        <a:spcBef>
                          <a:spcPts val="0"/>
                        </a:spcBef>
                        <a:spcAft>
                          <a:spcPts val="300"/>
                        </a:spcAft>
                        <a:buNone/>
                      </a:pPr>
                      <a:r>
                        <a:rPr lang="ja-JP" sz="1100"/>
                        <a:t>分類の並び順を表示します。</a:t>
                      </a:r>
                      <a:br>
                        <a:rPr lang="ja-JP" sz="1100"/>
                      </a:br>
                      <a:r>
                        <a:rPr lang="ja-JP" sz="1100"/>
                        <a:t>順番が入れ替わると数字は自動で振り直されます。</a:t>
                      </a:r>
                      <a:endParaRPr sz="1100"/>
                    </a:p>
                  </a:txBody>
                  <a:tcPr marL="91425" marR="91425" marT="91425" marB="91425"/>
                </a:tc>
                <a:extLst>
                  <a:ext uri="{0D108BD9-81ED-4DB2-BD59-A6C34878D82A}">
                    <a16:rowId xmlns:a16="http://schemas.microsoft.com/office/drawing/2014/main" val="10002"/>
                  </a:ext>
                </a:extLst>
              </a:tr>
              <a:tr h="343150">
                <a:tc>
                  <a:txBody>
                    <a:bodyPr/>
                    <a:lstStyle/>
                    <a:p>
                      <a:pPr marL="0" lvl="0" indent="0" algn="l" rtl="0">
                        <a:lnSpc>
                          <a:spcPct val="115000"/>
                        </a:lnSpc>
                        <a:spcBef>
                          <a:spcPts val="0"/>
                        </a:spcBef>
                        <a:spcAft>
                          <a:spcPts val="300"/>
                        </a:spcAft>
                        <a:buNone/>
                      </a:pPr>
                      <a:r>
                        <a:rPr lang="ja-JP" sz="1100"/>
                        <a:t>名称</a:t>
                      </a:r>
                      <a:endParaRPr sz="1100"/>
                    </a:p>
                  </a:txBody>
                  <a:tcPr marL="91425" marR="91425" marT="91425" marB="91425"/>
                </a:tc>
                <a:tc>
                  <a:txBody>
                    <a:bodyPr/>
                    <a:lstStyle/>
                    <a:p>
                      <a:pPr marL="0" lvl="0" indent="0" algn="l" rtl="0">
                        <a:lnSpc>
                          <a:spcPct val="115000"/>
                        </a:lnSpc>
                        <a:spcBef>
                          <a:spcPts val="0"/>
                        </a:spcBef>
                        <a:spcAft>
                          <a:spcPts val="300"/>
                        </a:spcAft>
                        <a:buNone/>
                      </a:pPr>
                      <a:r>
                        <a:rPr lang="ja-JP" sz="1100"/>
                        <a:t>分類の名称を表示します。クリックすると、編集画面に移動します。</a:t>
                      </a:r>
                      <a:endParaRPr sz="1100"/>
                    </a:p>
                  </a:txBody>
                  <a:tcPr marL="91425" marR="91425" marT="91425" marB="91425"/>
                </a:tc>
                <a:extLst>
                  <a:ext uri="{0D108BD9-81ED-4DB2-BD59-A6C34878D82A}">
                    <a16:rowId xmlns:a16="http://schemas.microsoft.com/office/drawing/2014/main" val="10003"/>
                  </a:ext>
                </a:extLst>
              </a:tr>
              <a:tr h="492450">
                <a:tc>
                  <a:txBody>
                    <a:bodyPr/>
                    <a:lstStyle/>
                    <a:p>
                      <a:pPr marL="0" lvl="0" indent="0" algn="l" rtl="0">
                        <a:lnSpc>
                          <a:spcPct val="115000"/>
                        </a:lnSpc>
                        <a:spcBef>
                          <a:spcPts val="0"/>
                        </a:spcBef>
                        <a:spcAft>
                          <a:spcPts val="300"/>
                        </a:spcAft>
                        <a:buNone/>
                      </a:pPr>
                      <a:r>
                        <a:rPr lang="ja-JP" sz="1100"/>
                        <a:t>入力必須</a:t>
                      </a:r>
                      <a:endParaRPr sz="1100"/>
                    </a:p>
                  </a:txBody>
                  <a:tcPr marL="91425" marR="91425" marT="91425" marB="91425"/>
                </a:tc>
                <a:tc>
                  <a:txBody>
                    <a:bodyPr/>
                    <a:lstStyle/>
                    <a:p>
                      <a:pPr marL="0" lvl="0" indent="0" algn="l" rtl="0">
                        <a:lnSpc>
                          <a:spcPct val="115000"/>
                        </a:lnSpc>
                        <a:spcBef>
                          <a:spcPts val="0"/>
                        </a:spcBef>
                        <a:spcAft>
                          <a:spcPts val="300"/>
                        </a:spcAft>
                        <a:buNone/>
                      </a:pPr>
                      <a:r>
                        <a:rPr lang="ja-JP" sz="1100"/>
                        <a:t>チェックを入れた分類は、スタッフが工数を入力する際に入力必須になります。</a:t>
                      </a:r>
                      <a:endParaRPr sz="1100"/>
                    </a:p>
                  </a:txBody>
                  <a:tcPr marL="91425" marR="91425" marT="91425" marB="91425"/>
                </a:tc>
                <a:extLst>
                  <a:ext uri="{0D108BD9-81ED-4DB2-BD59-A6C34878D82A}">
                    <a16:rowId xmlns:a16="http://schemas.microsoft.com/office/drawing/2014/main" val="10004"/>
                  </a:ext>
                </a:extLst>
              </a:tr>
              <a:tr h="492450">
                <a:tc>
                  <a:txBody>
                    <a:bodyPr/>
                    <a:lstStyle/>
                    <a:p>
                      <a:pPr marL="0" lvl="0" indent="0" algn="l" rtl="0">
                        <a:lnSpc>
                          <a:spcPct val="115000"/>
                        </a:lnSpc>
                        <a:spcBef>
                          <a:spcPts val="0"/>
                        </a:spcBef>
                        <a:spcAft>
                          <a:spcPts val="300"/>
                        </a:spcAft>
                        <a:buNone/>
                      </a:pPr>
                      <a:r>
                        <a:rPr lang="ja-JP" sz="1100"/>
                        <a:t>スタッフによる登録</a:t>
                      </a:r>
                      <a:endParaRPr sz="1100"/>
                    </a:p>
                  </a:txBody>
                  <a:tcPr marL="91425" marR="91425" marT="91425" marB="91425"/>
                </a:tc>
                <a:tc>
                  <a:txBody>
                    <a:bodyPr/>
                    <a:lstStyle/>
                    <a:p>
                      <a:pPr marL="0" lvl="0" indent="0" algn="l" rtl="0">
                        <a:lnSpc>
                          <a:spcPct val="115000"/>
                        </a:lnSpc>
                        <a:spcBef>
                          <a:spcPts val="0"/>
                        </a:spcBef>
                        <a:spcAft>
                          <a:spcPts val="300"/>
                        </a:spcAft>
                        <a:buNone/>
                      </a:pPr>
                      <a:r>
                        <a:rPr lang="ja-JP" sz="1100"/>
                        <a:t>チェックを入れると、スタッフがPCマイページから工数項目を登録可能になります。</a:t>
                      </a:r>
                      <a:endParaRPr sz="1100"/>
                    </a:p>
                  </a:txBody>
                  <a:tcPr marL="91425" marR="91425" marT="91425" marB="91425"/>
                </a:tc>
                <a:extLst>
                  <a:ext uri="{0D108BD9-81ED-4DB2-BD59-A6C34878D82A}">
                    <a16:rowId xmlns:a16="http://schemas.microsoft.com/office/drawing/2014/main" val="10005"/>
                  </a:ext>
                </a:extLst>
              </a:tr>
              <a:tr h="343150">
                <a:tc>
                  <a:txBody>
                    <a:bodyPr/>
                    <a:lstStyle/>
                    <a:p>
                      <a:pPr marL="0" lvl="0" indent="0" algn="l" rtl="0">
                        <a:lnSpc>
                          <a:spcPct val="115000"/>
                        </a:lnSpc>
                        <a:spcBef>
                          <a:spcPts val="0"/>
                        </a:spcBef>
                        <a:spcAft>
                          <a:spcPts val="300"/>
                        </a:spcAft>
                        <a:buNone/>
                      </a:pPr>
                      <a:r>
                        <a:rPr lang="ja-JP" sz="1100"/>
                        <a:t>項目登録</a:t>
                      </a:r>
                      <a:endParaRPr sz="1100"/>
                    </a:p>
                  </a:txBody>
                  <a:tcPr marL="91425" marR="91425" marT="91425" marB="91425"/>
                </a:tc>
                <a:tc>
                  <a:txBody>
                    <a:bodyPr/>
                    <a:lstStyle/>
                    <a:p>
                      <a:pPr marL="0" lvl="0" indent="0" algn="l" rtl="0">
                        <a:lnSpc>
                          <a:spcPct val="115000"/>
                        </a:lnSpc>
                        <a:spcBef>
                          <a:spcPts val="0"/>
                        </a:spcBef>
                        <a:spcAft>
                          <a:spcPts val="300"/>
                        </a:spcAft>
                        <a:buNone/>
                      </a:pPr>
                      <a:r>
                        <a:rPr lang="ja-JP" sz="1100"/>
                        <a:t>当該分類の「工数項目登録」画面に移動します。</a:t>
                      </a:r>
                      <a:endParaRPr sz="1100"/>
                    </a:p>
                  </a:txBody>
                  <a:tcPr marL="91425" marR="91425" marT="91425" marB="91425"/>
                </a:tc>
                <a:extLst>
                  <a:ext uri="{0D108BD9-81ED-4DB2-BD59-A6C34878D82A}">
                    <a16:rowId xmlns:a16="http://schemas.microsoft.com/office/drawing/2014/main" val="10006"/>
                  </a:ext>
                </a:extLst>
              </a:tr>
              <a:tr h="1036400">
                <a:tc>
                  <a:txBody>
                    <a:bodyPr/>
                    <a:lstStyle/>
                    <a:p>
                      <a:pPr marL="0" lvl="0" indent="0" algn="l" rtl="0">
                        <a:lnSpc>
                          <a:spcPct val="115000"/>
                        </a:lnSpc>
                        <a:spcBef>
                          <a:spcPts val="0"/>
                        </a:spcBef>
                        <a:spcAft>
                          <a:spcPts val="300"/>
                        </a:spcAft>
                        <a:buNone/>
                      </a:pPr>
                      <a:r>
                        <a:rPr lang="ja-JP" sz="1100"/>
                        <a:t>削除</a:t>
                      </a:r>
                      <a:endParaRPr sz="1100"/>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ja-JP" sz="1100"/>
                        <a:t>分類を削除します。</a:t>
                      </a:r>
                      <a:br>
                        <a:rPr lang="ja-JP" sz="1100"/>
                      </a:br>
                      <a:r>
                        <a:rPr lang="ja-JP" sz="1100"/>
                        <a:t>クリックすると、ポップアップで確認画面が表示されます。</a:t>
                      </a:r>
                      <a:br>
                        <a:rPr lang="ja-JP" sz="1100"/>
                      </a:br>
                      <a:r>
                        <a:rPr lang="ja-JP" sz="1100">
                          <a:solidFill>
                            <a:srgbClr val="FF0000"/>
                          </a:solidFill>
                        </a:rPr>
                        <a:t>削除に同意すると同時に実行され、取り消すことができません。</a:t>
                      </a:r>
                      <a:endParaRPr sz="1100">
                        <a:solidFill>
                          <a:srgbClr val="FF0000"/>
                        </a:solidFill>
                      </a:endParaRPr>
                    </a:p>
                    <a:p>
                      <a:pPr marL="0" lvl="0" indent="0" algn="l" rtl="0">
                        <a:lnSpc>
                          <a:spcPct val="115000"/>
                        </a:lnSpc>
                        <a:spcBef>
                          <a:spcPts val="300"/>
                        </a:spcBef>
                        <a:spcAft>
                          <a:spcPts val="300"/>
                        </a:spcAft>
                        <a:buNone/>
                      </a:pPr>
                      <a:r>
                        <a:rPr lang="ja-JP" sz="1100">
                          <a:solidFill>
                            <a:srgbClr val="FF0000"/>
                          </a:solidFill>
                        </a:rPr>
                        <a:t>※削除の実行を「取消」で取り消すことはできません。</a:t>
                      </a:r>
                      <a:br>
                        <a:rPr lang="ja-JP" sz="1100">
                          <a:solidFill>
                            <a:srgbClr val="FF0000"/>
                          </a:solidFill>
                        </a:rPr>
                      </a:br>
                      <a:r>
                        <a:rPr lang="ja-JP" sz="1100">
                          <a:solidFill>
                            <a:srgbClr val="FF0000"/>
                          </a:solidFill>
                        </a:rPr>
                        <a:t>「保存」を押さずに画面を閉じても削除は取り消されません。</a:t>
                      </a:r>
                      <a:endParaRPr sz="1100">
                        <a:solidFill>
                          <a:srgbClr val="FF0000"/>
                        </a:solidFill>
                      </a:endParaRPr>
                    </a:p>
                  </a:txBody>
                  <a:tcPr marL="91425" marR="91425" marT="91425" marB="91425"/>
                </a:tc>
                <a:extLst>
                  <a:ext uri="{0D108BD9-81ED-4DB2-BD59-A6C34878D82A}">
                    <a16:rowId xmlns:a16="http://schemas.microsoft.com/office/drawing/2014/main" val="10007"/>
                  </a:ext>
                </a:extLst>
              </a:tr>
              <a:tr h="343150">
                <a:tc>
                  <a:txBody>
                    <a:bodyPr/>
                    <a:lstStyle/>
                    <a:p>
                      <a:pPr marL="0" lvl="0" indent="0" algn="l" rtl="0">
                        <a:lnSpc>
                          <a:spcPct val="115000"/>
                        </a:lnSpc>
                        <a:spcBef>
                          <a:spcPts val="0"/>
                        </a:spcBef>
                        <a:spcAft>
                          <a:spcPts val="300"/>
                        </a:spcAft>
                        <a:buNone/>
                      </a:pPr>
                      <a:r>
                        <a:rPr lang="ja-JP" sz="1100"/>
                        <a:t>最終更新</a:t>
                      </a:r>
                      <a:endParaRPr sz="1100"/>
                    </a:p>
                  </a:txBody>
                  <a:tcPr marL="91425" marR="91425" marT="91425" marB="91425"/>
                </a:tc>
                <a:tc>
                  <a:txBody>
                    <a:bodyPr/>
                    <a:lstStyle/>
                    <a:p>
                      <a:pPr marL="0" lvl="0" indent="0" algn="l" rtl="0">
                        <a:lnSpc>
                          <a:spcPct val="115000"/>
                        </a:lnSpc>
                        <a:spcBef>
                          <a:spcPts val="0"/>
                        </a:spcBef>
                        <a:spcAft>
                          <a:spcPts val="300"/>
                        </a:spcAft>
                        <a:buNone/>
                      </a:pPr>
                      <a:r>
                        <a:rPr lang="ja-JP" sz="1100"/>
                        <a:t>最終更新日時と更新者（全権限管理者・グループ管理者）を表示します。</a:t>
                      </a:r>
                      <a:endParaRPr sz="1100"/>
                    </a:p>
                  </a:txBody>
                  <a:tcPr marL="91425" marR="91425" marT="91425" marB="91425"/>
                </a:tc>
                <a:extLst>
                  <a:ext uri="{0D108BD9-81ED-4DB2-BD59-A6C34878D82A}">
                    <a16:rowId xmlns:a16="http://schemas.microsoft.com/office/drawing/2014/main" val="10008"/>
                  </a:ext>
                </a:extLst>
              </a:tr>
              <a:tr h="343150">
                <a:tc>
                  <a:txBody>
                    <a:bodyPr/>
                    <a:lstStyle/>
                    <a:p>
                      <a:pPr marL="0" lvl="0" indent="0" algn="l" rtl="0">
                        <a:lnSpc>
                          <a:spcPct val="115000"/>
                        </a:lnSpc>
                        <a:spcBef>
                          <a:spcPts val="0"/>
                        </a:spcBef>
                        <a:spcAft>
                          <a:spcPts val="300"/>
                        </a:spcAft>
                        <a:buNone/>
                      </a:pPr>
                      <a:r>
                        <a:rPr lang="ja-JP" sz="1100"/>
                        <a:t>取消</a:t>
                      </a:r>
                      <a:endParaRPr sz="1100"/>
                    </a:p>
                  </a:txBody>
                  <a:tcPr marL="91425" marR="91425" marT="91425" marB="91425"/>
                </a:tc>
                <a:tc>
                  <a:txBody>
                    <a:bodyPr/>
                    <a:lstStyle/>
                    <a:p>
                      <a:pPr marL="0" lvl="0" indent="0" algn="l" rtl="0">
                        <a:lnSpc>
                          <a:spcPct val="115000"/>
                        </a:lnSpc>
                        <a:spcBef>
                          <a:spcPts val="0"/>
                        </a:spcBef>
                        <a:spcAft>
                          <a:spcPts val="300"/>
                        </a:spcAft>
                        <a:buNone/>
                      </a:pPr>
                      <a:r>
                        <a:rPr lang="ja-JP" sz="1100"/>
                        <a:t>並び順・チェックの変更を取り消します。保存後は取り消せません。</a:t>
                      </a:r>
                      <a:endParaRPr sz="1100"/>
                    </a:p>
                  </a:txBody>
                  <a:tcPr marL="91425" marR="91425" marT="91425" marB="91425"/>
                </a:tc>
                <a:extLst>
                  <a:ext uri="{0D108BD9-81ED-4DB2-BD59-A6C34878D82A}">
                    <a16:rowId xmlns:a16="http://schemas.microsoft.com/office/drawing/2014/main" val="10009"/>
                  </a:ext>
                </a:extLst>
              </a:tr>
              <a:tr h="343150">
                <a:tc>
                  <a:txBody>
                    <a:bodyPr/>
                    <a:lstStyle/>
                    <a:p>
                      <a:pPr marL="0" lvl="0" indent="0" algn="l" rtl="0">
                        <a:lnSpc>
                          <a:spcPct val="115000"/>
                        </a:lnSpc>
                        <a:spcBef>
                          <a:spcPts val="0"/>
                        </a:spcBef>
                        <a:spcAft>
                          <a:spcPts val="300"/>
                        </a:spcAft>
                        <a:buNone/>
                      </a:pPr>
                      <a:r>
                        <a:rPr lang="ja-JP" sz="1100"/>
                        <a:t>保存</a:t>
                      </a:r>
                      <a:endParaRPr sz="1100"/>
                    </a:p>
                  </a:txBody>
                  <a:tcPr marL="91425" marR="91425" marT="91425" marB="91425"/>
                </a:tc>
                <a:tc>
                  <a:txBody>
                    <a:bodyPr/>
                    <a:lstStyle/>
                    <a:p>
                      <a:pPr marL="0" lvl="0" indent="0" algn="l" rtl="0">
                        <a:lnSpc>
                          <a:spcPct val="115000"/>
                        </a:lnSpc>
                        <a:spcBef>
                          <a:spcPts val="0"/>
                        </a:spcBef>
                        <a:spcAft>
                          <a:spcPts val="300"/>
                        </a:spcAft>
                        <a:buNone/>
                      </a:pPr>
                      <a:r>
                        <a:rPr lang="ja-JP" sz="1100"/>
                        <a:t>並び順・チェックの変更を保存します。</a:t>
                      </a:r>
                      <a:endParaRPr sz="1100"/>
                    </a:p>
                  </a:txBody>
                  <a:tcPr marL="91425" marR="91425" marT="91425" marB="91425"/>
                </a:tc>
                <a:extLst>
                  <a:ext uri="{0D108BD9-81ED-4DB2-BD59-A6C34878D82A}">
                    <a16:rowId xmlns:a16="http://schemas.microsoft.com/office/drawing/2014/main" val="10010"/>
                  </a:ext>
                </a:extLst>
              </a:tr>
            </a:tbl>
          </a:graphicData>
        </a:graphic>
      </p:graphicFrame>
      <p:pic>
        <p:nvPicPr>
          <p:cNvPr id="977" name="Google Shape;977;g308d1ffc617_1_429"/>
          <p:cNvPicPr preferRelativeResize="0"/>
          <p:nvPr/>
        </p:nvPicPr>
        <p:blipFill>
          <a:blip r:embed="rId3">
            <a:alphaModFix/>
          </a:blip>
          <a:stretch>
            <a:fillRect/>
          </a:stretch>
        </p:blipFill>
        <p:spPr>
          <a:xfrm>
            <a:off x="393000" y="1363948"/>
            <a:ext cx="6071999" cy="1185831"/>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grpSp>
        <p:nvGrpSpPr>
          <p:cNvPr id="982" name="Google Shape;982;g308d1ffc617_1_527"/>
          <p:cNvGrpSpPr/>
          <p:nvPr/>
        </p:nvGrpSpPr>
        <p:grpSpPr>
          <a:xfrm>
            <a:off x="-2" y="348615"/>
            <a:ext cx="6857832" cy="57862"/>
            <a:chOff x="276445" y="1127055"/>
            <a:chExt cx="6241201" cy="45085"/>
          </a:xfrm>
        </p:grpSpPr>
        <p:cxnSp>
          <p:nvCxnSpPr>
            <p:cNvPr id="983" name="Google Shape;983;g308d1ffc617_1_527"/>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984" name="Google Shape;984;g308d1ffc617_1_527"/>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985" name="Google Shape;985;g308d1ffc617_1_527"/>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56</a:t>
            </a:fld>
            <a:endParaRPr/>
          </a:p>
        </p:txBody>
      </p:sp>
      <p:sp>
        <p:nvSpPr>
          <p:cNvPr id="986" name="Google Shape;986;g308d1ffc617_1_527"/>
          <p:cNvSpPr txBox="1">
            <a:spLocks noGrp="1"/>
          </p:cNvSpPr>
          <p:nvPr>
            <p:ph type="title"/>
          </p:nvPr>
        </p:nvSpPr>
        <p:spPr>
          <a:xfrm>
            <a:off x="359994" y="526817"/>
            <a:ext cx="6241200" cy="369300"/>
          </a:xfrm>
          <a:prstGeom prst="rect">
            <a:avLst/>
          </a:prstGeom>
          <a:noFill/>
          <a:ln>
            <a:noFill/>
          </a:ln>
        </p:spPr>
        <p:txBody>
          <a:bodyPr spcFirstLastPara="1" wrap="square" lIns="91425" tIns="45700" rIns="91425" bIns="45700" anchor="b" anchorCtr="0">
            <a:sp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２．工数管理の利用を開始する</a:t>
            </a:r>
            <a:endParaRPr sz="1800" b="1">
              <a:latin typeface="Arial"/>
              <a:ea typeface="Arial"/>
              <a:cs typeface="Arial"/>
              <a:sym typeface="Arial"/>
            </a:endParaRPr>
          </a:p>
        </p:txBody>
      </p:sp>
      <p:cxnSp>
        <p:nvCxnSpPr>
          <p:cNvPr id="987" name="Google Shape;987;g308d1ffc617_1_527"/>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988" name="Google Shape;988;g308d1ffc617_1_527"/>
          <p:cNvSpPr txBox="1"/>
          <p:nvPr/>
        </p:nvSpPr>
        <p:spPr>
          <a:xfrm>
            <a:off x="360375" y="1094400"/>
            <a:ext cx="6119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500"/>
              </a:spcAft>
              <a:buClr>
                <a:srgbClr val="7F7F7F"/>
              </a:buClr>
              <a:buSzPts val="1050"/>
              <a:buFont typeface="Calibri"/>
              <a:buNone/>
            </a:pPr>
            <a:r>
              <a:rPr lang="ja-JP" b="1" i="0" u="none" strike="noStrike" cap="none">
                <a:solidFill>
                  <a:schemeClr val="dk1"/>
                </a:solidFill>
              </a:rPr>
              <a:t>工数</a:t>
            </a:r>
            <a:r>
              <a:rPr lang="ja-JP" b="1">
                <a:solidFill>
                  <a:schemeClr val="dk1"/>
                </a:solidFill>
              </a:rPr>
              <a:t>項目（</a:t>
            </a:r>
            <a:r>
              <a:rPr lang="ja-JP" b="1" u="sng">
                <a:solidFill>
                  <a:schemeClr val="hlink"/>
                </a:solidFill>
                <a:hlinkClick r:id="rId3"/>
              </a:rPr>
              <a:t>ヘルプページ</a:t>
            </a:r>
            <a:r>
              <a:rPr lang="ja-JP" b="1">
                <a:solidFill>
                  <a:schemeClr val="dk1"/>
                </a:solidFill>
              </a:rPr>
              <a:t>）</a:t>
            </a:r>
            <a:endParaRPr b="1" i="0" u="none" strike="noStrike" cap="none">
              <a:solidFill>
                <a:srgbClr val="000000"/>
              </a:solidFill>
            </a:endParaRPr>
          </a:p>
        </p:txBody>
      </p:sp>
      <p:sp>
        <p:nvSpPr>
          <p:cNvPr id="989" name="Google Shape;989;g308d1ffc617_1_527"/>
          <p:cNvSpPr txBox="1"/>
          <p:nvPr/>
        </p:nvSpPr>
        <p:spPr>
          <a:xfrm>
            <a:off x="369150" y="5636683"/>
            <a:ext cx="6119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500"/>
              </a:spcAft>
              <a:buClr>
                <a:srgbClr val="7F7F7F"/>
              </a:buClr>
              <a:buSzPts val="1050"/>
              <a:buFont typeface="Calibri"/>
              <a:buNone/>
            </a:pPr>
            <a:r>
              <a:rPr lang="ja-JP" sz="1100" b="1">
                <a:solidFill>
                  <a:schemeClr val="dk1"/>
                </a:solidFill>
              </a:rPr>
              <a:t>1. 工数項目を登録したい分類のタブを選択する</a:t>
            </a:r>
            <a:endParaRPr sz="1100" b="1" i="0" u="none" strike="noStrike" cap="none">
              <a:solidFill>
                <a:srgbClr val="000000"/>
              </a:solidFill>
            </a:endParaRPr>
          </a:p>
        </p:txBody>
      </p:sp>
      <p:sp>
        <p:nvSpPr>
          <p:cNvPr id="990" name="Google Shape;990;g308d1ffc617_1_527"/>
          <p:cNvSpPr txBox="1"/>
          <p:nvPr/>
        </p:nvSpPr>
        <p:spPr>
          <a:xfrm>
            <a:off x="369150" y="7377375"/>
            <a:ext cx="6119700" cy="6681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500"/>
              </a:spcAft>
              <a:buClr>
                <a:schemeClr val="dk1"/>
              </a:buClr>
              <a:buSzPts val="1100"/>
              <a:buFont typeface="Arial"/>
              <a:buNone/>
            </a:pPr>
            <a:r>
              <a:rPr lang="ja-JP" sz="1100">
                <a:solidFill>
                  <a:schemeClr val="dk1"/>
                </a:solidFill>
              </a:rPr>
              <a:t>工数項目を登録したい分類のタブを選択します。</a:t>
            </a:r>
            <a:br>
              <a:rPr lang="ja-JP" sz="1100">
                <a:solidFill>
                  <a:schemeClr val="dk1"/>
                </a:solidFill>
              </a:rPr>
            </a:br>
            <a:r>
              <a:rPr lang="ja-JP" sz="1100">
                <a:solidFill>
                  <a:schemeClr val="dk1"/>
                </a:solidFill>
              </a:rPr>
              <a:t>適当な分類が無い場合は「分類設定へ」をクリックして工数分類画面に移動し、新規作成して</a:t>
            </a:r>
            <a:br>
              <a:rPr lang="ja-JP" sz="1100">
                <a:solidFill>
                  <a:schemeClr val="dk1"/>
                </a:solidFill>
              </a:rPr>
            </a:br>
            <a:r>
              <a:rPr lang="ja-JP" sz="1100">
                <a:solidFill>
                  <a:schemeClr val="dk1"/>
                </a:solidFill>
              </a:rPr>
              <a:t>ください。</a:t>
            </a:r>
            <a:endParaRPr sz="1100">
              <a:solidFill>
                <a:schemeClr val="dk1"/>
              </a:solidFill>
            </a:endParaRPr>
          </a:p>
        </p:txBody>
      </p:sp>
      <p:pic>
        <p:nvPicPr>
          <p:cNvPr id="991" name="Google Shape;991;g308d1ffc617_1_527"/>
          <p:cNvPicPr preferRelativeResize="0"/>
          <p:nvPr/>
        </p:nvPicPr>
        <p:blipFill>
          <a:blip r:embed="rId4">
            <a:alphaModFix/>
          </a:blip>
          <a:stretch>
            <a:fillRect/>
          </a:stretch>
        </p:blipFill>
        <p:spPr>
          <a:xfrm>
            <a:off x="1359616" y="6008017"/>
            <a:ext cx="4138768" cy="1259625"/>
          </a:xfrm>
          <a:prstGeom prst="rect">
            <a:avLst/>
          </a:prstGeom>
          <a:noFill/>
          <a:ln>
            <a:noFill/>
          </a:ln>
        </p:spPr>
      </p:pic>
      <p:sp>
        <p:nvSpPr>
          <p:cNvPr id="992" name="Google Shape;992;g308d1ffc617_1_527"/>
          <p:cNvSpPr txBox="1"/>
          <p:nvPr/>
        </p:nvSpPr>
        <p:spPr>
          <a:xfrm>
            <a:off x="360375" y="3878417"/>
            <a:ext cx="6119700" cy="7320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100"/>
              <a:buFont typeface="Arial"/>
              <a:buNone/>
            </a:pPr>
            <a:r>
              <a:rPr lang="ja-JP" sz="1100">
                <a:solidFill>
                  <a:schemeClr val="dk1"/>
                </a:solidFill>
              </a:rPr>
              <a:t>工数管理→分類・項目→項目（工数項目）</a:t>
            </a:r>
            <a:endParaRPr sz="1100" i="0" u="none" strike="noStrike" cap="none">
              <a:solidFill>
                <a:schemeClr val="dk1"/>
              </a:solidFill>
            </a:endParaRPr>
          </a:p>
          <a:p>
            <a:pPr marL="0" lvl="0" indent="0" algn="l" rtl="0">
              <a:lnSpc>
                <a:spcPct val="120000"/>
              </a:lnSpc>
              <a:spcBef>
                <a:spcPts val="500"/>
              </a:spcBef>
              <a:spcAft>
                <a:spcPts val="0"/>
              </a:spcAft>
              <a:buClr>
                <a:schemeClr val="dk1"/>
              </a:buClr>
              <a:buSzPts val="1100"/>
              <a:buFont typeface="Arial"/>
              <a:buNone/>
            </a:pPr>
            <a:r>
              <a:rPr lang="ja-JP" sz="1100">
                <a:solidFill>
                  <a:schemeClr val="dk1"/>
                </a:solidFill>
              </a:rPr>
              <a:t>「工数項目」とは、プロジェクトやタスク単体にあたるものです。</a:t>
            </a:r>
            <a:br>
              <a:rPr lang="ja-JP" sz="1100">
                <a:solidFill>
                  <a:schemeClr val="dk1"/>
                </a:solidFill>
              </a:rPr>
            </a:br>
            <a:r>
              <a:rPr lang="ja-JP" sz="1100">
                <a:solidFill>
                  <a:schemeClr val="dk1"/>
                </a:solidFill>
              </a:rPr>
              <a:t>前もって作成した分類に登録するかたちで工数項目を作成します。</a:t>
            </a:r>
            <a:endParaRPr sz="1100">
              <a:solidFill>
                <a:schemeClr val="dk1"/>
              </a:solidFill>
            </a:endParaRPr>
          </a:p>
        </p:txBody>
      </p:sp>
      <p:sp>
        <p:nvSpPr>
          <p:cNvPr id="993" name="Google Shape;993;g308d1ffc617_1_527"/>
          <p:cNvSpPr/>
          <p:nvPr/>
        </p:nvSpPr>
        <p:spPr>
          <a:xfrm>
            <a:off x="941400" y="4732850"/>
            <a:ext cx="4975200" cy="679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20000"/>
              </a:lnSpc>
              <a:spcBef>
                <a:spcPts val="500"/>
              </a:spcBef>
              <a:spcAft>
                <a:spcPts val="0"/>
              </a:spcAft>
              <a:buNone/>
            </a:pPr>
            <a:r>
              <a:rPr lang="ja-JP" sz="1100">
                <a:solidFill>
                  <a:schemeClr val="dk1"/>
                </a:solidFill>
              </a:rPr>
              <a:t>例）</a:t>
            </a:r>
            <a:br>
              <a:rPr lang="ja-JP" sz="1100">
                <a:solidFill>
                  <a:schemeClr val="dk1"/>
                </a:solidFill>
              </a:rPr>
            </a:br>
            <a:r>
              <a:rPr lang="ja-JP" sz="1100">
                <a:solidFill>
                  <a:schemeClr val="dk1"/>
                </a:solidFill>
              </a:rPr>
              <a:t>「分類：プロジェクト」＞「項目：新商品開発」</a:t>
            </a:r>
            <a:br>
              <a:rPr lang="ja-JP" sz="1100">
                <a:solidFill>
                  <a:schemeClr val="dk1"/>
                </a:solidFill>
              </a:rPr>
            </a:br>
            <a:r>
              <a:rPr lang="ja-JP" sz="1100">
                <a:solidFill>
                  <a:schemeClr val="dk1"/>
                </a:solidFill>
              </a:rPr>
              <a:t>「分類：タスク」＞「項目：資料作成」</a:t>
            </a:r>
            <a:endParaRPr sz="1100"/>
          </a:p>
        </p:txBody>
      </p:sp>
      <p:pic>
        <p:nvPicPr>
          <p:cNvPr id="994" name="Google Shape;994;g308d1ffc617_1_527"/>
          <p:cNvPicPr preferRelativeResize="0"/>
          <p:nvPr/>
        </p:nvPicPr>
        <p:blipFill>
          <a:blip r:embed="rId5">
            <a:alphaModFix/>
          </a:blip>
          <a:stretch>
            <a:fillRect/>
          </a:stretch>
        </p:blipFill>
        <p:spPr>
          <a:xfrm>
            <a:off x="550538" y="1524633"/>
            <a:ext cx="5756925" cy="223135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grpSp>
        <p:nvGrpSpPr>
          <p:cNvPr id="999" name="Google Shape;999;g308d1ffc617_1_551"/>
          <p:cNvGrpSpPr/>
          <p:nvPr/>
        </p:nvGrpSpPr>
        <p:grpSpPr>
          <a:xfrm>
            <a:off x="-2" y="348615"/>
            <a:ext cx="6857832" cy="57862"/>
            <a:chOff x="276445" y="1127055"/>
            <a:chExt cx="6241201" cy="45085"/>
          </a:xfrm>
        </p:grpSpPr>
        <p:cxnSp>
          <p:nvCxnSpPr>
            <p:cNvPr id="1000" name="Google Shape;1000;g308d1ffc617_1_551"/>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1001" name="Google Shape;1001;g308d1ffc617_1_551"/>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1002" name="Google Shape;1002;g308d1ffc617_1_551"/>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57</a:t>
            </a:fld>
            <a:endParaRPr/>
          </a:p>
        </p:txBody>
      </p:sp>
      <p:sp>
        <p:nvSpPr>
          <p:cNvPr id="1003" name="Google Shape;1003;g308d1ffc617_1_551"/>
          <p:cNvSpPr txBox="1">
            <a:spLocks noGrp="1"/>
          </p:cNvSpPr>
          <p:nvPr>
            <p:ph type="title"/>
          </p:nvPr>
        </p:nvSpPr>
        <p:spPr>
          <a:xfrm>
            <a:off x="359994" y="526817"/>
            <a:ext cx="6241200" cy="369300"/>
          </a:xfrm>
          <a:prstGeom prst="rect">
            <a:avLst/>
          </a:prstGeom>
          <a:noFill/>
          <a:ln>
            <a:noFill/>
          </a:ln>
        </p:spPr>
        <p:txBody>
          <a:bodyPr spcFirstLastPara="1" wrap="square" lIns="91425" tIns="45700" rIns="91425" bIns="45700" anchor="b" anchorCtr="0">
            <a:sp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２．工数管理の利用を開始する</a:t>
            </a:r>
            <a:endParaRPr sz="1800" b="1">
              <a:latin typeface="Arial"/>
              <a:ea typeface="Arial"/>
              <a:cs typeface="Arial"/>
              <a:sym typeface="Arial"/>
            </a:endParaRPr>
          </a:p>
        </p:txBody>
      </p:sp>
      <p:cxnSp>
        <p:nvCxnSpPr>
          <p:cNvPr id="1004" name="Google Shape;1004;g308d1ffc617_1_551"/>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1005" name="Google Shape;1005;g308d1ffc617_1_551"/>
          <p:cNvSpPr txBox="1"/>
          <p:nvPr/>
        </p:nvSpPr>
        <p:spPr>
          <a:xfrm>
            <a:off x="369150" y="1108675"/>
            <a:ext cx="6119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500"/>
              </a:spcAft>
              <a:buClr>
                <a:srgbClr val="7F7F7F"/>
              </a:buClr>
              <a:buSzPts val="1050"/>
              <a:buFont typeface="Calibri"/>
              <a:buNone/>
            </a:pPr>
            <a:r>
              <a:rPr lang="ja-JP" sz="1100" b="1">
                <a:solidFill>
                  <a:schemeClr val="dk1"/>
                </a:solidFill>
              </a:rPr>
              <a:t>2. 新規登録画面に移動する</a:t>
            </a:r>
            <a:endParaRPr sz="1100" b="1" i="0" u="none" strike="noStrike" cap="none">
              <a:solidFill>
                <a:srgbClr val="000000"/>
              </a:solidFill>
            </a:endParaRPr>
          </a:p>
        </p:txBody>
      </p:sp>
      <p:sp>
        <p:nvSpPr>
          <p:cNvPr id="1006" name="Google Shape;1006;g308d1ffc617_1_551"/>
          <p:cNvSpPr txBox="1"/>
          <p:nvPr/>
        </p:nvSpPr>
        <p:spPr>
          <a:xfrm>
            <a:off x="369150" y="2829959"/>
            <a:ext cx="6119700" cy="2616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500"/>
              </a:spcAft>
              <a:buClr>
                <a:schemeClr val="dk1"/>
              </a:buClr>
              <a:buSzPts val="1100"/>
              <a:buFont typeface="Arial"/>
              <a:buNone/>
            </a:pPr>
            <a:r>
              <a:rPr lang="ja-JP" sz="1100">
                <a:solidFill>
                  <a:schemeClr val="dk1"/>
                </a:solidFill>
              </a:rPr>
              <a:t>「項目登録」ボタンをクリックして新規登録画面に移動します。</a:t>
            </a:r>
            <a:endParaRPr sz="1100">
              <a:solidFill>
                <a:schemeClr val="dk1"/>
              </a:solidFill>
            </a:endParaRPr>
          </a:p>
        </p:txBody>
      </p:sp>
      <p:sp>
        <p:nvSpPr>
          <p:cNvPr id="1007" name="Google Shape;1007;g308d1ffc617_1_551"/>
          <p:cNvSpPr txBox="1"/>
          <p:nvPr/>
        </p:nvSpPr>
        <p:spPr>
          <a:xfrm>
            <a:off x="369150" y="3252869"/>
            <a:ext cx="6119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500"/>
              </a:spcAft>
              <a:buClr>
                <a:srgbClr val="7F7F7F"/>
              </a:buClr>
              <a:buSzPts val="1050"/>
              <a:buFont typeface="Calibri"/>
              <a:buNone/>
            </a:pPr>
            <a:r>
              <a:rPr lang="ja-JP" sz="1100" b="1">
                <a:solidFill>
                  <a:schemeClr val="dk1"/>
                </a:solidFill>
              </a:rPr>
              <a:t>3. コード・名称を入力する</a:t>
            </a:r>
            <a:endParaRPr sz="1100" b="1" i="0" u="none" strike="noStrike" cap="none">
              <a:solidFill>
                <a:srgbClr val="000000"/>
              </a:solidFill>
            </a:endParaRPr>
          </a:p>
        </p:txBody>
      </p:sp>
      <p:sp>
        <p:nvSpPr>
          <p:cNvPr id="1008" name="Google Shape;1008;g308d1ffc617_1_551"/>
          <p:cNvSpPr txBox="1"/>
          <p:nvPr/>
        </p:nvSpPr>
        <p:spPr>
          <a:xfrm>
            <a:off x="369150" y="5198265"/>
            <a:ext cx="6119700" cy="2616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500"/>
              </a:spcAft>
              <a:buClr>
                <a:schemeClr val="dk1"/>
              </a:buClr>
              <a:buSzPts val="1100"/>
              <a:buFont typeface="Arial"/>
              <a:buNone/>
            </a:pPr>
            <a:r>
              <a:rPr lang="ja-JP" sz="1100">
                <a:solidFill>
                  <a:schemeClr val="dk1"/>
                </a:solidFill>
              </a:rPr>
              <a:t>工数項目のコード、名称を入力して「登録」をクリックします。</a:t>
            </a:r>
            <a:endParaRPr sz="1100">
              <a:solidFill>
                <a:schemeClr val="dk1"/>
              </a:solidFill>
            </a:endParaRPr>
          </a:p>
        </p:txBody>
      </p:sp>
      <p:graphicFrame>
        <p:nvGraphicFramePr>
          <p:cNvPr id="1009" name="Google Shape;1009;g308d1ffc617_1_551"/>
          <p:cNvGraphicFramePr/>
          <p:nvPr/>
        </p:nvGraphicFramePr>
        <p:xfrm>
          <a:off x="541200" y="5544975"/>
          <a:ext cx="3000000" cy="3000000"/>
        </p:xfrm>
        <a:graphic>
          <a:graphicData uri="http://schemas.openxmlformats.org/drawingml/2006/table">
            <a:tbl>
              <a:tblPr>
                <a:noFill/>
                <a:tableStyleId>{217FE3F6-2F40-4425-9D4F-AE7FD7EA551A}</a:tableStyleId>
              </a:tblPr>
              <a:tblGrid>
                <a:gridCol w="1661650">
                  <a:extLst>
                    <a:ext uri="{9D8B030D-6E8A-4147-A177-3AD203B41FA5}">
                      <a16:colId xmlns:a16="http://schemas.microsoft.com/office/drawing/2014/main" val="20000"/>
                    </a:ext>
                  </a:extLst>
                </a:gridCol>
                <a:gridCol w="4113950">
                  <a:extLst>
                    <a:ext uri="{9D8B030D-6E8A-4147-A177-3AD203B41FA5}">
                      <a16:colId xmlns:a16="http://schemas.microsoft.com/office/drawing/2014/main" val="20001"/>
                    </a:ext>
                  </a:extLst>
                </a:gridCol>
              </a:tblGrid>
              <a:tr h="322575">
                <a:tc>
                  <a:txBody>
                    <a:bodyPr/>
                    <a:lstStyle/>
                    <a:p>
                      <a:pPr marL="0" lvl="0" indent="0" algn="ctr" rtl="0">
                        <a:lnSpc>
                          <a:spcPct val="120000"/>
                        </a:lnSpc>
                        <a:spcBef>
                          <a:spcPts val="0"/>
                        </a:spcBef>
                        <a:spcAft>
                          <a:spcPts val="500"/>
                        </a:spcAft>
                        <a:buNone/>
                      </a:pPr>
                      <a:r>
                        <a:rPr lang="ja-JP" sz="1100"/>
                        <a:t>画面表示</a:t>
                      </a:r>
                      <a:endParaRPr sz="1100"/>
                    </a:p>
                  </a:txBody>
                  <a:tcPr marL="91425" marR="91425" marT="91425" marB="91425">
                    <a:solidFill>
                      <a:srgbClr val="CFE2F3"/>
                    </a:solidFill>
                  </a:tcPr>
                </a:tc>
                <a:tc>
                  <a:txBody>
                    <a:bodyPr/>
                    <a:lstStyle/>
                    <a:p>
                      <a:pPr marL="0" lvl="0" indent="0" algn="ctr" rtl="0">
                        <a:lnSpc>
                          <a:spcPct val="120000"/>
                        </a:lnSpc>
                        <a:spcBef>
                          <a:spcPts val="0"/>
                        </a:spcBef>
                        <a:spcAft>
                          <a:spcPts val="500"/>
                        </a:spcAft>
                        <a:buNone/>
                      </a:pPr>
                      <a:r>
                        <a:rPr lang="ja-JP" sz="1100"/>
                        <a:t>説明</a:t>
                      </a:r>
                      <a:endParaRPr sz="1100"/>
                    </a:p>
                  </a:txBody>
                  <a:tcPr marL="91425" marR="91425" marT="91425" marB="91425">
                    <a:solidFill>
                      <a:srgbClr val="CFE2F3"/>
                    </a:solidFill>
                  </a:tcPr>
                </a:tc>
                <a:extLst>
                  <a:ext uri="{0D108BD9-81ED-4DB2-BD59-A6C34878D82A}">
                    <a16:rowId xmlns:a16="http://schemas.microsoft.com/office/drawing/2014/main" val="10000"/>
                  </a:ext>
                </a:extLst>
              </a:tr>
              <a:tr h="527850">
                <a:tc>
                  <a:txBody>
                    <a:bodyPr/>
                    <a:lstStyle/>
                    <a:p>
                      <a:pPr marL="0" lvl="0" indent="0" algn="l" rtl="0">
                        <a:lnSpc>
                          <a:spcPct val="120000"/>
                        </a:lnSpc>
                        <a:spcBef>
                          <a:spcPts val="0"/>
                        </a:spcBef>
                        <a:spcAft>
                          <a:spcPts val="500"/>
                        </a:spcAft>
                        <a:buNone/>
                      </a:pPr>
                      <a:r>
                        <a:rPr lang="ja-JP" sz="1100"/>
                        <a:t>分類</a:t>
                      </a:r>
                      <a:endParaRPr sz="1100"/>
                    </a:p>
                  </a:txBody>
                  <a:tcPr marL="91425" marR="91425" marT="91425" marB="91425"/>
                </a:tc>
                <a:tc>
                  <a:txBody>
                    <a:bodyPr/>
                    <a:lstStyle/>
                    <a:p>
                      <a:pPr marL="0" lvl="0" indent="0" algn="l" rtl="0">
                        <a:lnSpc>
                          <a:spcPct val="120000"/>
                        </a:lnSpc>
                        <a:spcBef>
                          <a:spcPts val="0"/>
                        </a:spcBef>
                        <a:spcAft>
                          <a:spcPts val="0"/>
                        </a:spcAft>
                        <a:buNone/>
                      </a:pPr>
                      <a:r>
                        <a:rPr lang="ja-JP" sz="1100"/>
                        <a:t>分類の名称を入力します。</a:t>
                      </a:r>
                      <a:endParaRPr sz="1100"/>
                    </a:p>
                    <a:p>
                      <a:pPr marL="0" lvl="0" indent="0" algn="l" rtl="0">
                        <a:lnSpc>
                          <a:spcPct val="120000"/>
                        </a:lnSpc>
                        <a:spcBef>
                          <a:spcPts val="500"/>
                        </a:spcBef>
                        <a:spcAft>
                          <a:spcPts val="500"/>
                        </a:spcAft>
                        <a:buNone/>
                      </a:pPr>
                      <a:r>
                        <a:rPr lang="ja-JP" sz="1100"/>
                        <a:t>例）プロジェクト、タスク、その他</a:t>
                      </a:r>
                      <a:endParaRPr sz="1100"/>
                    </a:p>
                  </a:txBody>
                  <a:tcPr marL="91425" marR="91425" marT="91425" marB="91425"/>
                </a:tc>
                <a:extLst>
                  <a:ext uri="{0D108BD9-81ED-4DB2-BD59-A6C34878D82A}">
                    <a16:rowId xmlns:a16="http://schemas.microsoft.com/office/drawing/2014/main" val="10001"/>
                  </a:ext>
                </a:extLst>
              </a:tr>
              <a:tr h="696475">
                <a:tc rowSpan="2">
                  <a:txBody>
                    <a:bodyPr/>
                    <a:lstStyle/>
                    <a:p>
                      <a:pPr marL="0" lvl="0" indent="0" algn="l" rtl="0">
                        <a:lnSpc>
                          <a:spcPct val="120000"/>
                        </a:lnSpc>
                        <a:spcBef>
                          <a:spcPts val="0"/>
                        </a:spcBef>
                        <a:spcAft>
                          <a:spcPts val="500"/>
                        </a:spcAft>
                        <a:buNone/>
                      </a:pPr>
                      <a:r>
                        <a:rPr lang="ja-JP" sz="1100"/>
                        <a:t>項目</a:t>
                      </a:r>
                      <a:endParaRPr sz="1100"/>
                    </a:p>
                  </a:txBody>
                  <a:tcPr marL="91425" marR="91425" marT="91425" marB="91425"/>
                </a:tc>
                <a:tc>
                  <a:txBody>
                    <a:bodyPr/>
                    <a:lstStyle/>
                    <a:p>
                      <a:pPr marL="0" lvl="0" indent="0" algn="l" rtl="0">
                        <a:lnSpc>
                          <a:spcPct val="120000"/>
                        </a:lnSpc>
                        <a:spcBef>
                          <a:spcPts val="0"/>
                        </a:spcBef>
                        <a:spcAft>
                          <a:spcPts val="0"/>
                        </a:spcAft>
                        <a:buNone/>
                      </a:pPr>
                      <a:r>
                        <a:rPr lang="ja-JP" sz="1100"/>
                        <a:t>・コード</a:t>
                      </a:r>
                      <a:endParaRPr sz="1100"/>
                    </a:p>
                    <a:p>
                      <a:pPr marL="0" lvl="0" indent="0" algn="l" rtl="0">
                        <a:lnSpc>
                          <a:spcPct val="120000"/>
                        </a:lnSpc>
                        <a:spcBef>
                          <a:spcPts val="500"/>
                        </a:spcBef>
                        <a:spcAft>
                          <a:spcPts val="500"/>
                        </a:spcAft>
                        <a:buNone/>
                      </a:pPr>
                      <a:r>
                        <a:rPr lang="ja-JP" sz="1100"/>
                        <a:t>工数項目コードを入力します。</a:t>
                      </a:r>
                      <a:br>
                        <a:rPr lang="ja-JP" sz="1100"/>
                      </a:br>
                      <a:r>
                        <a:rPr lang="ja-JP" sz="1100"/>
                        <a:t>半角全角を問わず英数字、かな、記号が使用可能です。</a:t>
                      </a:r>
                      <a:endParaRPr sz="1100"/>
                    </a:p>
                  </a:txBody>
                  <a:tcPr marL="91425" marR="91425" marT="91425" marB="91425"/>
                </a:tc>
                <a:extLst>
                  <a:ext uri="{0D108BD9-81ED-4DB2-BD59-A6C34878D82A}">
                    <a16:rowId xmlns:a16="http://schemas.microsoft.com/office/drawing/2014/main" val="10002"/>
                  </a:ext>
                </a:extLst>
              </a:tr>
              <a:tr h="696475">
                <a:tc vMerge="1">
                  <a:txBody>
                    <a:bodyPr/>
                    <a:lstStyle/>
                    <a:p>
                      <a:endParaRPr lang="ja-JP"/>
                    </a:p>
                  </a:txBody>
                  <a:tcPr/>
                </a:tc>
                <a:tc>
                  <a:txBody>
                    <a:bodyPr/>
                    <a:lstStyle/>
                    <a:p>
                      <a:pPr marL="0" lvl="0" indent="0" algn="l" rtl="0">
                        <a:lnSpc>
                          <a:spcPct val="120000"/>
                        </a:lnSpc>
                        <a:spcBef>
                          <a:spcPts val="0"/>
                        </a:spcBef>
                        <a:spcAft>
                          <a:spcPts val="0"/>
                        </a:spcAft>
                        <a:buNone/>
                      </a:pPr>
                      <a:r>
                        <a:rPr lang="ja-JP" sz="1100"/>
                        <a:t>・名称</a:t>
                      </a:r>
                      <a:endParaRPr sz="1100"/>
                    </a:p>
                    <a:p>
                      <a:pPr marL="0" lvl="0" indent="0" algn="l" rtl="0">
                        <a:lnSpc>
                          <a:spcPct val="120000"/>
                        </a:lnSpc>
                        <a:spcBef>
                          <a:spcPts val="500"/>
                        </a:spcBef>
                        <a:spcAft>
                          <a:spcPts val="500"/>
                        </a:spcAft>
                        <a:buNone/>
                      </a:pPr>
                      <a:r>
                        <a:rPr lang="ja-JP" sz="1100"/>
                        <a:t>工数項目の名称を入力します。</a:t>
                      </a:r>
                      <a:br>
                        <a:rPr lang="ja-JP" sz="1100"/>
                      </a:br>
                      <a:r>
                        <a:rPr lang="ja-JP" sz="1100"/>
                        <a:t>プロジェクト名やタスク名などが名称にあたります。</a:t>
                      </a:r>
                      <a:endParaRPr sz="1100"/>
                    </a:p>
                  </a:txBody>
                  <a:tcPr marL="91425" marR="91425" marT="91425" marB="91425"/>
                </a:tc>
                <a:extLst>
                  <a:ext uri="{0D108BD9-81ED-4DB2-BD59-A6C34878D82A}">
                    <a16:rowId xmlns:a16="http://schemas.microsoft.com/office/drawing/2014/main" val="10003"/>
                  </a:ext>
                </a:extLst>
              </a:tr>
            </a:tbl>
          </a:graphicData>
        </a:graphic>
      </p:graphicFrame>
      <p:pic>
        <p:nvPicPr>
          <p:cNvPr id="1010" name="Google Shape;1010;g308d1ffc617_1_551"/>
          <p:cNvPicPr preferRelativeResize="0"/>
          <p:nvPr/>
        </p:nvPicPr>
        <p:blipFill>
          <a:blip r:embed="rId3">
            <a:alphaModFix/>
          </a:blip>
          <a:stretch>
            <a:fillRect/>
          </a:stretch>
        </p:blipFill>
        <p:spPr>
          <a:xfrm>
            <a:off x="541200" y="1455385"/>
            <a:ext cx="5775601" cy="1289463"/>
          </a:xfrm>
          <a:prstGeom prst="rect">
            <a:avLst/>
          </a:prstGeom>
          <a:noFill/>
          <a:ln>
            <a:noFill/>
          </a:ln>
        </p:spPr>
      </p:pic>
      <p:pic>
        <p:nvPicPr>
          <p:cNvPr id="1011" name="Google Shape;1011;g308d1ffc617_1_551"/>
          <p:cNvPicPr preferRelativeResize="0"/>
          <p:nvPr/>
        </p:nvPicPr>
        <p:blipFill>
          <a:blip r:embed="rId4">
            <a:alphaModFix/>
          </a:blip>
          <a:stretch>
            <a:fillRect/>
          </a:stretch>
        </p:blipFill>
        <p:spPr>
          <a:xfrm>
            <a:off x="376197" y="3599580"/>
            <a:ext cx="6105607" cy="151357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grpSp>
        <p:nvGrpSpPr>
          <p:cNvPr id="1016" name="Google Shape;1016;g308d1ffc617_1_576"/>
          <p:cNvGrpSpPr/>
          <p:nvPr/>
        </p:nvGrpSpPr>
        <p:grpSpPr>
          <a:xfrm>
            <a:off x="-2" y="348615"/>
            <a:ext cx="6857832" cy="57862"/>
            <a:chOff x="276445" y="1127055"/>
            <a:chExt cx="6241201" cy="45085"/>
          </a:xfrm>
        </p:grpSpPr>
        <p:cxnSp>
          <p:nvCxnSpPr>
            <p:cNvPr id="1017" name="Google Shape;1017;g308d1ffc617_1_576"/>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1018" name="Google Shape;1018;g308d1ffc617_1_576"/>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1019" name="Google Shape;1019;g308d1ffc617_1_576"/>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58</a:t>
            </a:fld>
            <a:endParaRPr/>
          </a:p>
        </p:txBody>
      </p:sp>
      <p:sp>
        <p:nvSpPr>
          <p:cNvPr id="1020" name="Google Shape;1020;g308d1ffc617_1_576"/>
          <p:cNvSpPr txBox="1">
            <a:spLocks noGrp="1"/>
          </p:cNvSpPr>
          <p:nvPr>
            <p:ph type="title"/>
          </p:nvPr>
        </p:nvSpPr>
        <p:spPr>
          <a:xfrm>
            <a:off x="359994" y="526817"/>
            <a:ext cx="6241200" cy="369300"/>
          </a:xfrm>
          <a:prstGeom prst="rect">
            <a:avLst/>
          </a:prstGeom>
          <a:noFill/>
          <a:ln>
            <a:noFill/>
          </a:ln>
        </p:spPr>
        <p:txBody>
          <a:bodyPr spcFirstLastPara="1" wrap="square" lIns="91425" tIns="45700" rIns="91425" bIns="45700" anchor="b" anchorCtr="0">
            <a:sp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２．工数管理の利用を開始する</a:t>
            </a:r>
            <a:endParaRPr sz="1800" b="1">
              <a:latin typeface="Arial"/>
              <a:ea typeface="Arial"/>
              <a:cs typeface="Arial"/>
              <a:sym typeface="Arial"/>
            </a:endParaRPr>
          </a:p>
        </p:txBody>
      </p:sp>
      <p:cxnSp>
        <p:nvCxnSpPr>
          <p:cNvPr id="1021" name="Google Shape;1021;g308d1ffc617_1_576"/>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1022" name="Google Shape;1022;g308d1ffc617_1_576"/>
          <p:cNvSpPr txBox="1"/>
          <p:nvPr/>
        </p:nvSpPr>
        <p:spPr>
          <a:xfrm>
            <a:off x="369150" y="1108675"/>
            <a:ext cx="6119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500"/>
              </a:spcAft>
              <a:buClr>
                <a:srgbClr val="7F7F7F"/>
              </a:buClr>
              <a:buSzPts val="1050"/>
              <a:buFont typeface="Calibri"/>
              <a:buNone/>
            </a:pPr>
            <a:r>
              <a:rPr lang="ja-JP" sz="1100" b="1">
                <a:solidFill>
                  <a:schemeClr val="dk1"/>
                </a:solidFill>
              </a:rPr>
              <a:t>4. 登録完了</a:t>
            </a:r>
            <a:endParaRPr sz="1100" b="1" i="0" u="none" strike="noStrike" cap="none">
              <a:solidFill>
                <a:srgbClr val="000000"/>
              </a:solidFill>
            </a:endParaRPr>
          </a:p>
        </p:txBody>
      </p:sp>
      <p:sp>
        <p:nvSpPr>
          <p:cNvPr id="1023" name="Google Shape;1023;g308d1ffc617_1_576"/>
          <p:cNvSpPr txBox="1"/>
          <p:nvPr/>
        </p:nvSpPr>
        <p:spPr>
          <a:xfrm>
            <a:off x="369150" y="2578415"/>
            <a:ext cx="6119700" cy="2616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500"/>
              </a:spcAft>
              <a:buClr>
                <a:schemeClr val="dk1"/>
              </a:buClr>
              <a:buSzPts val="1100"/>
              <a:buFont typeface="Arial"/>
              <a:buNone/>
            </a:pPr>
            <a:r>
              <a:rPr lang="ja-JP" sz="1100">
                <a:solidFill>
                  <a:schemeClr val="dk1"/>
                </a:solidFill>
              </a:rPr>
              <a:t>登録した工数項目が一覧で表示されます。</a:t>
            </a:r>
            <a:endParaRPr sz="1100">
              <a:solidFill>
                <a:schemeClr val="dk1"/>
              </a:solidFill>
            </a:endParaRPr>
          </a:p>
        </p:txBody>
      </p:sp>
      <p:graphicFrame>
        <p:nvGraphicFramePr>
          <p:cNvPr id="1024" name="Google Shape;1024;g308d1ffc617_1_576"/>
          <p:cNvGraphicFramePr/>
          <p:nvPr/>
        </p:nvGraphicFramePr>
        <p:xfrm>
          <a:off x="360375" y="2954175"/>
          <a:ext cx="3000000" cy="3000000"/>
        </p:xfrm>
        <a:graphic>
          <a:graphicData uri="http://schemas.openxmlformats.org/drawingml/2006/table">
            <a:tbl>
              <a:tblPr>
                <a:noFill/>
                <a:tableStyleId>{217FE3F6-2F40-4425-9D4F-AE7FD7EA551A}</a:tableStyleId>
              </a:tblPr>
              <a:tblGrid>
                <a:gridCol w="1114850">
                  <a:extLst>
                    <a:ext uri="{9D8B030D-6E8A-4147-A177-3AD203B41FA5}">
                      <a16:colId xmlns:a16="http://schemas.microsoft.com/office/drawing/2014/main" val="20000"/>
                    </a:ext>
                  </a:extLst>
                </a:gridCol>
                <a:gridCol w="5004850">
                  <a:extLst>
                    <a:ext uri="{9D8B030D-6E8A-4147-A177-3AD203B41FA5}">
                      <a16:colId xmlns:a16="http://schemas.microsoft.com/office/drawing/2014/main" val="20001"/>
                    </a:ext>
                  </a:extLst>
                </a:gridCol>
              </a:tblGrid>
              <a:tr h="299250">
                <a:tc>
                  <a:txBody>
                    <a:bodyPr/>
                    <a:lstStyle/>
                    <a:p>
                      <a:pPr marL="0" lvl="0" indent="0" algn="ctr" rtl="0">
                        <a:lnSpc>
                          <a:spcPct val="120000"/>
                        </a:lnSpc>
                        <a:spcBef>
                          <a:spcPts val="0"/>
                        </a:spcBef>
                        <a:spcAft>
                          <a:spcPts val="500"/>
                        </a:spcAft>
                        <a:buNone/>
                      </a:pPr>
                      <a:r>
                        <a:rPr lang="ja-JP" sz="1100"/>
                        <a:t>画面表示</a:t>
                      </a:r>
                      <a:endParaRPr sz="1100"/>
                    </a:p>
                  </a:txBody>
                  <a:tcPr marL="91425" marR="91425" marT="91425" marB="91425">
                    <a:solidFill>
                      <a:srgbClr val="CFE2F3"/>
                    </a:solidFill>
                  </a:tcPr>
                </a:tc>
                <a:tc>
                  <a:txBody>
                    <a:bodyPr/>
                    <a:lstStyle/>
                    <a:p>
                      <a:pPr marL="0" lvl="0" indent="0" algn="ctr" rtl="0">
                        <a:lnSpc>
                          <a:spcPct val="120000"/>
                        </a:lnSpc>
                        <a:spcBef>
                          <a:spcPts val="0"/>
                        </a:spcBef>
                        <a:spcAft>
                          <a:spcPts val="500"/>
                        </a:spcAft>
                        <a:buNone/>
                      </a:pPr>
                      <a:r>
                        <a:rPr lang="ja-JP" sz="1100"/>
                        <a:t>説明</a:t>
                      </a:r>
                      <a:endParaRPr sz="1100"/>
                    </a:p>
                  </a:txBody>
                  <a:tcPr marL="91425" marR="91425" marT="91425" marB="91425">
                    <a:solidFill>
                      <a:srgbClr val="CFE2F3"/>
                    </a:solidFill>
                  </a:tcPr>
                </a:tc>
                <a:extLst>
                  <a:ext uri="{0D108BD9-81ED-4DB2-BD59-A6C34878D82A}">
                    <a16:rowId xmlns:a16="http://schemas.microsoft.com/office/drawing/2014/main" val="10000"/>
                  </a:ext>
                </a:extLst>
              </a:tr>
              <a:tr h="462475">
                <a:tc>
                  <a:txBody>
                    <a:bodyPr/>
                    <a:lstStyle/>
                    <a:p>
                      <a:pPr marL="0" lvl="0" indent="0" algn="l" rtl="0">
                        <a:lnSpc>
                          <a:spcPct val="120000"/>
                        </a:lnSpc>
                        <a:spcBef>
                          <a:spcPts val="0"/>
                        </a:spcBef>
                        <a:spcAft>
                          <a:spcPts val="500"/>
                        </a:spcAft>
                        <a:buNone/>
                      </a:pPr>
                      <a:r>
                        <a:rPr lang="ja-JP" sz="1100"/>
                        <a:t>コード</a:t>
                      </a:r>
                      <a:endParaRPr sz="1100"/>
                    </a:p>
                  </a:txBody>
                  <a:tcPr marL="91425" marR="91425" marT="91425" marB="91425"/>
                </a:tc>
                <a:tc>
                  <a:txBody>
                    <a:bodyPr/>
                    <a:lstStyle/>
                    <a:p>
                      <a:pPr marL="0" lvl="0" indent="0" algn="l" rtl="0">
                        <a:lnSpc>
                          <a:spcPct val="120000"/>
                        </a:lnSpc>
                        <a:spcBef>
                          <a:spcPts val="0"/>
                        </a:spcBef>
                        <a:spcAft>
                          <a:spcPts val="500"/>
                        </a:spcAft>
                        <a:buNone/>
                      </a:pPr>
                      <a:r>
                        <a:rPr lang="ja-JP" sz="1100"/>
                        <a:t>工数項目コードを表示します。</a:t>
                      </a:r>
                      <a:br>
                        <a:rPr lang="ja-JP" sz="1100"/>
                      </a:br>
                      <a:r>
                        <a:rPr lang="ja-JP" sz="1100"/>
                        <a:t>「コピー」をクリックすると、コードをコピーします。</a:t>
                      </a:r>
                      <a:endParaRPr sz="1100"/>
                    </a:p>
                  </a:txBody>
                  <a:tcPr marL="91425" marR="91425" marT="91425" marB="91425"/>
                </a:tc>
                <a:extLst>
                  <a:ext uri="{0D108BD9-81ED-4DB2-BD59-A6C34878D82A}">
                    <a16:rowId xmlns:a16="http://schemas.microsoft.com/office/drawing/2014/main" val="10001"/>
                  </a:ext>
                </a:extLst>
              </a:tr>
              <a:tr h="462475">
                <a:tc>
                  <a:txBody>
                    <a:bodyPr/>
                    <a:lstStyle/>
                    <a:p>
                      <a:pPr marL="0" lvl="0" indent="0" algn="l" rtl="0">
                        <a:lnSpc>
                          <a:spcPct val="120000"/>
                        </a:lnSpc>
                        <a:spcBef>
                          <a:spcPts val="0"/>
                        </a:spcBef>
                        <a:spcAft>
                          <a:spcPts val="500"/>
                        </a:spcAft>
                        <a:buNone/>
                      </a:pPr>
                      <a:r>
                        <a:rPr lang="ja-JP" sz="1100"/>
                        <a:t>名称</a:t>
                      </a:r>
                      <a:endParaRPr sz="1100"/>
                    </a:p>
                  </a:txBody>
                  <a:tcPr marL="91425" marR="91425" marT="91425" marB="91425"/>
                </a:tc>
                <a:tc>
                  <a:txBody>
                    <a:bodyPr/>
                    <a:lstStyle/>
                    <a:p>
                      <a:pPr marL="0" lvl="0" indent="0" algn="l" rtl="0">
                        <a:lnSpc>
                          <a:spcPct val="120000"/>
                        </a:lnSpc>
                        <a:spcBef>
                          <a:spcPts val="0"/>
                        </a:spcBef>
                        <a:spcAft>
                          <a:spcPts val="500"/>
                        </a:spcAft>
                        <a:buNone/>
                      </a:pPr>
                      <a:r>
                        <a:rPr lang="ja-JP" sz="1100"/>
                        <a:t>工数項目の名称を表示します。</a:t>
                      </a:r>
                      <a:br>
                        <a:rPr lang="ja-JP" sz="1100"/>
                      </a:br>
                      <a:r>
                        <a:rPr lang="ja-JP" sz="1100"/>
                        <a:t>クリックすると、編集画面に移動します。</a:t>
                      </a:r>
                      <a:endParaRPr sz="1100"/>
                    </a:p>
                  </a:txBody>
                  <a:tcPr marL="91425" marR="91425" marT="91425" marB="91425"/>
                </a:tc>
                <a:extLst>
                  <a:ext uri="{0D108BD9-81ED-4DB2-BD59-A6C34878D82A}">
                    <a16:rowId xmlns:a16="http://schemas.microsoft.com/office/drawing/2014/main" val="10002"/>
                  </a:ext>
                </a:extLst>
              </a:tr>
              <a:tr h="625700">
                <a:tc>
                  <a:txBody>
                    <a:bodyPr/>
                    <a:lstStyle/>
                    <a:p>
                      <a:pPr marL="0" lvl="0" indent="0" algn="l" rtl="0">
                        <a:lnSpc>
                          <a:spcPct val="120000"/>
                        </a:lnSpc>
                        <a:spcBef>
                          <a:spcPts val="0"/>
                        </a:spcBef>
                        <a:spcAft>
                          <a:spcPts val="500"/>
                        </a:spcAft>
                        <a:buNone/>
                      </a:pPr>
                      <a:r>
                        <a:rPr lang="ja-JP" sz="1100"/>
                        <a:t>削除</a:t>
                      </a:r>
                      <a:endParaRPr sz="1100"/>
                    </a:p>
                  </a:txBody>
                  <a:tcPr marL="91425" marR="91425" marT="91425" marB="91425"/>
                </a:tc>
                <a:tc>
                  <a:txBody>
                    <a:bodyPr/>
                    <a:lstStyle/>
                    <a:p>
                      <a:pPr marL="0" lvl="0" indent="0" algn="l" rtl="0">
                        <a:lnSpc>
                          <a:spcPct val="120000"/>
                        </a:lnSpc>
                        <a:spcBef>
                          <a:spcPts val="0"/>
                        </a:spcBef>
                        <a:spcAft>
                          <a:spcPts val="500"/>
                        </a:spcAft>
                        <a:buNone/>
                      </a:pPr>
                      <a:r>
                        <a:rPr lang="ja-JP" sz="1100"/>
                        <a:t>工数項目を削除します。</a:t>
                      </a:r>
                      <a:br>
                        <a:rPr lang="ja-JP" sz="1100"/>
                      </a:br>
                      <a:r>
                        <a:rPr lang="ja-JP" sz="1100"/>
                        <a:t>クリックすると確認のダイアログが表示されるので、問題なければ「OK」をクリックして削除を実行してください。</a:t>
                      </a:r>
                      <a:endParaRPr sz="1100"/>
                    </a:p>
                  </a:txBody>
                  <a:tcPr marL="91425" marR="91425" marT="91425" marB="91425"/>
                </a:tc>
                <a:extLst>
                  <a:ext uri="{0D108BD9-81ED-4DB2-BD59-A6C34878D82A}">
                    <a16:rowId xmlns:a16="http://schemas.microsoft.com/office/drawing/2014/main" val="10003"/>
                  </a:ext>
                </a:extLst>
              </a:tr>
              <a:tr h="545375">
                <a:tc>
                  <a:txBody>
                    <a:bodyPr/>
                    <a:lstStyle/>
                    <a:p>
                      <a:pPr marL="0" lvl="0" indent="0" algn="l" rtl="0">
                        <a:lnSpc>
                          <a:spcPct val="120000"/>
                        </a:lnSpc>
                        <a:spcBef>
                          <a:spcPts val="0"/>
                        </a:spcBef>
                        <a:spcAft>
                          <a:spcPts val="500"/>
                        </a:spcAft>
                        <a:buNone/>
                      </a:pPr>
                      <a:r>
                        <a:rPr lang="ja-JP" sz="1100"/>
                        <a:t>最終更新</a:t>
                      </a:r>
                      <a:endParaRPr sz="1100"/>
                    </a:p>
                  </a:txBody>
                  <a:tcPr marL="91425" marR="91425" marT="91425" marB="91425"/>
                </a:tc>
                <a:tc>
                  <a:txBody>
                    <a:bodyPr/>
                    <a:lstStyle/>
                    <a:p>
                      <a:pPr marL="0" lvl="0" indent="0" algn="l" rtl="0">
                        <a:lnSpc>
                          <a:spcPct val="120000"/>
                        </a:lnSpc>
                        <a:spcBef>
                          <a:spcPts val="0"/>
                        </a:spcBef>
                        <a:spcAft>
                          <a:spcPts val="500"/>
                        </a:spcAft>
                        <a:buNone/>
                      </a:pPr>
                      <a:r>
                        <a:rPr lang="ja-JP" sz="1100"/>
                        <a:t>最終更新日時と更新者（全権限管理者・グループ管理者・スタッフ）を表示します。</a:t>
                      </a:r>
                      <a:endParaRPr sz="1100"/>
                    </a:p>
                  </a:txBody>
                  <a:tcPr marL="91425" marR="91425" marT="91425" marB="91425"/>
                </a:tc>
                <a:extLst>
                  <a:ext uri="{0D108BD9-81ED-4DB2-BD59-A6C34878D82A}">
                    <a16:rowId xmlns:a16="http://schemas.microsoft.com/office/drawing/2014/main" val="10004"/>
                  </a:ext>
                </a:extLst>
              </a:tr>
            </a:tbl>
          </a:graphicData>
        </a:graphic>
      </p:graphicFrame>
      <p:pic>
        <p:nvPicPr>
          <p:cNvPr id="1025" name="Google Shape;1025;g308d1ffc617_1_576"/>
          <p:cNvPicPr preferRelativeResize="0"/>
          <p:nvPr/>
        </p:nvPicPr>
        <p:blipFill>
          <a:blip r:embed="rId3">
            <a:alphaModFix/>
          </a:blip>
          <a:stretch>
            <a:fillRect/>
          </a:stretch>
        </p:blipFill>
        <p:spPr>
          <a:xfrm>
            <a:off x="392999" y="1484435"/>
            <a:ext cx="6072001" cy="97982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grpSp>
        <p:nvGrpSpPr>
          <p:cNvPr id="1030" name="Google Shape;1030;g308d1ffc617_1_596"/>
          <p:cNvGrpSpPr/>
          <p:nvPr/>
        </p:nvGrpSpPr>
        <p:grpSpPr>
          <a:xfrm>
            <a:off x="-2" y="348615"/>
            <a:ext cx="6857832" cy="57862"/>
            <a:chOff x="276445" y="1127055"/>
            <a:chExt cx="6241201" cy="45085"/>
          </a:xfrm>
        </p:grpSpPr>
        <p:cxnSp>
          <p:nvCxnSpPr>
            <p:cNvPr id="1031" name="Google Shape;1031;g308d1ffc617_1_596"/>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1032" name="Google Shape;1032;g308d1ffc617_1_596"/>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1033" name="Google Shape;1033;g308d1ffc617_1_596"/>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59</a:t>
            </a:fld>
            <a:endParaRPr/>
          </a:p>
        </p:txBody>
      </p:sp>
      <p:sp>
        <p:nvSpPr>
          <p:cNvPr id="1034" name="Google Shape;1034;g308d1ffc617_1_596"/>
          <p:cNvSpPr txBox="1">
            <a:spLocks noGrp="1"/>
          </p:cNvSpPr>
          <p:nvPr>
            <p:ph type="title"/>
          </p:nvPr>
        </p:nvSpPr>
        <p:spPr>
          <a:xfrm>
            <a:off x="359994" y="526817"/>
            <a:ext cx="6241200" cy="369300"/>
          </a:xfrm>
          <a:prstGeom prst="rect">
            <a:avLst/>
          </a:prstGeom>
          <a:noFill/>
          <a:ln>
            <a:noFill/>
          </a:ln>
        </p:spPr>
        <p:txBody>
          <a:bodyPr spcFirstLastPara="1" wrap="square" lIns="91425" tIns="45700" rIns="91425" bIns="45700" anchor="b" anchorCtr="0">
            <a:sp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２．工数管理の利用を開始する</a:t>
            </a:r>
            <a:endParaRPr sz="1800" b="1">
              <a:latin typeface="Arial"/>
              <a:ea typeface="Arial"/>
              <a:cs typeface="Arial"/>
              <a:sym typeface="Arial"/>
            </a:endParaRPr>
          </a:p>
        </p:txBody>
      </p:sp>
      <p:cxnSp>
        <p:nvCxnSpPr>
          <p:cNvPr id="1035" name="Google Shape;1035;g308d1ffc617_1_596"/>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1036" name="Google Shape;1036;g308d1ffc617_1_596"/>
          <p:cNvSpPr txBox="1"/>
          <p:nvPr/>
        </p:nvSpPr>
        <p:spPr>
          <a:xfrm>
            <a:off x="360375" y="1094400"/>
            <a:ext cx="6119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500"/>
              </a:spcAft>
              <a:buClr>
                <a:srgbClr val="7F7F7F"/>
              </a:buClr>
              <a:buSzPts val="1050"/>
              <a:buFont typeface="Calibri"/>
              <a:buNone/>
            </a:pPr>
            <a:r>
              <a:rPr lang="ja-JP" b="1">
                <a:solidFill>
                  <a:schemeClr val="dk1"/>
                </a:solidFill>
              </a:rPr>
              <a:t>工数管理対象（</a:t>
            </a:r>
            <a:r>
              <a:rPr lang="ja-JP" b="1" u="sng">
                <a:solidFill>
                  <a:schemeClr val="hlink"/>
                </a:solidFill>
                <a:hlinkClick r:id="rId3"/>
              </a:rPr>
              <a:t>ヘルプページ</a:t>
            </a:r>
            <a:r>
              <a:rPr lang="ja-JP" b="1">
                <a:solidFill>
                  <a:schemeClr val="dk1"/>
                </a:solidFill>
              </a:rPr>
              <a:t>）</a:t>
            </a:r>
            <a:endParaRPr b="1" i="0" u="none" strike="noStrike" cap="none">
              <a:solidFill>
                <a:srgbClr val="000000"/>
              </a:solidFill>
            </a:endParaRPr>
          </a:p>
        </p:txBody>
      </p:sp>
      <p:sp>
        <p:nvSpPr>
          <p:cNvPr id="1037" name="Google Shape;1037;g308d1ffc617_1_596"/>
          <p:cNvSpPr txBox="1"/>
          <p:nvPr/>
        </p:nvSpPr>
        <p:spPr>
          <a:xfrm>
            <a:off x="360375" y="4076950"/>
            <a:ext cx="6119700" cy="14058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100"/>
              <a:buFont typeface="Arial"/>
              <a:buNone/>
            </a:pPr>
            <a:r>
              <a:rPr lang="ja-JP" sz="1100">
                <a:solidFill>
                  <a:schemeClr val="dk1"/>
                </a:solidFill>
              </a:rPr>
              <a:t>工数管理→各種設定→管理対象（工数管理対象）</a:t>
            </a:r>
            <a:endParaRPr sz="1100" i="0" u="none" strike="noStrike" cap="none">
              <a:solidFill>
                <a:schemeClr val="dk1"/>
              </a:solidFill>
            </a:endParaRPr>
          </a:p>
          <a:p>
            <a:pPr marL="0" lvl="0" indent="0" algn="l" rtl="0">
              <a:lnSpc>
                <a:spcPct val="120000"/>
              </a:lnSpc>
              <a:spcBef>
                <a:spcPts val="500"/>
              </a:spcBef>
              <a:spcAft>
                <a:spcPts val="0"/>
              </a:spcAft>
              <a:buClr>
                <a:schemeClr val="dk1"/>
              </a:buClr>
              <a:buSzPts val="1100"/>
              <a:buFont typeface="Arial"/>
              <a:buNone/>
            </a:pPr>
            <a:r>
              <a:rPr lang="ja-JP" sz="1100">
                <a:solidFill>
                  <a:schemeClr val="dk1"/>
                </a:solidFill>
              </a:rPr>
              <a:t>分類・工数項目を作成後、管理対象の登録を行います。</a:t>
            </a:r>
            <a:br>
              <a:rPr lang="ja-JP" sz="1100">
                <a:solidFill>
                  <a:schemeClr val="dk1"/>
                </a:solidFill>
              </a:rPr>
            </a:br>
            <a:r>
              <a:rPr lang="ja-JP" sz="1100">
                <a:solidFill>
                  <a:schemeClr val="dk1"/>
                </a:solidFill>
              </a:rPr>
              <a:t>「管理対象」とは、工数項目やスタッフを選択してひとまとめにしたものです。</a:t>
            </a:r>
            <a:endParaRPr sz="1100">
              <a:solidFill>
                <a:schemeClr val="dk1"/>
              </a:solidFill>
            </a:endParaRPr>
          </a:p>
          <a:p>
            <a:pPr marL="0" lvl="0" indent="0" algn="l" rtl="0">
              <a:lnSpc>
                <a:spcPct val="120000"/>
              </a:lnSpc>
              <a:spcBef>
                <a:spcPts val="500"/>
              </a:spcBef>
              <a:spcAft>
                <a:spcPts val="500"/>
              </a:spcAft>
              <a:buClr>
                <a:schemeClr val="dk1"/>
              </a:buClr>
              <a:buSzPts val="1100"/>
              <a:buFont typeface="Arial"/>
              <a:buNone/>
            </a:pPr>
            <a:r>
              <a:rPr lang="ja-JP" sz="1100">
                <a:solidFill>
                  <a:schemeClr val="dk1"/>
                </a:solidFill>
              </a:rPr>
              <a:t>管理対象を登録することで、スタッフはマイページから工数を入力可能になります。</a:t>
            </a:r>
            <a:br>
              <a:rPr lang="ja-JP" sz="1100">
                <a:solidFill>
                  <a:schemeClr val="dk1"/>
                </a:solidFill>
              </a:rPr>
            </a:br>
            <a:r>
              <a:rPr lang="ja-JP" sz="1100">
                <a:solidFill>
                  <a:schemeClr val="dk1"/>
                </a:solidFill>
              </a:rPr>
              <a:t>また、スタッフは工数入力の際、自身と同じ管理対象にまとめられている工数項目のみ</a:t>
            </a:r>
            <a:br>
              <a:rPr lang="ja-JP" sz="1100">
                <a:solidFill>
                  <a:schemeClr val="dk1"/>
                </a:solidFill>
              </a:rPr>
            </a:br>
            <a:r>
              <a:rPr lang="ja-JP" sz="1100">
                <a:solidFill>
                  <a:schemeClr val="dk1"/>
                </a:solidFill>
              </a:rPr>
              <a:t>利用できます。</a:t>
            </a:r>
            <a:endParaRPr sz="1100">
              <a:solidFill>
                <a:schemeClr val="dk1"/>
              </a:solidFill>
            </a:endParaRPr>
          </a:p>
        </p:txBody>
      </p:sp>
      <p:pic>
        <p:nvPicPr>
          <p:cNvPr id="1038" name="Google Shape;1038;g308d1ffc617_1_596"/>
          <p:cNvPicPr preferRelativeResize="0"/>
          <p:nvPr/>
        </p:nvPicPr>
        <p:blipFill>
          <a:blip r:embed="rId4">
            <a:alphaModFix/>
          </a:blip>
          <a:stretch>
            <a:fillRect/>
          </a:stretch>
        </p:blipFill>
        <p:spPr>
          <a:xfrm>
            <a:off x="369150" y="1544018"/>
            <a:ext cx="6119700" cy="2391113"/>
          </a:xfrm>
          <a:prstGeom prst="rect">
            <a:avLst/>
          </a:prstGeom>
          <a:noFill/>
          <a:ln>
            <a:noFill/>
          </a:ln>
        </p:spPr>
      </p:pic>
      <p:grpSp>
        <p:nvGrpSpPr>
          <p:cNvPr id="1039" name="Google Shape;1039;g308d1ffc617_1_596"/>
          <p:cNvGrpSpPr/>
          <p:nvPr/>
        </p:nvGrpSpPr>
        <p:grpSpPr>
          <a:xfrm>
            <a:off x="369150" y="5624568"/>
            <a:ext cx="6119700" cy="2090607"/>
            <a:chOff x="369150" y="5624568"/>
            <a:chExt cx="6119700" cy="2090607"/>
          </a:xfrm>
        </p:grpSpPr>
        <p:sp>
          <p:nvSpPr>
            <p:cNvPr id="1040" name="Google Shape;1040;g308d1ffc617_1_596"/>
            <p:cNvSpPr txBox="1"/>
            <p:nvPr/>
          </p:nvSpPr>
          <p:spPr>
            <a:xfrm>
              <a:off x="369150" y="5624568"/>
              <a:ext cx="6119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500"/>
                </a:spcAft>
                <a:buClr>
                  <a:srgbClr val="7F7F7F"/>
                </a:buClr>
                <a:buSzPts val="1050"/>
                <a:buFont typeface="Calibri"/>
                <a:buNone/>
              </a:pPr>
              <a:r>
                <a:rPr lang="ja-JP" sz="1100" b="1">
                  <a:solidFill>
                    <a:schemeClr val="dk1"/>
                  </a:solidFill>
                </a:rPr>
                <a:t>1. 新規登録画面に移動する</a:t>
              </a:r>
              <a:endParaRPr sz="1100" b="1" i="0" u="none" strike="noStrike" cap="none">
                <a:solidFill>
                  <a:srgbClr val="000000"/>
                </a:solidFill>
              </a:endParaRPr>
            </a:p>
          </p:txBody>
        </p:sp>
        <p:sp>
          <p:nvSpPr>
            <p:cNvPr id="1041" name="Google Shape;1041;g308d1ffc617_1_596"/>
            <p:cNvSpPr txBox="1"/>
            <p:nvPr/>
          </p:nvSpPr>
          <p:spPr>
            <a:xfrm>
              <a:off x="369150" y="7453575"/>
              <a:ext cx="6119700" cy="2616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500"/>
                </a:spcAft>
                <a:buClr>
                  <a:schemeClr val="dk1"/>
                </a:buClr>
                <a:buSzPts val="1100"/>
                <a:buFont typeface="Arial"/>
                <a:buNone/>
              </a:pPr>
              <a:r>
                <a:rPr lang="ja-JP" sz="1100">
                  <a:solidFill>
                    <a:schemeClr val="dk1"/>
                  </a:solidFill>
                </a:rPr>
                <a:t>「管理対象登録」をクリックして新規登録画面に移動します。</a:t>
              </a:r>
              <a:endParaRPr sz="1100">
                <a:solidFill>
                  <a:schemeClr val="dk1"/>
                </a:solidFill>
              </a:endParaRPr>
            </a:p>
          </p:txBody>
        </p:sp>
        <p:pic>
          <p:nvPicPr>
            <p:cNvPr id="1042" name="Google Shape;1042;g308d1ffc617_1_596"/>
            <p:cNvPicPr preferRelativeResize="0"/>
            <p:nvPr/>
          </p:nvPicPr>
          <p:blipFill>
            <a:blip r:embed="rId5">
              <a:alphaModFix/>
            </a:blip>
            <a:stretch>
              <a:fillRect/>
            </a:stretch>
          </p:blipFill>
          <p:spPr>
            <a:xfrm>
              <a:off x="369151" y="6002398"/>
              <a:ext cx="6119698" cy="1334947"/>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7cac156ba2_0_127"/>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i="0" u="none" strike="noStrike" cap="none">
                <a:latin typeface="Arial"/>
                <a:ea typeface="Arial"/>
                <a:cs typeface="Arial"/>
                <a:sym typeface="Arial"/>
              </a:rPr>
              <a:t>１．部署/店舗の登録</a:t>
            </a:r>
            <a:endParaRPr sz="1100" b="0" i="0" u="none" strike="noStrike" cap="none">
              <a:latin typeface="Arial"/>
              <a:ea typeface="Arial"/>
              <a:cs typeface="Arial"/>
              <a:sym typeface="Arial"/>
            </a:endParaRPr>
          </a:p>
        </p:txBody>
      </p:sp>
      <p:cxnSp>
        <p:nvCxnSpPr>
          <p:cNvPr id="206" name="Google Shape;206;g27cac156ba2_0_127"/>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grpSp>
        <p:nvGrpSpPr>
          <p:cNvPr id="207" name="Google Shape;207;g27cac156ba2_0_127"/>
          <p:cNvGrpSpPr/>
          <p:nvPr/>
        </p:nvGrpSpPr>
        <p:grpSpPr>
          <a:xfrm>
            <a:off x="-2" y="348586"/>
            <a:ext cx="6857832" cy="57861"/>
            <a:chOff x="276446" y="1127056"/>
            <a:chExt cx="6241201" cy="45084"/>
          </a:xfrm>
        </p:grpSpPr>
        <p:cxnSp>
          <p:nvCxnSpPr>
            <p:cNvPr id="208" name="Google Shape;208;g27cac156ba2_0_127"/>
            <p:cNvCxnSpPr/>
            <p:nvPr/>
          </p:nvCxnSpPr>
          <p:spPr>
            <a:xfrm>
              <a:off x="276447" y="1127056"/>
              <a:ext cx="6241200" cy="0"/>
            </a:xfrm>
            <a:prstGeom prst="straightConnector1">
              <a:avLst/>
            </a:prstGeom>
            <a:noFill/>
            <a:ln w="38100" cap="flat" cmpd="sng">
              <a:solidFill>
                <a:srgbClr val="0070C0"/>
              </a:solidFill>
              <a:prstDash val="solid"/>
              <a:miter lim="800000"/>
              <a:headEnd type="none" w="sm" len="sm"/>
              <a:tailEnd type="none" w="sm" len="sm"/>
            </a:ln>
          </p:spPr>
        </p:cxnSp>
        <p:cxnSp>
          <p:nvCxnSpPr>
            <p:cNvPr id="209" name="Google Shape;209;g27cac156ba2_0_127"/>
            <p:cNvCxnSpPr/>
            <p:nvPr/>
          </p:nvCxnSpPr>
          <p:spPr>
            <a:xfrm>
              <a:off x="276446" y="1172140"/>
              <a:ext cx="6241200" cy="0"/>
            </a:xfrm>
            <a:prstGeom prst="straightConnector1">
              <a:avLst/>
            </a:prstGeom>
            <a:noFill/>
            <a:ln w="9525" cap="flat" cmpd="sng">
              <a:solidFill>
                <a:srgbClr val="0070C0"/>
              </a:solidFill>
              <a:prstDash val="solid"/>
              <a:miter lim="800000"/>
              <a:headEnd type="none" w="sm" len="sm"/>
              <a:tailEnd type="none" w="sm" len="sm"/>
            </a:ln>
          </p:spPr>
        </p:cxnSp>
      </p:grpSp>
      <p:sp>
        <p:nvSpPr>
          <p:cNvPr id="210" name="Google Shape;210;g27cac156ba2_0_127"/>
          <p:cNvSpPr txBox="1"/>
          <p:nvPr/>
        </p:nvSpPr>
        <p:spPr>
          <a:xfrm>
            <a:off x="352650" y="3551175"/>
            <a:ext cx="6138000" cy="651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b="0" i="0" u="none" strike="noStrike" cap="none">
                <a:solidFill>
                  <a:schemeClr val="dk1"/>
                </a:solidFill>
                <a:latin typeface="Arial"/>
                <a:ea typeface="Arial"/>
                <a:cs typeface="Arial"/>
                <a:sym typeface="Arial"/>
              </a:rPr>
              <a:t>グループ設定画面を開き、左上に表示されている「新規グループ追加」ボタンを</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50"/>
              <a:buFont typeface="Arial"/>
              <a:buNone/>
            </a:pPr>
            <a:r>
              <a:rPr lang="ja-JP" sz="1100" b="0" i="0" u="none" strike="noStrike" cap="none">
                <a:solidFill>
                  <a:schemeClr val="dk1"/>
                </a:solidFill>
                <a:latin typeface="Arial"/>
                <a:ea typeface="Arial"/>
                <a:cs typeface="Arial"/>
                <a:sym typeface="Arial"/>
              </a:rPr>
              <a:t>クリックしてください。</a:t>
            </a:r>
            <a:br>
              <a:rPr lang="ja-JP" sz="1100" b="0" i="0" u="none" strike="noStrike" cap="none">
                <a:solidFill>
                  <a:schemeClr val="dk1"/>
                </a:solidFill>
                <a:latin typeface="Arial"/>
                <a:ea typeface="Arial"/>
                <a:cs typeface="Arial"/>
                <a:sym typeface="Arial"/>
              </a:rPr>
            </a:br>
            <a:r>
              <a:rPr lang="ja-JP" sz="1100" b="0" i="0" u="none" strike="noStrike" cap="none">
                <a:solidFill>
                  <a:schemeClr val="dk1"/>
                </a:solidFill>
                <a:latin typeface="Arial"/>
                <a:ea typeface="Arial"/>
                <a:cs typeface="Arial"/>
                <a:sym typeface="Arial"/>
              </a:rPr>
              <a:t>グループの新規登録画面へ移動します。</a:t>
            </a:r>
            <a:endParaRPr sz="1100" b="0" i="0" u="none" strike="noStrike" cap="none">
              <a:solidFill>
                <a:schemeClr val="dk1"/>
              </a:solidFill>
              <a:latin typeface="Arial"/>
              <a:ea typeface="Arial"/>
              <a:cs typeface="Arial"/>
              <a:sym typeface="Arial"/>
            </a:endParaRPr>
          </a:p>
        </p:txBody>
      </p:sp>
      <p:sp>
        <p:nvSpPr>
          <p:cNvPr id="211" name="Google Shape;211;g27cac156ba2_0_127"/>
          <p:cNvSpPr txBox="1"/>
          <p:nvPr/>
        </p:nvSpPr>
        <p:spPr>
          <a:xfrm>
            <a:off x="359879" y="1062650"/>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chemeClr val="dk1"/>
                </a:solidFill>
                <a:latin typeface="Arial"/>
                <a:ea typeface="Arial"/>
                <a:cs typeface="Arial"/>
                <a:sym typeface="Arial"/>
              </a:rPr>
              <a:t>設定方法</a:t>
            </a:r>
            <a:endParaRPr sz="1400" b="1" i="0" u="none" strike="noStrike" cap="none">
              <a:solidFill>
                <a:schemeClr val="dk1"/>
              </a:solidFill>
              <a:latin typeface="Arial"/>
              <a:ea typeface="Arial"/>
              <a:cs typeface="Arial"/>
              <a:sym typeface="Arial"/>
            </a:endParaRPr>
          </a:p>
        </p:txBody>
      </p:sp>
      <p:sp>
        <p:nvSpPr>
          <p:cNvPr id="212" name="Google Shape;212;g27cac156ba2_0_127"/>
          <p:cNvSpPr txBox="1"/>
          <p:nvPr/>
        </p:nvSpPr>
        <p:spPr>
          <a:xfrm>
            <a:off x="359879" y="1468250"/>
            <a:ext cx="5395800" cy="33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000000"/>
                </a:solidFill>
                <a:latin typeface="Arial"/>
                <a:ea typeface="Arial"/>
                <a:cs typeface="Arial"/>
                <a:sym typeface="Arial"/>
              </a:rPr>
              <a:t>1. グループ設定から新規グループ追加画面を開く</a:t>
            </a:r>
            <a:endParaRPr sz="1100" b="1" i="0" u="none" strike="noStrike" cap="none">
              <a:solidFill>
                <a:srgbClr val="000000"/>
              </a:solidFill>
              <a:latin typeface="Arial"/>
              <a:ea typeface="Arial"/>
              <a:cs typeface="Arial"/>
              <a:sym typeface="Arial"/>
            </a:endParaRPr>
          </a:p>
        </p:txBody>
      </p:sp>
      <p:sp>
        <p:nvSpPr>
          <p:cNvPr id="213" name="Google Shape;213;g27cac156ba2_0_127"/>
          <p:cNvSpPr txBox="1"/>
          <p:nvPr/>
        </p:nvSpPr>
        <p:spPr>
          <a:xfrm>
            <a:off x="360000" y="4265675"/>
            <a:ext cx="5486400" cy="33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000000"/>
                </a:solidFill>
                <a:latin typeface="Arial"/>
                <a:ea typeface="Arial"/>
                <a:cs typeface="Arial"/>
                <a:sym typeface="Arial"/>
              </a:rPr>
              <a:t>2. 各項目を入力する</a:t>
            </a:r>
            <a:endParaRPr sz="1100" b="1" i="0" u="none" strike="noStrike" cap="none">
              <a:solidFill>
                <a:srgbClr val="000000"/>
              </a:solidFill>
              <a:latin typeface="Arial"/>
              <a:ea typeface="Arial"/>
              <a:cs typeface="Arial"/>
              <a:sym typeface="Arial"/>
            </a:endParaRPr>
          </a:p>
        </p:txBody>
      </p:sp>
      <p:pic>
        <p:nvPicPr>
          <p:cNvPr id="214" name="Google Shape;214;g27cac156ba2_0_127"/>
          <p:cNvPicPr preferRelativeResize="0"/>
          <p:nvPr/>
        </p:nvPicPr>
        <p:blipFill rotWithShape="1">
          <a:blip r:embed="rId3">
            <a:alphaModFix/>
          </a:blip>
          <a:srcRect/>
          <a:stretch/>
        </p:blipFill>
        <p:spPr>
          <a:xfrm>
            <a:off x="820050" y="4682229"/>
            <a:ext cx="5217900" cy="2546118"/>
          </a:xfrm>
          <a:prstGeom prst="rect">
            <a:avLst/>
          </a:prstGeom>
          <a:noFill/>
          <a:ln>
            <a:noFill/>
          </a:ln>
        </p:spPr>
      </p:pic>
      <p:sp>
        <p:nvSpPr>
          <p:cNvPr id="215" name="Google Shape;215;g27cac156ba2_0_127"/>
          <p:cNvSpPr txBox="1"/>
          <p:nvPr/>
        </p:nvSpPr>
        <p:spPr>
          <a:xfrm>
            <a:off x="352650" y="7306200"/>
            <a:ext cx="6138000" cy="651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50"/>
              <a:buFont typeface="Arial"/>
              <a:buNone/>
            </a:pPr>
            <a:r>
              <a:rPr lang="ja-JP" sz="1100" b="0" i="0" u="none" strike="noStrike" cap="none">
                <a:solidFill>
                  <a:schemeClr val="dk1"/>
                </a:solidFill>
                <a:latin typeface="Arial"/>
                <a:ea typeface="Arial"/>
                <a:cs typeface="Arial"/>
                <a:sym typeface="Arial"/>
              </a:rPr>
              <a:t>各項目を入力し、「追加する」ボタンをクリックして入力内容を保存します。</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50"/>
              <a:buFont typeface="Arial"/>
              <a:buNone/>
            </a:pPr>
            <a:r>
              <a:rPr lang="ja-JP" sz="1100" b="0" i="0" u="none" strike="noStrike" cap="none">
                <a:solidFill>
                  <a:schemeClr val="dk1"/>
                </a:solidFill>
                <a:latin typeface="Arial"/>
                <a:ea typeface="Arial"/>
                <a:cs typeface="Arial"/>
                <a:sym typeface="Arial"/>
              </a:rPr>
              <a:t>各項目についての説明は、次のページの表をご確認ください。</a:t>
            </a:r>
            <a:endParaRPr sz="1100" b="0" i="0" u="none" strike="noStrike" cap="none">
              <a:solidFill>
                <a:schemeClr val="dk1"/>
              </a:solidFill>
              <a:latin typeface="Arial"/>
              <a:ea typeface="Arial"/>
              <a:cs typeface="Arial"/>
              <a:sym typeface="Arial"/>
            </a:endParaRPr>
          </a:p>
        </p:txBody>
      </p:sp>
      <p:sp>
        <p:nvSpPr>
          <p:cNvPr id="216" name="Google Shape;216;g27cac156ba2_0_127"/>
          <p:cNvSpPr txBox="1"/>
          <p:nvPr/>
        </p:nvSpPr>
        <p:spPr>
          <a:xfrm>
            <a:off x="352650" y="3234987"/>
            <a:ext cx="6152700" cy="26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ja-JP" sz="1100" b="0" i="0" u="none" strike="noStrike" cap="none">
                <a:solidFill>
                  <a:schemeClr val="dk1"/>
                </a:solidFill>
                <a:highlight>
                  <a:srgbClr val="FFFFFF"/>
                </a:highlight>
                <a:latin typeface="Arial"/>
                <a:ea typeface="Arial"/>
                <a:cs typeface="Arial"/>
                <a:sym typeface="Arial"/>
              </a:rPr>
              <a:t>基本情報設定→各種設定→</a:t>
            </a:r>
            <a:r>
              <a:rPr lang="ja-JP" sz="1100" b="0" i="0" u="sng" strike="noStrike" cap="none">
                <a:solidFill>
                  <a:schemeClr val="hlink"/>
                </a:solidFill>
                <a:highlight>
                  <a:srgbClr val="FFFFFF"/>
                </a:highlight>
                <a:latin typeface="Arial"/>
                <a:ea typeface="Arial"/>
                <a:cs typeface="Arial"/>
                <a:sym typeface="Arial"/>
                <a:hlinkClick r:id="rId4"/>
              </a:rPr>
              <a:t>グループ設定</a:t>
            </a:r>
            <a:endParaRPr sz="1100" b="0" i="0" u="none" strike="noStrike" cap="none">
              <a:solidFill>
                <a:schemeClr val="dk1"/>
              </a:solidFill>
              <a:latin typeface="Arial"/>
              <a:ea typeface="Arial"/>
              <a:cs typeface="Arial"/>
              <a:sym typeface="Arial"/>
            </a:endParaRPr>
          </a:p>
        </p:txBody>
      </p:sp>
      <p:pic>
        <p:nvPicPr>
          <p:cNvPr id="217" name="Google Shape;217;g27cac156ba2_0_127"/>
          <p:cNvPicPr preferRelativeResize="0"/>
          <p:nvPr/>
        </p:nvPicPr>
        <p:blipFill rotWithShape="1">
          <a:blip r:embed="rId5">
            <a:alphaModFix/>
          </a:blip>
          <a:srcRect/>
          <a:stretch/>
        </p:blipFill>
        <p:spPr>
          <a:xfrm>
            <a:off x="627701" y="1855300"/>
            <a:ext cx="5602598" cy="1270100"/>
          </a:xfrm>
          <a:prstGeom prst="rect">
            <a:avLst/>
          </a:prstGeom>
          <a:noFill/>
          <a:ln>
            <a:noFill/>
          </a:ln>
        </p:spPr>
      </p:pic>
      <p:sp>
        <p:nvSpPr>
          <p:cNvPr id="218" name="Google Shape;218;g27cac156ba2_0_127"/>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6</a:t>
            </a:fld>
            <a:endParaRPr/>
          </a:p>
        </p:txBody>
      </p:sp>
      <p:sp>
        <p:nvSpPr>
          <p:cNvPr id="219" name="Google Shape;219;g27cac156ba2_0_127"/>
          <p:cNvSpPr txBox="1"/>
          <p:nvPr/>
        </p:nvSpPr>
        <p:spPr>
          <a:xfrm>
            <a:off x="360000" y="7882650"/>
            <a:ext cx="61380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1000"/>
              </a:spcAft>
              <a:buClr>
                <a:srgbClr val="000000"/>
              </a:buClr>
              <a:buSzPts val="1000"/>
              <a:buFont typeface="Arial"/>
              <a:buNone/>
            </a:pPr>
            <a:r>
              <a:rPr lang="ja-JP" sz="1100" b="0" i="0" u="none" strike="noStrike" cap="none">
                <a:solidFill>
                  <a:schemeClr val="dk1"/>
                </a:solidFill>
                <a:latin typeface="Arial"/>
                <a:ea typeface="Arial"/>
                <a:cs typeface="Arial"/>
                <a:sym typeface="Arial"/>
              </a:rPr>
              <a:t>詳しい操作方法は</a:t>
            </a:r>
            <a:r>
              <a:rPr lang="ja-JP" sz="1100" b="0" i="0" u="sng" strike="noStrike" cap="none">
                <a:solidFill>
                  <a:schemeClr val="hlink"/>
                </a:solidFill>
                <a:latin typeface="Arial"/>
                <a:ea typeface="Arial"/>
                <a:cs typeface="Arial"/>
                <a:sym typeface="Arial"/>
                <a:hlinkClick r:id="rId4"/>
              </a:rPr>
              <a:t>ヘルプページ</a:t>
            </a:r>
            <a:r>
              <a:rPr lang="ja-JP" sz="1100" b="0" i="0" u="none" strike="noStrike" cap="none">
                <a:solidFill>
                  <a:schemeClr val="dk1"/>
                </a:solidFill>
                <a:latin typeface="Arial"/>
                <a:ea typeface="Arial"/>
                <a:cs typeface="Arial"/>
                <a:sym typeface="Arial"/>
              </a:rPr>
              <a:t>をご確認ください。</a:t>
            </a:r>
            <a:endParaRPr sz="1100" b="0" i="0" u="none" strike="noStrike" cap="none">
              <a:solidFill>
                <a:schemeClr val="dk1"/>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grpSp>
        <p:nvGrpSpPr>
          <p:cNvPr id="1047" name="Google Shape;1047;g308d1ffc617_1_619"/>
          <p:cNvGrpSpPr/>
          <p:nvPr/>
        </p:nvGrpSpPr>
        <p:grpSpPr>
          <a:xfrm>
            <a:off x="-2" y="348615"/>
            <a:ext cx="6857832" cy="57862"/>
            <a:chOff x="276445" y="1127055"/>
            <a:chExt cx="6241201" cy="45085"/>
          </a:xfrm>
        </p:grpSpPr>
        <p:cxnSp>
          <p:nvCxnSpPr>
            <p:cNvPr id="1048" name="Google Shape;1048;g308d1ffc617_1_619"/>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1049" name="Google Shape;1049;g308d1ffc617_1_619"/>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1050" name="Google Shape;1050;g308d1ffc617_1_619"/>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60</a:t>
            </a:fld>
            <a:endParaRPr/>
          </a:p>
        </p:txBody>
      </p:sp>
      <p:sp>
        <p:nvSpPr>
          <p:cNvPr id="1051" name="Google Shape;1051;g308d1ffc617_1_619"/>
          <p:cNvSpPr txBox="1">
            <a:spLocks noGrp="1"/>
          </p:cNvSpPr>
          <p:nvPr>
            <p:ph type="title"/>
          </p:nvPr>
        </p:nvSpPr>
        <p:spPr>
          <a:xfrm>
            <a:off x="359994" y="526817"/>
            <a:ext cx="6241200" cy="369300"/>
          </a:xfrm>
          <a:prstGeom prst="rect">
            <a:avLst/>
          </a:prstGeom>
          <a:noFill/>
          <a:ln>
            <a:noFill/>
          </a:ln>
        </p:spPr>
        <p:txBody>
          <a:bodyPr spcFirstLastPara="1" wrap="square" lIns="91425" tIns="45700" rIns="91425" bIns="45700" anchor="b" anchorCtr="0">
            <a:sp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２．工数管理の利用を開始する</a:t>
            </a:r>
            <a:endParaRPr sz="1800" b="1">
              <a:latin typeface="Arial"/>
              <a:ea typeface="Arial"/>
              <a:cs typeface="Arial"/>
              <a:sym typeface="Arial"/>
            </a:endParaRPr>
          </a:p>
        </p:txBody>
      </p:sp>
      <p:cxnSp>
        <p:nvCxnSpPr>
          <p:cNvPr id="1052" name="Google Shape;1052;g308d1ffc617_1_619"/>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1053" name="Google Shape;1053;g308d1ffc617_1_619"/>
          <p:cNvSpPr txBox="1"/>
          <p:nvPr/>
        </p:nvSpPr>
        <p:spPr>
          <a:xfrm>
            <a:off x="369150" y="1108675"/>
            <a:ext cx="6119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500"/>
              </a:spcAft>
              <a:buClr>
                <a:srgbClr val="7F7F7F"/>
              </a:buClr>
              <a:buSzPts val="1050"/>
              <a:buFont typeface="Calibri"/>
              <a:buNone/>
            </a:pPr>
            <a:r>
              <a:rPr lang="ja-JP" sz="1100" b="1">
                <a:solidFill>
                  <a:schemeClr val="dk1"/>
                </a:solidFill>
              </a:rPr>
              <a:t>2. 必要事項を入力する</a:t>
            </a:r>
            <a:endParaRPr sz="1100" b="1" i="0" u="none" strike="noStrike" cap="none">
              <a:solidFill>
                <a:srgbClr val="000000"/>
              </a:solidFill>
            </a:endParaRPr>
          </a:p>
        </p:txBody>
      </p:sp>
      <p:sp>
        <p:nvSpPr>
          <p:cNvPr id="1054" name="Google Shape;1054;g308d1ffc617_1_619"/>
          <p:cNvSpPr txBox="1"/>
          <p:nvPr/>
        </p:nvSpPr>
        <p:spPr>
          <a:xfrm>
            <a:off x="369150" y="4276212"/>
            <a:ext cx="6119700" cy="7320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chemeClr val="dk1"/>
              </a:buClr>
              <a:buSzPts val="1100"/>
              <a:buFont typeface="Arial"/>
              <a:buNone/>
            </a:pPr>
            <a:r>
              <a:rPr lang="ja-JP" sz="1100">
                <a:solidFill>
                  <a:schemeClr val="dk1"/>
                </a:solidFill>
              </a:rPr>
              <a:t>コード・名称を入力し、工数項目・スタッフを選択します。コード・名称は必須です。</a:t>
            </a:r>
            <a:br>
              <a:rPr lang="ja-JP" sz="1100">
                <a:solidFill>
                  <a:schemeClr val="dk1"/>
                </a:solidFill>
              </a:rPr>
            </a:br>
            <a:r>
              <a:rPr lang="ja-JP" sz="1100">
                <a:solidFill>
                  <a:schemeClr val="dk1"/>
                </a:solidFill>
              </a:rPr>
              <a:t>なお、すべて登録完了後に編集できます。</a:t>
            </a:r>
            <a:endParaRPr sz="1100">
              <a:solidFill>
                <a:schemeClr val="dk1"/>
              </a:solidFill>
            </a:endParaRPr>
          </a:p>
          <a:p>
            <a:pPr marL="0" lvl="0" indent="0" algn="l" rtl="0">
              <a:lnSpc>
                <a:spcPct val="120000"/>
              </a:lnSpc>
              <a:spcBef>
                <a:spcPts val="500"/>
              </a:spcBef>
              <a:spcAft>
                <a:spcPts val="500"/>
              </a:spcAft>
              <a:buClr>
                <a:schemeClr val="dk1"/>
              </a:buClr>
              <a:buSzPts val="1100"/>
              <a:buFont typeface="Arial"/>
              <a:buNone/>
            </a:pPr>
            <a:r>
              <a:rPr lang="ja-JP" sz="1100">
                <a:solidFill>
                  <a:schemeClr val="dk1"/>
                </a:solidFill>
              </a:rPr>
              <a:t>最後に「登録」をクリックして管理対象を保存してください。</a:t>
            </a:r>
            <a:endParaRPr sz="1100">
              <a:solidFill>
                <a:schemeClr val="dk1"/>
              </a:solidFill>
            </a:endParaRPr>
          </a:p>
        </p:txBody>
      </p:sp>
      <p:graphicFrame>
        <p:nvGraphicFramePr>
          <p:cNvPr id="1055" name="Google Shape;1055;g308d1ffc617_1_619"/>
          <p:cNvGraphicFramePr/>
          <p:nvPr/>
        </p:nvGraphicFramePr>
        <p:xfrm>
          <a:off x="334388" y="5087775"/>
          <a:ext cx="3000000" cy="3000000"/>
        </p:xfrm>
        <a:graphic>
          <a:graphicData uri="http://schemas.openxmlformats.org/drawingml/2006/table">
            <a:tbl>
              <a:tblPr>
                <a:noFill/>
                <a:tableStyleId>{217FE3F6-2F40-4425-9D4F-AE7FD7EA551A}</a:tableStyleId>
              </a:tblPr>
              <a:tblGrid>
                <a:gridCol w="1866475">
                  <a:extLst>
                    <a:ext uri="{9D8B030D-6E8A-4147-A177-3AD203B41FA5}">
                      <a16:colId xmlns:a16="http://schemas.microsoft.com/office/drawing/2014/main" val="20000"/>
                    </a:ext>
                  </a:extLst>
                </a:gridCol>
                <a:gridCol w="4322750">
                  <a:extLst>
                    <a:ext uri="{9D8B030D-6E8A-4147-A177-3AD203B41FA5}">
                      <a16:colId xmlns:a16="http://schemas.microsoft.com/office/drawing/2014/main" val="20001"/>
                    </a:ext>
                  </a:extLst>
                </a:gridCol>
              </a:tblGrid>
              <a:tr h="322575">
                <a:tc>
                  <a:txBody>
                    <a:bodyPr/>
                    <a:lstStyle/>
                    <a:p>
                      <a:pPr marL="0" lvl="0" indent="0" algn="ctr" rtl="0">
                        <a:lnSpc>
                          <a:spcPct val="115000"/>
                        </a:lnSpc>
                        <a:spcBef>
                          <a:spcPts val="0"/>
                        </a:spcBef>
                        <a:spcAft>
                          <a:spcPts val="300"/>
                        </a:spcAft>
                        <a:buNone/>
                      </a:pPr>
                      <a:r>
                        <a:rPr lang="ja-JP" sz="1100"/>
                        <a:t>画面表示</a:t>
                      </a:r>
                      <a:endParaRPr sz="1100"/>
                    </a:p>
                  </a:txBody>
                  <a:tcPr marL="91425" marR="91425" marT="91425" marB="91425">
                    <a:solidFill>
                      <a:srgbClr val="CFE2F3"/>
                    </a:solidFill>
                  </a:tcPr>
                </a:tc>
                <a:tc>
                  <a:txBody>
                    <a:bodyPr/>
                    <a:lstStyle/>
                    <a:p>
                      <a:pPr marL="0" lvl="0" indent="0" algn="ctr" rtl="0">
                        <a:lnSpc>
                          <a:spcPct val="115000"/>
                        </a:lnSpc>
                        <a:spcBef>
                          <a:spcPts val="0"/>
                        </a:spcBef>
                        <a:spcAft>
                          <a:spcPts val="300"/>
                        </a:spcAft>
                        <a:buNone/>
                      </a:pPr>
                      <a:r>
                        <a:rPr lang="ja-JP" sz="1100"/>
                        <a:t>説明</a:t>
                      </a:r>
                      <a:endParaRPr sz="1100"/>
                    </a:p>
                  </a:txBody>
                  <a:tcPr marL="91425" marR="91425" marT="91425" marB="91425">
                    <a:solidFill>
                      <a:srgbClr val="CFE2F3"/>
                    </a:solidFill>
                  </a:tcPr>
                </a:tc>
                <a:extLst>
                  <a:ext uri="{0D108BD9-81ED-4DB2-BD59-A6C34878D82A}">
                    <a16:rowId xmlns:a16="http://schemas.microsoft.com/office/drawing/2014/main" val="10000"/>
                  </a:ext>
                </a:extLst>
              </a:tr>
              <a:tr h="527850">
                <a:tc>
                  <a:txBody>
                    <a:bodyPr/>
                    <a:lstStyle/>
                    <a:p>
                      <a:pPr marL="0" lvl="0" indent="0" algn="l" rtl="0">
                        <a:lnSpc>
                          <a:spcPct val="115000"/>
                        </a:lnSpc>
                        <a:spcBef>
                          <a:spcPts val="0"/>
                        </a:spcBef>
                        <a:spcAft>
                          <a:spcPts val="300"/>
                        </a:spcAft>
                        <a:buNone/>
                      </a:pPr>
                      <a:r>
                        <a:rPr lang="ja-JP" sz="1100"/>
                        <a:t>工数管理対象コード</a:t>
                      </a:r>
                      <a:endParaRPr sz="1100"/>
                    </a:p>
                  </a:txBody>
                  <a:tcPr marL="91425" marR="91425" marT="91425" marB="91425"/>
                </a:tc>
                <a:tc>
                  <a:txBody>
                    <a:bodyPr/>
                    <a:lstStyle/>
                    <a:p>
                      <a:pPr marL="0" lvl="0" indent="0" algn="l" rtl="0">
                        <a:lnSpc>
                          <a:spcPct val="115000"/>
                        </a:lnSpc>
                        <a:spcBef>
                          <a:spcPts val="0"/>
                        </a:spcBef>
                        <a:spcAft>
                          <a:spcPts val="300"/>
                        </a:spcAft>
                        <a:buNone/>
                      </a:pPr>
                      <a:r>
                        <a:rPr lang="ja-JP" sz="1100"/>
                        <a:t>管理対象のコードを入力します。</a:t>
                      </a:r>
                      <a:br>
                        <a:rPr lang="ja-JP" sz="1100"/>
                      </a:br>
                      <a:r>
                        <a:rPr lang="ja-JP" sz="1100"/>
                        <a:t>半角全角を問わず英数字、かな、記号が使用可能です。</a:t>
                      </a:r>
                      <a:endParaRPr sz="1100"/>
                    </a:p>
                  </a:txBody>
                  <a:tcPr marL="91425" marR="91425" marT="91425" marB="91425"/>
                </a:tc>
                <a:extLst>
                  <a:ext uri="{0D108BD9-81ED-4DB2-BD59-A6C34878D82A}">
                    <a16:rowId xmlns:a16="http://schemas.microsoft.com/office/drawing/2014/main" val="10001"/>
                  </a:ext>
                </a:extLst>
              </a:tr>
              <a:tr h="372850">
                <a:tc>
                  <a:txBody>
                    <a:bodyPr/>
                    <a:lstStyle/>
                    <a:p>
                      <a:pPr marL="0" lvl="0" indent="0" algn="l" rtl="0">
                        <a:lnSpc>
                          <a:spcPct val="115000"/>
                        </a:lnSpc>
                        <a:spcBef>
                          <a:spcPts val="0"/>
                        </a:spcBef>
                        <a:spcAft>
                          <a:spcPts val="300"/>
                        </a:spcAft>
                        <a:buNone/>
                      </a:pPr>
                      <a:r>
                        <a:rPr lang="ja-JP" sz="1100"/>
                        <a:t>工数管理対象名称</a:t>
                      </a:r>
                      <a:endParaRPr sz="1100"/>
                    </a:p>
                  </a:txBody>
                  <a:tcPr marL="91425" marR="91425" marT="91425" marB="91425"/>
                </a:tc>
                <a:tc>
                  <a:txBody>
                    <a:bodyPr/>
                    <a:lstStyle/>
                    <a:p>
                      <a:pPr marL="0" lvl="0" indent="0" algn="l" rtl="0">
                        <a:lnSpc>
                          <a:spcPct val="115000"/>
                        </a:lnSpc>
                        <a:spcBef>
                          <a:spcPts val="0"/>
                        </a:spcBef>
                        <a:spcAft>
                          <a:spcPts val="300"/>
                        </a:spcAft>
                        <a:buNone/>
                      </a:pPr>
                      <a:r>
                        <a:rPr lang="ja-JP" sz="1100"/>
                        <a:t>管理対象の名称を入力します。</a:t>
                      </a:r>
                      <a:endParaRPr sz="1100"/>
                    </a:p>
                  </a:txBody>
                  <a:tcPr marL="91425" marR="91425" marT="91425" marB="91425"/>
                </a:tc>
                <a:extLst>
                  <a:ext uri="{0D108BD9-81ED-4DB2-BD59-A6C34878D82A}">
                    <a16:rowId xmlns:a16="http://schemas.microsoft.com/office/drawing/2014/main" val="10002"/>
                  </a:ext>
                </a:extLst>
              </a:tr>
              <a:tr h="696475">
                <a:tc>
                  <a:txBody>
                    <a:bodyPr/>
                    <a:lstStyle/>
                    <a:p>
                      <a:pPr marL="0" lvl="0" indent="0" algn="l" rtl="0">
                        <a:lnSpc>
                          <a:spcPct val="115000"/>
                        </a:lnSpc>
                        <a:spcBef>
                          <a:spcPts val="0"/>
                        </a:spcBef>
                        <a:spcAft>
                          <a:spcPts val="0"/>
                        </a:spcAft>
                        <a:buNone/>
                      </a:pPr>
                      <a:r>
                        <a:rPr lang="ja-JP" sz="1100"/>
                        <a:t>分類</a:t>
                      </a:r>
                      <a:endParaRPr sz="1100"/>
                    </a:p>
                    <a:p>
                      <a:pPr marL="0" lvl="0" indent="0" algn="l" rtl="0">
                        <a:lnSpc>
                          <a:spcPct val="115000"/>
                        </a:lnSpc>
                        <a:spcBef>
                          <a:spcPts val="300"/>
                        </a:spcBef>
                        <a:spcAft>
                          <a:spcPts val="300"/>
                        </a:spcAft>
                        <a:buNone/>
                      </a:pPr>
                      <a:r>
                        <a:rPr lang="ja-JP" sz="1100"/>
                        <a:t>※工数分類で登録した分類を表示します。</a:t>
                      </a:r>
                      <a:endParaRPr sz="1100"/>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ja-JP" sz="1100"/>
                        <a:t>工数入力の際、スタッフに利用させたい工数項目を選択します。</a:t>
                      </a:r>
                      <a:endParaRPr sz="1100"/>
                    </a:p>
                    <a:p>
                      <a:pPr marL="0" lvl="0" indent="0" algn="l" rtl="0">
                        <a:lnSpc>
                          <a:spcPct val="115000"/>
                        </a:lnSpc>
                        <a:spcBef>
                          <a:spcPts val="300"/>
                        </a:spcBef>
                        <a:spcAft>
                          <a:spcPts val="0"/>
                        </a:spcAft>
                        <a:buNone/>
                      </a:pPr>
                      <a:r>
                        <a:rPr lang="ja-JP" sz="1100"/>
                        <a:t>全て：すべての工数項目を利用可能にします。</a:t>
                      </a:r>
                      <a:br>
                        <a:rPr lang="ja-JP" sz="1100"/>
                      </a:br>
                      <a:r>
                        <a:rPr lang="ja-JP" sz="1100"/>
                        <a:t>任意：工数項目を任意に選択します。</a:t>
                      </a:r>
                      <a:endParaRPr sz="1100"/>
                    </a:p>
                    <a:p>
                      <a:pPr marL="0" lvl="0" indent="0" algn="l" rtl="0">
                        <a:lnSpc>
                          <a:spcPct val="115000"/>
                        </a:lnSpc>
                        <a:spcBef>
                          <a:spcPts val="300"/>
                        </a:spcBef>
                        <a:spcAft>
                          <a:spcPts val="300"/>
                        </a:spcAft>
                        <a:buNone/>
                      </a:pPr>
                      <a:r>
                        <a:rPr lang="ja-JP" sz="1100">
                          <a:solidFill>
                            <a:schemeClr val="dk1"/>
                          </a:solidFill>
                        </a:rPr>
                        <a:t>「</a:t>
                      </a:r>
                      <a:r>
                        <a:rPr lang="ja-JP" sz="1100" u="sng">
                          <a:solidFill>
                            <a:schemeClr val="hlink"/>
                          </a:solidFill>
                          <a:hlinkClick r:id="rId3"/>
                        </a:rPr>
                        <a:t>項目グループ</a:t>
                      </a:r>
                      <a:r>
                        <a:rPr lang="ja-JP" sz="1100">
                          <a:solidFill>
                            <a:schemeClr val="dk1"/>
                          </a:solidFill>
                        </a:rPr>
                        <a:t>」で設定することも可能です。</a:t>
                      </a:r>
                      <a:endParaRPr sz="1100"/>
                    </a:p>
                  </a:txBody>
                  <a:tcPr marL="91425" marR="91425" marT="91425" marB="91425"/>
                </a:tc>
                <a:extLst>
                  <a:ext uri="{0D108BD9-81ED-4DB2-BD59-A6C34878D82A}">
                    <a16:rowId xmlns:a16="http://schemas.microsoft.com/office/drawing/2014/main" val="10003"/>
                  </a:ext>
                </a:extLst>
              </a:tr>
              <a:tr h="696475">
                <a:tc>
                  <a:txBody>
                    <a:bodyPr/>
                    <a:lstStyle/>
                    <a:p>
                      <a:pPr marL="0" lvl="0" indent="0" algn="l" rtl="0">
                        <a:lnSpc>
                          <a:spcPct val="115000"/>
                        </a:lnSpc>
                        <a:spcBef>
                          <a:spcPts val="0"/>
                        </a:spcBef>
                        <a:spcAft>
                          <a:spcPts val="300"/>
                        </a:spcAft>
                        <a:buNone/>
                      </a:pPr>
                      <a:r>
                        <a:rPr lang="ja-JP" sz="1100"/>
                        <a:t>スタッフ</a:t>
                      </a:r>
                      <a:endParaRPr sz="1100"/>
                    </a:p>
                  </a:txBody>
                  <a:tcPr marL="91425" marR="91425" marT="91425" marB="91425"/>
                </a:tc>
                <a:tc>
                  <a:txBody>
                    <a:bodyPr/>
                    <a:lstStyle/>
                    <a:p>
                      <a:pPr marL="0" lvl="0" indent="0" algn="l" rtl="0">
                        <a:lnSpc>
                          <a:spcPct val="115000"/>
                        </a:lnSpc>
                        <a:spcBef>
                          <a:spcPts val="0"/>
                        </a:spcBef>
                        <a:spcAft>
                          <a:spcPts val="0"/>
                        </a:spcAft>
                        <a:buNone/>
                      </a:pPr>
                      <a:r>
                        <a:rPr lang="ja-JP" sz="1100"/>
                        <a:t>スタッフを選択します。</a:t>
                      </a:r>
                      <a:endParaRPr sz="1100"/>
                    </a:p>
                    <a:p>
                      <a:pPr marL="0" lvl="0" indent="0" algn="l" rtl="0">
                        <a:lnSpc>
                          <a:spcPct val="115000"/>
                        </a:lnSpc>
                        <a:spcBef>
                          <a:spcPts val="300"/>
                        </a:spcBef>
                        <a:spcAft>
                          <a:spcPts val="0"/>
                        </a:spcAft>
                        <a:buNone/>
                      </a:pPr>
                      <a:r>
                        <a:rPr lang="ja-JP" sz="1100"/>
                        <a:t>全て：すべてのスタッフを選択します。</a:t>
                      </a:r>
                      <a:br>
                        <a:rPr lang="ja-JP" sz="1100"/>
                      </a:br>
                      <a:r>
                        <a:rPr lang="ja-JP" sz="1100"/>
                        <a:t>任意：スタッフを任意に選択します。</a:t>
                      </a:r>
                      <a:endParaRPr sz="1100"/>
                    </a:p>
                    <a:p>
                      <a:pPr marL="0" lvl="0" indent="0" algn="l" rtl="0">
                        <a:lnSpc>
                          <a:spcPct val="115000"/>
                        </a:lnSpc>
                        <a:spcBef>
                          <a:spcPts val="300"/>
                        </a:spcBef>
                        <a:spcAft>
                          <a:spcPts val="300"/>
                        </a:spcAft>
                        <a:buNone/>
                      </a:pPr>
                      <a:r>
                        <a:rPr lang="ja-JP" sz="1100"/>
                        <a:t>「</a:t>
                      </a:r>
                      <a:r>
                        <a:rPr lang="ja-JP" sz="1100" u="sng">
                          <a:solidFill>
                            <a:schemeClr val="hlink"/>
                          </a:solidFill>
                          <a:hlinkClick r:id="rId4"/>
                        </a:rPr>
                        <a:t>スタッフグループ</a:t>
                      </a:r>
                      <a:r>
                        <a:rPr lang="ja-JP" sz="1100"/>
                        <a:t>」で設定することも可能です。</a:t>
                      </a:r>
                      <a:endParaRPr sz="1100"/>
                    </a:p>
                  </a:txBody>
                  <a:tcPr marL="91425" marR="91425" marT="91425" marB="91425"/>
                </a:tc>
                <a:extLst>
                  <a:ext uri="{0D108BD9-81ED-4DB2-BD59-A6C34878D82A}">
                    <a16:rowId xmlns:a16="http://schemas.microsoft.com/office/drawing/2014/main" val="10004"/>
                  </a:ext>
                </a:extLst>
              </a:tr>
            </a:tbl>
          </a:graphicData>
        </a:graphic>
      </p:graphicFrame>
      <p:pic>
        <p:nvPicPr>
          <p:cNvPr id="1056" name="Google Shape;1056;g308d1ffc617_1_619"/>
          <p:cNvPicPr preferRelativeResize="0"/>
          <p:nvPr/>
        </p:nvPicPr>
        <p:blipFill>
          <a:blip r:embed="rId5">
            <a:alphaModFix/>
          </a:blip>
          <a:stretch>
            <a:fillRect/>
          </a:stretch>
        </p:blipFill>
        <p:spPr>
          <a:xfrm>
            <a:off x="541199" y="1449838"/>
            <a:ext cx="5775601" cy="2746811"/>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grpSp>
        <p:nvGrpSpPr>
          <p:cNvPr id="1061" name="Google Shape;1061;g308d1ffc617_1_639"/>
          <p:cNvGrpSpPr/>
          <p:nvPr/>
        </p:nvGrpSpPr>
        <p:grpSpPr>
          <a:xfrm>
            <a:off x="-2" y="348615"/>
            <a:ext cx="6857832" cy="57862"/>
            <a:chOff x="276445" y="1127055"/>
            <a:chExt cx="6241201" cy="45085"/>
          </a:xfrm>
        </p:grpSpPr>
        <p:cxnSp>
          <p:nvCxnSpPr>
            <p:cNvPr id="1062" name="Google Shape;1062;g308d1ffc617_1_639"/>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1063" name="Google Shape;1063;g308d1ffc617_1_639"/>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1064" name="Google Shape;1064;g308d1ffc617_1_639"/>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61</a:t>
            </a:fld>
            <a:endParaRPr/>
          </a:p>
        </p:txBody>
      </p:sp>
      <p:sp>
        <p:nvSpPr>
          <p:cNvPr id="1065" name="Google Shape;1065;g308d1ffc617_1_639"/>
          <p:cNvSpPr txBox="1">
            <a:spLocks noGrp="1"/>
          </p:cNvSpPr>
          <p:nvPr>
            <p:ph type="title"/>
          </p:nvPr>
        </p:nvSpPr>
        <p:spPr>
          <a:xfrm>
            <a:off x="359994" y="526817"/>
            <a:ext cx="6241200" cy="369300"/>
          </a:xfrm>
          <a:prstGeom prst="rect">
            <a:avLst/>
          </a:prstGeom>
          <a:noFill/>
          <a:ln>
            <a:noFill/>
          </a:ln>
        </p:spPr>
        <p:txBody>
          <a:bodyPr spcFirstLastPara="1" wrap="square" lIns="91425" tIns="45700" rIns="91425" bIns="45700" anchor="b" anchorCtr="0">
            <a:sp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２．工数管理の利用を開始する</a:t>
            </a:r>
            <a:endParaRPr sz="1800" b="1">
              <a:latin typeface="Arial"/>
              <a:ea typeface="Arial"/>
              <a:cs typeface="Arial"/>
              <a:sym typeface="Arial"/>
            </a:endParaRPr>
          </a:p>
        </p:txBody>
      </p:sp>
      <p:cxnSp>
        <p:nvCxnSpPr>
          <p:cNvPr id="1066" name="Google Shape;1066;g308d1ffc617_1_639"/>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1067" name="Google Shape;1067;g308d1ffc617_1_639"/>
          <p:cNvSpPr txBox="1"/>
          <p:nvPr/>
        </p:nvSpPr>
        <p:spPr>
          <a:xfrm>
            <a:off x="369150" y="1108675"/>
            <a:ext cx="6119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500"/>
              </a:spcAft>
              <a:buClr>
                <a:srgbClr val="7F7F7F"/>
              </a:buClr>
              <a:buSzPts val="1050"/>
              <a:buFont typeface="Calibri"/>
              <a:buNone/>
            </a:pPr>
            <a:r>
              <a:rPr lang="ja-JP" sz="1100" b="1">
                <a:solidFill>
                  <a:schemeClr val="dk1"/>
                </a:solidFill>
              </a:rPr>
              <a:t>3. 登録完了</a:t>
            </a:r>
            <a:endParaRPr sz="1100" b="1" i="0" u="none" strike="noStrike" cap="none">
              <a:solidFill>
                <a:srgbClr val="000000"/>
              </a:solidFill>
            </a:endParaRPr>
          </a:p>
        </p:txBody>
      </p:sp>
      <p:sp>
        <p:nvSpPr>
          <p:cNvPr id="1068" name="Google Shape;1068;g308d1ffc617_1_639"/>
          <p:cNvSpPr txBox="1"/>
          <p:nvPr/>
        </p:nvSpPr>
        <p:spPr>
          <a:xfrm>
            <a:off x="369150" y="2341347"/>
            <a:ext cx="6119700" cy="7320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chemeClr val="dk1"/>
              </a:buClr>
              <a:buSzPts val="1100"/>
              <a:buFont typeface="Arial"/>
              <a:buNone/>
            </a:pPr>
            <a:r>
              <a:rPr lang="ja-JP" sz="1100">
                <a:solidFill>
                  <a:schemeClr val="dk1"/>
                </a:solidFill>
              </a:rPr>
              <a:t>登録した管理対象が一覧で表示されます。</a:t>
            </a:r>
            <a:endParaRPr sz="1100">
              <a:solidFill>
                <a:schemeClr val="dk1"/>
              </a:solidFill>
            </a:endParaRPr>
          </a:p>
          <a:p>
            <a:pPr marL="0" lvl="0" indent="0" algn="l" rtl="0">
              <a:lnSpc>
                <a:spcPct val="120000"/>
              </a:lnSpc>
              <a:spcBef>
                <a:spcPts val="500"/>
              </a:spcBef>
              <a:spcAft>
                <a:spcPts val="500"/>
              </a:spcAft>
              <a:buClr>
                <a:schemeClr val="dk1"/>
              </a:buClr>
              <a:buSzPts val="1100"/>
              <a:buFont typeface="Arial"/>
              <a:buNone/>
            </a:pPr>
            <a:r>
              <a:rPr lang="ja-JP" sz="1100">
                <a:solidFill>
                  <a:schemeClr val="dk1"/>
                </a:solidFill>
              </a:rPr>
              <a:t>管理対象の登録はこれで完了です。</a:t>
            </a:r>
            <a:br>
              <a:rPr lang="ja-JP" sz="1100">
                <a:solidFill>
                  <a:schemeClr val="dk1"/>
                </a:solidFill>
              </a:rPr>
            </a:br>
            <a:r>
              <a:rPr lang="ja-JP" sz="1100">
                <a:solidFill>
                  <a:schemeClr val="dk1"/>
                </a:solidFill>
              </a:rPr>
              <a:t>管理対象に有効期間を設定する場合は、次ページの「4.」以降に進んでください。</a:t>
            </a:r>
            <a:endParaRPr sz="1100">
              <a:solidFill>
                <a:schemeClr val="dk1"/>
              </a:solidFill>
            </a:endParaRPr>
          </a:p>
        </p:txBody>
      </p:sp>
      <p:graphicFrame>
        <p:nvGraphicFramePr>
          <p:cNvPr id="1069" name="Google Shape;1069;g308d1ffc617_1_639"/>
          <p:cNvGraphicFramePr/>
          <p:nvPr/>
        </p:nvGraphicFramePr>
        <p:xfrm>
          <a:off x="360375" y="3182775"/>
          <a:ext cx="3000000" cy="3000000"/>
        </p:xfrm>
        <a:graphic>
          <a:graphicData uri="http://schemas.openxmlformats.org/drawingml/2006/table">
            <a:tbl>
              <a:tblPr>
                <a:noFill/>
                <a:tableStyleId>{217FE3F6-2F40-4425-9D4F-AE7FD7EA551A}</a:tableStyleId>
              </a:tblPr>
              <a:tblGrid>
                <a:gridCol w="1214875">
                  <a:extLst>
                    <a:ext uri="{9D8B030D-6E8A-4147-A177-3AD203B41FA5}">
                      <a16:colId xmlns:a16="http://schemas.microsoft.com/office/drawing/2014/main" val="20000"/>
                    </a:ext>
                  </a:extLst>
                </a:gridCol>
                <a:gridCol w="4904825">
                  <a:extLst>
                    <a:ext uri="{9D8B030D-6E8A-4147-A177-3AD203B41FA5}">
                      <a16:colId xmlns:a16="http://schemas.microsoft.com/office/drawing/2014/main" val="20001"/>
                    </a:ext>
                  </a:extLst>
                </a:gridCol>
              </a:tblGrid>
              <a:tr h="369900">
                <a:tc>
                  <a:txBody>
                    <a:bodyPr/>
                    <a:lstStyle/>
                    <a:p>
                      <a:pPr marL="0" lvl="0" indent="0" algn="ctr" rtl="0">
                        <a:lnSpc>
                          <a:spcPct val="120000"/>
                        </a:lnSpc>
                        <a:spcBef>
                          <a:spcPts val="0"/>
                        </a:spcBef>
                        <a:spcAft>
                          <a:spcPts val="500"/>
                        </a:spcAft>
                        <a:buNone/>
                      </a:pPr>
                      <a:r>
                        <a:rPr lang="ja-JP" sz="1100"/>
                        <a:t>画面表示</a:t>
                      </a:r>
                      <a:endParaRPr sz="1100"/>
                    </a:p>
                  </a:txBody>
                  <a:tcPr marL="91425" marR="91425" marT="91425" marB="91425">
                    <a:solidFill>
                      <a:srgbClr val="CFE2F3"/>
                    </a:solidFill>
                  </a:tcPr>
                </a:tc>
                <a:tc>
                  <a:txBody>
                    <a:bodyPr/>
                    <a:lstStyle/>
                    <a:p>
                      <a:pPr marL="0" lvl="0" indent="0" algn="ctr" rtl="0">
                        <a:lnSpc>
                          <a:spcPct val="120000"/>
                        </a:lnSpc>
                        <a:spcBef>
                          <a:spcPts val="0"/>
                        </a:spcBef>
                        <a:spcAft>
                          <a:spcPts val="500"/>
                        </a:spcAft>
                        <a:buNone/>
                      </a:pPr>
                      <a:r>
                        <a:rPr lang="ja-JP" sz="1100"/>
                        <a:t>説明</a:t>
                      </a:r>
                      <a:endParaRPr sz="1100"/>
                    </a:p>
                  </a:txBody>
                  <a:tcPr marL="91425" marR="91425" marT="91425" marB="91425">
                    <a:solidFill>
                      <a:srgbClr val="CFE2F3"/>
                    </a:solidFill>
                  </a:tcPr>
                </a:tc>
                <a:extLst>
                  <a:ext uri="{0D108BD9-81ED-4DB2-BD59-A6C34878D82A}">
                    <a16:rowId xmlns:a16="http://schemas.microsoft.com/office/drawing/2014/main" val="10000"/>
                  </a:ext>
                </a:extLst>
              </a:tr>
              <a:tr h="571675">
                <a:tc>
                  <a:txBody>
                    <a:bodyPr/>
                    <a:lstStyle/>
                    <a:p>
                      <a:pPr marL="0" lvl="0" indent="0" algn="l" rtl="0">
                        <a:lnSpc>
                          <a:spcPct val="120000"/>
                        </a:lnSpc>
                        <a:spcBef>
                          <a:spcPts val="0"/>
                        </a:spcBef>
                        <a:spcAft>
                          <a:spcPts val="500"/>
                        </a:spcAft>
                        <a:buNone/>
                      </a:pPr>
                      <a:r>
                        <a:rPr lang="ja-JP" sz="1100"/>
                        <a:t>コード</a:t>
                      </a:r>
                      <a:endParaRPr sz="1100"/>
                    </a:p>
                  </a:txBody>
                  <a:tcPr marL="91425" marR="91425" marT="91425" marB="91425"/>
                </a:tc>
                <a:tc>
                  <a:txBody>
                    <a:bodyPr/>
                    <a:lstStyle/>
                    <a:p>
                      <a:pPr marL="0" lvl="0" indent="0" algn="l" rtl="0">
                        <a:lnSpc>
                          <a:spcPct val="120000"/>
                        </a:lnSpc>
                        <a:spcBef>
                          <a:spcPts val="0"/>
                        </a:spcBef>
                        <a:spcAft>
                          <a:spcPts val="500"/>
                        </a:spcAft>
                        <a:buNone/>
                      </a:pPr>
                      <a:r>
                        <a:rPr lang="ja-JP" sz="1100"/>
                        <a:t>管理対象のコードを表示します。</a:t>
                      </a:r>
                      <a:br>
                        <a:rPr lang="ja-JP" sz="1100"/>
                      </a:br>
                      <a:r>
                        <a:rPr lang="ja-JP" sz="1100"/>
                        <a:t>「コピー」をクリックすると、コードをコピーします。</a:t>
                      </a:r>
                      <a:endParaRPr sz="1100"/>
                    </a:p>
                  </a:txBody>
                  <a:tcPr marL="91425" marR="91425" marT="91425" marB="91425"/>
                </a:tc>
                <a:extLst>
                  <a:ext uri="{0D108BD9-81ED-4DB2-BD59-A6C34878D82A}">
                    <a16:rowId xmlns:a16="http://schemas.microsoft.com/office/drawing/2014/main" val="10001"/>
                  </a:ext>
                </a:extLst>
              </a:tr>
              <a:tr h="571675">
                <a:tc>
                  <a:txBody>
                    <a:bodyPr/>
                    <a:lstStyle/>
                    <a:p>
                      <a:pPr marL="0" lvl="0" indent="0" algn="l" rtl="0">
                        <a:lnSpc>
                          <a:spcPct val="120000"/>
                        </a:lnSpc>
                        <a:spcBef>
                          <a:spcPts val="0"/>
                        </a:spcBef>
                        <a:spcAft>
                          <a:spcPts val="500"/>
                        </a:spcAft>
                        <a:buNone/>
                      </a:pPr>
                      <a:r>
                        <a:rPr lang="ja-JP" sz="1100"/>
                        <a:t>名称</a:t>
                      </a:r>
                      <a:endParaRPr sz="1100"/>
                    </a:p>
                  </a:txBody>
                  <a:tcPr marL="91425" marR="91425" marT="91425" marB="91425"/>
                </a:tc>
                <a:tc>
                  <a:txBody>
                    <a:bodyPr/>
                    <a:lstStyle/>
                    <a:p>
                      <a:pPr marL="0" lvl="0" indent="0" algn="l" rtl="0">
                        <a:lnSpc>
                          <a:spcPct val="120000"/>
                        </a:lnSpc>
                        <a:spcBef>
                          <a:spcPts val="0"/>
                        </a:spcBef>
                        <a:spcAft>
                          <a:spcPts val="500"/>
                        </a:spcAft>
                        <a:buNone/>
                      </a:pPr>
                      <a:r>
                        <a:rPr lang="ja-JP" sz="1100"/>
                        <a:t>管理対象の名称を表示します。</a:t>
                      </a:r>
                      <a:br>
                        <a:rPr lang="ja-JP" sz="1100"/>
                      </a:br>
                      <a:r>
                        <a:rPr lang="ja-JP" sz="1100"/>
                        <a:t>クリックすると、編集画面に移動します。</a:t>
                      </a:r>
                      <a:endParaRPr sz="1100"/>
                    </a:p>
                  </a:txBody>
                  <a:tcPr marL="91425" marR="91425" marT="91425" marB="91425"/>
                </a:tc>
                <a:extLst>
                  <a:ext uri="{0D108BD9-81ED-4DB2-BD59-A6C34878D82A}">
                    <a16:rowId xmlns:a16="http://schemas.microsoft.com/office/drawing/2014/main" val="10002"/>
                  </a:ext>
                </a:extLst>
              </a:tr>
              <a:tr h="571675">
                <a:tc>
                  <a:txBody>
                    <a:bodyPr/>
                    <a:lstStyle/>
                    <a:p>
                      <a:pPr marL="0" lvl="0" indent="0" algn="l" rtl="0">
                        <a:lnSpc>
                          <a:spcPct val="120000"/>
                        </a:lnSpc>
                        <a:spcBef>
                          <a:spcPts val="0"/>
                        </a:spcBef>
                        <a:spcAft>
                          <a:spcPts val="500"/>
                        </a:spcAft>
                        <a:buNone/>
                      </a:pPr>
                      <a:r>
                        <a:rPr lang="ja-JP" sz="1100"/>
                        <a:t>有効期間</a:t>
                      </a:r>
                      <a:endParaRPr sz="1100"/>
                    </a:p>
                  </a:txBody>
                  <a:tcPr marL="91425" marR="91425" marT="91425" marB="91425"/>
                </a:tc>
                <a:tc>
                  <a:txBody>
                    <a:bodyPr/>
                    <a:lstStyle/>
                    <a:p>
                      <a:pPr marL="0" lvl="0" indent="0" algn="l" rtl="0">
                        <a:lnSpc>
                          <a:spcPct val="120000"/>
                        </a:lnSpc>
                        <a:spcBef>
                          <a:spcPts val="0"/>
                        </a:spcBef>
                        <a:spcAft>
                          <a:spcPts val="500"/>
                        </a:spcAft>
                        <a:buNone/>
                      </a:pPr>
                      <a:r>
                        <a:rPr lang="ja-JP" sz="1100"/>
                        <a:t>管理対象の有効期間を表示します。</a:t>
                      </a:r>
                      <a:br>
                        <a:rPr lang="ja-JP" sz="1100"/>
                      </a:br>
                      <a:r>
                        <a:rPr lang="ja-JP" sz="1100"/>
                        <a:t>新規作成直後は「常時有効」です。</a:t>
                      </a:r>
                      <a:endParaRPr sz="1100"/>
                    </a:p>
                  </a:txBody>
                  <a:tcPr marL="91425" marR="91425" marT="91425" marB="91425"/>
                </a:tc>
                <a:extLst>
                  <a:ext uri="{0D108BD9-81ED-4DB2-BD59-A6C34878D82A}">
                    <a16:rowId xmlns:a16="http://schemas.microsoft.com/office/drawing/2014/main" val="10003"/>
                  </a:ext>
                </a:extLst>
              </a:tr>
              <a:tr h="369900">
                <a:tc>
                  <a:txBody>
                    <a:bodyPr/>
                    <a:lstStyle/>
                    <a:p>
                      <a:pPr marL="0" lvl="0" indent="0" algn="l" rtl="0">
                        <a:lnSpc>
                          <a:spcPct val="120000"/>
                        </a:lnSpc>
                        <a:spcBef>
                          <a:spcPts val="0"/>
                        </a:spcBef>
                        <a:spcAft>
                          <a:spcPts val="500"/>
                        </a:spcAft>
                        <a:buNone/>
                      </a:pPr>
                      <a:r>
                        <a:rPr lang="ja-JP" sz="1100"/>
                        <a:t>複製</a:t>
                      </a:r>
                      <a:endParaRPr sz="1100"/>
                    </a:p>
                  </a:txBody>
                  <a:tcPr marL="91425" marR="91425" marT="91425" marB="91425"/>
                </a:tc>
                <a:tc>
                  <a:txBody>
                    <a:bodyPr/>
                    <a:lstStyle/>
                    <a:p>
                      <a:pPr marL="0" lvl="0" indent="0" algn="l" rtl="0">
                        <a:lnSpc>
                          <a:spcPct val="120000"/>
                        </a:lnSpc>
                        <a:spcBef>
                          <a:spcPts val="0"/>
                        </a:spcBef>
                        <a:spcAft>
                          <a:spcPts val="500"/>
                        </a:spcAft>
                        <a:buNone/>
                      </a:pPr>
                      <a:r>
                        <a:rPr lang="ja-JP" sz="1100"/>
                        <a:t>登録内容を複製して新規登録画面に移動します。</a:t>
                      </a:r>
                      <a:endParaRPr sz="1100"/>
                    </a:p>
                  </a:txBody>
                  <a:tcPr marL="91425" marR="91425" marT="91425" marB="91425"/>
                </a:tc>
                <a:extLst>
                  <a:ext uri="{0D108BD9-81ED-4DB2-BD59-A6C34878D82A}">
                    <a16:rowId xmlns:a16="http://schemas.microsoft.com/office/drawing/2014/main" val="10004"/>
                  </a:ext>
                </a:extLst>
              </a:tr>
              <a:tr h="773450">
                <a:tc>
                  <a:txBody>
                    <a:bodyPr/>
                    <a:lstStyle/>
                    <a:p>
                      <a:pPr marL="0" lvl="0" indent="0" algn="l" rtl="0">
                        <a:lnSpc>
                          <a:spcPct val="120000"/>
                        </a:lnSpc>
                        <a:spcBef>
                          <a:spcPts val="0"/>
                        </a:spcBef>
                        <a:spcAft>
                          <a:spcPts val="500"/>
                        </a:spcAft>
                        <a:buNone/>
                      </a:pPr>
                      <a:r>
                        <a:rPr lang="ja-JP" sz="1100"/>
                        <a:t>削除</a:t>
                      </a:r>
                      <a:endParaRPr sz="1100"/>
                    </a:p>
                  </a:txBody>
                  <a:tcPr marL="91425" marR="91425" marT="91425" marB="91425"/>
                </a:tc>
                <a:tc>
                  <a:txBody>
                    <a:bodyPr/>
                    <a:lstStyle/>
                    <a:p>
                      <a:pPr marL="0" lvl="0" indent="0" algn="l" rtl="0">
                        <a:lnSpc>
                          <a:spcPct val="120000"/>
                        </a:lnSpc>
                        <a:spcBef>
                          <a:spcPts val="0"/>
                        </a:spcBef>
                        <a:spcAft>
                          <a:spcPts val="500"/>
                        </a:spcAft>
                        <a:buNone/>
                      </a:pPr>
                      <a:r>
                        <a:rPr lang="ja-JP" sz="1100"/>
                        <a:t>管理対象を削除します。</a:t>
                      </a:r>
                      <a:br>
                        <a:rPr lang="ja-JP" sz="1100"/>
                      </a:br>
                      <a:r>
                        <a:rPr lang="ja-JP" sz="1100"/>
                        <a:t>クリックすると確認のダイアログが表示されるので、問題なければ「OK」をクリックして削除を実行してください。</a:t>
                      </a:r>
                      <a:endParaRPr sz="1100"/>
                    </a:p>
                  </a:txBody>
                  <a:tcPr marL="91425" marR="91425" marT="91425" marB="91425"/>
                </a:tc>
                <a:extLst>
                  <a:ext uri="{0D108BD9-81ED-4DB2-BD59-A6C34878D82A}">
                    <a16:rowId xmlns:a16="http://schemas.microsoft.com/office/drawing/2014/main" val="10005"/>
                  </a:ext>
                </a:extLst>
              </a:tr>
              <a:tr h="420975">
                <a:tc>
                  <a:txBody>
                    <a:bodyPr/>
                    <a:lstStyle/>
                    <a:p>
                      <a:pPr marL="0" lvl="0" indent="0" algn="l" rtl="0">
                        <a:lnSpc>
                          <a:spcPct val="120000"/>
                        </a:lnSpc>
                        <a:spcBef>
                          <a:spcPts val="0"/>
                        </a:spcBef>
                        <a:spcAft>
                          <a:spcPts val="500"/>
                        </a:spcAft>
                        <a:buNone/>
                      </a:pPr>
                      <a:r>
                        <a:rPr lang="ja-JP" sz="1100"/>
                        <a:t>最終更新</a:t>
                      </a:r>
                      <a:endParaRPr sz="1100"/>
                    </a:p>
                  </a:txBody>
                  <a:tcPr marL="91425" marR="91425" marT="91425" marB="91425"/>
                </a:tc>
                <a:tc>
                  <a:txBody>
                    <a:bodyPr/>
                    <a:lstStyle/>
                    <a:p>
                      <a:pPr marL="0" lvl="0" indent="0" algn="l" rtl="0">
                        <a:lnSpc>
                          <a:spcPct val="120000"/>
                        </a:lnSpc>
                        <a:spcBef>
                          <a:spcPts val="0"/>
                        </a:spcBef>
                        <a:spcAft>
                          <a:spcPts val="500"/>
                        </a:spcAft>
                        <a:buNone/>
                      </a:pPr>
                      <a:r>
                        <a:rPr lang="ja-JP" sz="1100"/>
                        <a:t>最終更新日時と更新者（全権限管理者・グループ管理者）を表示します。</a:t>
                      </a:r>
                      <a:endParaRPr sz="1100"/>
                    </a:p>
                  </a:txBody>
                  <a:tcPr marL="91425" marR="91425" marT="91425" marB="91425"/>
                </a:tc>
                <a:extLst>
                  <a:ext uri="{0D108BD9-81ED-4DB2-BD59-A6C34878D82A}">
                    <a16:rowId xmlns:a16="http://schemas.microsoft.com/office/drawing/2014/main" val="10006"/>
                  </a:ext>
                </a:extLst>
              </a:tr>
            </a:tbl>
          </a:graphicData>
        </a:graphic>
      </p:graphicFrame>
      <p:pic>
        <p:nvPicPr>
          <p:cNvPr id="1070" name="Google Shape;1070;g308d1ffc617_1_639"/>
          <p:cNvPicPr preferRelativeResize="0"/>
          <p:nvPr/>
        </p:nvPicPr>
        <p:blipFill>
          <a:blip r:embed="rId3">
            <a:alphaModFix/>
          </a:blip>
          <a:stretch>
            <a:fillRect/>
          </a:stretch>
        </p:blipFill>
        <p:spPr>
          <a:xfrm>
            <a:off x="369150" y="1479703"/>
            <a:ext cx="6119699" cy="75221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grpSp>
        <p:nvGrpSpPr>
          <p:cNvPr id="1075" name="Google Shape;1075;g30a70d842a5_0_8"/>
          <p:cNvGrpSpPr/>
          <p:nvPr/>
        </p:nvGrpSpPr>
        <p:grpSpPr>
          <a:xfrm>
            <a:off x="-2" y="348615"/>
            <a:ext cx="6857832" cy="57862"/>
            <a:chOff x="276445" y="1127055"/>
            <a:chExt cx="6241201" cy="45085"/>
          </a:xfrm>
        </p:grpSpPr>
        <p:cxnSp>
          <p:nvCxnSpPr>
            <p:cNvPr id="1076" name="Google Shape;1076;g30a70d842a5_0_8"/>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1077" name="Google Shape;1077;g30a70d842a5_0_8"/>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1078" name="Google Shape;1078;g30a70d842a5_0_8"/>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62</a:t>
            </a:fld>
            <a:endParaRPr/>
          </a:p>
        </p:txBody>
      </p:sp>
      <p:sp>
        <p:nvSpPr>
          <p:cNvPr id="1079" name="Google Shape;1079;g30a70d842a5_0_8"/>
          <p:cNvSpPr txBox="1">
            <a:spLocks noGrp="1"/>
          </p:cNvSpPr>
          <p:nvPr>
            <p:ph type="title"/>
          </p:nvPr>
        </p:nvSpPr>
        <p:spPr>
          <a:xfrm>
            <a:off x="359994" y="526817"/>
            <a:ext cx="6241200" cy="369300"/>
          </a:xfrm>
          <a:prstGeom prst="rect">
            <a:avLst/>
          </a:prstGeom>
          <a:noFill/>
          <a:ln>
            <a:noFill/>
          </a:ln>
        </p:spPr>
        <p:txBody>
          <a:bodyPr spcFirstLastPara="1" wrap="square" lIns="91425" tIns="45700" rIns="91425" bIns="45700" anchor="b" anchorCtr="0">
            <a:sp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２．工数管理の利用を開始する</a:t>
            </a:r>
            <a:endParaRPr sz="1800" b="1">
              <a:latin typeface="Arial"/>
              <a:ea typeface="Arial"/>
              <a:cs typeface="Arial"/>
              <a:sym typeface="Arial"/>
            </a:endParaRPr>
          </a:p>
        </p:txBody>
      </p:sp>
      <p:cxnSp>
        <p:nvCxnSpPr>
          <p:cNvPr id="1080" name="Google Shape;1080;g30a70d842a5_0_8"/>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1081" name="Google Shape;1081;g30a70d842a5_0_8"/>
          <p:cNvSpPr txBox="1"/>
          <p:nvPr/>
        </p:nvSpPr>
        <p:spPr>
          <a:xfrm>
            <a:off x="360375" y="6352200"/>
            <a:ext cx="6119700" cy="14058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7F7F7F"/>
              </a:buClr>
              <a:buSzPts val="1050"/>
              <a:buFont typeface="Calibri"/>
              <a:buNone/>
            </a:pPr>
            <a:r>
              <a:rPr lang="ja-JP" sz="1100">
                <a:solidFill>
                  <a:schemeClr val="dk1"/>
                </a:solidFill>
              </a:rPr>
              <a:t>以上で工数管理機能の基本的な設定は完了です。</a:t>
            </a:r>
            <a:br>
              <a:rPr lang="ja-JP" sz="1100">
                <a:solidFill>
                  <a:schemeClr val="dk1"/>
                </a:solidFill>
              </a:rPr>
            </a:br>
            <a:r>
              <a:rPr lang="ja-JP" sz="1100">
                <a:solidFill>
                  <a:schemeClr val="dk1"/>
                </a:solidFill>
              </a:rPr>
              <a:t>設定が問題なく完了していれば、スタッフはマイページから工数を入力可能になります。</a:t>
            </a:r>
            <a:br>
              <a:rPr lang="ja-JP" sz="1100">
                <a:solidFill>
                  <a:schemeClr val="dk1"/>
                </a:solidFill>
              </a:rPr>
            </a:br>
            <a:r>
              <a:rPr lang="ja-JP" sz="1100">
                <a:solidFill>
                  <a:schemeClr val="dk1"/>
                </a:solidFill>
              </a:rPr>
              <a:t>工数は管理者ページから入力することはできません。</a:t>
            </a:r>
            <a:endParaRPr sz="1100">
              <a:solidFill>
                <a:schemeClr val="dk1"/>
              </a:solidFill>
            </a:endParaRPr>
          </a:p>
          <a:p>
            <a:pPr marL="0" marR="0" lvl="0" indent="0" algn="l" rtl="0">
              <a:lnSpc>
                <a:spcPct val="120000"/>
              </a:lnSpc>
              <a:spcBef>
                <a:spcPts val="500"/>
              </a:spcBef>
              <a:spcAft>
                <a:spcPts val="0"/>
              </a:spcAft>
              <a:buClr>
                <a:srgbClr val="7F7F7F"/>
              </a:buClr>
              <a:buSzPts val="1050"/>
              <a:buFont typeface="Calibri"/>
              <a:buNone/>
            </a:pPr>
            <a:r>
              <a:rPr lang="ja-JP" sz="1100">
                <a:solidFill>
                  <a:schemeClr val="dk1"/>
                </a:solidFill>
              </a:rPr>
              <a:t>工数の入力方法については以下のヘルプページをご確認ください。</a:t>
            </a:r>
            <a:endParaRPr sz="1100">
              <a:solidFill>
                <a:schemeClr val="dk1"/>
              </a:solidFill>
            </a:endParaRPr>
          </a:p>
          <a:p>
            <a:pPr marL="457200" lvl="0" indent="-298450" algn="l" rtl="0">
              <a:lnSpc>
                <a:spcPct val="120000"/>
              </a:lnSpc>
              <a:spcBef>
                <a:spcPts val="500"/>
              </a:spcBef>
              <a:spcAft>
                <a:spcPts val="0"/>
              </a:spcAft>
              <a:buClr>
                <a:schemeClr val="dk1"/>
              </a:buClr>
              <a:buSzPts val="1100"/>
              <a:buChar char="●"/>
            </a:pPr>
            <a:r>
              <a:rPr lang="ja-JP" sz="1100" u="sng">
                <a:solidFill>
                  <a:schemeClr val="hlink"/>
                </a:solidFill>
                <a:hlinkClick r:id="rId3"/>
              </a:rPr>
              <a:t>【PCマイページ】工数を入力する【リニューアル版】</a:t>
            </a:r>
            <a:endParaRPr sz="1100">
              <a:solidFill>
                <a:schemeClr val="dk1"/>
              </a:solidFill>
            </a:endParaRPr>
          </a:p>
          <a:p>
            <a:pPr marL="457200" lvl="0" indent="-298450" algn="l" rtl="0">
              <a:lnSpc>
                <a:spcPct val="120000"/>
              </a:lnSpc>
              <a:spcBef>
                <a:spcPts val="0"/>
              </a:spcBef>
              <a:spcAft>
                <a:spcPts val="0"/>
              </a:spcAft>
              <a:buClr>
                <a:schemeClr val="dk1"/>
              </a:buClr>
              <a:buSzPts val="1100"/>
              <a:buChar char="●"/>
            </a:pPr>
            <a:r>
              <a:rPr lang="ja-JP" sz="1100" u="sng">
                <a:solidFill>
                  <a:schemeClr val="hlink"/>
                </a:solidFill>
                <a:hlinkClick r:id="rId4"/>
              </a:rPr>
              <a:t>【モバイルマイページ】工数を入力する【リニューアル版】</a:t>
            </a:r>
            <a:endParaRPr sz="1100">
              <a:solidFill>
                <a:schemeClr val="dk1"/>
              </a:solidFill>
            </a:endParaRPr>
          </a:p>
        </p:txBody>
      </p:sp>
      <p:sp>
        <p:nvSpPr>
          <p:cNvPr id="1082" name="Google Shape;1082;g30a70d842a5_0_8"/>
          <p:cNvSpPr txBox="1"/>
          <p:nvPr/>
        </p:nvSpPr>
        <p:spPr>
          <a:xfrm>
            <a:off x="369150" y="1108675"/>
            <a:ext cx="6119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500"/>
              </a:spcAft>
              <a:buClr>
                <a:srgbClr val="7F7F7F"/>
              </a:buClr>
              <a:buSzPts val="1050"/>
              <a:buFont typeface="Calibri"/>
              <a:buNone/>
            </a:pPr>
            <a:r>
              <a:rPr lang="ja-JP" sz="1100" b="1">
                <a:solidFill>
                  <a:schemeClr val="dk1"/>
                </a:solidFill>
              </a:rPr>
              <a:t>4. 有効期間を設定する</a:t>
            </a:r>
            <a:endParaRPr sz="1100" b="1" i="0" u="none" strike="noStrike" cap="none">
              <a:solidFill>
                <a:srgbClr val="000000"/>
              </a:solidFill>
            </a:endParaRPr>
          </a:p>
        </p:txBody>
      </p:sp>
      <p:sp>
        <p:nvSpPr>
          <p:cNvPr id="1083" name="Google Shape;1083;g30a70d842a5_0_8"/>
          <p:cNvSpPr txBox="1"/>
          <p:nvPr/>
        </p:nvSpPr>
        <p:spPr>
          <a:xfrm>
            <a:off x="369150" y="2350746"/>
            <a:ext cx="6119700" cy="11385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chemeClr val="dk1"/>
              </a:buClr>
              <a:buSzPts val="1100"/>
              <a:buFont typeface="Arial"/>
              <a:buNone/>
            </a:pPr>
            <a:r>
              <a:rPr lang="ja-JP" sz="1100">
                <a:solidFill>
                  <a:schemeClr val="dk1"/>
                </a:solidFill>
              </a:rPr>
              <a:t>管理対象には有効期間が存在します。</a:t>
            </a:r>
            <a:br>
              <a:rPr lang="ja-JP" sz="1100">
                <a:solidFill>
                  <a:schemeClr val="dk1"/>
                </a:solidFill>
              </a:rPr>
            </a:br>
            <a:r>
              <a:rPr lang="ja-JP" sz="1100">
                <a:solidFill>
                  <a:schemeClr val="dk1"/>
                </a:solidFill>
              </a:rPr>
              <a:t>管理対象の登録内容は有効期間の範囲内でのみ有効です。</a:t>
            </a:r>
            <a:endParaRPr sz="1100">
              <a:solidFill>
                <a:schemeClr val="dk1"/>
              </a:solidFill>
            </a:endParaRPr>
          </a:p>
          <a:p>
            <a:pPr marL="0" lvl="0" indent="0" algn="l" rtl="0">
              <a:lnSpc>
                <a:spcPct val="120000"/>
              </a:lnSpc>
              <a:spcBef>
                <a:spcPts val="500"/>
              </a:spcBef>
              <a:spcAft>
                <a:spcPts val="500"/>
              </a:spcAft>
              <a:buClr>
                <a:schemeClr val="dk1"/>
              </a:buClr>
              <a:buSzPts val="1100"/>
              <a:buFont typeface="Arial"/>
              <a:buNone/>
            </a:pPr>
            <a:r>
              <a:rPr lang="ja-JP" sz="1100">
                <a:solidFill>
                  <a:schemeClr val="dk1"/>
                </a:solidFill>
              </a:rPr>
              <a:t>新規作成直後の有効期間は「常時有効」です。</a:t>
            </a:r>
            <a:br>
              <a:rPr lang="ja-JP" sz="1100">
                <a:solidFill>
                  <a:schemeClr val="dk1"/>
                </a:solidFill>
              </a:rPr>
            </a:br>
            <a:r>
              <a:rPr lang="ja-JP" sz="1100">
                <a:solidFill>
                  <a:schemeClr val="dk1"/>
                </a:solidFill>
              </a:rPr>
              <a:t>有効期間を設定したい場合は、各管理対象の有効期間欄をクリックしてください。</a:t>
            </a:r>
            <a:br>
              <a:rPr lang="ja-JP" sz="1100">
                <a:solidFill>
                  <a:schemeClr val="dk1"/>
                </a:solidFill>
              </a:rPr>
            </a:br>
            <a:r>
              <a:rPr lang="ja-JP" sz="1100">
                <a:solidFill>
                  <a:schemeClr val="dk1"/>
                </a:solidFill>
              </a:rPr>
              <a:t>編集画面が表示されます。</a:t>
            </a:r>
            <a:endParaRPr sz="1100">
              <a:solidFill>
                <a:schemeClr val="dk1"/>
              </a:solidFill>
            </a:endParaRPr>
          </a:p>
        </p:txBody>
      </p:sp>
      <p:pic>
        <p:nvPicPr>
          <p:cNvPr id="1084" name="Google Shape;1084;g30a70d842a5_0_8"/>
          <p:cNvPicPr preferRelativeResize="0"/>
          <p:nvPr/>
        </p:nvPicPr>
        <p:blipFill>
          <a:blip r:embed="rId5">
            <a:alphaModFix/>
          </a:blip>
          <a:stretch>
            <a:fillRect/>
          </a:stretch>
        </p:blipFill>
        <p:spPr>
          <a:xfrm>
            <a:off x="369150" y="1484391"/>
            <a:ext cx="6119699" cy="752239"/>
          </a:xfrm>
          <a:prstGeom prst="rect">
            <a:avLst/>
          </a:prstGeom>
          <a:noFill/>
          <a:ln>
            <a:noFill/>
          </a:ln>
        </p:spPr>
      </p:pic>
      <p:sp>
        <p:nvSpPr>
          <p:cNvPr id="1085" name="Google Shape;1085;g30a70d842a5_0_8"/>
          <p:cNvSpPr txBox="1"/>
          <p:nvPr/>
        </p:nvSpPr>
        <p:spPr>
          <a:xfrm>
            <a:off x="369150" y="3645256"/>
            <a:ext cx="6119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500"/>
              </a:spcAft>
              <a:buClr>
                <a:srgbClr val="7F7F7F"/>
              </a:buClr>
              <a:buSzPts val="1050"/>
              <a:buFont typeface="Calibri"/>
              <a:buNone/>
            </a:pPr>
            <a:r>
              <a:rPr lang="ja-JP" sz="1100" b="1">
                <a:solidFill>
                  <a:schemeClr val="dk1"/>
                </a:solidFill>
              </a:rPr>
              <a:t>5. 有効期間の開始日・終了日を指定する</a:t>
            </a:r>
            <a:endParaRPr sz="1100" b="1" i="0" u="none" strike="noStrike" cap="none">
              <a:solidFill>
                <a:srgbClr val="000000"/>
              </a:solidFill>
            </a:endParaRPr>
          </a:p>
        </p:txBody>
      </p:sp>
      <p:sp>
        <p:nvSpPr>
          <p:cNvPr id="1086" name="Google Shape;1086;g30a70d842a5_0_8"/>
          <p:cNvSpPr txBox="1"/>
          <p:nvPr/>
        </p:nvSpPr>
        <p:spPr>
          <a:xfrm>
            <a:off x="369150" y="5705990"/>
            <a:ext cx="6119700" cy="2616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500"/>
              </a:spcAft>
              <a:buClr>
                <a:schemeClr val="dk1"/>
              </a:buClr>
              <a:buSzPts val="1100"/>
              <a:buFont typeface="Arial"/>
              <a:buNone/>
            </a:pPr>
            <a:r>
              <a:rPr lang="ja-JP" sz="1100">
                <a:solidFill>
                  <a:schemeClr val="dk1"/>
                </a:solidFill>
              </a:rPr>
              <a:t>有効期間の開始日・終了日を指定して「設定」をクリックしてください。</a:t>
            </a:r>
            <a:endParaRPr sz="1100">
              <a:solidFill>
                <a:schemeClr val="dk1"/>
              </a:solidFill>
            </a:endParaRPr>
          </a:p>
        </p:txBody>
      </p:sp>
      <p:pic>
        <p:nvPicPr>
          <p:cNvPr id="1087" name="Google Shape;1087;g30a70d842a5_0_8"/>
          <p:cNvPicPr preferRelativeResize="0"/>
          <p:nvPr/>
        </p:nvPicPr>
        <p:blipFill>
          <a:blip r:embed="rId6">
            <a:alphaModFix/>
          </a:blip>
          <a:stretch>
            <a:fillRect/>
          </a:stretch>
        </p:blipFill>
        <p:spPr>
          <a:xfrm>
            <a:off x="1370100" y="4003748"/>
            <a:ext cx="4117799" cy="160535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grpSp>
        <p:nvGrpSpPr>
          <p:cNvPr id="1092" name="Google Shape;1092;p42"/>
          <p:cNvGrpSpPr/>
          <p:nvPr/>
        </p:nvGrpSpPr>
        <p:grpSpPr>
          <a:xfrm>
            <a:off x="-2" y="348586"/>
            <a:ext cx="6857831" cy="57861"/>
            <a:chOff x="276445" y="1127055"/>
            <a:chExt cx="6241201" cy="45085"/>
          </a:xfrm>
        </p:grpSpPr>
        <p:cxnSp>
          <p:nvCxnSpPr>
            <p:cNvPr id="1093" name="Google Shape;1093;p42"/>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1094" name="Google Shape;1094;p42"/>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1095" name="Google Shape;1095;p42"/>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63</a:t>
            </a:fld>
            <a:endParaRPr/>
          </a:p>
        </p:txBody>
      </p:sp>
      <p:sp>
        <p:nvSpPr>
          <p:cNvPr id="1096" name="Google Shape;1096;p42"/>
          <p:cNvSpPr txBox="1">
            <a:spLocks noGrp="1"/>
          </p:cNvSpPr>
          <p:nvPr>
            <p:ph type="title"/>
          </p:nvPr>
        </p:nvSpPr>
        <p:spPr>
          <a:xfrm>
            <a:off x="359994" y="526817"/>
            <a:ext cx="6241200" cy="369300"/>
          </a:xfrm>
          <a:prstGeom prst="rect">
            <a:avLst/>
          </a:prstGeom>
          <a:noFill/>
          <a:ln>
            <a:noFill/>
          </a:ln>
        </p:spPr>
        <p:txBody>
          <a:bodyPr spcFirstLastPara="1" wrap="square" lIns="91425" tIns="45700" rIns="91425" bIns="45700" anchor="b" anchorCtr="0">
            <a:sp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３．工数を集計する</a:t>
            </a:r>
            <a:endParaRPr sz="1800" b="1">
              <a:latin typeface="Arial"/>
              <a:ea typeface="Arial"/>
              <a:cs typeface="Arial"/>
              <a:sym typeface="Arial"/>
            </a:endParaRPr>
          </a:p>
        </p:txBody>
      </p:sp>
      <p:cxnSp>
        <p:nvCxnSpPr>
          <p:cNvPr id="1097" name="Google Shape;1097;p42"/>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1098" name="Google Shape;1098;p42"/>
          <p:cNvSpPr txBox="1"/>
          <p:nvPr/>
        </p:nvSpPr>
        <p:spPr>
          <a:xfrm>
            <a:off x="360375" y="1018200"/>
            <a:ext cx="6119700" cy="7320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chemeClr val="dk1"/>
              </a:buClr>
              <a:buSzPts val="1100"/>
              <a:buFont typeface="Arial"/>
              <a:buNone/>
            </a:pPr>
            <a:r>
              <a:rPr lang="ja-JP" sz="1100">
                <a:solidFill>
                  <a:schemeClr val="dk1"/>
                </a:solidFill>
              </a:rPr>
              <a:t>スタッフが入力した工数（＝実績）を一覧で確認する場合は「工数実績」、</a:t>
            </a:r>
            <a:br>
              <a:rPr lang="ja-JP" sz="1100">
                <a:solidFill>
                  <a:schemeClr val="dk1"/>
                </a:solidFill>
              </a:rPr>
            </a:br>
            <a:r>
              <a:rPr lang="ja-JP" sz="1100">
                <a:solidFill>
                  <a:schemeClr val="dk1"/>
                </a:solidFill>
              </a:rPr>
              <a:t>集計してグラフで確認する場合は「工数集計」を利用します。</a:t>
            </a:r>
            <a:endParaRPr sz="1100">
              <a:solidFill>
                <a:schemeClr val="dk1"/>
              </a:solidFill>
            </a:endParaRPr>
          </a:p>
          <a:p>
            <a:pPr marL="0" lvl="0" indent="0" algn="l" rtl="0">
              <a:lnSpc>
                <a:spcPct val="120000"/>
              </a:lnSpc>
              <a:spcBef>
                <a:spcPts val="500"/>
              </a:spcBef>
              <a:spcAft>
                <a:spcPts val="500"/>
              </a:spcAft>
              <a:buClr>
                <a:schemeClr val="dk1"/>
              </a:buClr>
              <a:buSzPts val="1100"/>
              <a:buFont typeface="Arial"/>
              <a:buNone/>
            </a:pPr>
            <a:r>
              <a:rPr lang="ja-JP" sz="1100">
                <a:solidFill>
                  <a:schemeClr val="dk1"/>
                </a:solidFill>
              </a:rPr>
              <a:t>詳しくは各ヘルプページをご確認ください。</a:t>
            </a:r>
            <a:endParaRPr sz="1100">
              <a:solidFill>
                <a:schemeClr val="dk1"/>
              </a:solidFill>
            </a:endParaRPr>
          </a:p>
        </p:txBody>
      </p:sp>
      <p:sp>
        <p:nvSpPr>
          <p:cNvPr id="1099" name="Google Shape;1099;p42"/>
          <p:cNvSpPr txBox="1"/>
          <p:nvPr/>
        </p:nvSpPr>
        <p:spPr>
          <a:xfrm>
            <a:off x="360375" y="1830125"/>
            <a:ext cx="6119700" cy="3078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500"/>
              </a:spcAft>
              <a:buClr>
                <a:schemeClr val="dk1"/>
              </a:buClr>
              <a:buSzPts val="1100"/>
              <a:buFont typeface="Arial"/>
              <a:buNone/>
            </a:pPr>
            <a:r>
              <a:rPr lang="ja-JP" b="1">
                <a:solidFill>
                  <a:schemeClr val="dk1"/>
                </a:solidFill>
              </a:rPr>
              <a:t>工数実績（</a:t>
            </a:r>
            <a:r>
              <a:rPr lang="ja-JP" b="1" u="sng">
                <a:solidFill>
                  <a:schemeClr val="hlink"/>
                </a:solidFill>
                <a:hlinkClick r:id="rId3"/>
              </a:rPr>
              <a:t>ヘルプページ</a:t>
            </a:r>
            <a:r>
              <a:rPr lang="ja-JP" b="1">
                <a:solidFill>
                  <a:schemeClr val="dk1"/>
                </a:solidFill>
              </a:rPr>
              <a:t>）</a:t>
            </a:r>
            <a:endParaRPr b="1">
              <a:solidFill>
                <a:schemeClr val="dk1"/>
              </a:solidFill>
            </a:endParaRPr>
          </a:p>
        </p:txBody>
      </p:sp>
      <p:sp>
        <p:nvSpPr>
          <p:cNvPr id="1100" name="Google Shape;1100;p42"/>
          <p:cNvSpPr txBox="1"/>
          <p:nvPr/>
        </p:nvSpPr>
        <p:spPr>
          <a:xfrm>
            <a:off x="360375" y="4962150"/>
            <a:ext cx="6119700" cy="12027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chemeClr val="dk1"/>
              </a:buClr>
              <a:buSzPts val="1100"/>
              <a:buFont typeface="Arial"/>
              <a:buNone/>
            </a:pPr>
            <a:r>
              <a:rPr lang="ja-JP" sz="1100">
                <a:solidFill>
                  <a:schemeClr val="dk1"/>
                </a:solidFill>
              </a:rPr>
              <a:t>工数管理→実績→実績（工数実績）</a:t>
            </a:r>
            <a:endParaRPr sz="1100">
              <a:solidFill>
                <a:schemeClr val="dk1"/>
              </a:solidFill>
            </a:endParaRPr>
          </a:p>
          <a:p>
            <a:pPr marL="0" lvl="0" indent="0" algn="l" rtl="0">
              <a:lnSpc>
                <a:spcPct val="120000"/>
              </a:lnSpc>
              <a:spcBef>
                <a:spcPts val="500"/>
              </a:spcBef>
              <a:spcAft>
                <a:spcPts val="0"/>
              </a:spcAft>
              <a:buClr>
                <a:schemeClr val="dk1"/>
              </a:buClr>
              <a:buSzPts val="1100"/>
              <a:buFont typeface="Arial"/>
              <a:buNone/>
            </a:pPr>
            <a:r>
              <a:rPr lang="ja-JP" sz="1100">
                <a:solidFill>
                  <a:schemeClr val="dk1"/>
                </a:solidFill>
              </a:rPr>
              <a:t>工数実績（指定日）では、各スタッフが入力した工数を複数人分、日ごとに確認できます。</a:t>
            </a:r>
            <a:br>
              <a:rPr lang="ja-JP" sz="1100">
                <a:solidFill>
                  <a:schemeClr val="dk1"/>
                </a:solidFill>
              </a:rPr>
            </a:br>
            <a:r>
              <a:rPr lang="ja-JP" sz="1100">
                <a:solidFill>
                  <a:schemeClr val="dk1"/>
                </a:solidFill>
              </a:rPr>
              <a:t>画面に表示した表はCSV形式でダウンロード可能です。</a:t>
            </a:r>
            <a:endParaRPr sz="1100">
              <a:solidFill>
                <a:schemeClr val="dk1"/>
              </a:solidFill>
            </a:endParaRPr>
          </a:p>
          <a:p>
            <a:pPr marL="0" lvl="0" indent="0" algn="l" rtl="0">
              <a:lnSpc>
                <a:spcPct val="120000"/>
              </a:lnSpc>
              <a:spcBef>
                <a:spcPts val="500"/>
              </a:spcBef>
              <a:spcAft>
                <a:spcPts val="500"/>
              </a:spcAft>
              <a:buClr>
                <a:schemeClr val="dk1"/>
              </a:buClr>
              <a:buSzPts val="1100"/>
              <a:buFont typeface="Arial"/>
              <a:buNone/>
            </a:pPr>
            <a:r>
              <a:rPr lang="ja-JP" sz="1100">
                <a:solidFill>
                  <a:schemeClr val="dk1"/>
                </a:solidFill>
              </a:rPr>
              <a:t>スタッフ欄の「月次」をクリックすると、「工数実績（月次）」に移動します。</a:t>
            </a:r>
            <a:br>
              <a:rPr lang="ja-JP" sz="1100">
                <a:solidFill>
                  <a:schemeClr val="dk1"/>
                </a:solidFill>
              </a:rPr>
            </a:br>
            <a:r>
              <a:rPr lang="ja-JP" sz="1100">
                <a:solidFill>
                  <a:schemeClr val="dk1"/>
                </a:solidFill>
              </a:rPr>
              <a:t>工数実績（月次）では、スタッフごとに1か月単位で工数を確認できます。</a:t>
            </a:r>
            <a:endParaRPr sz="1100">
              <a:solidFill>
                <a:schemeClr val="dk1"/>
              </a:solidFill>
            </a:endParaRPr>
          </a:p>
        </p:txBody>
      </p:sp>
      <p:pic>
        <p:nvPicPr>
          <p:cNvPr id="1101" name="Google Shape;1101;p42"/>
          <p:cNvPicPr preferRelativeResize="0"/>
          <p:nvPr/>
        </p:nvPicPr>
        <p:blipFill>
          <a:blip r:embed="rId4">
            <a:alphaModFix/>
          </a:blip>
          <a:stretch>
            <a:fillRect/>
          </a:stretch>
        </p:blipFill>
        <p:spPr>
          <a:xfrm>
            <a:off x="577737" y="2217850"/>
            <a:ext cx="5702526" cy="2664374"/>
          </a:xfrm>
          <a:prstGeom prst="rect">
            <a:avLst/>
          </a:prstGeom>
          <a:noFill/>
          <a:ln>
            <a:noFill/>
          </a:ln>
        </p:spPr>
      </p:pic>
      <p:pic>
        <p:nvPicPr>
          <p:cNvPr id="1102" name="Google Shape;1102;p42"/>
          <p:cNvPicPr preferRelativeResize="0"/>
          <p:nvPr/>
        </p:nvPicPr>
        <p:blipFill>
          <a:blip r:embed="rId5">
            <a:alphaModFix/>
          </a:blip>
          <a:stretch>
            <a:fillRect/>
          </a:stretch>
        </p:blipFill>
        <p:spPr>
          <a:xfrm>
            <a:off x="1363276" y="6244775"/>
            <a:ext cx="4131449" cy="2373699"/>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grpSp>
        <p:nvGrpSpPr>
          <p:cNvPr id="1107" name="Google Shape;1107;g30b5205b9a2_0_17"/>
          <p:cNvGrpSpPr/>
          <p:nvPr/>
        </p:nvGrpSpPr>
        <p:grpSpPr>
          <a:xfrm>
            <a:off x="-2" y="348613"/>
            <a:ext cx="6857832" cy="57862"/>
            <a:chOff x="276445" y="1127055"/>
            <a:chExt cx="6241201" cy="45085"/>
          </a:xfrm>
        </p:grpSpPr>
        <p:cxnSp>
          <p:nvCxnSpPr>
            <p:cNvPr id="1108" name="Google Shape;1108;g30b5205b9a2_0_17"/>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1109" name="Google Shape;1109;g30b5205b9a2_0_17"/>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1110" name="Google Shape;1110;g30b5205b9a2_0_17"/>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64</a:t>
            </a:fld>
            <a:endParaRPr/>
          </a:p>
        </p:txBody>
      </p:sp>
      <p:sp>
        <p:nvSpPr>
          <p:cNvPr id="1111" name="Google Shape;1111;g30b5205b9a2_0_17"/>
          <p:cNvSpPr txBox="1">
            <a:spLocks noGrp="1"/>
          </p:cNvSpPr>
          <p:nvPr>
            <p:ph type="title"/>
          </p:nvPr>
        </p:nvSpPr>
        <p:spPr>
          <a:xfrm>
            <a:off x="359994" y="526817"/>
            <a:ext cx="6241200" cy="369300"/>
          </a:xfrm>
          <a:prstGeom prst="rect">
            <a:avLst/>
          </a:prstGeom>
          <a:noFill/>
          <a:ln>
            <a:noFill/>
          </a:ln>
        </p:spPr>
        <p:txBody>
          <a:bodyPr spcFirstLastPara="1" wrap="square" lIns="91425" tIns="45700" rIns="91425" bIns="45700" anchor="b" anchorCtr="0">
            <a:sp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３．工数を集計する</a:t>
            </a:r>
            <a:endParaRPr sz="1800" b="1">
              <a:latin typeface="Arial"/>
              <a:ea typeface="Arial"/>
              <a:cs typeface="Arial"/>
              <a:sym typeface="Arial"/>
            </a:endParaRPr>
          </a:p>
        </p:txBody>
      </p:sp>
      <p:cxnSp>
        <p:nvCxnSpPr>
          <p:cNvPr id="1112" name="Google Shape;1112;g30b5205b9a2_0_17"/>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1113" name="Google Shape;1113;g30b5205b9a2_0_17"/>
          <p:cNvSpPr txBox="1"/>
          <p:nvPr/>
        </p:nvSpPr>
        <p:spPr>
          <a:xfrm>
            <a:off x="360375" y="1094400"/>
            <a:ext cx="6119700" cy="3078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500"/>
              </a:spcAft>
              <a:buClr>
                <a:schemeClr val="dk1"/>
              </a:buClr>
              <a:buSzPts val="1100"/>
              <a:buFont typeface="Arial"/>
              <a:buNone/>
            </a:pPr>
            <a:r>
              <a:rPr lang="ja-JP" b="1">
                <a:solidFill>
                  <a:schemeClr val="dk1"/>
                </a:solidFill>
              </a:rPr>
              <a:t>工数集計（</a:t>
            </a:r>
            <a:r>
              <a:rPr lang="ja-JP" b="1" u="sng">
                <a:solidFill>
                  <a:schemeClr val="hlink"/>
                </a:solidFill>
                <a:hlinkClick r:id="rId3"/>
              </a:rPr>
              <a:t>ヘルプページ</a:t>
            </a:r>
            <a:r>
              <a:rPr lang="ja-JP" b="1">
                <a:solidFill>
                  <a:schemeClr val="dk1"/>
                </a:solidFill>
              </a:rPr>
              <a:t>）</a:t>
            </a:r>
            <a:endParaRPr b="1">
              <a:solidFill>
                <a:schemeClr val="dk1"/>
              </a:solidFill>
            </a:endParaRPr>
          </a:p>
        </p:txBody>
      </p:sp>
      <p:sp>
        <p:nvSpPr>
          <p:cNvPr id="1114" name="Google Shape;1114;g30b5205b9a2_0_17"/>
          <p:cNvSpPr txBox="1"/>
          <p:nvPr/>
        </p:nvSpPr>
        <p:spPr>
          <a:xfrm>
            <a:off x="369150" y="5336392"/>
            <a:ext cx="6119700" cy="13623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500"/>
              </a:spcBef>
              <a:spcAft>
                <a:spcPts val="0"/>
              </a:spcAft>
              <a:buClr>
                <a:schemeClr val="dk1"/>
              </a:buClr>
              <a:buSzPts val="1100"/>
              <a:buFont typeface="Arial"/>
              <a:buNone/>
            </a:pPr>
            <a:r>
              <a:rPr lang="ja-JP" sz="1000">
                <a:solidFill>
                  <a:schemeClr val="dk1"/>
                </a:solidFill>
                <a:latin typeface="Meiryo"/>
                <a:ea typeface="Meiryo"/>
                <a:cs typeface="Meiryo"/>
                <a:sym typeface="Meiryo"/>
              </a:rPr>
              <a:t>工数管理→集計（工数集計）</a:t>
            </a:r>
            <a:endParaRPr sz="1000">
              <a:solidFill>
                <a:schemeClr val="dk1"/>
              </a:solidFill>
              <a:latin typeface="Meiryo"/>
              <a:ea typeface="Meiryo"/>
              <a:cs typeface="Meiryo"/>
              <a:sym typeface="Meiryo"/>
            </a:endParaRPr>
          </a:p>
          <a:p>
            <a:pPr marL="0" lvl="0" indent="0" algn="l" rtl="0">
              <a:lnSpc>
                <a:spcPct val="120000"/>
              </a:lnSpc>
              <a:spcBef>
                <a:spcPts val="500"/>
              </a:spcBef>
              <a:spcAft>
                <a:spcPts val="0"/>
              </a:spcAft>
              <a:buClr>
                <a:schemeClr val="dk1"/>
              </a:buClr>
              <a:buSzPts val="1100"/>
              <a:buFont typeface="Arial"/>
              <a:buNone/>
            </a:pPr>
            <a:r>
              <a:rPr lang="ja-JP" sz="1000">
                <a:solidFill>
                  <a:schemeClr val="dk1"/>
                </a:solidFill>
                <a:latin typeface="Meiryo"/>
                <a:ea typeface="Meiryo"/>
                <a:cs typeface="Meiryo"/>
                <a:sym typeface="Meiryo"/>
              </a:rPr>
              <a:t>「工数集計」は各スタッフが入力した工数を集計する機能です。</a:t>
            </a:r>
            <a:br>
              <a:rPr lang="ja-JP" sz="1000">
                <a:solidFill>
                  <a:schemeClr val="dk1"/>
                </a:solidFill>
                <a:latin typeface="Meiryo"/>
                <a:ea typeface="Meiryo"/>
                <a:cs typeface="Meiryo"/>
                <a:sym typeface="Meiryo"/>
              </a:rPr>
            </a:br>
            <a:r>
              <a:rPr lang="ja-JP" sz="1000">
                <a:solidFill>
                  <a:schemeClr val="dk1"/>
                </a:solidFill>
                <a:latin typeface="Meiryo"/>
                <a:ea typeface="Meiryo"/>
                <a:cs typeface="Meiryo"/>
                <a:sym typeface="Meiryo"/>
              </a:rPr>
              <a:t>集計期間や所属グループで絞り込んで工数項目ごとの工数を集計します。</a:t>
            </a:r>
            <a:br>
              <a:rPr lang="ja-JP" sz="1000">
                <a:solidFill>
                  <a:schemeClr val="dk1"/>
                </a:solidFill>
                <a:latin typeface="Meiryo"/>
                <a:ea typeface="Meiryo"/>
                <a:cs typeface="Meiryo"/>
                <a:sym typeface="Meiryo"/>
              </a:rPr>
            </a:br>
            <a:r>
              <a:rPr lang="ja-JP" sz="1000">
                <a:solidFill>
                  <a:schemeClr val="dk1"/>
                </a:solidFill>
                <a:latin typeface="Meiryo"/>
                <a:ea typeface="Meiryo"/>
                <a:cs typeface="Meiryo"/>
                <a:sym typeface="Meiryo"/>
              </a:rPr>
              <a:t>また、円グラフ・棒グラフを自動で作成します。</a:t>
            </a:r>
            <a:endParaRPr sz="1000">
              <a:solidFill>
                <a:schemeClr val="dk1"/>
              </a:solidFill>
              <a:latin typeface="Meiryo"/>
              <a:ea typeface="Meiryo"/>
              <a:cs typeface="Meiryo"/>
              <a:sym typeface="Meiryo"/>
            </a:endParaRPr>
          </a:p>
          <a:p>
            <a:pPr marL="0" lvl="0" indent="0" algn="l" rtl="0">
              <a:lnSpc>
                <a:spcPct val="120000"/>
              </a:lnSpc>
              <a:spcBef>
                <a:spcPts val="500"/>
              </a:spcBef>
              <a:spcAft>
                <a:spcPts val="0"/>
              </a:spcAft>
              <a:buClr>
                <a:schemeClr val="dk1"/>
              </a:buClr>
              <a:buSzPts val="1100"/>
              <a:buFont typeface="Arial"/>
              <a:buNone/>
            </a:pPr>
            <a:r>
              <a:rPr lang="ja-JP" sz="1000">
                <a:solidFill>
                  <a:schemeClr val="dk1"/>
                </a:solidFill>
                <a:latin typeface="Meiryo"/>
                <a:ea typeface="Meiryo"/>
                <a:cs typeface="Meiryo"/>
                <a:sym typeface="Meiryo"/>
              </a:rPr>
              <a:t>円グラフ・棒グラフはPDF形式で、工数の表はCSV形式でダウンロード可能です。</a:t>
            </a:r>
            <a:endParaRPr sz="1000">
              <a:solidFill>
                <a:schemeClr val="dk1"/>
              </a:solidFill>
              <a:latin typeface="Meiryo"/>
              <a:ea typeface="Meiryo"/>
              <a:cs typeface="Meiryo"/>
              <a:sym typeface="Meiryo"/>
            </a:endParaRPr>
          </a:p>
          <a:p>
            <a:pPr marL="0" lvl="0" indent="0" algn="l" rtl="0">
              <a:lnSpc>
                <a:spcPct val="120000"/>
              </a:lnSpc>
              <a:spcBef>
                <a:spcPts val="500"/>
              </a:spcBef>
              <a:spcAft>
                <a:spcPts val="500"/>
              </a:spcAft>
              <a:buClr>
                <a:schemeClr val="dk1"/>
              </a:buClr>
              <a:buSzPts val="1100"/>
              <a:buFont typeface="Arial"/>
              <a:buNone/>
            </a:pPr>
            <a:r>
              <a:rPr lang="ja-JP" sz="1000">
                <a:solidFill>
                  <a:srgbClr val="FF0000"/>
                </a:solidFill>
                <a:latin typeface="Meiryo"/>
                <a:ea typeface="Meiryo"/>
                <a:cs typeface="Meiryo"/>
                <a:sym typeface="Meiryo"/>
              </a:rPr>
              <a:t>グループ管理者が「工数集計」を利用する場合は、先に「</a:t>
            </a:r>
            <a:r>
              <a:rPr lang="ja-JP" sz="1000" u="sng">
                <a:solidFill>
                  <a:schemeClr val="hlink"/>
                </a:solidFill>
                <a:latin typeface="Meiryo"/>
                <a:ea typeface="Meiryo"/>
                <a:cs typeface="Meiryo"/>
                <a:sym typeface="Meiryo"/>
                <a:hlinkClick r:id="rId4"/>
              </a:rPr>
              <a:t>集計対象</a:t>
            </a:r>
            <a:r>
              <a:rPr lang="ja-JP" sz="1000">
                <a:solidFill>
                  <a:srgbClr val="FF0000"/>
                </a:solidFill>
                <a:latin typeface="Meiryo"/>
                <a:ea typeface="Meiryo"/>
                <a:cs typeface="Meiryo"/>
                <a:sym typeface="Meiryo"/>
              </a:rPr>
              <a:t>」を登録する必要があります。</a:t>
            </a:r>
            <a:endParaRPr sz="1000">
              <a:solidFill>
                <a:srgbClr val="FF0000"/>
              </a:solidFill>
              <a:latin typeface="Meiryo"/>
              <a:ea typeface="Meiryo"/>
              <a:cs typeface="Meiryo"/>
              <a:sym typeface="Meiryo"/>
            </a:endParaRPr>
          </a:p>
        </p:txBody>
      </p:sp>
      <p:pic>
        <p:nvPicPr>
          <p:cNvPr id="1115" name="Google Shape;1115;g30b5205b9a2_0_17"/>
          <p:cNvPicPr preferRelativeResize="0"/>
          <p:nvPr/>
        </p:nvPicPr>
        <p:blipFill>
          <a:blip r:embed="rId5">
            <a:alphaModFix/>
          </a:blip>
          <a:stretch>
            <a:fillRect/>
          </a:stretch>
        </p:blipFill>
        <p:spPr>
          <a:xfrm>
            <a:off x="1038004" y="1605356"/>
            <a:ext cx="4781991" cy="3578636"/>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grpSp>
        <p:nvGrpSpPr>
          <p:cNvPr id="1120" name="Google Shape;1120;g30a6b2fe09c_0_48"/>
          <p:cNvGrpSpPr/>
          <p:nvPr/>
        </p:nvGrpSpPr>
        <p:grpSpPr>
          <a:xfrm>
            <a:off x="-2" y="348613"/>
            <a:ext cx="6857832" cy="57862"/>
            <a:chOff x="276445" y="1127055"/>
            <a:chExt cx="6241201" cy="45085"/>
          </a:xfrm>
        </p:grpSpPr>
        <p:cxnSp>
          <p:nvCxnSpPr>
            <p:cNvPr id="1121" name="Google Shape;1121;g30a6b2fe09c_0_48"/>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1122" name="Google Shape;1122;g30a6b2fe09c_0_48"/>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1123" name="Google Shape;1123;g30a6b2fe09c_0_48"/>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65</a:t>
            </a:fld>
            <a:endParaRPr/>
          </a:p>
        </p:txBody>
      </p:sp>
      <p:sp>
        <p:nvSpPr>
          <p:cNvPr id="1124" name="Google Shape;1124;g30a6b2fe09c_0_48"/>
          <p:cNvSpPr txBox="1">
            <a:spLocks noGrp="1"/>
          </p:cNvSpPr>
          <p:nvPr>
            <p:ph type="title"/>
          </p:nvPr>
        </p:nvSpPr>
        <p:spPr>
          <a:xfrm>
            <a:off x="359994" y="526817"/>
            <a:ext cx="6241200" cy="369300"/>
          </a:xfrm>
          <a:prstGeom prst="rect">
            <a:avLst/>
          </a:prstGeom>
          <a:noFill/>
          <a:ln>
            <a:noFill/>
          </a:ln>
        </p:spPr>
        <p:txBody>
          <a:bodyPr spcFirstLastPara="1" wrap="square" lIns="91425" tIns="45700" rIns="91425" bIns="45700" anchor="b" anchorCtr="0">
            <a:sp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４．グループ管理者が利用する場合</a:t>
            </a:r>
            <a:endParaRPr sz="1800" b="1">
              <a:latin typeface="Arial"/>
              <a:ea typeface="Arial"/>
              <a:cs typeface="Arial"/>
              <a:sym typeface="Arial"/>
            </a:endParaRPr>
          </a:p>
        </p:txBody>
      </p:sp>
      <p:cxnSp>
        <p:nvCxnSpPr>
          <p:cNvPr id="1125" name="Google Shape;1125;g30a6b2fe09c_0_48"/>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1126" name="Google Shape;1126;g30a6b2fe09c_0_48"/>
          <p:cNvSpPr txBox="1"/>
          <p:nvPr/>
        </p:nvSpPr>
        <p:spPr>
          <a:xfrm>
            <a:off x="360375" y="1094400"/>
            <a:ext cx="6119700" cy="4647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500"/>
              </a:spcAft>
              <a:buClr>
                <a:srgbClr val="7F7F7F"/>
              </a:buClr>
              <a:buSzPts val="1050"/>
              <a:buFont typeface="Calibri"/>
              <a:buNone/>
            </a:pPr>
            <a:r>
              <a:rPr lang="ja-JP" sz="1100">
                <a:solidFill>
                  <a:schemeClr val="dk1"/>
                </a:solidFill>
              </a:rPr>
              <a:t>グループ管理者が管理者ページで工数管理の機能を利用するには、「工数集計対象」と</a:t>
            </a:r>
            <a:br>
              <a:rPr lang="ja-JP" sz="1100">
                <a:solidFill>
                  <a:schemeClr val="dk1"/>
                </a:solidFill>
              </a:rPr>
            </a:br>
            <a:r>
              <a:rPr lang="ja-JP" sz="1100">
                <a:solidFill>
                  <a:schemeClr val="dk1"/>
                </a:solidFill>
              </a:rPr>
              <a:t>「工数管理者権限」の設定が必要です。</a:t>
            </a:r>
            <a:endParaRPr sz="1100">
              <a:solidFill>
                <a:schemeClr val="dk1"/>
              </a:solidFill>
            </a:endParaRPr>
          </a:p>
        </p:txBody>
      </p:sp>
      <p:sp>
        <p:nvSpPr>
          <p:cNvPr id="1127" name="Google Shape;1127;g30a6b2fe09c_0_48"/>
          <p:cNvSpPr txBox="1"/>
          <p:nvPr/>
        </p:nvSpPr>
        <p:spPr>
          <a:xfrm>
            <a:off x="360375" y="1754757"/>
            <a:ext cx="6119700" cy="3078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500"/>
              </a:spcAft>
              <a:buClr>
                <a:schemeClr val="dk1"/>
              </a:buClr>
              <a:buSzPts val="1100"/>
              <a:buFont typeface="Arial"/>
              <a:buNone/>
            </a:pPr>
            <a:r>
              <a:rPr lang="ja-JP" b="1">
                <a:solidFill>
                  <a:schemeClr val="dk1"/>
                </a:solidFill>
              </a:rPr>
              <a:t>工数集計対象（</a:t>
            </a:r>
            <a:r>
              <a:rPr lang="ja-JP" b="1" u="sng">
                <a:solidFill>
                  <a:schemeClr val="hlink"/>
                </a:solidFill>
                <a:hlinkClick r:id="rId3"/>
              </a:rPr>
              <a:t>ヘルプページ</a:t>
            </a:r>
            <a:r>
              <a:rPr lang="ja-JP" b="1">
                <a:solidFill>
                  <a:schemeClr val="dk1"/>
                </a:solidFill>
              </a:rPr>
              <a:t>）</a:t>
            </a:r>
            <a:endParaRPr b="1" i="0" u="none" strike="noStrike" cap="none">
              <a:solidFill>
                <a:srgbClr val="000000"/>
              </a:solidFill>
            </a:endParaRPr>
          </a:p>
        </p:txBody>
      </p:sp>
      <p:sp>
        <p:nvSpPr>
          <p:cNvPr id="1128" name="Google Shape;1128;g30a6b2fe09c_0_48"/>
          <p:cNvSpPr txBox="1"/>
          <p:nvPr/>
        </p:nvSpPr>
        <p:spPr>
          <a:xfrm>
            <a:off x="360375" y="4350114"/>
            <a:ext cx="6119700" cy="12027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100"/>
              <a:buFont typeface="Arial"/>
              <a:buNone/>
            </a:pPr>
            <a:r>
              <a:rPr lang="ja-JP" sz="1100" i="0" u="none" strike="noStrike" cap="none">
                <a:solidFill>
                  <a:schemeClr val="dk1"/>
                </a:solidFill>
              </a:rPr>
              <a:t>工数管理→各種設定→</a:t>
            </a:r>
            <a:r>
              <a:rPr lang="ja-JP" sz="1100" i="0" strike="noStrike" cap="none">
                <a:solidFill>
                  <a:schemeClr val="dk1"/>
                </a:solidFill>
              </a:rPr>
              <a:t>集計対象（工数集計対象）</a:t>
            </a:r>
            <a:endParaRPr sz="1100" i="0" u="none" strike="noStrike" cap="none">
              <a:solidFill>
                <a:schemeClr val="dk1"/>
              </a:solidFill>
            </a:endParaRPr>
          </a:p>
          <a:p>
            <a:pPr marL="0" marR="0" lvl="0" indent="0" algn="l" rtl="0">
              <a:lnSpc>
                <a:spcPct val="120000"/>
              </a:lnSpc>
              <a:spcBef>
                <a:spcPts val="500"/>
              </a:spcBef>
              <a:spcAft>
                <a:spcPts val="0"/>
              </a:spcAft>
              <a:buClr>
                <a:schemeClr val="dk1"/>
              </a:buClr>
              <a:buSzPts val="1100"/>
              <a:buFont typeface="Arial"/>
              <a:buNone/>
            </a:pPr>
            <a:r>
              <a:rPr lang="ja-JP" sz="1100" i="0" u="none" strike="noStrike" cap="none">
                <a:solidFill>
                  <a:schemeClr val="dk1"/>
                </a:solidFill>
              </a:rPr>
              <a:t>グループ管理者が</a:t>
            </a:r>
            <a:r>
              <a:rPr lang="ja-JP" sz="1100" i="0" strike="noStrike" cap="none">
                <a:solidFill>
                  <a:schemeClr val="dk1"/>
                </a:solidFill>
              </a:rPr>
              <a:t>工数集計</a:t>
            </a:r>
            <a:r>
              <a:rPr lang="ja-JP" sz="1100" i="0" u="none" strike="noStrike" cap="none">
                <a:solidFill>
                  <a:schemeClr val="dk1"/>
                </a:solidFill>
              </a:rPr>
              <a:t>を利用する場合、「集計対象」を登録する必要があります。</a:t>
            </a:r>
            <a:br>
              <a:rPr lang="ja-JP" sz="1100" i="0" u="none" strike="noStrike" cap="none">
                <a:solidFill>
                  <a:schemeClr val="dk1"/>
                </a:solidFill>
              </a:rPr>
            </a:br>
            <a:r>
              <a:rPr lang="ja-JP" sz="1100" i="0" u="none" strike="noStrike" cap="none">
                <a:solidFill>
                  <a:schemeClr val="dk1"/>
                </a:solidFill>
              </a:rPr>
              <a:t>集計対象とは「管理対象に対して集計範囲（集計の対象となる工数項目やスタッフ）と</a:t>
            </a:r>
            <a:br>
              <a:rPr lang="ja-JP" sz="1100" i="0" u="none" strike="noStrike" cap="none">
                <a:solidFill>
                  <a:schemeClr val="dk1"/>
                </a:solidFill>
              </a:rPr>
            </a:br>
            <a:r>
              <a:rPr lang="ja-JP" sz="1100" i="0" u="none" strike="noStrike" cap="none">
                <a:solidFill>
                  <a:schemeClr val="dk1"/>
                </a:solidFill>
              </a:rPr>
              <a:t>集計者（集計を実行するグループ管理者）を定めた設定」のことです。</a:t>
            </a:r>
            <a:endParaRPr sz="1100" i="0" u="none" strike="noStrike" cap="none">
              <a:solidFill>
                <a:schemeClr val="dk1"/>
              </a:solidFill>
            </a:endParaRPr>
          </a:p>
          <a:p>
            <a:pPr marL="0" marR="0" lvl="0" indent="0" algn="l" rtl="0">
              <a:lnSpc>
                <a:spcPct val="120000"/>
              </a:lnSpc>
              <a:spcBef>
                <a:spcPts val="500"/>
              </a:spcBef>
              <a:spcAft>
                <a:spcPts val="500"/>
              </a:spcAft>
              <a:buClr>
                <a:schemeClr val="dk1"/>
              </a:buClr>
              <a:buSzPts val="1100"/>
              <a:buFont typeface="Arial"/>
              <a:buNone/>
            </a:pPr>
            <a:r>
              <a:rPr lang="ja-JP" sz="1100" i="0" u="none" strike="noStrike" cap="none">
                <a:solidFill>
                  <a:schemeClr val="dk1"/>
                </a:solidFill>
              </a:rPr>
              <a:t>集計対象に集計者として登録されなければ、グループ管理者は工数集計を利用できません。</a:t>
            </a:r>
            <a:endParaRPr sz="1100" i="0" u="none" strike="noStrike" cap="none">
              <a:solidFill>
                <a:schemeClr val="dk1"/>
              </a:solidFill>
            </a:endParaRPr>
          </a:p>
        </p:txBody>
      </p:sp>
      <p:sp>
        <p:nvSpPr>
          <p:cNvPr id="1129" name="Google Shape;1129;g30a6b2fe09c_0_48"/>
          <p:cNvSpPr txBox="1"/>
          <p:nvPr/>
        </p:nvSpPr>
        <p:spPr>
          <a:xfrm>
            <a:off x="360375" y="5747597"/>
            <a:ext cx="6119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500"/>
              </a:spcAft>
              <a:buClr>
                <a:srgbClr val="7F7F7F"/>
              </a:buClr>
              <a:buSzPts val="1050"/>
              <a:buFont typeface="Calibri"/>
              <a:buNone/>
            </a:pPr>
            <a:r>
              <a:rPr lang="ja-JP" sz="1100" b="1" i="0" u="none" strike="noStrike" cap="none">
                <a:solidFill>
                  <a:schemeClr val="dk1"/>
                </a:solidFill>
              </a:rPr>
              <a:t>1. 新規登録画面に移動する</a:t>
            </a:r>
            <a:endParaRPr sz="1100" b="1" i="0" u="none" strike="noStrike" cap="none">
              <a:solidFill>
                <a:srgbClr val="000000"/>
              </a:solidFill>
            </a:endParaRPr>
          </a:p>
        </p:txBody>
      </p:sp>
      <p:sp>
        <p:nvSpPr>
          <p:cNvPr id="1130" name="Google Shape;1130;g30a6b2fe09c_0_48"/>
          <p:cNvSpPr txBox="1"/>
          <p:nvPr/>
        </p:nvSpPr>
        <p:spPr>
          <a:xfrm>
            <a:off x="360375" y="7365875"/>
            <a:ext cx="6119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500"/>
              </a:spcAft>
              <a:buClr>
                <a:srgbClr val="7F7F7F"/>
              </a:buClr>
              <a:buSzPts val="1050"/>
              <a:buFont typeface="Calibri"/>
              <a:buNone/>
            </a:pPr>
            <a:r>
              <a:rPr lang="ja-JP" sz="1100" i="0" u="none" strike="noStrike" cap="none">
                <a:solidFill>
                  <a:schemeClr val="dk1"/>
                </a:solidFill>
              </a:rPr>
              <a:t>「集計対象登録」ボタンをクリックして新規登録画面に移動します。</a:t>
            </a:r>
            <a:endParaRPr sz="1100" i="0" u="none" strike="noStrike" cap="none">
              <a:solidFill>
                <a:srgbClr val="000000"/>
              </a:solidFill>
            </a:endParaRPr>
          </a:p>
        </p:txBody>
      </p:sp>
      <p:pic>
        <p:nvPicPr>
          <p:cNvPr id="1131" name="Google Shape;1131;g30a6b2fe09c_0_48"/>
          <p:cNvPicPr preferRelativeResize="0"/>
          <p:nvPr/>
        </p:nvPicPr>
        <p:blipFill rotWithShape="1">
          <a:blip r:embed="rId4">
            <a:alphaModFix/>
          </a:blip>
          <a:srcRect/>
          <a:stretch/>
        </p:blipFill>
        <p:spPr>
          <a:xfrm>
            <a:off x="576262" y="6103561"/>
            <a:ext cx="5705475" cy="1167950"/>
          </a:xfrm>
          <a:prstGeom prst="rect">
            <a:avLst/>
          </a:prstGeom>
          <a:noFill/>
          <a:ln>
            <a:noFill/>
          </a:ln>
        </p:spPr>
      </p:pic>
      <p:pic>
        <p:nvPicPr>
          <p:cNvPr id="1132" name="Google Shape;1132;g30a6b2fe09c_0_48"/>
          <p:cNvPicPr preferRelativeResize="0"/>
          <p:nvPr/>
        </p:nvPicPr>
        <p:blipFill rotWithShape="1">
          <a:blip r:embed="rId5">
            <a:alphaModFix/>
          </a:blip>
          <a:srcRect/>
          <a:stretch/>
        </p:blipFill>
        <p:spPr>
          <a:xfrm>
            <a:off x="393000" y="2194340"/>
            <a:ext cx="6071999" cy="2023991"/>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grpSp>
        <p:nvGrpSpPr>
          <p:cNvPr id="1137" name="Google Shape;1137;g30b5205b9a2_0_57"/>
          <p:cNvGrpSpPr/>
          <p:nvPr/>
        </p:nvGrpSpPr>
        <p:grpSpPr>
          <a:xfrm>
            <a:off x="-2" y="348613"/>
            <a:ext cx="6857832" cy="57862"/>
            <a:chOff x="276445" y="1127055"/>
            <a:chExt cx="6241201" cy="45085"/>
          </a:xfrm>
        </p:grpSpPr>
        <p:cxnSp>
          <p:nvCxnSpPr>
            <p:cNvPr id="1138" name="Google Shape;1138;g30b5205b9a2_0_57"/>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1139" name="Google Shape;1139;g30b5205b9a2_0_57"/>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1140" name="Google Shape;1140;g30b5205b9a2_0_57"/>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66</a:t>
            </a:fld>
            <a:endParaRPr/>
          </a:p>
        </p:txBody>
      </p:sp>
      <p:sp>
        <p:nvSpPr>
          <p:cNvPr id="1141" name="Google Shape;1141;g30b5205b9a2_0_57"/>
          <p:cNvSpPr txBox="1">
            <a:spLocks noGrp="1"/>
          </p:cNvSpPr>
          <p:nvPr>
            <p:ph type="title"/>
          </p:nvPr>
        </p:nvSpPr>
        <p:spPr>
          <a:xfrm>
            <a:off x="359994" y="526817"/>
            <a:ext cx="6241200" cy="369300"/>
          </a:xfrm>
          <a:prstGeom prst="rect">
            <a:avLst/>
          </a:prstGeom>
          <a:noFill/>
          <a:ln>
            <a:noFill/>
          </a:ln>
        </p:spPr>
        <p:txBody>
          <a:bodyPr spcFirstLastPara="1" wrap="square" lIns="91425" tIns="45700" rIns="91425" bIns="45700" anchor="b" anchorCtr="0">
            <a:sp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４．グループ管理者が利用する場合</a:t>
            </a:r>
            <a:endParaRPr sz="1800" b="1">
              <a:latin typeface="Arial"/>
              <a:ea typeface="Arial"/>
              <a:cs typeface="Arial"/>
              <a:sym typeface="Arial"/>
            </a:endParaRPr>
          </a:p>
        </p:txBody>
      </p:sp>
      <p:cxnSp>
        <p:nvCxnSpPr>
          <p:cNvPr id="1142" name="Google Shape;1142;g30b5205b9a2_0_57"/>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1143" name="Google Shape;1143;g30b5205b9a2_0_57"/>
          <p:cNvSpPr txBox="1"/>
          <p:nvPr/>
        </p:nvSpPr>
        <p:spPr>
          <a:xfrm>
            <a:off x="360375" y="947775"/>
            <a:ext cx="6119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500"/>
              </a:spcAft>
              <a:buClr>
                <a:srgbClr val="7F7F7F"/>
              </a:buClr>
              <a:buSzPts val="1050"/>
              <a:buFont typeface="Calibri"/>
              <a:buNone/>
            </a:pPr>
            <a:r>
              <a:rPr lang="ja-JP" sz="1100" b="1" i="0" u="none" strike="noStrike" cap="none">
                <a:solidFill>
                  <a:schemeClr val="dk1"/>
                </a:solidFill>
              </a:rPr>
              <a:t>2. 必要事項を入力する</a:t>
            </a:r>
            <a:endParaRPr sz="1100" b="1" i="0" u="none" strike="noStrike" cap="none">
              <a:solidFill>
                <a:srgbClr val="000000"/>
              </a:solidFill>
            </a:endParaRPr>
          </a:p>
        </p:txBody>
      </p:sp>
      <p:sp>
        <p:nvSpPr>
          <p:cNvPr id="1144" name="Google Shape;1144;g30b5205b9a2_0_57"/>
          <p:cNvSpPr txBox="1"/>
          <p:nvPr/>
        </p:nvSpPr>
        <p:spPr>
          <a:xfrm>
            <a:off x="360375" y="1225813"/>
            <a:ext cx="6119700" cy="7320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100"/>
              <a:buFont typeface="Arial"/>
              <a:buNone/>
            </a:pPr>
            <a:r>
              <a:rPr lang="ja-JP" sz="1100" i="0" u="none" strike="noStrike" cap="none">
                <a:solidFill>
                  <a:schemeClr val="dk1"/>
                </a:solidFill>
              </a:rPr>
              <a:t>新規登録画面の各項目に入力します。集計する管理対象・コード・名称は必須項目です。</a:t>
            </a:r>
            <a:br>
              <a:rPr lang="ja-JP" sz="1100" i="0" u="none" strike="noStrike" cap="none">
                <a:solidFill>
                  <a:schemeClr val="dk1"/>
                </a:solidFill>
              </a:rPr>
            </a:br>
            <a:r>
              <a:rPr lang="ja-JP" sz="1100" i="0" u="none" strike="noStrike" cap="none">
                <a:solidFill>
                  <a:schemeClr val="dk1"/>
                </a:solidFill>
              </a:rPr>
              <a:t>なお、</a:t>
            </a:r>
            <a:r>
              <a:rPr lang="ja-JP" sz="1100" i="0" u="none" strike="noStrike" cap="none">
                <a:solidFill>
                  <a:srgbClr val="FF0000"/>
                </a:solidFill>
              </a:rPr>
              <a:t>管理対象のみ、あとから変更できません。</a:t>
            </a:r>
            <a:endParaRPr sz="1100" i="0" u="none" strike="noStrike" cap="none">
              <a:solidFill>
                <a:srgbClr val="FF0000"/>
              </a:solidFill>
            </a:endParaRPr>
          </a:p>
          <a:p>
            <a:pPr marL="0" marR="0" lvl="0" indent="0" algn="l" rtl="0">
              <a:lnSpc>
                <a:spcPct val="120000"/>
              </a:lnSpc>
              <a:spcBef>
                <a:spcPts val="500"/>
              </a:spcBef>
              <a:spcAft>
                <a:spcPts val="500"/>
              </a:spcAft>
              <a:buClr>
                <a:schemeClr val="dk1"/>
              </a:buClr>
              <a:buSzPts val="1100"/>
              <a:buFont typeface="Arial"/>
              <a:buNone/>
            </a:pPr>
            <a:r>
              <a:rPr lang="ja-JP" sz="1100" i="0" u="none" strike="noStrike" cap="none">
                <a:solidFill>
                  <a:schemeClr val="dk1"/>
                </a:solidFill>
              </a:rPr>
              <a:t>最後に「登録」ボタンをクリックして管理対象を保存してください。</a:t>
            </a:r>
            <a:endParaRPr sz="1100" i="0" u="none" strike="noStrike" cap="none">
              <a:solidFill>
                <a:schemeClr val="dk1"/>
              </a:solidFill>
            </a:endParaRPr>
          </a:p>
        </p:txBody>
      </p:sp>
      <p:graphicFrame>
        <p:nvGraphicFramePr>
          <p:cNvPr id="1145" name="Google Shape;1145;g30b5205b9a2_0_57"/>
          <p:cNvGraphicFramePr/>
          <p:nvPr/>
        </p:nvGraphicFramePr>
        <p:xfrm>
          <a:off x="369150" y="1974250"/>
          <a:ext cx="3000000" cy="3000000"/>
        </p:xfrm>
        <a:graphic>
          <a:graphicData uri="http://schemas.openxmlformats.org/drawingml/2006/table">
            <a:tbl>
              <a:tblPr>
                <a:noFill/>
                <a:tableStyleId>{FEED46D2-E025-4C4A-87AC-9E63D590077E}</a:tableStyleId>
              </a:tblPr>
              <a:tblGrid>
                <a:gridCol w="1919250">
                  <a:extLst>
                    <a:ext uri="{9D8B030D-6E8A-4147-A177-3AD203B41FA5}">
                      <a16:colId xmlns:a16="http://schemas.microsoft.com/office/drawing/2014/main" val="20000"/>
                    </a:ext>
                  </a:extLst>
                </a:gridCol>
                <a:gridCol w="4200450">
                  <a:extLst>
                    <a:ext uri="{9D8B030D-6E8A-4147-A177-3AD203B41FA5}">
                      <a16:colId xmlns:a16="http://schemas.microsoft.com/office/drawing/2014/main" val="20001"/>
                    </a:ext>
                  </a:extLst>
                </a:gridCol>
              </a:tblGrid>
              <a:tr h="343825">
                <a:tc>
                  <a:txBody>
                    <a:bodyPr/>
                    <a:lstStyle/>
                    <a:p>
                      <a:pPr marL="0" marR="0" lvl="0" indent="0" algn="ctr" rtl="0">
                        <a:lnSpc>
                          <a:spcPct val="120000"/>
                        </a:lnSpc>
                        <a:spcBef>
                          <a:spcPts val="0"/>
                        </a:spcBef>
                        <a:spcAft>
                          <a:spcPts val="300"/>
                        </a:spcAft>
                        <a:buClr>
                          <a:srgbClr val="000000"/>
                        </a:buClr>
                        <a:buSzPts val="1000"/>
                        <a:buFont typeface="Arial"/>
                        <a:buNone/>
                      </a:pPr>
                      <a:r>
                        <a:rPr lang="ja-JP" sz="1100" u="none" strike="noStrike" cap="none"/>
                        <a:t>画面表示</a:t>
                      </a:r>
                      <a:endParaRPr sz="1100" u="none" strike="noStrike" cap="none"/>
                    </a:p>
                  </a:txBody>
                  <a:tcPr marL="91425" marR="91425" marT="91425" marB="91425">
                    <a:solidFill>
                      <a:srgbClr val="CFE2F3"/>
                    </a:solidFill>
                  </a:tcPr>
                </a:tc>
                <a:tc>
                  <a:txBody>
                    <a:bodyPr/>
                    <a:lstStyle/>
                    <a:p>
                      <a:pPr marL="0" marR="0" lvl="0" indent="0" algn="ctr" rtl="0">
                        <a:lnSpc>
                          <a:spcPct val="120000"/>
                        </a:lnSpc>
                        <a:spcBef>
                          <a:spcPts val="0"/>
                        </a:spcBef>
                        <a:spcAft>
                          <a:spcPts val="300"/>
                        </a:spcAft>
                        <a:buClr>
                          <a:srgbClr val="000000"/>
                        </a:buClr>
                        <a:buSzPts val="1000"/>
                        <a:buFont typeface="Arial"/>
                        <a:buNone/>
                      </a:pPr>
                      <a:r>
                        <a:rPr lang="ja-JP" sz="1100" u="none" strike="noStrike" cap="none"/>
                        <a:t>説明</a:t>
                      </a:r>
                      <a:endParaRPr sz="1100" u="none" strike="noStrike" cap="none"/>
                    </a:p>
                  </a:txBody>
                  <a:tcPr marL="91425" marR="91425" marT="91425" marB="91425">
                    <a:solidFill>
                      <a:srgbClr val="CFE2F3"/>
                    </a:solidFill>
                  </a:tcPr>
                </a:tc>
                <a:extLst>
                  <a:ext uri="{0D108BD9-81ED-4DB2-BD59-A6C34878D82A}">
                    <a16:rowId xmlns:a16="http://schemas.microsoft.com/office/drawing/2014/main" val="10000"/>
                  </a:ext>
                </a:extLst>
              </a:tr>
              <a:tr h="541200">
                <a:tc>
                  <a:txBody>
                    <a:bodyPr/>
                    <a:lstStyle/>
                    <a:p>
                      <a:pPr marL="0" marR="0" lvl="0" indent="0" algn="l" rtl="0">
                        <a:lnSpc>
                          <a:spcPct val="120000"/>
                        </a:lnSpc>
                        <a:spcBef>
                          <a:spcPts val="0"/>
                        </a:spcBef>
                        <a:spcAft>
                          <a:spcPts val="300"/>
                        </a:spcAft>
                        <a:buClr>
                          <a:srgbClr val="000000"/>
                        </a:buClr>
                        <a:buSzPts val="1000"/>
                        <a:buFont typeface="Arial"/>
                        <a:buNone/>
                      </a:pPr>
                      <a:r>
                        <a:rPr lang="ja-JP" sz="1100" u="none" strike="noStrike" cap="none"/>
                        <a:t>工数管理対象</a:t>
                      </a:r>
                      <a:endParaRPr sz="1100" u="none" strike="noStrike" cap="none"/>
                    </a:p>
                  </a:txBody>
                  <a:tcPr marL="91425" marR="91425" marT="91425" marB="91425"/>
                </a:tc>
                <a:tc>
                  <a:txBody>
                    <a:bodyPr/>
                    <a:lstStyle/>
                    <a:p>
                      <a:pPr marL="0" marR="0" lvl="0" indent="0" algn="l" rtl="0">
                        <a:lnSpc>
                          <a:spcPct val="120000"/>
                        </a:lnSpc>
                        <a:spcBef>
                          <a:spcPts val="0"/>
                        </a:spcBef>
                        <a:spcAft>
                          <a:spcPts val="300"/>
                        </a:spcAft>
                        <a:buClr>
                          <a:srgbClr val="000000"/>
                        </a:buClr>
                        <a:buSzPts val="1000"/>
                        <a:buFont typeface="Arial"/>
                        <a:buNone/>
                      </a:pPr>
                      <a:r>
                        <a:rPr lang="ja-JP" sz="1100" u="none" strike="noStrike" cap="none"/>
                        <a:t>集計する管理対象を選択します。</a:t>
                      </a:r>
                      <a:br>
                        <a:rPr lang="ja-JP" sz="1100" u="none" strike="noStrike" cap="none"/>
                      </a:br>
                      <a:r>
                        <a:rPr lang="ja-JP" sz="1100" u="none" strike="noStrike" cap="none"/>
                        <a:t>ここで選択した管理対象は、登録完了後は変更できません。</a:t>
                      </a:r>
                      <a:endParaRPr sz="1100" u="none" strike="noStrike" cap="none"/>
                    </a:p>
                  </a:txBody>
                  <a:tcPr marL="91425" marR="91425" marT="91425" marB="91425"/>
                </a:tc>
                <a:extLst>
                  <a:ext uri="{0D108BD9-81ED-4DB2-BD59-A6C34878D82A}">
                    <a16:rowId xmlns:a16="http://schemas.microsoft.com/office/drawing/2014/main" val="10001"/>
                  </a:ext>
                </a:extLst>
              </a:tr>
              <a:tr h="541200">
                <a:tc>
                  <a:txBody>
                    <a:bodyPr/>
                    <a:lstStyle/>
                    <a:p>
                      <a:pPr marL="0" marR="0" lvl="0" indent="0" algn="l" rtl="0">
                        <a:lnSpc>
                          <a:spcPct val="120000"/>
                        </a:lnSpc>
                        <a:spcBef>
                          <a:spcPts val="0"/>
                        </a:spcBef>
                        <a:spcAft>
                          <a:spcPts val="300"/>
                        </a:spcAft>
                        <a:buClr>
                          <a:srgbClr val="000000"/>
                        </a:buClr>
                        <a:buSzPts val="1000"/>
                        <a:buFont typeface="Arial"/>
                        <a:buNone/>
                      </a:pPr>
                      <a:r>
                        <a:rPr lang="ja-JP" sz="1100" u="none" strike="noStrike" cap="none"/>
                        <a:t>工数集計対象コード</a:t>
                      </a:r>
                      <a:endParaRPr sz="1100" u="none" strike="noStrike" cap="none"/>
                    </a:p>
                  </a:txBody>
                  <a:tcPr marL="91425" marR="91425" marT="91425" marB="91425"/>
                </a:tc>
                <a:tc>
                  <a:txBody>
                    <a:bodyPr/>
                    <a:lstStyle/>
                    <a:p>
                      <a:pPr marL="0" marR="0" lvl="0" indent="0" algn="l" rtl="0">
                        <a:lnSpc>
                          <a:spcPct val="120000"/>
                        </a:lnSpc>
                        <a:spcBef>
                          <a:spcPts val="0"/>
                        </a:spcBef>
                        <a:spcAft>
                          <a:spcPts val="300"/>
                        </a:spcAft>
                        <a:buClr>
                          <a:srgbClr val="000000"/>
                        </a:buClr>
                        <a:buSzPts val="1000"/>
                        <a:buFont typeface="Arial"/>
                        <a:buNone/>
                      </a:pPr>
                      <a:r>
                        <a:rPr lang="ja-JP" sz="1100" u="none" strike="noStrike" cap="none"/>
                        <a:t>集計対象のコードを入力します。</a:t>
                      </a:r>
                      <a:br>
                        <a:rPr lang="ja-JP" sz="1100" u="none" strike="noStrike" cap="none"/>
                      </a:br>
                      <a:r>
                        <a:rPr lang="ja-JP" sz="1100" u="none" strike="noStrike" cap="none"/>
                        <a:t>半角全角を問わず英数字、かな、記号が使用可能です。</a:t>
                      </a:r>
                      <a:endParaRPr sz="1100" u="none" strike="noStrike" cap="none"/>
                    </a:p>
                  </a:txBody>
                  <a:tcPr marL="91425" marR="91425" marT="91425" marB="91425"/>
                </a:tc>
                <a:extLst>
                  <a:ext uri="{0D108BD9-81ED-4DB2-BD59-A6C34878D82A}">
                    <a16:rowId xmlns:a16="http://schemas.microsoft.com/office/drawing/2014/main" val="10002"/>
                  </a:ext>
                </a:extLst>
              </a:tr>
              <a:tr h="343825">
                <a:tc>
                  <a:txBody>
                    <a:bodyPr/>
                    <a:lstStyle/>
                    <a:p>
                      <a:pPr marL="0" marR="0" lvl="0" indent="0" algn="l" rtl="0">
                        <a:lnSpc>
                          <a:spcPct val="120000"/>
                        </a:lnSpc>
                        <a:spcBef>
                          <a:spcPts val="0"/>
                        </a:spcBef>
                        <a:spcAft>
                          <a:spcPts val="300"/>
                        </a:spcAft>
                        <a:buClr>
                          <a:srgbClr val="000000"/>
                        </a:buClr>
                        <a:buSzPts val="1000"/>
                        <a:buFont typeface="Arial"/>
                        <a:buNone/>
                      </a:pPr>
                      <a:r>
                        <a:rPr lang="ja-JP" sz="1100" u="none" strike="noStrike" cap="none"/>
                        <a:t>工数集計対象名称</a:t>
                      </a:r>
                      <a:endParaRPr sz="1100" u="none" strike="noStrike" cap="none"/>
                    </a:p>
                  </a:txBody>
                  <a:tcPr marL="91425" marR="91425" marT="91425" marB="91425"/>
                </a:tc>
                <a:tc>
                  <a:txBody>
                    <a:bodyPr/>
                    <a:lstStyle/>
                    <a:p>
                      <a:pPr marL="0" marR="0" lvl="0" indent="0" algn="l" rtl="0">
                        <a:lnSpc>
                          <a:spcPct val="120000"/>
                        </a:lnSpc>
                        <a:spcBef>
                          <a:spcPts val="0"/>
                        </a:spcBef>
                        <a:spcAft>
                          <a:spcPts val="300"/>
                        </a:spcAft>
                        <a:buClr>
                          <a:srgbClr val="000000"/>
                        </a:buClr>
                        <a:buSzPts val="1000"/>
                        <a:buFont typeface="Arial"/>
                        <a:buNone/>
                      </a:pPr>
                      <a:r>
                        <a:rPr lang="ja-JP" sz="1100" u="none" strike="noStrike" cap="none"/>
                        <a:t>集計対象の名称を入力します。</a:t>
                      </a:r>
                      <a:endParaRPr sz="1100" u="none" strike="noStrike" cap="none"/>
                    </a:p>
                  </a:txBody>
                  <a:tcPr marL="91425" marR="91425" marT="91425" marB="91425"/>
                </a:tc>
                <a:extLst>
                  <a:ext uri="{0D108BD9-81ED-4DB2-BD59-A6C34878D82A}">
                    <a16:rowId xmlns:a16="http://schemas.microsoft.com/office/drawing/2014/main" val="10003"/>
                  </a:ext>
                </a:extLst>
              </a:tr>
              <a:tr h="1517500">
                <a:tc rowSpan="2">
                  <a:txBody>
                    <a:bodyPr/>
                    <a:lstStyle/>
                    <a:p>
                      <a:pPr marL="0" marR="0" lvl="0" indent="0" algn="l" rtl="0">
                        <a:lnSpc>
                          <a:spcPct val="120000"/>
                        </a:lnSpc>
                        <a:spcBef>
                          <a:spcPts val="0"/>
                        </a:spcBef>
                        <a:spcAft>
                          <a:spcPts val="300"/>
                        </a:spcAft>
                        <a:buClr>
                          <a:srgbClr val="000000"/>
                        </a:buClr>
                        <a:buSzPts val="1000"/>
                        <a:buFont typeface="Arial"/>
                        <a:buNone/>
                      </a:pPr>
                      <a:r>
                        <a:rPr lang="ja-JP" sz="1100" u="none" strike="noStrike" cap="none"/>
                        <a:t>集計範囲</a:t>
                      </a:r>
                      <a:endParaRPr sz="1100" u="none" strike="noStrike" cap="none"/>
                    </a:p>
                  </a:txBody>
                  <a:tcPr marL="91425" marR="91425" marT="91425" marB="91425"/>
                </a:tc>
                <a:tc>
                  <a:txBody>
                    <a:bodyPr/>
                    <a:lstStyle/>
                    <a:p>
                      <a:pPr marL="0" marR="0" lvl="0" indent="0" algn="l" rtl="0">
                        <a:lnSpc>
                          <a:spcPct val="120000"/>
                        </a:lnSpc>
                        <a:spcBef>
                          <a:spcPts val="0"/>
                        </a:spcBef>
                        <a:spcAft>
                          <a:spcPts val="0"/>
                        </a:spcAft>
                        <a:buClr>
                          <a:schemeClr val="dk1"/>
                        </a:buClr>
                        <a:buSzPts val="1100"/>
                        <a:buFont typeface="Arial"/>
                        <a:buNone/>
                      </a:pPr>
                      <a:r>
                        <a:rPr lang="ja-JP" sz="1100" u="none" strike="noStrike" cap="none"/>
                        <a:t>・分類（プロジェクト、タスク等）</a:t>
                      </a:r>
                      <a:endParaRPr sz="1100" u="none" strike="noStrike" cap="none"/>
                    </a:p>
                    <a:p>
                      <a:pPr marL="0" marR="0" lvl="0" indent="0" algn="l" rtl="0">
                        <a:lnSpc>
                          <a:spcPct val="120000"/>
                        </a:lnSpc>
                        <a:spcBef>
                          <a:spcPts val="500"/>
                        </a:spcBef>
                        <a:spcAft>
                          <a:spcPts val="0"/>
                        </a:spcAft>
                        <a:buClr>
                          <a:schemeClr val="dk1"/>
                        </a:buClr>
                        <a:buSzPts val="1100"/>
                        <a:buFont typeface="Arial"/>
                        <a:buNone/>
                      </a:pPr>
                      <a:r>
                        <a:rPr lang="ja-JP" sz="1100" u="none" strike="noStrike" cap="none"/>
                        <a:t>工数分類で登録した分類が表示されます。</a:t>
                      </a:r>
                      <a:br>
                        <a:rPr lang="ja-JP" sz="1100" u="none" strike="noStrike" cap="none"/>
                      </a:br>
                      <a:r>
                        <a:rPr lang="ja-JP" sz="1100" u="none" strike="noStrike" cap="none"/>
                        <a:t>各分類で集計したい工数項目を選択してください。</a:t>
                      </a:r>
                      <a:endParaRPr sz="1100" u="none" strike="noStrike" cap="none"/>
                    </a:p>
                    <a:p>
                      <a:pPr marL="0" marR="0" lvl="0" indent="0" algn="l" rtl="0">
                        <a:lnSpc>
                          <a:spcPct val="120000"/>
                        </a:lnSpc>
                        <a:spcBef>
                          <a:spcPts val="500"/>
                        </a:spcBef>
                        <a:spcAft>
                          <a:spcPts val="0"/>
                        </a:spcAft>
                        <a:buClr>
                          <a:srgbClr val="000000"/>
                        </a:buClr>
                        <a:buSzPts val="1000"/>
                        <a:buFont typeface="Arial"/>
                        <a:buNone/>
                      </a:pPr>
                      <a:r>
                        <a:rPr lang="ja-JP" sz="1100" b="1" u="none" strike="noStrike" cap="none"/>
                        <a:t>全て</a:t>
                      </a:r>
                      <a:r>
                        <a:rPr lang="ja-JP" sz="1100" u="none" strike="noStrike" cap="none"/>
                        <a:t>：すべての工数項目について集計します。</a:t>
                      </a:r>
                      <a:br>
                        <a:rPr lang="ja-JP" sz="1100" u="none" strike="noStrike" cap="none"/>
                      </a:br>
                      <a:r>
                        <a:rPr lang="ja-JP" sz="1100" b="1" u="none" strike="noStrike" cap="none"/>
                        <a:t>任意</a:t>
                      </a:r>
                      <a:r>
                        <a:rPr lang="ja-JP" sz="1100" u="none" strike="noStrike" cap="none"/>
                        <a:t>：工数項目を任意に選択します。</a:t>
                      </a:r>
                      <a:endParaRPr sz="1100" u="none" strike="noStrike" cap="none"/>
                    </a:p>
                    <a:p>
                      <a:pPr marL="0" marR="0" lvl="0" indent="0" algn="l" rtl="0">
                        <a:lnSpc>
                          <a:spcPct val="120000"/>
                        </a:lnSpc>
                        <a:spcBef>
                          <a:spcPts val="500"/>
                        </a:spcBef>
                        <a:spcAft>
                          <a:spcPts val="300"/>
                        </a:spcAft>
                        <a:buClr>
                          <a:srgbClr val="000000"/>
                        </a:buClr>
                        <a:buSzPts val="1000"/>
                        <a:buFont typeface="Arial"/>
                        <a:buNone/>
                      </a:pPr>
                      <a:r>
                        <a:rPr lang="ja-JP" sz="1100"/>
                        <a:t>「</a:t>
                      </a:r>
                      <a:r>
                        <a:rPr lang="ja-JP" sz="1100" u="sng">
                          <a:solidFill>
                            <a:schemeClr val="hlink"/>
                          </a:solidFill>
                          <a:hlinkClick r:id="rId3"/>
                        </a:rPr>
                        <a:t>項目グループ</a:t>
                      </a:r>
                      <a:r>
                        <a:rPr lang="ja-JP" sz="1100"/>
                        <a:t>」で設定することも可能です。</a:t>
                      </a:r>
                      <a:endParaRPr sz="1100"/>
                    </a:p>
                  </a:txBody>
                  <a:tcPr marL="91425" marR="91425" marT="91425" marB="91425"/>
                </a:tc>
                <a:extLst>
                  <a:ext uri="{0D108BD9-81ED-4DB2-BD59-A6C34878D82A}">
                    <a16:rowId xmlns:a16="http://schemas.microsoft.com/office/drawing/2014/main" val="10004"/>
                  </a:ext>
                </a:extLst>
              </a:tr>
              <a:tr h="1714850">
                <a:tc vMerge="1">
                  <a:txBody>
                    <a:bodyPr/>
                    <a:lstStyle/>
                    <a:p>
                      <a:endParaRPr lang="ja-JP"/>
                    </a:p>
                  </a:txBody>
                  <a:tcPr/>
                </a:tc>
                <a:tc>
                  <a:txBody>
                    <a:bodyPr/>
                    <a:lstStyle/>
                    <a:p>
                      <a:pPr marL="0" marR="0" lvl="0" indent="0" algn="l" rtl="0">
                        <a:lnSpc>
                          <a:spcPct val="120000"/>
                        </a:lnSpc>
                        <a:spcBef>
                          <a:spcPts val="0"/>
                        </a:spcBef>
                        <a:spcAft>
                          <a:spcPts val="0"/>
                        </a:spcAft>
                        <a:buClr>
                          <a:schemeClr val="dk1"/>
                        </a:buClr>
                        <a:buSzPts val="1100"/>
                        <a:buFont typeface="Arial"/>
                        <a:buNone/>
                      </a:pPr>
                      <a:r>
                        <a:rPr lang="ja-JP" sz="1100" u="none" strike="noStrike" cap="none"/>
                        <a:t>・スタッフ</a:t>
                      </a:r>
                      <a:endParaRPr sz="1100" u="none" strike="noStrike" cap="none"/>
                    </a:p>
                    <a:p>
                      <a:pPr marL="0" marR="0" lvl="0" indent="0" algn="l" rtl="0">
                        <a:lnSpc>
                          <a:spcPct val="120000"/>
                        </a:lnSpc>
                        <a:spcBef>
                          <a:spcPts val="500"/>
                        </a:spcBef>
                        <a:spcAft>
                          <a:spcPts val="0"/>
                        </a:spcAft>
                        <a:buClr>
                          <a:schemeClr val="dk1"/>
                        </a:buClr>
                        <a:buSzPts val="1100"/>
                        <a:buFont typeface="Arial"/>
                        <a:buNone/>
                      </a:pPr>
                      <a:r>
                        <a:rPr lang="ja-JP" sz="1100" u="none" strike="noStrike" cap="none"/>
                        <a:t>集計の対象となるスタッフを選択します。</a:t>
                      </a:r>
                      <a:endParaRPr sz="1100" u="none" strike="noStrike" cap="none"/>
                    </a:p>
                    <a:p>
                      <a:pPr marL="0" marR="0" lvl="0" indent="0" algn="l" rtl="0">
                        <a:lnSpc>
                          <a:spcPct val="120000"/>
                        </a:lnSpc>
                        <a:spcBef>
                          <a:spcPts val="500"/>
                        </a:spcBef>
                        <a:spcAft>
                          <a:spcPts val="0"/>
                        </a:spcAft>
                        <a:buClr>
                          <a:srgbClr val="000000"/>
                        </a:buClr>
                        <a:buSzPts val="1000"/>
                        <a:buFont typeface="Arial"/>
                        <a:buNone/>
                      </a:pPr>
                      <a:r>
                        <a:rPr lang="ja-JP" sz="1100" b="1" u="none" strike="noStrike" cap="none"/>
                        <a:t>全て</a:t>
                      </a:r>
                      <a:r>
                        <a:rPr lang="ja-JP" sz="1100" u="none" strike="noStrike" cap="none"/>
                        <a:t>：すべてのスタッフの工数を集計します。</a:t>
                      </a:r>
                      <a:br>
                        <a:rPr lang="ja-JP" sz="1100" u="none" strike="noStrike" cap="none"/>
                      </a:br>
                      <a:r>
                        <a:rPr lang="ja-JP" sz="1100" b="1" u="none" strike="noStrike" cap="none"/>
                        <a:t>管理者の担当グループに限定</a:t>
                      </a:r>
                      <a:r>
                        <a:rPr lang="ja-JP" sz="1100" u="none" strike="noStrike" cap="none"/>
                        <a:t>：集計者の管理グループに所属するスタッフのみ集計します。</a:t>
                      </a:r>
                      <a:br>
                        <a:rPr lang="ja-JP" sz="1100" u="none" strike="noStrike" cap="none"/>
                      </a:br>
                      <a:r>
                        <a:rPr lang="ja-JP" sz="1100" b="1" u="none" strike="noStrike" cap="none"/>
                        <a:t>任意</a:t>
                      </a:r>
                      <a:r>
                        <a:rPr lang="ja-JP" sz="1100" u="none" strike="noStrike" cap="none"/>
                        <a:t>：スタッフを任意に選択します。</a:t>
                      </a:r>
                      <a:endParaRPr sz="1100" u="none" strike="noStrike" cap="none"/>
                    </a:p>
                    <a:p>
                      <a:pPr marL="0" marR="0" lvl="0" indent="0" algn="l" rtl="0">
                        <a:lnSpc>
                          <a:spcPct val="120000"/>
                        </a:lnSpc>
                        <a:spcBef>
                          <a:spcPts val="500"/>
                        </a:spcBef>
                        <a:spcAft>
                          <a:spcPts val="300"/>
                        </a:spcAft>
                        <a:buClr>
                          <a:srgbClr val="000000"/>
                        </a:buClr>
                        <a:buSzPts val="1000"/>
                        <a:buFont typeface="Arial"/>
                        <a:buNone/>
                      </a:pPr>
                      <a:r>
                        <a:rPr lang="ja-JP" sz="1100"/>
                        <a:t>「</a:t>
                      </a:r>
                      <a:r>
                        <a:rPr lang="ja-JP" sz="1100" u="sng">
                          <a:solidFill>
                            <a:schemeClr val="hlink"/>
                          </a:solidFill>
                          <a:hlinkClick r:id="rId4"/>
                        </a:rPr>
                        <a:t>スタッフグループ</a:t>
                      </a:r>
                      <a:r>
                        <a:rPr lang="ja-JP" sz="1100"/>
                        <a:t>」で設定することも可能です。</a:t>
                      </a:r>
                      <a:endParaRPr sz="1100"/>
                    </a:p>
                  </a:txBody>
                  <a:tcPr marL="91425" marR="91425" marT="91425" marB="91425"/>
                </a:tc>
                <a:extLst>
                  <a:ext uri="{0D108BD9-81ED-4DB2-BD59-A6C34878D82A}">
                    <a16:rowId xmlns:a16="http://schemas.microsoft.com/office/drawing/2014/main" val="10005"/>
                  </a:ext>
                </a:extLst>
              </a:tr>
              <a:tr h="1517500">
                <a:tc>
                  <a:txBody>
                    <a:bodyPr/>
                    <a:lstStyle/>
                    <a:p>
                      <a:pPr marL="0" marR="0" lvl="0" indent="0" algn="l" rtl="0">
                        <a:lnSpc>
                          <a:spcPct val="120000"/>
                        </a:lnSpc>
                        <a:spcBef>
                          <a:spcPts val="0"/>
                        </a:spcBef>
                        <a:spcAft>
                          <a:spcPts val="300"/>
                        </a:spcAft>
                        <a:buClr>
                          <a:srgbClr val="000000"/>
                        </a:buClr>
                        <a:buSzPts val="1000"/>
                        <a:buFont typeface="Arial"/>
                        <a:buNone/>
                      </a:pPr>
                      <a:r>
                        <a:rPr lang="ja-JP" sz="1100" u="none" strike="noStrike" cap="none"/>
                        <a:t>集計者</a:t>
                      </a:r>
                      <a:endParaRPr sz="1100" u="none" strike="noStrike" cap="none"/>
                    </a:p>
                  </a:txBody>
                  <a:tcPr marL="91425" marR="91425" marT="91425" marB="91425"/>
                </a:tc>
                <a:tc>
                  <a:txBody>
                    <a:bodyPr/>
                    <a:lstStyle/>
                    <a:p>
                      <a:pPr marL="0" marR="0" lvl="0" indent="0" algn="l" rtl="0">
                        <a:lnSpc>
                          <a:spcPct val="120000"/>
                        </a:lnSpc>
                        <a:spcBef>
                          <a:spcPts val="0"/>
                        </a:spcBef>
                        <a:spcAft>
                          <a:spcPts val="0"/>
                        </a:spcAft>
                        <a:buClr>
                          <a:schemeClr val="dk1"/>
                        </a:buClr>
                        <a:buSzPts val="1100"/>
                        <a:buFont typeface="Arial"/>
                        <a:buNone/>
                      </a:pPr>
                      <a:r>
                        <a:rPr lang="ja-JP" sz="1100" u="none" strike="noStrike" cap="none"/>
                        <a:t>集計を許可するグループ管理者を選択します。</a:t>
                      </a:r>
                      <a:endParaRPr sz="1100" u="none" strike="noStrike" cap="none"/>
                    </a:p>
                    <a:p>
                      <a:pPr marL="0" marR="0" lvl="0" indent="0" algn="l" rtl="0">
                        <a:lnSpc>
                          <a:spcPct val="120000"/>
                        </a:lnSpc>
                        <a:spcBef>
                          <a:spcPts val="500"/>
                        </a:spcBef>
                        <a:spcAft>
                          <a:spcPts val="0"/>
                        </a:spcAft>
                        <a:buClr>
                          <a:schemeClr val="dk1"/>
                        </a:buClr>
                        <a:buSzPts val="1100"/>
                        <a:buFont typeface="Arial"/>
                        <a:buNone/>
                      </a:pPr>
                      <a:r>
                        <a:rPr lang="ja-JP" sz="1100" b="1" u="none" strike="noStrike" cap="none"/>
                        <a:t>全て</a:t>
                      </a:r>
                      <a:r>
                        <a:rPr lang="ja-JP" sz="1100" u="none" strike="noStrike" cap="none"/>
                        <a:t>：すべてのグループ管理者が集計者となります。</a:t>
                      </a:r>
                      <a:br>
                        <a:rPr lang="ja-JP" sz="1100" u="none" strike="noStrike" cap="none"/>
                      </a:br>
                      <a:r>
                        <a:rPr lang="ja-JP" sz="1100" b="1" u="none" strike="noStrike" cap="none"/>
                        <a:t>任意</a:t>
                      </a:r>
                      <a:r>
                        <a:rPr lang="ja-JP" sz="1100" u="none" strike="noStrike" cap="none"/>
                        <a:t>：グループ管理者を任意に選択します。</a:t>
                      </a:r>
                      <a:endParaRPr sz="1100" u="none" strike="noStrike" cap="none"/>
                    </a:p>
                    <a:p>
                      <a:pPr marL="0" marR="0" lvl="0" indent="0" algn="l" rtl="0">
                        <a:lnSpc>
                          <a:spcPct val="120000"/>
                        </a:lnSpc>
                        <a:spcBef>
                          <a:spcPts val="500"/>
                        </a:spcBef>
                        <a:spcAft>
                          <a:spcPts val="0"/>
                        </a:spcAft>
                        <a:buClr>
                          <a:schemeClr val="dk1"/>
                        </a:buClr>
                        <a:buSzPts val="1100"/>
                        <a:buFont typeface="Arial"/>
                        <a:buNone/>
                      </a:pPr>
                      <a:r>
                        <a:rPr lang="ja-JP" sz="1100"/>
                        <a:t>「</a:t>
                      </a:r>
                      <a:r>
                        <a:rPr lang="ja-JP" sz="1100" u="sng">
                          <a:solidFill>
                            <a:schemeClr val="hlink"/>
                          </a:solidFill>
                          <a:hlinkClick r:id="rId5"/>
                        </a:rPr>
                        <a:t>管理者グループ</a:t>
                      </a:r>
                      <a:r>
                        <a:rPr lang="ja-JP" sz="1100"/>
                        <a:t>」で設定することも可能です。</a:t>
                      </a:r>
                      <a:endParaRPr sz="1100"/>
                    </a:p>
                    <a:p>
                      <a:pPr marL="0" marR="0" lvl="0" indent="0" algn="l" rtl="0">
                        <a:lnSpc>
                          <a:spcPct val="120000"/>
                        </a:lnSpc>
                        <a:spcBef>
                          <a:spcPts val="500"/>
                        </a:spcBef>
                        <a:spcAft>
                          <a:spcPts val="300"/>
                        </a:spcAft>
                        <a:buClr>
                          <a:srgbClr val="000000"/>
                        </a:buClr>
                        <a:buSzPts val="1000"/>
                        <a:buFont typeface="Arial"/>
                        <a:buNone/>
                      </a:pPr>
                      <a:r>
                        <a:rPr lang="ja-JP" sz="1100" u="none" strike="noStrike" cap="none"/>
                        <a:t>※ 別途、</a:t>
                      </a:r>
                      <a:r>
                        <a:rPr lang="ja-JP" sz="1100" u="sng" strike="noStrike" cap="none">
                          <a:solidFill>
                            <a:schemeClr val="hlink"/>
                          </a:solidFill>
                          <a:hlinkClick r:id="rId6"/>
                        </a:rPr>
                        <a:t>工数管理者権限</a:t>
                      </a:r>
                      <a:r>
                        <a:rPr lang="ja-JP" sz="1100" u="none" strike="noStrike" cap="none"/>
                        <a:t>および</a:t>
                      </a:r>
                      <a:r>
                        <a:rPr lang="ja-JP" sz="1100" u="sng" strike="noStrike" cap="none">
                          <a:solidFill>
                            <a:schemeClr val="hlink"/>
                          </a:solidFill>
                          <a:hlinkClick r:id="rId7"/>
                        </a:rPr>
                        <a:t>グループ管理者設定</a:t>
                      </a:r>
                      <a:r>
                        <a:rPr lang="ja-JP" sz="1100" u="none" strike="noStrike" cap="none"/>
                        <a:t>で権限を付与する必要があります。</a:t>
                      </a:r>
                      <a:endParaRPr sz="1100" u="none" strike="noStrike" cap="none"/>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grpSp>
        <p:nvGrpSpPr>
          <p:cNvPr id="1150" name="Google Shape;1150;g30b5205b9a2_0_76"/>
          <p:cNvGrpSpPr/>
          <p:nvPr/>
        </p:nvGrpSpPr>
        <p:grpSpPr>
          <a:xfrm>
            <a:off x="-2" y="348613"/>
            <a:ext cx="6857832" cy="57862"/>
            <a:chOff x="276445" y="1127055"/>
            <a:chExt cx="6241201" cy="45085"/>
          </a:xfrm>
        </p:grpSpPr>
        <p:cxnSp>
          <p:nvCxnSpPr>
            <p:cNvPr id="1151" name="Google Shape;1151;g30b5205b9a2_0_76"/>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1152" name="Google Shape;1152;g30b5205b9a2_0_76"/>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1153" name="Google Shape;1153;g30b5205b9a2_0_76"/>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67</a:t>
            </a:fld>
            <a:endParaRPr/>
          </a:p>
        </p:txBody>
      </p:sp>
      <p:sp>
        <p:nvSpPr>
          <p:cNvPr id="1154" name="Google Shape;1154;g30b5205b9a2_0_76"/>
          <p:cNvSpPr txBox="1">
            <a:spLocks noGrp="1"/>
          </p:cNvSpPr>
          <p:nvPr>
            <p:ph type="title"/>
          </p:nvPr>
        </p:nvSpPr>
        <p:spPr>
          <a:xfrm>
            <a:off x="359994" y="526817"/>
            <a:ext cx="6241200" cy="369300"/>
          </a:xfrm>
          <a:prstGeom prst="rect">
            <a:avLst/>
          </a:prstGeom>
          <a:noFill/>
          <a:ln>
            <a:noFill/>
          </a:ln>
        </p:spPr>
        <p:txBody>
          <a:bodyPr spcFirstLastPara="1" wrap="square" lIns="91425" tIns="45700" rIns="91425" bIns="45700" anchor="b" anchorCtr="0">
            <a:sp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４．グループ管理者が利用する場合</a:t>
            </a:r>
            <a:endParaRPr sz="1800" b="1">
              <a:latin typeface="Arial"/>
              <a:ea typeface="Arial"/>
              <a:cs typeface="Arial"/>
              <a:sym typeface="Arial"/>
            </a:endParaRPr>
          </a:p>
        </p:txBody>
      </p:sp>
      <p:cxnSp>
        <p:nvCxnSpPr>
          <p:cNvPr id="1155" name="Google Shape;1155;g30b5205b9a2_0_76"/>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1156" name="Google Shape;1156;g30b5205b9a2_0_76"/>
          <p:cNvSpPr txBox="1"/>
          <p:nvPr/>
        </p:nvSpPr>
        <p:spPr>
          <a:xfrm>
            <a:off x="369150" y="1108675"/>
            <a:ext cx="6119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500"/>
              </a:spcAft>
              <a:buClr>
                <a:srgbClr val="7F7F7F"/>
              </a:buClr>
              <a:buSzPts val="1050"/>
              <a:buFont typeface="Calibri"/>
              <a:buNone/>
            </a:pPr>
            <a:r>
              <a:rPr lang="ja-JP" sz="1100" b="1">
                <a:solidFill>
                  <a:schemeClr val="dk1"/>
                </a:solidFill>
              </a:rPr>
              <a:t>3. 登録完了</a:t>
            </a:r>
            <a:endParaRPr sz="1100" b="1" i="0" u="none" strike="noStrike" cap="none">
              <a:solidFill>
                <a:srgbClr val="000000"/>
              </a:solidFill>
            </a:endParaRPr>
          </a:p>
        </p:txBody>
      </p:sp>
      <p:sp>
        <p:nvSpPr>
          <p:cNvPr id="1157" name="Google Shape;1157;g30b5205b9a2_0_76"/>
          <p:cNvSpPr txBox="1"/>
          <p:nvPr/>
        </p:nvSpPr>
        <p:spPr>
          <a:xfrm>
            <a:off x="369150" y="2351968"/>
            <a:ext cx="6119700" cy="2616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500"/>
              </a:spcAft>
              <a:buClr>
                <a:schemeClr val="dk1"/>
              </a:buClr>
              <a:buSzPts val="1100"/>
              <a:buFont typeface="Arial"/>
              <a:buNone/>
            </a:pPr>
            <a:r>
              <a:rPr lang="ja-JP" sz="1100">
                <a:solidFill>
                  <a:schemeClr val="dk1"/>
                </a:solidFill>
              </a:rPr>
              <a:t>登録した集計対象が一覧で表示されます。</a:t>
            </a:r>
            <a:endParaRPr sz="1100">
              <a:solidFill>
                <a:schemeClr val="dk1"/>
              </a:solidFill>
            </a:endParaRPr>
          </a:p>
        </p:txBody>
      </p:sp>
      <p:graphicFrame>
        <p:nvGraphicFramePr>
          <p:cNvPr id="1158" name="Google Shape;1158;g30b5205b9a2_0_76"/>
          <p:cNvGraphicFramePr/>
          <p:nvPr/>
        </p:nvGraphicFramePr>
        <p:xfrm>
          <a:off x="360375" y="2725575"/>
          <a:ext cx="3000000" cy="3000000"/>
        </p:xfrm>
        <a:graphic>
          <a:graphicData uri="http://schemas.openxmlformats.org/drawingml/2006/table">
            <a:tbl>
              <a:tblPr>
                <a:noFill/>
                <a:tableStyleId>{217FE3F6-2F40-4425-9D4F-AE7FD7EA551A}</a:tableStyleId>
              </a:tblPr>
              <a:tblGrid>
                <a:gridCol w="1265250">
                  <a:extLst>
                    <a:ext uri="{9D8B030D-6E8A-4147-A177-3AD203B41FA5}">
                      <a16:colId xmlns:a16="http://schemas.microsoft.com/office/drawing/2014/main" val="20000"/>
                    </a:ext>
                  </a:extLst>
                </a:gridCol>
                <a:gridCol w="4854450">
                  <a:extLst>
                    <a:ext uri="{9D8B030D-6E8A-4147-A177-3AD203B41FA5}">
                      <a16:colId xmlns:a16="http://schemas.microsoft.com/office/drawing/2014/main" val="20001"/>
                    </a:ext>
                  </a:extLst>
                </a:gridCol>
              </a:tblGrid>
              <a:tr h="369900">
                <a:tc>
                  <a:txBody>
                    <a:bodyPr/>
                    <a:lstStyle/>
                    <a:p>
                      <a:pPr marL="0" lvl="0" indent="0" algn="ctr" rtl="0">
                        <a:lnSpc>
                          <a:spcPct val="115000"/>
                        </a:lnSpc>
                        <a:spcBef>
                          <a:spcPts val="0"/>
                        </a:spcBef>
                        <a:spcAft>
                          <a:spcPts val="300"/>
                        </a:spcAft>
                        <a:buNone/>
                      </a:pPr>
                      <a:r>
                        <a:rPr lang="ja-JP" sz="1100"/>
                        <a:t>画面表示</a:t>
                      </a:r>
                      <a:endParaRPr sz="1100"/>
                    </a:p>
                  </a:txBody>
                  <a:tcPr marL="91425" marR="91425" marT="91425" marB="91425">
                    <a:solidFill>
                      <a:srgbClr val="CFE2F3"/>
                    </a:solidFill>
                  </a:tcPr>
                </a:tc>
                <a:tc>
                  <a:txBody>
                    <a:bodyPr/>
                    <a:lstStyle/>
                    <a:p>
                      <a:pPr marL="0" lvl="0" indent="0" algn="ctr" rtl="0">
                        <a:lnSpc>
                          <a:spcPct val="115000"/>
                        </a:lnSpc>
                        <a:spcBef>
                          <a:spcPts val="0"/>
                        </a:spcBef>
                        <a:spcAft>
                          <a:spcPts val="300"/>
                        </a:spcAft>
                        <a:buNone/>
                      </a:pPr>
                      <a:r>
                        <a:rPr lang="ja-JP" sz="1100"/>
                        <a:t>説明</a:t>
                      </a:r>
                      <a:endParaRPr sz="1100"/>
                    </a:p>
                  </a:txBody>
                  <a:tcPr marL="91425" marR="91425" marT="91425" marB="91425">
                    <a:solidFill>
                      <a:srgbClr val="CFE2F3"/>
                    </a:solidFill>
                  </a:tcPr>
                </a:tc>
                <a:extLst>
                  <a:ext uri="{0D108BD9-81ED-4DB2-BD59-A6C34878D82A}">
                    <a16:rowId xmlns:a16="http://schemas.microsoft.com/office/drawing/2014/main" val="10000"/>
                  </a:ext>
                </a:extLst>
              </a:tr>
              <a:tr h="571675">
                <a:tc>
                  <a:txBody>
                    <a:bodyPr/>
                    <a:lstStyle/>
                    <a:p>
                      <a:pPr marL="0" lvl="0" indent="0" algn="l" rtl="0">
                        <a:lnSpc>
                          <a:spcPct val="120000"/>
                        </a:lnSpc>
                        <a:spcBef>
                          <a:spcPts val="0"/>
                        </a:spcBef>
                        <a:spcAft>
                          <a:spcPts val="500"/>
                        </a:spcAft>
                        <a:buNone/>
                      </a:pPr>
                      <a:r>
                        <a:rPr lang="ja-JP" sz="1100"/>
                        <a:t>コード</a:t>
                      </a:r>
                      <a:endParaRPr sz="1100"/>
                    </a:p>
                  </a:txBody>
                  <a:tcPr marL="91425" marR="91425" marT="91425" marB="91425"/>
                </a:tc>
                <a:tc>
                  <a:txBody>
                    <a:bodyPr/>
                    <a:lstStyle/>
                    <a:p>
                      <a:pPr marL="0" lvl="0" indent="0" algn="l" rtl="0">
                        <a:lnSpc>
                          <a:spcPct val="120000"/>
                        </a:lnSpc>
                        <a:spcBef>
                          <a:spcPts val="0"/>
                        </a:spcBef>
                        <a:spcAft>
                          <a:spcPts val="500"/>
                        </a:spcAft>
                        <a:buNone/>
                      </a:pPr>
                      <a:r>
                        <a:rPr lang="ja-JP" sz="1100"/>
                        <a:t>集計対象のコードを表示します。</a:t>
                      </a:r>
                      <a:br>
                        <a:rPr lang="ja-JP" sz="1100"/>
                      </a:br>
                      <a:r>
                        <a:rPr lang="ja-JP" sz="1100"/>
                        <a:t>「コピー」をクリックすると、コードをコピーします。</a:t>
                      </a:r>
                      <a:endParaRPr sz="1100"/>
                    </a:p>
                  </a:txBody>
                  <a:tcPr marL="91425" marR="91425" marT="91425" marB="91425"/>
                </a:tc>
                <a:extLst>
                  <a:ext uri="{0D108BD9-81ED-4DB2-BD59-A6C34878D82A}">
                    <a16:rowId xmlns:a16="http://schemas.microsoft.com/office/drawing/2014/main" val="10001"/>
                  </a:ext>
                </a:extLst>
              </a:tr>
              <a:tr h="571675">
                <a:tc>
                  <a:txBody>
                    <a:bodyPr/>
                    <a:lstStyle/>
                    <a:p>
                      <a:pPr marL="0" lvl="0" indent="0" algn="l" rtl="0">
                        <a:lnSpc>
                          <a:spcPct val="120000"/>
                        </a:lnSpc>
                        <a:spcBef>
                          <a:spcPts val="0"/>
                        </a:spcBef>
                        <a:spcAft>
                          <a:spcPts val="500"/>
                        </a:spcAft>
                        <a:buNone/>
                      </a:pPr>
                      <a:r>
                        <a:rPr lang="ja-JP" sz="1100"/>
                        <a:t>名称</a:t>
                      </a:r>
                      <a:endParaRPr sz="1100"/>
                    </a:p>
                  </a:txBody>
                  <a:tcPr marL="91425" marR="91425" marT="91425" marB="91425"/>
                </a:tc>
                <a:tc>
                  <a:txBody>
                    <a:bodyPr/>
                    <a:lstStyle/>
                    <a:p>
                      <a:pPr marL="0" lvl="0" indent="0" algn="l" rtl="0">
                        <a:lnSpc>
                          <a:spcPct val="120000"/>
                        </a:lnSpc>
                        <a:spcBef>
                          <a:spcPts val="0"/>
                        </a:spcBef>
                        <a:spcAft>
                          <a:spcPts val="500"/>
                        </a:spcAft>
                        <a:buNone/>
                      </a:pPr>
                      <a:r>
                        <a:rPr lang="ja-JP" sz="1100"/>
                        <a:t>集計対象の名称を表示します。</a:t>
                      </a:r>
                      <a:br>
                        <a:rPr lang="ja-JP" sz="1100"/>
                      </a:br>
                      <a:r>
                        <a:rPr lang="ja-JP" sz="1100"/>
                        <a:t>クリックすると、編集画面に移動します。</a:t>
                      </a:r>
                      <a:endParaRPr sz="1100"/>
                    </a:p>
                  </a:txBody>
                  <a:tcPr marL="91425" marR="91425" marT="91425" marB="91425"/>
                </a:tc>
                <a:extLst>
                  <a:ext uri="{0D108BD9-81ED-4DB2-BD59-A6C34878D82A}">
                    <a16:rowId xmlns:a16="http://schemas.microsoft.com/office/drawing/2014/main" val="10002"/>
                  </a:ext>
                </a:extLst>
              </a:tr>
              <a:tr h="571675">
                <a:tc>
                  <a:txBody>
                    <a:bodyPr/>
                    <a:lstStyle/>
                    <a:p>
                      <a:pPr marL="0" lvl="0" indent="0" algn="l" rtl="0">
                        <a:lnSpc>
                          <a:spcPct val="120000"/>
                        </a:lnSpc>
                        <a:spcBef>
                          <a:spcPts val="0"/>
                        </a:spcBef>
                        <a:spcAft>
                          <a:spcPts val="500"/>
                        </a:spcAft>
                        <a:buNone/>
                      </a:pPr>
                      <a:r>
                        <a:rPr lang="ja-JP" sz="1100"/>
                        <a:t>工数管理対象</a:t>
                      </a:r>
                      <a:endParaRPr sz="1100"/>
                    </a:p>
                  </a:txBody>
                  <a:tcPr marL="91425" marR="91425" marT="91425" marB="91425"/>
                </a:tc>
                <a:tc>
                  <a:txBody>
                    <a:bodyPr/>
                    <a:lstStyle/>
                    <a:p>
                      <a:pPr marL="0" lvl="0" indent="0" algn="l" rtl="0">
                        <a:lnSpc>
                          <a:spcPct val="120000"/>
                        </a:lnSpc>
                        <a:spcBef>
                          <a:spcPts val="0"/>
                        </a:spcBef>
                        <a:spcAft>
                          <a:spcPts val="500"/>
                        </a:spcAft>
                        <a:buNone/>
                      </a:pPr>
                      <a:r>
                        <a:rPr lang="ja-JP" sz="1100"/>
                        <a:t>集計する管理対象を表示します。</a:t>
                      </a:r>
                      <a:br>
                        <a:rPr lang="ja-JP" sz="1100"/>
                      </a:br>
                      <a:r>
                        <a:rPr lang="ja-JP" sz="1100"/>
                        <a:t>クリックすると、管理対象の編集画面に移動します。</a:t>
                      </a:r>
                      <a:endParaRPr sz="1100"/>
                    </a:p>
                  </a:txBody>
                  <a:tcPr marL="91425" marR="91425" marT="91425" marB="91425"/>
                </a:tc>
                <a:extLst>
                  <a:ext uri="{0D108BD9-81ED-4DB2-BD59-A6C34878D82A}">
                    <a16:rowId xmlns:a16="http://schemas.microsoft.com/office/drawing/2014/main" val="10003"/>
                  </a:ext>
                </a:extLst>
              </a:tr>
              <a:tr h="369900">
                <a:tc>
                  <a:txBody>
                    <a:bodyPr/>
                    <a:lstStyle/>
                    <a:p>
                      <a:pPr marL="0" lvl="0" indent="0" algn="l" rtl="0">
                        <a:lnSpc>
                          <a:spcPct val="120000"/>
                        </a:lnSpc>
                        <a:spcBef>
                          <a:spcPts val="0"/>
                        </a:spcBef>
                        <a:spcAft>
                          <a:spcPts val="500"/>
                        </a:spcAft>
                        <a:buNone/>
                      </a:pPr>
                      <a:r>
                        <a:rPr lang="ja-JP" sz="1100"/>
                        <a:t>複製</a:t>
                      </a:r>
                      <a:endParaRPr sz="1100"/>
                    </a:p>
                  </a:txBody>
                  <a:tcPr marL="91425" marR="91425" marT="91425" marB="91425"/>
                </a:tc>
                <a:tc>
                  <a:txBody>
                    <a:bodyPr/>
                    <a:lstStyle/>
                    <a:p>
                      <a:pPr marL="0" lvl="0" indent="0" algn="l" rtl="0">
                        <a:lnSpc>
                          <a:spcPct val="120000"/>
                        </a:lnSpc>
                        <a:spcBef>
                          <a:spcPts val="0"/>
                        </a:spcBef>
                        <a:spcAft>
                          <a:spcPts val="500"/>
                        </a:spcAft>
                        <a:buNone/>
                      </a:pPr>
                      <a:r>
                        <a:rPr lang="ja-JP" sz="1100"/>
                        <a:t>登録内容を複製して新規登録画面に移動します。</a:t>
                      </a:r>
                      <a:endParaRPr sz="1100"/>
                    </a:p>
                  </a:txBody>
                  <a:tcPr marL="91425" marR="91425" marT="91425" marB="91425"/>
                </a:tc>
                <a:extLst>
                  <a:ext uri="{0D108BD9-81ED-4DB2-BD59-A6C34878D82A}">
                    <a16:rowId xmlns:a16="http://schemas.microsoft.com/office/drawing/2014/main" val="10004"/>
                  </a:ext>
                </a:extLst>
              </a:tr>
              <a:tr h="773450">
                <a:tc>
                  <a:txBody>
                    <a:bodyPr/>
                    <a:lstStyle/>
                    <a:p>
                      <a:pPr marL="0" lvl="0" indent="0" algn="l" rtl="0">
                        <a:lnSpc>
                          <a:spcPct val="120000"/>
                        </a:lnSpc>
                        <a:spcBef>
                          <a:spcPts val="0"/>
                        </a:spcBef>
                        <a:spcAft>
                          <a:spcPts val="500"/>
                        </a:spcAft>
                        <a:buNone/>
                      </a:pPr>
                      <a:r>
                        <a:rPr lang="ja-JP" sz="1100"/>
                        <a:t>削除</a:t>
                      </a:r>
                      <a:endParaRPr sz="1100"/>
                    </a:p>
                  </a:txBody>
                  <a:tcPr marL="91425" marR="91425" marT="91425" marB="91425"/>
                </a:tc>
                <a:tc>
                  <a:txBody>
                    <a:bodyPr/>
                    <a:lstStyle/>
                    <a:p>
                      <a:pPr marL="0" lvl="0" indent="0" algn="l" rtl="0">
                        <a:lnSpc>
                          <a:spcPct val="120000"/>
                        </a:lnSpc>
                        <a:spcBef>
                          <a:spcPts val="0"/>
                        </a:spcBef>
                        <a:spcAft>
                          <a:spcPts val="500"/>
                        </a:spcAft>
                        <a:buNone/>
                      </a:pPr>
                      <a:r>
                        <a:rPr lang="ja-JP" sz="1100"/>
                        <a:t>集計対象を削除します。</a:t>
                      </a:r>
                      <a:br>
                        <a:rPr lang="ja-JP" sz="1100"/>
                      </a:br>
                      <a:r>
                        <a:rPr lang="ja-JP" sz="1100"/>
                        <a:t>クリックすると確認のダイアログが表示されるので、問題なければ「OK」をクリックして削除を実行してください。</a:t>
                      </a:r>
                      <a:endParaRPr sz="1100"/>
                    </a:p>
                  </a:txBody>
                  <a:tcPr marL="91425" marR="91425" marT="91425" marB="91425"/>
                </a:tc>
                <a:extLst>
                  <a:ext uri="{0D108BD9-81ED-4DB2-BD59-A6C34878D82A}">
                    <a16:rowId xmlns:a16="http://schemas.microsoft.com/office/drawing/2014/main" val="10005"/>
                  </a:ext>
                </a:extLst>
              </a:tr>
              <a:tr h="420975">
                <a:tc>
                  <a:txBody>
                    <a:bodyPr/>
                    <a:lstStyle/>
                    <a:p>
                      <a:pPr marL="0" lvl="0" indent="0" algn="l" rtl="0">
                        <a:lnSpc>
                          <a:spcPct val="120000"/>
                        </a:lnSpc>
                        <a:spcBef>
                          <a:spcPts val="0"/>
                        </a:spcBef>
                        <a:spcAft>
                          <a:spcPts val="500"/>
                        </a:spcAft>
                        <a:buNone/>
                      </a:pPr>
                      <a:r>
                        <a:rPr lang="ja-JP" sz="1100"/>
                        <a:t>最終更新</a:t>
                      </a:r>
                      <a:endParaRPr sz="1100"/>
                    </a:p>
                  </a:txBody>
                  <a:tcPr marL="91425" marR="91425" marT="91425" marB="91425"/>
                </a:tc>
                <a:tc>
                  <a:txBody>
                    <a:bodyPr/>
                    <a:lstStyle/>
                    <a:p>
                      <a:pPr marL="0" lvl="0" indent="0" algn="l" rtl="0">
                        <a:lnSpc>
                          <a:spcPct val="120000"/>
                        </a:lnSpc>
                        <a:spcBef>
                          <a:spcPts val="0"/>
                        </a:spcBef>
                        <a:spcAft>
                          <a:spcPts val="500"/>
                        </a:spcAft>
                        <a:buNone/>
                      </a:pPr>
                      <a:r>
                        <a:rPr lang="ja-JP" sz="1100"/>
                        <a:t>最終更新日時と更新者（全権限管理者・グループ管理者）を表示します。</a:t>
                      </a:r>
                      <a:endParaRPr sz="1100"/>
                    </a:p>
                  </a:txBody>
                  <a:tcPr marL="91425" marR="91425" marT="91425" marB="91425"/>
                </a:tc>
                <a:extLst>
                  <a:ext uri="{0D108BD9-81ED-4DB2-BD59-A6C34878D82A}">
                    <a16:rowId xmlns:a16="http://schemas.microsoft.com/office/drawing/2014/main" val="10006"/>
                  </a:ext>
                </a:extLst>
              </a:tr>
            </a:tbl>
          </a:graphicData>
        </a:graphic>
      </p:graphicFrame>
      <p:pic>
        <p:nvPicPr>
          <p:cNvPr id="1159" name="Google Shape;1159;g30b5205b9a2_0_76"/>
          <p:cNvPicPr preferRelativeResize="0"/>
          <p:nvPr/>
        </p:nvPicPr>
        <p:blipFill>
          <a:blip r:embed="rId3">
            <a:alphaModFix/>
          </a:blip>
          <a:stretch>
            <a:fillRect/>
          </a:stretch>
        </p:blipFill>
        <p:spPr>
          <a:xfrm>
            <a:off x="369150" y="1482282"/>
            <a:ext cx="6119700" cy="757678"/>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grpSp>
        <p:nvGrpSpPr>
          <p:cNvPr id="1164" name="Google Shape;1164;g30b5205b9a2_0_92"/>
          <p:cNvGrpSpPr/>
          <p:nvPr/>
        </p:nvGrpSpPr>
        <p:grpSpPr>
          <a:xfrm>
            <a:off x="-2" y="348613"/>
            <a:ext cx="6857832" cy="57862"/>
            <a:chOff x="276445" y="1127055"/>
            <a:chExt cx="6241201" cy="45085"/>
          </a:xfrm>
        </p:grpSpPr>
        <p:cxnSp>
          <p:nvCxnSpPr>
            <p:cNvPr id="1165" name="Google Shape;1165;g30b5205b9a2_0_92"/>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1166" name="Google Shape;1166;g30b5205b9a2_0_92"/>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1167" name="Google Shape;1167;g30b5205b9a2_0_92"/>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68</a:t>
            </a:fld>
            <a:endParaRPr/>
          </a:p>
        </p:txBody>
      </p:sp>
      <p:sp>
        <p:nvSpPr>
          <p:cNvPr id="1168" name="Google Shape;1168;g30b5205b9a2_0_92"/>
          <p:cNvSpPr txBox="1">
            <a:spLocks noGrp="1"/>
          </p:cNvSpPr>
          <p:nvPr>
            <p:ph type="title"/>
          </p:nvPr>
        </p:nvSpPr>
        <p:spPr>
          <a:xfrm>
            <a:off x="359994" y="526817"/>
            <a:ext cx="6241200" cy="369300"/>
          </a:xfrm>
          <a:prstGeom prst="rect">
            <a:avLst/>
          </a:prstGeom>
          <a:noFill/>
          <a:ln>
            <a:noFill/>
          </a:ln>
        </p:spPr>
        <p:txBody>
          <a:bodyPr spcFirstLastPara="1" wrap="square" lIns="91425" tIns="45700" rIns="91425" bIns="45700" anchor="b" anchorCtr="0">
            <a:sp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４．グループ管理者が利用する場合</a:t>
            </a:r>
            <a:endParaRPr sz="1800" b="1">
              <a:latin typeface="Arial"/>
              <a:ea typeface="Arial"/>
              <a:cs typeface="Arial"/>
              <a:sym typeface="Arial"/>
            </a:endParaRPr>
          </a:p>
        </p:txBody>
      </p:sp>
      <p:cxnSp>
        <p:nvCxnSpPr>
          <p:cNvPr id="1169" name="Google Shape;1169;g30b5205b9a2_0_92"/>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1170" name="Google Shape;1170;g30b5205b9a2_0_92"/>
          <p:cNvSpPr txBox="1"/>
          <p:nvPr/>
        </p:nvSpPr>
        <p:spPr>
          <a:xfrm>
            <a:off x="360375" y="1094400"/>
            <a:ext cx="6119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500"/>
              </a:spcAft>
              <a:buClr>
                <a:srgbClr val="7F7F7F"/>
              </a:buClr>
              <a:buSzPts val="1050"/>
              <a:buFont typeface="Calibri"/>
              <a:buNone/>
            </a:pPr>
            <a:r>
              <a:rPr lang="ja-JP" b="1" i="0" u="none" strike="noStrike" cap="none">
                <a:solidFill>
                  <a:schemeClr val="dk1"/>
                </a:solidFill>
              </a:rPr>
              <a:t>工数管理者権限</a:t>
            </a:r>
            <a:r>
              <a:rPr lang="ja-JP" b="1">
                <a:solidFill>
                  <a:schemeClr val="dk1"/>
                </a:solidFill>
              </a:rPr>
              <a:t>（</a:t>
            </a:r>
            <a:r>
              <a:rPr lang="ja-JP" b="1" u="sng">
                <a:solidFill>
                  <a:schemeClr val="hlink"/>
                </a:solidFill>
                <a:hlinkClick r:id="rId3"/>
              </a:rPr>
              <a:t>ヘルプページ</a:t>
            </a:r>
            <a:r>
              <a:rPr lang="ja-JP" b="1">
                <a:solidFill>
                  <a:schemeClr val="dk1"/>
                </a:solidFill>
              </a:rPr>
              <a:t>）</a:t>
            </a:r>
            <a:endParaRPr b="1" i="0" u="none" strike="noStrike" cap="none">
              <a:solidFill>
                <a:srgbClr val="000000"/>
              </a:solidFill>
            </a:endParaRPr>
          </a:p>
        </p:txBody>
      </p:sp>
      <p:sp>
        <p:nvSpPr>
          <p:cNvPr id="1171" name="Google Shape;1171;g30b5205b9a2_0_92"/>
          <p:cNvSpPr txBox="1"/>
          <p:nvPr/>
        </p:nvSpPr>
        <p:spPr>
          <a:xfrm>
            <a:off x="360375" y="3520850"/>
            <a:ext cx="6119700" cy="16089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100"/>
              <a:buFont typeface="Arial"/>
              <a:buNone/>
            </a:pPr>
            <a:r>
              <a:rPr lang="ja-JP" sz="1100" i="0" u="none" strike="noStrike" cap="none">
                <a:solidFill>
                  <a:schemeClr val="dk1"/>
                </a:solidFill>
              </a:rPr>
              <a:t>工数管理→各種設定→</a:t>
            </a:r>
            <a:r>
              <a:rPr lang="ja-JP" sz="1100" i="0" strike="noStrike" cap="none">
                <a:solidFill>
                  <a:schemeClr val="dk1"/>
                </a:solidFill>
              </a:rPr>
              <a:t>管理者権限（工数管理者権限）</a:t>
            </a:r>
            <a:endParaRPr sz="1100" i="0" u="none" strike="noStrike" cap="none">
              <a:solidFill>
                <a:schemeClr val="dk1"/>
              </a:solidFill>
            </a:endParaRPr>
          </a:p>
          <a:p>
            <a:pPr marL="0" marR="0" lvl="0" indent="0" algn="l" rtl="0">
              <a:lnSpc>
                <a:spcPct val="120000"/>
              </a:lnSpc>
              <a:spcBef>
                <a:spcPts val="500"/>
              </a:spcBef>
              <a:spcAft>
                <a:spcPts val="0"/>
              </a:spcAft>
              <a:buClr>
                <a:schemeClr val="dk1"/>
              </a:buClr>
              <a:buSzPts val="1100"/>
              <a:buFont typeface="Arial"/>
              <a:buNone/>
            </a:pPr>
            <a:r>
              <a:rPr lang="ja-JP" sz="1100" i="0" u="none" strike="noStrike" cap="none">
                <a:solidFill>
                  <a:schemeClr val="dk1"/>
                </a:solidFill>
              </a:rPr>
              <a:t>グループ管理者が管理者ページで工数管理を利用するには、あらかじめ「管理者権限」を</a:t>
            </a:r>
            <a:br>
              <a:rPr lang="ja-JP" sz="1100" i="0" u="none" strike="noStrike" cap="none">
                <a:solidFill>
                  <a:schemeClr val="dk1"/>
                </a:solidFill>
              </a:rPr>
            </a:br>
            <a:r>
              <a:rPr lang="ja-JP" sz="1100" i="0" u="none" strike="noStrike" cap="none">
                <a:solidFill>
                  <a:schemeClr val="dk1"/>
                </a:solidFill>
              </a:rPr>
              <a:t>登録する必要があります。</a:t>
            </a:r>
            <a:br>
              <a:rPr lang="ja-JP" sz="1100" i="0" u="none" strike="noStrike" cap="none">
                <a:solidFill>
                  <a:schemeClr val="dk1"/>
                </a:solidFill>
              </a:rPr>
            </a:br>
            <a:r>
              <a:rPr lang="ja-JP" sz="1100" i="0" u="none" strike="noStrike" cap="none">
                <a:solidFill>
                  <a:schemeClr val="dk1"/>
                </a:solidFill>
              </a:rPr>
              <a:t>管理者権限とは、工数管理プランの各機能について、登録・閲覧・更新・削除のうち</a:t>
            </a:r>
            <a:br>
              <a:rPr lang="ja-JP" sz="1100" i="0" u="none" strike="noStrike" cap="none">
                <a:solidFill>
                  <a:schemeClr val="dk1"/>
                </a:solidFill>
              </a:rPr>
            </a:br>
            <a:r>
              <a:rPr lang="ja-JP" sz="1100" i="0" u="none" strike="noStrike" cap="none">
                <a:solidFill>
                  <a:schemeClr val="dk1"/>
                </a:solidFill>
              </a:rPr>
              <a:t>どの権限を付与するか・しないかを設定したものです。</a:t>
            </a:r>
            <a:endParaRPr sz="1100" i="0" u="none" strike="noStrike" cap="none">
              <a:solidFill>
                <a:schemeClr val="dk1"/>
              </a:solidFill>
            </a:endParaRPr>
          </a:p>
          <a:p>
            <a:pPr marL="0" marR="0" lvl="0" indent="0" algn="l" rtl="0">
              <a:lnSpc>
                <a:spcPct val="120000"/>
              </a:lnSpc>
              <a:spcBef>
                <a:spcPts val="500"/>
              </a:spcBef>
              <a:spcAft>
                <a:spcPts val="500"/>
              </a:spcAft>
              <a:buClr>
                <a:schemeClr val="dk1"/>
              </a:buClr>
              <a:buSzPts val="1100"/>
              <a:buFont typeface="Arial"/>
              <a:buNone/>
            </a:pPr>
            <a:r>
              <a:rPr lang="ja-JP" sz="1100" i="0" u="none" strike="noStrike" cap="none">
                <a:solidFill>
                  <a:schemeClr val="dk1"/>
                </a:solidFill>
              </a:rPr>
              <a:t>登録した管理者権限を</a:t>
            </a:r>
            <a:r>
              <a:rPr lang="ja-JP" sz="1100" i="0" u="sng" strike="noStrike" cap="none">
                <a:solidFill>
                  <a:schemeClr val="hlink"/>
                </a:solidFill>
                <a:hlinkClick r:id="rId4"/>
              </a:rPr>
              <a:t>グループ管理者設定</a:t>
            </a:r>
            <a:r>
              <a:rPr lang="ja-JP" sz="1100" i="0" u="none" strike="noStrike" cap="none">
                <a:solidFill>
                  <a:schemeClr val="dk1"/>
                </a:solidFill>
              </a:rPr>
              <a:t>から各グループ管理者に付与することで、</a:t>
            </a:r>
            <a:br>
              <a:rPr lang="ja-JP" sz="1100" i="0" u="none" strike="noStrike" cap="none">
                <a:solidFill>
                  <a:schemeClr val="dk1"/>
                </a:solidFill>
              </a:rPr>
            </a:br>
            <a:r>
              <a:rPr lang="ja-JP" sz="1100" i="0" u="none" strike="noStrike" cap="none">
                <a:solidFill>
                  <a:schemeClr val="dk1"/>
                </a:solidFill>
              </a:rPr>
              <a:t>グループ管理者も工数管理を利用可能になります。</a:t>
            </a:r>
            <a:endParaRPr sz="1100" i="0" u="none" strike="noStrike" cap="none">
              <a:solidFill>
                <a:schemeClr val="dk1"/>
              </a:solidFill>
            </a:endParaRPr>
          </a:p>
        </p:txBody>
      </p:sp>
      <p:pic>
        <p:nvPicPr>
          <p:cNvPr id="1172" name="Google Shape;1172;g30b5205b9a2_0_92"/>
          <p:cNvPicPr preferRelativeResize="0"/>
          <p:nvPr/>
        </p:nvPicPr>
        <p:blipFill rotWithShape="1">
          <a:blip r:embed="rId5">
            <a:alphaModFix/>
          </a:blip>
          <a:srcRect/>
          <a:stretch/>
        </p:blipFill>
        <p:spPr>
          <a:xfrm>
            <a:off x="950400" y="5253825"/>
            <a:ext cx="4957199" cy="2328075"/>
          </a:xfrm>
          <a:prstGeom prst="rect">
            <a:avLst/>
          </a:prstGeom>
          <a:noFill/>
          <a:ln>
            <a:noFill/>
          </a:ln>
        </p:spPr>
      </p:pic>
      <p:pic>
        <p:nvPicPr>
          <p:cNvPr id="1173" name="Google Shape;1173;g30b5205b9a2_0_92"/>
          <p:cNvPicPr preferRelativeResize="0"/>
          <p:nvPr/>
        </p:nvPicPr>
        <p:blipFill rotWithShape="1">
          <a:blip r:embed="rId6">
            <a:alphaModFix/>
          </a:blip>
          <a:srcRect/>
          <a:stretch/>
        </p:blipFill>
        <p:spPr>
          <a:xfrm>
            <a:off x="392999" y="1526275"/>
            <a:ext cx="6072001" cy="1870499"/>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177"/>
        <p:cNvGrpSpPr/>
        <p:nvPr/>
      </p:nvGrpSpPr>
      <p:grpSpPr>
        <a:xfrm>
          <a:off x="0" y="0"/>
          <a:ext cx="0" cy="0"/>
          <a:chOff x="0" y="0"/>
          <a:chExt cx="0" cy="0"/>
        </a:xfrm>
      </p:grpSpPr>
      <p:grpSp>
        <p:nvGrpSpPr>
          <p:cNvPr id="1178" name="Google Shape;1178;g30b5205b9a2_0_111"/>
          <p:cNvGrpSpPr/>
          <p:nvPr/>
        </p:nvGrpSpPr>
        <p:grpSpPr>
          <a:xfrm>
            <a:off x="-2" y="348613"/>
            <a:ext cx="6857832" cy="57862"/>
            <a:chOff x="276445" y="1127055"/>
            <a:chExt cx="6241201" cy="45085"/>
          </a:xfrm>
        </p:grpSpPr>
        <p:cxnSp>
          <p:nvCxnSpPr>
            <p:cNvPr id="1179" name="Google Shape;1179;g30b5205b9a2_0_111"/>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1180" name="Google Shape;1180;g30b5205b9a2_0_111"/>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1181" name="Google Shape;1181;g30b5205b9a2_0_111"/>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69</a:t>
            </a:fld>
            <a:endParaRPr/>
          </a:p>
        </p:txBody>
      </p:sp>
      <p:sp>
        <p:nvSpPr>
          <p:cNvPr id="1182" name="Google Shape;1182;g30b5205b9a2_0_111"/>
          <p:cNvSpPr txBox="1">
            <a:spLocks noGrp="1"/>
          </p:cNvSpPr>
          <p:nvPr>
            <p:ph type="title"/>
          </p:nvPr>
        </p:nvSpPr>
        <p:spPr>
          <a:xfrm>
            <a:off x="359994" y="526817"/>
            <a:ext cx="6241200" cy="369300"/>
          </a:xfrm>
          <a:prstGeom prst="rect">
            <a:avLst/>
          </a:prstGeom>
          <a:noFill/>
          <a:ln>
            <a:noFill/>
          </a:ln>
        </p:spPr>
        <p:txBody>
          <a:bodyPr spcFirstLastPara="1" wrap="square" lIns="91425" tIns="45700" rIns="91425" bIns="45700" anchor="b" anchorCtr="0">
            <a:sp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４．グループ管理者が利用する場合</a:t>
            </a:r>
            <a:endParaRPr sz="1800" b="1">
              <a:latin typeface="Arial"/>
              <a:ea typeface="Arial"/>
              <a:cs typeface="Arial"/>
              <a:sym typeface="Arial"/>
            </a:endParaRPr>
          </a:p>
        </p:txBody>
      </p:sp>
      <p:cxnSp>
        <p:nvCxnSpPr>
          <p:cNvPr id="1183" name="Google Shape;1183;g30b5205b9a2_0_111"/>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1184" name="Google Shape;1184;g30b5205b9a2_0_111"/>
          <p:cNvSpPr txBox="1"/>
          <p:nvPr/>
        </p:nvSpPr>
        <p:spPr>
          <a:xfrm>
            <a:off x="360375" y="1108675"/>
            <a:ext cx="6119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500"/>
              </a:spcAft>
              <a:buClr>
                <a:srgbClr val="7F7F7F"/>
              </a:buClr>
              <a:buSzPts val="1050"/>
              <a:buFont typeface="Calibri"/>
              <a:buNone/>
            </a:pPr>
            <a:r>
              <a:rPr lang="ja-JP" sz="1100" b="1" i="0" u="none" strike="noStrike" cap="none">
                <a:solidFill>
                  <a:schemeClr val="dk1"/>
                </a:solidFill>
              </a:rPr>
              <a:t>1. 新規登録画面に移動する</a:t>
            </a:r>
            <a:endParaRPr sz="1100" b="1" i="0" u="none" strike="noStrike" cap="none">
              <a:solidFill>
                <a:srgbClr val="000000"/>
              </a:solidFill>
            </a:endParaRPr>
          </a:p>
        </p:txBody>
      </p:sp>
      <p:sp>
        <p:nvSpPr>
          <p:cNvPr id="1185" name="Google Shape;1185;g30b5205b9a2_0_111"/>
          <p:cNvSpPr txBox="1"/>
          <p:nvPr/>
        </p:nvSpPr>
        <p:spPr>
          <a:xfrm>
            <a:off x="360375" y="2594810"/>
            <a:ext cx="6119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500"/>
              </a:spcAft>
              <a:buClr>
                <a:schemeClr val="dk1"/>
              </a:buClr>
              <a:buSzPts val="1100"/>
              <a:buFont typeface="Arial"/>
              <a:buNone/>
            </a:pPr>
            <a:r>
              <a:rPr lang="ja-JP" sz="1100" i="0" u="none" strike="noStrike" cap="none">
                <a:solidFill>
                  <a:schemeClr val="dk1"/>
                </a:solidFill>
              </a:rPr>
              <a:t>「管理者権限登録」ボタンをクリックして新規登録画面に移動します。</a:t>
            </a:r>
            <a:endParaRPr sz="1100" i="0" u="none" strike="noStrike" cap="none">
              <a:solidFill>
                <a:schemeClr val="dk1"/>
              </a:solidFill>
            </a:endParaRPr>
          </a:p>
        </p:txBody>
      </p:sp>
      <p:pic>
        <p:nvPicPr>
          <p:cNvPr id="1186" name="Google Shape;1186;g30b5205b9a2_0_111"/>
          <p:cNvPicPr preferRelativeResize="0"/>
          <p:nvPr/>
        </p:nvPicPr>
        <p:blipFill rotWithShape="1">
          <a:blip r:embed="rId3">
            <a:alphaModFix/>
          </a:blip>
          <a:srcRect/>
          <a:stretch/>
        </p:blipFill>
        <p:spPr>
          <a:xfrm>
            <a:off x="369150" y="3346756"/>
            <a:ext cx="6119700" cy="2628952"/>
          </a:xfrm>
          <a:prstGeom prst="rect">
            <a:avLst/>
          </a:prstGeom>
          <a:noFill/>
          <a:ln>
            <a:noFill/>
          </a:ln>
        </p:spPr>
      </p:pic>
      <p:pic>
        <p:nvPicPr>
          <p:cNvPr id="1187" name="Google Shape;1187;g30b5205b9a2_0_111"/>
          <p:cNvPicPr preferRelativeResize="0"/>
          <p:nvPr/>
        </p:nvPicPr>
        <p:blipFill rotWithShape="1">
          <a:blip r:embed="rId4">
            <a:alphaModFix/>
          </a:blip>
          <a:srcRect/>
          <a:stretch/>
        </p:blipFill>
        <p:spPr>
          <a:xfrm>
            <a:off x="432137" y="1445205"/>
            <a:ext cx="5976175" cy="1074675"/>
          </a:xfrm>
          <a:prstGeom prst="rect">
            <a:avLst/>
          </a:prstGeom>
          <a:noFill/>
          <a:ln>
            <a:noFill/>
          </a:ln>
        </p:spPr>
      </p:pic>
      <p:sp>
        <p:nvSpPr>
          <p:cNvPr id="1188" name="Google Shape;1188;g30b5205b9a2_0_111"/>
          <p:cNvSpPr txBox="1"/>
          <p:nvPr/>
        </p:nvSpPr>
        <p:spPr>
          <a:xfrm>
            <a:off x="360375" y="2995077"/>
            <a:ext cx="6119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500"/>
              </a:spcAft>
              <a:buClr>
                <a:srgbClr val="7F7F7F"/>
              </a:buClr>
              <a:buSzPts val="1050"/>
              <a:buFont typeface="Calibri"/>
              <a:buNone/>
            </a:pPr>
            <a:r>
              <a:rPr lang="ja-JP" sz="1100" b="1" i="0" u="none" strike="noStrike" cap="none">
                <a:solidFill>
                  <a:schemeClr val="dk1"/>
                </a:solidFill>
              </a:rPr>
              <a:t>2. 付与する権限を選択する</a:t>
            </a:r>
            <a:endParaRPr sz="1100" b="1" i="0" u="none" strike="noStrike" cap="none">
              <a:solidFill>
                <a:srgbClr val="000000"/>
              </a:solidFill>
            </a:endParaRPr>
          </a:p>
        </p:txBody>
      </p:sp>
      <p:sp>
        <p:nvSpPr>
          <p:cNvPr id="1189" name="Google Shape;1189;g30b5205b9a2_0_111"/>
          <p:cNvSpPr txBox="1"/>
          <p:nvPr/>
        </p:nvSpPr>
        <p:spPr>
          <a:xfrm>
            <a:off x="360375" y="6065788"/>
            <a:ext cx="6119700" cy="7320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100"/>
              <a:buFont typeface="Arial"/>
              <a:buNone/>
            </a:pPr>
            <a:r>
              <a:rPr lang="ja-JP" sz="1100" i="0" u="none" strike="noStrike" cap="none">
                <a:solidFill>
                  <a:schemeClr val="dk1"/>
                </a:solidFill>
              </a:rPr>
              <a:t>各機能の欄で付与する権限を選択し、「登録」ボタンで保存します。</a:t>
            </a:r>
            <a:br>
              <a:rPr lang="ja-JP" sz="1100" i="0" u="none" strike="noStrike" cap="none">
                <a:solidFill>
                  <a:schemeClr val="dk1"/>
                </a:solidFill>
              </a:rPr>
            </a:br>
            <a:r>
              <a:rPr lang="ja-JP" sz="1100" i="0" u="none" strike="noStrike" cap="none">
                <a:solidFill>
                  <a:schemeClr val="dk1"/>
                </a:solidFill>
              </a:rPr>
              <a:t>権限は機能ごとに、</a:t>
            </a:r>
            <a:r>
              <a:rPr lang="ja-JP" sz="1100" b="1" i="0" u="none" strike="noStrike" cap="none">
                <a:solidFill>
                  <a:schemeClr val="dk1"/>
                </a:solidFill>
              </a:rPr>
              <a:t>登録・閲覧・更新・削除</a:t>
            </a:r>
            <a:r>
              <a:rPr lang="ja-JP" sz="1100" i="0" u="none" strike="noStrike" cap="none">
                <a:solidFill>
                  <a:schemeClr val="dk1"/>
                </a:solidFill>
              </a:rPr>
              <a:t>の4つに分かれています。</a:t>
            </a:r>
            <a:endParaRPr sz="1100" i="0" u="none" strike="noStrike" cap="none">
              <a:solidFill>
                <a:schemeClr val="dk1"/>
              </a:solidFill>
            </a:endParaRPr>
          </a:p>
          <a:p>
            <a:pPr marL="0" marR="0" lvl="0" indent="0" algn="l" rtl="0">
              <a:lnSpc>
                <a:spcPct val="120000"/>
              </a:lnSpc>
              <a:spcBef>
                <a:spcPts val="500"/>
              </a:spcBef>
              <a:spcAft>
                <a:spcPts val="500"/>
              </a:spcAft>
              <a:buClr>
                <a:schemeClr val="dk1"/>
              </a:buClr>
              <a:buSzPts val="1100"/>
              <a:buFont typeface="Arial"/>
              <a:buNone/>
            </a:pPr>
            <a:r>
              <a:rPr lang="ja-JP" sz="1100" i="0" u="none" strike="noStrike" cap="none">
                <a:solidFill>
                  <a:schemeClr val="dk1"/>
                </a:solidFill>
              </a:rPr>
              <a:t>各項目の入力規則については次のページの表をご確認ください。</a:t>
            </a:r>
            <a:endParaRPr sz="1100" i="0" u="none" strike="noStrike" cap="none">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grpSp>
        <p:nvGrpSpPr>
          <p:cNvPr id="224" name="Google Shape;224;p5"/>
          <p:cNvGrpSpPr/>
          <p:nvPr/>
        </p:nvGrpSpPr>
        <p:grpSpPr>
          <a:xfrm>
            <a:off x="0" y="348541"/>
            <a:ext cx="6858000" cy="57859"/>
            <a:chOff x="276446" y="1127056"/>
            <a:chExt cx="6241312" cy="45084"/>
          </a:xfrm>
        </p:grpSpPr>
        <p:cxnSp>
          <p:nvCxnSpPr>
            <p:cNvPr id="225" name="Google Shape;225;p5"/>
            <p:cNvCxnSpPr/>
            <p:nvPr/>
          </p:nvCxnSpPr>
          <p:spPr>
            <a:xfrm>
              <a:off x="276447" y="1127056"/>
              <a:ext cx="6241311" cy="0"/>
            </a:xfrm>
            <a:prstGeom prst="straightConnector1">
              <a:avLst/>
            </a:prstGeom>
            <a:noFill/>
            <a:ln w="38100" cap="flat" cmpd="sng">
              <a:solidFill>
                <a:srgbClr val="0070C0"/>
              </a:solidFill>
              <a:prstDash val="solid"/>
              <a:miter lim="800000"/>
              <a:headEnd type="none" w="sm" len="sm"/>
              <a:tailEnd type="none" w="sm" len="sm"/>
            </a:ln>
          </p:spPr>
        </p:cxnSp>
        <p:cxnSp>
          <p:nvCxnSpPr>
            <p:cNvPr id="226" name="Google Shape;226;p5"/>
            <p:cNvCxnSpPr/>
            <p:nvPr/>
          </p:nvCxnSpPr>
          <p:spPr>
            <a:xfrm>
              <a:off x="276446" y="1172140"/>
              <a:ext cx="6241311" cy="0"/>
            </a:xfrm>
            <a:prstGeom prst="straightConnector1">
              <a:avLst/>
            </a:prstGeom>
            <a:noFill/>
            <a:ln w="9525" cap="flat" cmpd="sng">
              <a:solidFill>
                <a:srgbClr val="0070C0"/>
              </a:solidFill>
              <a:prstDash val="solid"/>
              <a:miter lim="800000"/>
              <a:headEnd type="none" w="sm" len="sm"/>
              <a:tailEnd type="none" w="sm" len="sm"/>
            </a:ln>
          </p:spPr>
        </p:cxnSp>
      </p:grpSp>
      <p:sp>
        <p:nvSpPr>
          <p:cNvPr id="227" name="Google Shape;227;p5"/>
          <p:cNvSpPr txBox="1"/>
          <p:nvPr/>
        </p:nvSpPr>
        <p:spPr>
          <a:xfrm>
            <a:off x="360000" y="1024454"/>
            <a:ext cx="6138000" cy="415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1000"/>
              </a:spcAft>
              <a:buClr>
                <a:srgbClr val="000000"/>
              </a:buClr>
              <a:buSzPts val="1050"/>
              <a:buFont typeface="Arial"/>
              <a:buNone/>
            </a:pPr>
            <a:r>
              <a:rPr lang="ja-JP" sz="1100" b="0" i="0" u="none" strike="noStrike" cap="none">
                <a:solidFill>
                  <a:schemeClr val="dk1"/>
                </a:solidFill>
                <a:latin typeface="Arial"/>
                <a:ea typeface="Arial"/>
                <a:cs typeface="Arial"/>
                <a:sym typeface="Arial"/>
              </a:rPr>
              <a:t>　各項目については、下記の表をご確認ください。</a:t>
            </a:r>
            <a:r>
              <a:rPr lang="ja-JP" sz="1100">
                <a:solidFill>
                  <a:schemeClr val="dk1"/>
                </a:solidFill>
              </a:rPr>
              <a:t/>
            </a:r>
            <a:br>
              <a:rPr lang="ja-JP" sz="1100">
                <a:solidFill>
                  <a:schemeClr val="dk1"/>
                </a:solidFill>
              </a:rPr>
            </a:br>
            <a:r>
              <a:rPr lang="ja-JP" sz="1100" b="0" i="0" u="none" strike="noStrike" cap="none">
                <a:solidFill>
                  <a:schemeClr val="dk1"/>
                </a:solidFill>
                <a:latin typeface="Arial"/>
                <a:ea typeface="Arial"/>
                <a:cs typeface="Arial"/>
                <a:sym typeface="Arial"/>
              </a:rPr>
              <a:t>「</a:t>
            </a:r>
            <a:r>
              <a:rPr lang="ja-JP" sz="1100" b="0" i="0" u="none" strike="noStrike" cap="none">
                <a:solidFill>
                  <a:srgbClr val="FF0000"/>
                </a:solidFill>
                <a:latin typeface="Arial"/>
                <a:ea typeface="Arial"/>
                <a:cs typeface="Arial"/>
                <a:sym typeface="Arial"/>
              </a:rPr>
              <a:t>＊</a:t>
            </a:r>
            <a:r>
              <a:rPr lang="ja-JP" sz="1100" b="0" i="0" u="none" strike="noStrike" cap="none">
                <a:solidFill>
                  <a:schemeClr val="dk1"/>
                </a:solidFill>
                <a:latin typeface="Arial"/>
                <a:ea typeface="Arial"/>
                <a:cs typeface="Arial"/>
                <a:sym typeface="Arial"/>
              </a:rPr>
              <a:t>」のマークが付いている項目は、必須項目になります。</a:t>
            </a:r>
            <a:endParaRPr sz="1100" b="0" i="0" u="none" strike="noStrike" cap="none">
              <a:solidFill>
                <a:schemeClr val="dk1"/>
              </a:solidFill>
              <a:latin typeface="Arial"/>
              <a:ea typeface="Arial"/>
              <a:cs typeface="Arial"/>
              <a:sym typeface="Arial"/>
            </a:endParaRPr>
          </a:p>
        </p:txBody>
      </p:sp>
      <p:graphicFrame>
        <p:nvGraphicFramePr>
          <p:cNvPr id="228" name="Google Shape;228;p5"/>
          <p:cNvGraphicFramePr/>
          <p:nvPr/>
        </p:nvGraphicFramePr>
        <p:xfrm>
          <a:off x="445550" y="1568291"/>
          <a:ext cx="3000000" cy="3000000"/>
        </p:xfrm>
        <a:graphic>
          <a:graphicData uri="http://schemas.openxmlformats.org/drawingml/2006/table">
            <a:tbl>
              <a:tblPr>
                <a:noFill/>
                <a:tableStyleId>{991882D1-829E-4563-A5F8-932A5333A08F}</a:tableStyleId>
              </a:tblPr>
              <a:tblGrid>
                <a:gridCol w="1211850">
                  <a:extLst>
                    <a:ext uri="{9D8B030D-6E8A-4147-A177-3AD203B41FA5}">
                      <a16:colId xmlns:a16="http://schemas.microsoft.com/office/drawing/2014/main" val="20000"/>
                    </a:ext>
                  </a:extLst>
                </a:gridCol>
                <a:gridCol w="4755050">
                  <a:extLst>
                    <a:ext uri="{9D8B030D-6E8A-4147-A177-3AD203B41FA5}">
                      <a16:colId xmlns:a16="http://schemas.microsoft.com/office/drawing/2014/main" val="20001"/>
                    </a:ext>
                  </a:extLst>
                </a:gridCol>
              </a:tblGrid>
              <a:tr h="311250">
                <a:tc>
                  <a:txBody>
                    <a:bodyPr/>
                    <a:lstStyle/>
                    <a:p>
                      <a:pPr marL="0" marR="0" lvl="0" indent="0" algn="ctr" rtl="0">
                        <a:lnSpc>
                          <a:spcPct val="115000"/>
                        </a:lnSpc>
                        <a:spcBef>
                          <a:spcPts val="0"/>
                        </a:spcBef>
                        <a:spcAft>
                          <a:spcPts val="1000"/>
                        </a:spcAft>
                        <a:buClr>
                          <a:srgbClr val="000000"/>
                        </a:buClr>
                        <a:buSzPts val="1100"/>
                        <a:buFont typeface="Arial"/>
                        <a:buNone/>
                      </a:pPr>
                      <a:r>
                        <a:rPr lang="ja-JP" sz="1100" b="1" u="none" strike="noStrike" cap="none">
                          <a:solidFill>
                            <a:schemeClr val="dk1"/>
                          </a:solidFill>
                        </a:rPr>
                        <a:t>入力項目</a:t>
                      </a:r>
                      <a:endParaRPr sz="1100" b="1"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ctr" rtl="0">
                        <a:lnSpc>
                          <a:spcPct val="115000"/>
                        </a:lnSpc>
                        <a:spcBef>
                          <a:spcPts val="0"/>
                        </a:spcBef>
                        <a:spcAft>
                          <a:spcPts val="1000"/>
                        </a:spcAft>
                        <a:buClr>
                          <a:srgbClr val="000000"/>
                        </a:buClr>
                        <a:buSzPts val="1100"/>
                        <a:buFont typeface="Arial"/>
                        <a:buNone/>
                      </a:pPr>
                      <a:r>
                        <a:rPr lang="ja-JP" sz="1100" b="1" u="none" strike="noStrike" cap="none">
                          <a:solidFill>
                            <a:schemeClr val="dk1"/>
                          </a:solidFill>
                        </a:rPr>
                        <a:t>説明</a:t>
                      </a:r>
                      <a:endParaRPr sz="1100" b="1" u="none" strike="noStrike" cap="none">
                        <a:solidFill>
                          <a:schemeClr val="dk1"/>
                        </a:solidFill>
                      </a:endParaRPr>
                    </a:p>
                  </a:txBody>
                  <a:tcPr marL="38100" marR="38100" marT="0" marB="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460325">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グループ名</a:t>
                      </a:r>
                      <a:r>
                        <a:rPr lang="ja-JP" sz="1100" u="none" strike="noStrike" cap="none">
                          <a:solidFill>
                            <a:srgbClr val="FF0000"/>
                          </a:solidFill>
                        </a:rPr>
                        <a:t>＊</a:t>
                      </a:r>
                      <a:endParaRPr sz="1100" u="none" strike="noStrike" cap="none">
                        <a:solidFill>
                          <a:srgbClr val="FF0000"/>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会社、事業所、部署、店舗など</a:t>
                      </a:r>
                      <a:r>
                        <a:rPr lang="ja-JP" sz="1100">
                          <a:solidFill>
                            <a:schemeClr val="dk1"/>
                          </a:solidFill>
                        </a:rPr>
                        <a:t>をグループ名として入力します</a:t>
                      </a:r>
                      <a:r>
                        <a:rPr lang="ja-JP" sz="1100" u="none" strike="noStrike" cap="none">
                          <a:solidFill>
                            <a:schemeClr val="dk1"/>
                          </a:solidFill>
                        </a:rPr>
                        <a:t>。</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2198975">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親グループ</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作成済みのグループから、親グループを選択します。</a:t>
                      </a:r>
                      <a:br>
                        <a:rPr lang="ja-JP" sz="1100">
                          <a:solidFill>
                            <a:schemeClr val="dk1"/>
                          </a:solidFill>
                        </a:rPr>
                      </a:br>
                      <a:r>
                        <a:rPr lang="ja-JP" sz="1100" u="none" strike="noStrike" cap="none">
                          <a:solidFill>
                            <a:schemeClr val="dk1"/>
                          </a:solidFill>
                        </a:rPr>
                        <a:t>親グループを</a:t>
                      </a:r>
                      <a:r>
                        <a:rPr lang="ja-JP" sz="1100">
                          <a:solidFill>
                            <a:schemeClr val="dk1"/>
                          </a:solidFill>
                        </a:rPr>
                        <a:t>設定することで</a:t>
                      </a:r>
                      <a:r>
                        <a:rPr lang="ja-JP" sz="1100" u="none" strike="noStrike" cap="none">
                          <a:solidFill>
                            <a:schemeClr val="dk1"/>
                          </a:solidFill>
                        </a:rPr>
                        <a:t>、グループに階層</a:t>
                      </a:r>
                      <a:r>
                        <a:rPr lang="ja-JP" sz="1100">
                          <a:solidFill>
                            <a:schemeClr val="dk1"/>
                          </a:solidFill>
                        </a:rPr>
                        <a:t>関係をつけられます</a:t>
                      </a:r>
                      <a:r>
                        <a:rPr lang="ja-JP" sz="1100" u="none" strike="noStrike" cap="none">
                          <a:solidFill>
                            <a:schemeClr val="dk1"/>
                          </a:solidFill>
                        </a:rPr>
                        <a:t>。</a:t>
                      </a:r>
                      <a:r>
                        <a:rPr lang="ja-JP" sz="1100">
                          <a:solidFill>
                            <a:schemeClr val="dk1"/>
                          </a:solidFill>
                        </a:rPr>
                        <a:t/>
                      </a:r>
                      <a:br>
                        <a:rPr lang="ja-JP" sz="1100">
                          <a:solidFill>
                            <a:schemeClr val="dk1"/>
                          </a:solidFill>
                        </a:rPr>
                      </a:br>
                      <a:r>
                        <a:rPr lang="ja-JP" sz="1100" u="none" strike="noStrike" cap="none">
                          <a:solidFill>
                            <a:schemeClr val="dk1"/>
                          </a:solidFill>
                        </a:rPr>
                        <a:t>階層は、最大５階層</a:t>
                      </a:r>
                      <a:r>
                        <a:rPr lang="ja-JP" sz="1100">
                          <a:solidFill>
                            <a:schemeClr val="dk1"/>
                          </a:solidFill>
                        </a:rPr>
                        <a:t>です</a:t>
                      </a:r>
                      <a:r>
                        <a:rPr lang="ja-JP" sz="1100" u="none" strike="noStrike" cap="none">
                          <a:solidFill>
                            <a:schemeClr val="dk1"/>
                          </a:solidFill>
                        </a:rPr>
                        <a:t>。</a:t>
                      </a:r>
                      <a:endParaRPr sz="1100" u="none" strike="noStrike" cap="none">
                        <a:solidFill>
                          <a:schemeClr val="dk1"/>
                        </a:solidFill>
                      </a:endParaRPr>
                    </a:p>
                    <a:p>
                      <a:pPr marL="0" marR="0" lvl="0" indent="0" algn="l" rtl="0">
                        <a:lnSpc>
                          <a:spcPct val="115000"/>
                        </a:lnSpc>
                        <a:spcBef>
                          <a:spcPts val="1000"/>
                        </a:spcBef>
                        <a:spcAft>
                          <a:spcPts val="0"/>
                        </a:spcAft>
                        <a:buClr>
                          <a:srgbClr val="000000"/>
                        </a:buClr>
                        <a:buSzPts val="1050"/>
                        <a:buFont typeface="Arial"/>
                        <a:buNone/>
                      </a:pPr>
                      <a:r>
                        <a:rPr lang="ja-JP" sz="1100" u="none" strike="noStrike" cap="none">
                          <a:solidFill>
                            <a:schemeClr val="dk1"/>
                          </a:solidFill>
                        </a:rPr>
                        <a:t>例）株式会社ジョブカン-＞関東エリア 等</a:t>
                      </a:r>
                      <a:endParaRPr sz="1100" u="none" strike="noStrike" cap="none">
                        <a:solidFill>
                          <a:schemeClr val="dk1"/>
                        </a:solidFill>
                      </a:endParaRPr>
                    </a:p>
                    <a:p>
                      <a:pPr marL="0" marR="0" lvl="0" indent="0" algn="l" rtl="0">
                        <a:lnSpc>
                          <a:spcPct val="115000"/>
                        </a:lnSpc>
                        <a:spcBef>
                          <a:spcPts val="1000"/>
                        </a:spcBef>
                        <a:spcAft>
                          <a:spcPts val="0"/>
                        </a:spcAft>
                        <a:buClr>
                          <a:srgbClr val="000000"/>
                        </a:buClr>
                        <a:buSzPts val="1050"/>
                        <a:buFont typeface="Arial"/>
                        <a:buNone/>
                      </a:pPr>
                      <a:endParaRPr sz="1100">
                        <a:solidFill>
                          <a:schemeClr val="dk1"/>
                        </a:solidFill>
                      </a:endParaRPr>
                    </a:p>
                    <a:p>
                      <a:pPr marL="0" marR="0" lvl="0" indent="0" algn="l" rtl="0">
                        <a:lnSpc>
                          <a:spcPct val="115000"/>
                        </a:lnSpc>
                        <a:spcBef>
                          <a:spcPts val="1000"/>
                        </a:spcBef>
                        <a:spcAft>
                          <a:spcPts val="0"/>
                        </a:spcAft>
                        <a:buClr>
                          <a:srgbClr val="000000"/>
                        </a:buClr>
                        <a:buSzPts val="1050"/>
                        <a:buFont typeface="Arial"/>
                        <a:buNone/>
                      </a:pPr>
                      <a:endParaRPr sz="1100">
                        <a:solidFill>
                          <a:schemeClr val="dk1"/>
                        </a:solidFill>
                      </a:endParaRPr>
                    </a:p>
                    <a:p>
                      <a:pPr marL="0" marR="0" lvl="0" indent="0" algn="l" rtl="0">
                        <a:lnSpc>
                          <a:spcPct val="115000"/>
                        </a:lnSpc>
                        <a:spcBef>
                          <a:spcPts val="1000"/>
                        </a:spcBef>
                        <a:spcAft>
                          <a:spcPts val="0"/>
                        </a:spcAft>
                        <a:buClr>
                          <a:srgbClr val="000000"/>
                        </a:buClr>
                        <a:buSzPts val="1050"/>
                        <a:buFont typeface="Arial"/>
                        <a:buNone/>
                      </a:pPr>
                      <a:endParaRPr sz="1100">
                        <a:solidFill>
                          <a:schemeClr val="dk1"/>
                        </a:solidFill>
                      </a:endParaRPr>
                    </a:p>
                    <a:p>
                      <a:pPr marL="0" marR="0" lvl="0" indent="0" algn="l" rtl="0">
                        <a:lnSpc>
                          <a:spcPct val="115000"/>
                        </a:lnSpc>
                        <a:spcBef>
                          <a:spcPts val="1000"/>
                        </a:spcBef>
                        <a:spcAft>
                          <a:spcPts val="1000"/>
                        </a:spcAft>
                        <a:buClr>
                          <a:srgbClr val="000000"/>
                        </a:buClr>
                        <a:buSzPts val="1050"/>
                        <a:buFont typeface="Arial"/>
                        <a:buNone/>
                      </a:pPr>
                      <a:endParaRPr sz="1100">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r h="1178100">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グループコード</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lvl="0" indent="0" algn="l" rtl="0">
                        <a:lnSpc>
                          <a:spcPct val="115000"/>
                        </a:lnSpc>
                        <a:spcBef>
                          <a:spcPts val="1100"/>
                        </a:spcBef>
                        <a:spcAft>
                          <a:spcPts val="0"/>
                        </a:spcAft>
                        <a:buClr>
                          <a:schemeClr val="dk1"/>
                        </a:buClr>
                        <a:buSzPts val="1100"/>
                        <a:buFont typeface="Arial"/>
                        <a:buNone/>
                      </a:pPr>
                      <a:r>
                        <a:rPr lang="ja-JP" sz="1100">
                          <a:solidFill>
                            <a:schemeClr val="dk1"/>
                          </a:solidFill>
                          <a:highlight>
                            <a:srgbClr val="FFFFFF"/>
                          </a:highlight>
                        </a:rPr>
                        <a:t>任意のグループコードを入力します。</a:t>
                      </a:r>
                      <a:br>
                        <a:rPr lang="ja-JP" sz="1100">
                          <a:solidFill>
                            <a:schemeClr val="dk1"/>
                          </a:solidFill>
                          <a:highlight>
                            <a:srgbClr val="FFFFFF"/>
                          </a:highlight>
                        </a:rPr>
                      </a:br>
                      <a:r>
                        <a:rPr lang="ja-JP" sz="1100">
                          <a:solidFill>
                            <a:schemeClr val="dk1"/>
                          </a:solidFill>
                          <a:highlight>
                            <a:srgbClr val="FFFFFF"/>
                          </a:highlight>
                        </a:rPr>
                        <a:t>グループコードは必ずしも入力する必要はなく、自動で生成されることもありません。</a:t>
                      </a:r>
                      <a:br>
                        <a:rPr lang="ja-JP" sz="1100">
                          <a:solidFill>
                            <a:schemeClr val="dk1"/>
                          </a:solidFill>
                          <a:highlight>
                            <a:srgbClr val="FFFFFF"/>
                          </a:highlight>
                        </a:rPr>
                      </a:br>
                      <a:r>
                        <a:rPr lang="ja-JP" sz="1100">
                          <a:solidFill>
                            <a:schemeClr val="dk1"/>
                          </a:solidFill>
                          <a:highlight>
                            <a:srgbClr val="FFFFFF"/>
                          </a:highlight>
                        </a:rPr>
                        <a:t>グループコードは、主に</a:t>
                      </a:r>
                      <a:r>
                        <a:rPr lang="ja-JP" sz="1100" u="sng">
                          <a:solidFill>
                            <a:schemeClr val="hlink"/>
                          </a:solidFill>
                          <a:highlight>
                            <a:srgbClr val="FFFFFF"/>
                          </a:highlight>
                          <a:hlinkClick r:id="rId3"/>
                        </a:rPr>
                        <a:t>グループ情報の一括登録</a:t>
                      </a:r>
                      <a:r>
                        <a:rPr lang="ja-JP" sz="1100">
                          <a:solidFill>
                            <a:schemeClr val="dk1"/>
                          </a:solidFill>
                          <a:highlight>
                            <a:srgbClr val="FFFFFF"/>
                          </a:highlight>
                        </a:rPr>
                        <a:t>で使用します。</a:t>
                      </a:r>
                      <a:endParaRPr sz="1100">
                        <a:solidFill>
                          <a:schemeClr val="dk1"/>
                        </a:solidFill>
                        <a:highlight>
                          <a:srgbClr val="FFFFFF"/>
                        </a:highlight>
                      </a:endParaRPr>
                    </a:p>
                    <a:p>
                      <a:pPr marL="0" lvl="0" indent="0" algn="l" rtl="0">
                        <a:lnSpc>
                          <a:spcPct val="115000"/>
                        </a:lnSpc>
                        <a:spcBef>
                          <a:spcPts val="1100"/>
                        </a:spcBef>
                        <a:spcAft>
                          <a:spcPts val="1000"/>
                        </a:spcAft>
                        <a:buClr>
                          <a:schemeClr val="dk1"/>
                        </a:buClr>
                        <a:buSzPts val="1100"/>
                        <a:buFont typeface="Arial"/>
                        <a:buNone/>
                      </a:pPr>
                      <a:r>
                        <a:rPr lang="ja-JP" sz="1100">
                          <a:solidFill>
                            <a:schemeClr val="dk1"/>
                          </a:solidFill>
                          <a:highlight>
                            <a:srgbClr val="FFFFFF"/>
                          </a:highlight>
                        </a:rPr>
                        <a:t>※半角英数字</a:t>
                      </a:r>
                      <a:endParaRPr sz="1100">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3"/>
                  </a:ext>
                </a:extLst>
              </a:tr>
              <a:tr h="1358925">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言語</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このグループをメイングループに持つスタッフが使用する言語を</a:t>
                      </a:r>
                      <a:br>
                        <a:rPr lang="ja-JP" sz="1100">
                          <a:solidFill>
                            <a:schemeClr val="dk1"/>
                          </a:solidFill>
                        </a:rPr>
                      </a:br>
                      <a:r>
                        <a:rPr lang="ja-JP" sz="1100">
                          <a:solidFill>
                            <a:schemeClr val="dk1"/>
                          </a:solidFill>
                        </a:rPr>
                        <a:t>選択します。</a:t>
                      </a:r>
                      <a:br>
                        <a:rPr lang="ja-JP" sz="1100">
                          <a:solidFill>
                            <a:schemeClr val="dk1"/>
                          </a:solidFill>
                        </a:rPr>
                      </a:br>
                      <a:r>
                        <a:rPr lang="ja-JP" sz="1100">
                          <a:solidFill>
                            <a:schemeClr val="dk1"/>
                          </a:solidFill>
                        </a:rPr>
                        <a:t>ここで選択した言語は、スタッフマイページやスタッフあてのメールに</a:t>
                      </a:r>
                      <a:br>
                        <a:rPr lang="ja-JP" sz="1100">
                          <a:solidFill>
                            <a:schemeClr val="dk1"/>
                          </a:solidFill>
                        </a:rPr>
                      </a:br>
                      <a:r>
                        <a:rPr lang="ja-JP" sz="1100">
                          <a:solidFill>
                            <a:schemeClr val="dk1"/>
                          </a:solidFill>
                        </a:rPr>
                        <a:t>適用されます。</a:t>
                      </a:r>
                      <a:endParaRPr sz="1100" u="none" strike="noStrike" cap="none">
                        <a:solidFill>
                          <a:schemeClr val="dk1"/>
                        </a:solidFill>
                      </a:endParaRPr>
                    </a:p>
                    <a:p>
                      <a:pPr marL="0" marR="0" lvl="0" indent="0" algn="l" rtl="0">
                        <a:lnSpc>
                          <a:spcPct val="115000"/>
                        </a:lnSpc>
                        <a:spcBef>
                          <a:spcPts val="1000"/>
                        </a:spcBef>
                        <a:spcAft>
                          <a:spcPts val="1000"/>
                        </a:spcAft>
                        <a:buClr>
                          <a:srgbClr val="000000"/>
                        </a:buClr>
                        <a:buSzPts val="1050"/>
                        <a:buFont typeface="Arial"/>
                        <a:buNone/>
                      </a:pPr>
                      <a:r>
                        <a:rPr lang="ja-JP" sz="1100">
                          <a:solidFill>
                            <a:schemeClr val="dk1"/>
                          </a:solidFill>
                        </a:rPr>
                        <a:t>選択できる言語は、</a:t>
                      </a:r>
                      <a:r>
                        <a:rPr lang="ja-JP" sz="1100" u="none" strike="noStrike" cap="none">
                          <a:solidFill>
                            <a:schemeClr val="dk1"/>
                          </a:solidFill>
                        </a:rPr>
                        <a:t>日本語、英語、韓国語、タイ語、ベトナム語、</a:t>
                      </a:r>
                      <a:br>
                        <a:rPr lang="ja-JP" sz="1100" u="none" strike="noStrike" cap="none">
                          <a:solidFill>
                            <a:schemeClr val="dk1"/>
                          </a:solidFill>
                        </a:rPr>
                      </a:br>
                      <a:r>
                        <a:rPr lang="ja-JP" sz="1100" u="none" strike="noStrike" cap="none">
                          <a:solidFill>
                            <a:schemeClr val="dk1"/>
                          </a:solidFill>
                        </a:rPr>
                        <a:t>スペイン語、中国語（簡体・繁体）</a:t>
                      </a:r>
                      <a:r>
                        <a:rPr lang="ja-JP" sz="1100">
                          <a:solidFill>
                            <a:schemeClr val="dk1"/>
                          </a:solidFill>
                        </a:rPr>
                        <a:t>です</a:t>
                      </a:r>
                      <a:r>
                        <a:rPr lang="ja-JP" sz="1100" u="none" strike="noStrike" cap="none">
                          <a:solidFill>
                            <a:schemeClr val="dk1"/>
                          </a:solidFill>
                        </a:rPr>
                        <a:t>。</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4"/>
                  </a:ext>
                </a:extLst>
              </a:tr>
              <a:tr h="1034350">
                <a:tc>
                  <a:txBody>
                    <a:bodyPr/>
                    <a:lstStyle/>
                    <a:p>
                      <a:pPr marL="0" marR="0" lvl="0" indent="0" algn="l" rtl="0">
                        <a:lnSpc>
                          <a:spcPct val="115000"/>
                        </a:lnSpc>
                        <a:spcBef>
                          <a:spcPts val="0"/>
                        </a:spcBef>
                        <a:spcAft>
                          <a:spcPts val="1000"/>
                        </a:spcAft>
                        <a:buClr>
                          <a:srgbClr val="000000"/>
                        </a:buClr>
                        <a:buSzPts val="1050"/>
                        <a:buFont typeface="Arial"/>
                        <a:buNone/>
                      </a:pPr>
                      <a:r>
                        <a:rPr lang="ja-JP" sz="1100" u="sng" strike="noStrike" cap="none">
                          <a:solidFill>
                            <a:schemeClr val="hlink"/>
                          </a:solidFill>
                          <a:hlinkClick r:id="rId4"/>
                        </a:rPr>
                        <a:t>タイムゾーン</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a:solidFill>
                            <a:schemeClr val="dk1"/>
                          </a:solidFill>
                        </a:rPr>
                        <a:t>このグループをメイングループに持つスタッフがスタッフマイページから</a:t>
                      </a:r>
                      <a:br>
                        <a:rPr lang="ja-JP" sz="1100">
                          <a:solidFill>
                            <a:schemeClr val="dk1"/>
                          </a:solidFill>
                        </a:rPr>
                      </a:br>
                      <a:r>
                        <a:rPr lang="ja-JP" sz="1100">
                          <a:solidFill>
                            <a:schemeClr val="dk1"/>
                          </a:solidFill>
                        </a:rPr>
                        <a:t>打刻した際の打刻時刻の時差を設定します。</a:t>
                      </a:r>
                      <a:endParaRPr sz="1100" u="none" strike="noStrike" cap="none">
                        <a:solidFill>
                          <a:schemeClr val="dk1"/>
                        </a:solidFill>
                      </a:endParaRPr>
                    </a:p>
                    <a:p>
                      <a:pPr marL="0" marR="0" lvl="0" indent="0" algn="l" rtl="0">
                        <a:lnSpc>
                          <a:spcPct val="115000"/>
                        </a:lnSpc>
                        <a:spcBef>
                          <a:spcPts val="1000"/>
                        </a:spcBef>
                        <a:spcAft>
                          <a:spcPts val="1000"/>
                        </a:spcAft>
                        <a:buClr>
                          <a:srgbClr val="000000"/>
                        </a:buClr>
                        <a:buSzPts val="1050"/>
                        <a:buFont typeface="Arial"/>
                        <a:buNone/>
                      </a:pPr>
                      <a:r>
                        <a:rPr lang="ja-JP" sz="1100" u="none" strike="noStrike" cap="none">
                          <a:solidFill>
                            <a:schemeClr val="dk1"/>
                          </a:solidFill>
                        </a:rPr>
                        <a:t>海外</a:t>
                      </a:r>
                      <a:r>
                        <a:rPr lang="ja-JP" sz="1100">
                          <a:solidFill>
                            <a:schemeClr val="dk1"/>
                          </a:solidFill>
                        </a:rPr>
                        <a:t>で</a:t>
                      </a:r>
                      <a:r>
                        <a:rPr lang="ja-JP" sz="1100" u="none" strike="noStrike" cap="none">
                          <a:solidFill>
                            <a:schemeClr val="dk1"/>
                          </a:solidFill>
                        </a:rPr>
                        <a:t>マイページ</a:t>
                      </a:r>
                      <a:r>
                        <a:rPr lang="ja-JP" sz="1100">
                          <a:solidFill>
                            <a:schemeClr val="dk1"/>
                          </a:solidFill>
                        </a:rPr>
                        <a:t>から</a:t>
                      </a:r>
                      <a:r>
                        <a:rPr lang="ja-JP" sz="1100" u="none" strike="noStrike" cap="none">
                          <a:solidFill>
                            <a:schemeClr val="dk1"/>
                          </a:solidFill>
                        </a:rPr>
                        <a:t>打刻する際、海外の</a:t>
                      </a:r>
                      <a:r>
                        <a:rPr lang="ja-JP" sz="1100">
                          <a:solidFill>
                            <a:schemeClr val="dk1"/>
                          </a:solidFill>
                        </a:rPr>
                        <a:t>時刻で打刻したい場合は、</a:t>
                      </a:r>
                      <a:br>
                        <a:rPr lang="ja-JP" sz="1100">
                          <a:solidFill>
                            <a:schemeClr val="dk1"/>
                          </a:solidFill>
                        </a:rPr>
                      </a:br>
                      <a:r>
                        <a:rPr lang="ja-JP" sz="1100">
                          <a:solidFill>
                            <a:schemeClr val="dk1"/>
                          </a:solidFill>
                        </a:rPr>
                        <a:t>タイムゾーンの設定と打刻に使用する端末の設定がどちらも必要です。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5"/>
                  </a:ext>
                </a:extLst>
              </a:tr>
              <a:tr h="440025">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URLの設定</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スタッフ向けメールに記載するURLを選択</a:t>
                      </a:r>
                      <a:r>
                        <a:rPr lang="ja-JP" sz="1100">
                          <a:solidFill>
                            <a:schemeClr val="dk1"/>
                          </a:solidFill>
                        </a:rPr>
                        <a:t>します</a:t>
                      </a:r>
                      <a:r>
                        <a:rPr lang="ja-JP" sz="1100" u="none" strike="noStrike" cap="none">
                          <a:solidFill>
                            <a:schemeClr val="dk1"/>
                          </a:solidFill>
                        </a:rPr>
                        <a:t>。</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229" name="Google Shape;229;p5"/>
          <p:cNvPicPr preferRelativeResize="0"/>
          <p:nvPr/>
        </p:nvPicPr>
        <p:blipFill rotWithShape="1">
          <a:blip r:embed="rId5">
            <a:alphaModFix/>
          </a:blip>
          <a:srcRect/>
          <a:stretch/>
        </p:blipFill>
        <p:spPr>
          <a:xfrm>
            <a:off x="4586575" y="2827175"/>
            <a:ext cx="1392175" cy="1594125"/>
          </a:xfrm>
          <a:prstGeom prst="rect">
            <a:avLst/>
          </a:prstGeom>
          <a:noFill/>
          <a:ln>
            <a:noFill/>
          </a:ln>
          <a:effectLst>
            <a:outerShdw blurRad="50800" dist="38100" dir="2700000" algn="tl" rotWithShape="0">
              <a:srgbClr val="000000">
                <a:alpha val="40000"/>
              </a:srgbClr>
            </a:outerShdw>
          </a:effectLst>
        </p:spPr>
      </p:pic>
      <p:sp>
        <p:nvSpPr>
          <p:cNvPr id="230" name="Google Shape;230;p5"/>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i="0" u="none" strike="noStrike" cap="none">
                <a:latin typeface="Arial"/>
                <a:ea typeface="Arial"/>
                <a:cs typeface="Arial"/>
                <a:sym typeface="Arial"/>
              </a:rPr>
              <a:t>１．部署/店舗の登録</a:t>
            </a:r>
            <a:endParaRPr sz="1100" b="0" i="0" u="none" strike="noStrike" cap="none">
              <a:latin typeface="Arial"/>
              <a:ea typeface="Arial"/>
              <a:cs typeface="Arial"/>
              <a:sym typeface="Arial"/>
            </a:endParaRPr>
          </a:p>
        </p:txBody>
      </p:sp>
      <p:cxnSp>
        <p:nvCxnSpPr>
          <p:cNvPr id="231" name="Google Shape;231;p5"/>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232" name="Google Shape;232;p5"/>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7</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grpSp>
        <p:nvGrpSpPr>
          <p:cNvPr id="1194" name="Google Shape;1194;g30b5205b9a2_0_130"/>
          <p:cNvGrpSpPr/>
          <p:nvPr/>
        </p:nvGrpSpPr>
        <p:grpSpPr>
          <a:xfrm>
            <a:off x="-2" y="348613"/>
            <a:ext cx="6857832" cy="57862"/>
            <a:chOff x="276445" y="1127055"/>
            <a:chExt cx="6241201" cy="45085"/>
          </a:xfrm>
        </p:grpSpPr>
        <p:cxnSp>
          <p:nvCxnSpPr>
            <p:cNvPr id="1195" name="Google Shape;1195;g30b5205b9a2_0_130"/>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1196" name="Google Shape;1196;g30b5205b9a2_0_130"/>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1197" name="Google Shape;1197;g30b5205b9a2_0_130"/>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70</a:t>
            </a:fld>
            <a:endParaRPr/>
          </a:p>
        </p:txBody>
      </p:sp>
      <p:sp>
        <p:nvSpPr>
          <p:cNvPr id="1198" name="Google Shape;1198;g30b5205b9a2_0_130"/>
          <p:cNvSpPr txBox="1">
            <a:spLocks noGrp="1"/>
          </p:cNvSpPr>
          <p:nvPr>
            <p:ph type="title"/>
          </p:nvPr>
        </p:nvSpPr>
        <p:spPr>
          <a:xfrm>
            <a:off x="359994" y="526817"/>
            <a:ext cx="6241200" cy="369300"/>
          </a:xfrm>
          <a:prstGeom prst="rect">
            <a:avLst/>
          </a:prstGeom>
          <a:noFill/>
          <a:ln>
            <a:noFill/>
          </a:ln>
        </p:spPr>
        <p:txBody>
          <a:bodyPr spcFirstLastPara="1" wrap="square" lIns="91425" tIns="45700" rIns="91425" bIns="45700" anchor="b" anchorCtr="0">
            <a:sp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４．グループ管理者が利用する場合</a:t>
            </a:r>
            <a:endParaRPr sz="1800" b="1">
              <a:latin typeface="Arial"/>
              <a:ea typeface="Arial"/>
              <a:cs typeface="Arial"/>
              <a:sym typeface="Arial"/>
            </a:endParaRPr>
          </a:p>
        </p:txBody>
      </p:sp>
      <p:cxnSp>
        <p:nvCxnSpPr>
          <p:cNvPr id="1199" name="Google Shape;1199;g30b5205b9a2_0_130"/>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graphicFrame>
        <p:nvGraphicFramePr>
          <p:cNvPr id="1200" name="Google Shape;1200;g30b5205b9a2_0_130"/>
          <p:cNvGraphicFramePr/>
          <p:nvPr/>
        </p:nvGraphicFramePr>
        <p:xfrm>
          <a:off x="360375" y="1142125"/>
          <a:ext cx="3000000" cy="3000000"/>
        </p:xfrm>
        <a:graphic>
          <a:graphicData uri="http://schemas.openxmlformats.org/drawingml/2006/table">
            <a:tbl>
              <a:tblPr>
                <a:noFill/>
                <a:tableStyleId>{FEED46D2-E025-4C4A-87AC-9E63D590077E}</a:tableStyleId>
              </a:tblPr>
              <a:tblGrid>
                <a:gridCol w="1559500">
                  <a:extLst>
                    <a:ext uri="{9D8B030D-6E8A-4147-A177-3AD203B41FA5}">
                      <a16:colId xmlns:a16="http://schemas.microsoft.com/office/drawing/2014/main" val="20000"/>
                    </a:ext>
                  </a:extLst>
                </a:gridCol>
                <a:gridCol w="4577775">
                  <a:extLst>
                    <a:ext uri="{9D8B030D-6E8A-4147-A177-3AD203B41FA5}">
                      <a16:colId xmlns:a16="http://schemas.microsoft.com/office/drawing/2014/main" val="20001"/>
                    </a:ext>
                  </a:extLst>
                </a:gridCol>
              </a:tblGrid>
              <a:tr h="298550">
                <a:tc>
                  <a:txBody>
                    <a:bodyPr/>
                    <a:lstStyle/>
                    <a:p>
                      <a:pPr marL="0" marR="0" lvl="0" indent="0" algn="ctr" rtl="0">
                        <a:lnSpc>
                          <a:spcPct val="120000"/>
                        </a:lnSpc>
                        <a:spcBef>
                          <a:spcPts val="0"/>
                        </a:spcBef>
                        <a:spcAft>
                          <a:spcPts val="500"/>
                        </a:spcAft>
                        <a:buClr>
                          <a:srgbClr val="000000"/>
                        </a:buClr>
                        <a:buSzPts val="1000"/>
                        <a:buFont typeface="Arial"/>
                        <a:buNone/>
                      </a:pPr>
                      <a:r>
                        <a:rPr lang="ja-JP" sz="1100" u="none" strike="noStrike" cap="none"/>
                        <a:t>画面表示</a:t>
                      </a:r>
                      <a:endParaRPr sz="1100" u="none" strike="noStrike" cap="none"/>
                    </a:p>
                  </a:txBody>
                  <a:tcPr marL="91425" marR="91425" marT="91425" marB="91425">
                    <a:solidFill>
                      <a:srgbClr val="CFE2F3"/>
                    </a:solidFill>
                  </a:tcPr>
                </a:tc>
                <a:tc>
                  <a:txBody>
                    <a:bodyPr/>
                    <a:lstStyle/>
                    <a:p>
                      <a:pPr marL="0" marR="0" lvl="0" indent="0" algn="ctr" rtl="0">
                        <a:lnSpc>
                          <a:spcPct val="120000"/>
                        </a:lnSpc>
                        <a:spcBef>
                          <a:spcPts val="0"/>
                        </a:spcBef>
                        <a:spcAft>
                          <a:spcPts val="500"/>
                        </a:spcAft>
                        <a:buClr>
                          <a:srgbClr val="000000"/>
                        </a:buClr>
                        <a:buSzPts val="1000"/>
                        <a:buFont typeface="Arial"/>
                        <a:buNone/>
                      </a:pPr>
                      <a:r>
                        <a:rPr lang="ja-JP" sz="1100" u="none" strike="noStrike" cap="none"/>
                        <a:t>説明</a:t>
                      </a:r>
                      <a:endParaRPr sz="1100" u="none" strike="noStrike" cap="none"/>
                    </a:p>
                  </a:txBody>
                  <a:tcPr marL="91425" marR="91425" marT="91425" marB="91425">
                    <a:solidFill>
                      <a:srgbClr val="CFE2F3"/>
                    </a:solidFill>
                  </a:tcPr>
                </a:tc>
                <a:extLst>
                  <a:ext uri="{0D108BD9-81ED-4DB2-BD59-A6C34878D82A}">
                    <a16:rowId xmlns:a16="http://schemas.microsoft.com/office/drawing/2014/main" val="10000"/>
                  </a:ext>
                </a:extLst>
              </a:tr>
              <a:tr h="436700">
                <a:tc>
                  <a:txBody>
                    <a:bodyPr/>
                    <a:lstStyle/>
                    <a:p>
                      <a:pPr marL="0" marR="0" lvl="0" indent="0" algn="l" rtl="0">
                        <a:lnSpc>
                          <a:spcPct val="120000"/>
                        </a:lnSpc>
                        <a:spcBef>
                          <a:spcPts val="0"/>
                        </a:spcBef>
                        <a:spcAft>
                          <a:spcPts val="500"/>
                        </a:spcAft>
                        <a:buClr>
                          <a:srgbClr val="000000"/>
                        </a:buClr>
                        <a:buSzPts val="1000"/>
                        <a:buFont typeface="Arial"/>
                        <a:buNone/>
                      </a:pPr>
                      <a:r>
                        <a:rPr lang="ja-JP" sz="1100" u="none" strike="noStrike" cap="none"/>
                        <a:t>コード</a:t>
                      </a:r>
                      <a:endParaRPr sz="1100" u="none" strike="noStrike" cap="none"/>
                    </a:p>
                  </a:txBody>
                  <a:tcPr marL="91425" marR="91425" marT="91425" marB="91425"/>
                </a:tc>
                <a:tc>
                  <a:txBody>
                    <a:bodyPr/>
                    <a:lstStyle/>
                    <a:p>
                      <a:pPr marL="0" marR="0" lvl="0" indent="0" algn="l" rtl="0">
                        <a:lnSpc>
                          <a:spcPct val="120000"/>
                        </a:lnSpc>
                        <a:spcBef>
                          <a:spcPts val="0"/>
                        </a:spcBef>
                        <a:spcAft>
                          <a:spcPts val="500"/>
                        </a:spcAft>
                        <a:buClr>
                          <a:srgbClr val="000000"/>
                        </a:buClr>
                        <a:buSzPts val="1000"/>
                        <a:buFont typeface="Arial"/>
                        <a:buNone/>
                      </a:pPr>
                      <a:r>
                        <a:rPr lang="ja-JP" sz="1100" u="none" strike="noStrike" cap="none"/>
                        <a:t>管理者権限のコードを入力します。</a:t>
                      </a:r>
                      <a:br>
                        <a:rPr lang="ja-JP" sz="1100" u="none" strike="noStrike" cap="none"/>
                      </a:br>
                      <a:r>
                        <a:rPr lang="ja-JP" sz="1100" u="none" strike="noStrike" cap="none"/>
                        <a:t>半角全角を問わず英数字、かな、記号が使用可能です。</a:t>
                      </a:r>
                      <a:endParaRPr sz="1100" u="none" strike="noStrike" cap="none"/>
                    </a:p>
                  </a:txBody>
                  <a:tcPr marL="91425" marR="91425" marT="91425" marB="91425"/>
                </a:tc>
                <a:extLst>
                  <a:ext uri="{0D108BD9-81ED-4DB2-BD59-A6C34878D82A}">
                    <a16:rowId xmlns:a16="http://schemas.microsoft.com/office/drawing/2014/main" val="10001"/>
                  </a:ext>
                </a:extLst>
              </a:tr>
              <a:tr h="436700">
                <a:tc>
                  <a:txBody>
                    <a:bodyPr/>
                    <a:lstStyle/>
                    <a:p>
                      <a:pPr marL="0" marR="0" lvl="0" indent="0" algn="l" rtl="0">
                        <a:lnSpc>
                          <a:spcPct val="120000"/>
                        </a:lnSpc>
                        <a:spcBef>
                          <a:spcPts val="0"/>
                        </a:spcBef>
                        <a:spcAft>
                          <a:spcPts val="500"/>
                        </a:spcAft>
                        <a:buClr>
                          <a:srgbClr val="000000"/>
                        </a:buClr>
                        <a:buSzPts val="1000"/>
                        <a:buFont typeface="Arial"/>
                        <a:buNone/>
                      </a:pPr>
                      <a:r>
                        <a:rPr lang="ja-JP" sz="1100" u="none" strike="noStrike" cap="none"/>
                        <a:t>管理者権限名</a:t>
                      </a:r>
                      <a:endParaRPr sz="1100" u="none" strike="noStrike" cap="none"/>
                    </a:p>
                  </a:txBody>
                  <a:tcPr marL="91425" marR="91425" marT="91425" marB="91425"/>
                </a:tc>
                <a:tc>
                  <a:txBody>
                    <a:bodyPr/>
                    <a:lstStyle/>
                    <a:p>
                      <a:pPr marL="0" marR="0" lvl="0" indent="0" algn="l" rtl="0">
                        <a:lnSpc>
                          <a:spcPct val="120000"/>
                        </a:lnSpc>
                        <a:spcBef>
                          <a:spcPts val="0"/>
                        </a:spcBef>
                        <a:spcAft>
                          <a:spcPts val="500"/>
                        </a:spcAft>
                        <a:buClr>
                          <a:srgbClr val="000000"/>
                        </a:buClr>
                        <a:buSzPts val="1000"/>
                        <a:buFont typeface="Arial"/>
                        <a:buNone/>
                      </a:pPr>
                      <a:r>
                        <a:rPr lang="ja-JP" sz="1100" u="none" strike="noStrike" cap="none"/>
                        <a:t>管理者権限の名称を入力します。</a:t>
                      </a:r>
                      <a:endParaRPr sz="1100" u="none" strike="noStrike" cap="none"/>
                    </a:p>
                  </a:txBody>
                  <a:tcPr marL="91425" marR="91425" marT="91425" marB="91425"/>
                </a:tc>
                <a:extLst>
                  <a:ext uri="{0D108BD9-81ED-4DB2-BD59-A6C34878D82A}">
                    <a16:rowId xmlns:a16="http://schemas.microsoft.com/office/drawing/2014/main" val="10002"/>
                  </a:ext>
                </a:extLst>
              </a:tr>
              <a:tr h="350975">
                <a:tc gridSpan="2">
                  <a:txBody>
                    <a:bodyPr/>
                    <a:lstStyle/>
                    <a:p>
                      <a:pPr marL="0" marR="0" lvl="0" indent="0" algn="l" rtl="0">
                        <a:lnSpc>
                          <a:spcPct val="120000"/>
                        </a:lnSpc>
                        <a:spcBef>
                          <a:spcPts val="0"/>
                        </a:spcBef>
                        <a:spcAft>
                          <a:spcPts val="500"/>
                        </a:spcAft>
                        <a:buClr>
                          <a:srgbClr val="000000"/>
                        </a:buClr>
                        <a:buSzPts val="1000"/>
                        <a:buFont typeface="Arial"/>
                        <a:buNone/>
                      </a:pPr>
                      <a:r>
                        <a:rPr lang="ja-JP" sz="1100" u="none" strike="noStrike" cap="none"/>
                        <a:t>以下、付与したい権限にチェックを入れます。</a:t>
                      </a:r>
                      <a:endParaRPr sz="1100" u="none" strike="noStrike" cap="none"/>
                    </a:p>
                  </a:txBody>
                  <a:tcPr marL="91425" marR="91425" marT="91425" marB="91425">
                    <a:solidFill>
                      <a:srgbClr val="CFE2F3"/>
                    </a:solidFill>
                  </a:tcPr>
                </a:tc>
                <a:tc hMerge="1">
                  <a:txBody>
                    <a:bodyPr/>
                    <a:lstStyle/>
                    <a:p>
                      <a:endParaRPr lang="ja-JP"/>
                    </a:p>
                  </a:txBody>
                  <a:tcPr/>
                </a:tc>
                <a:extLst>
                  <a:ext uri="{0D108BD9-81ED-4DB2-BD59-A6C34878D82A}">
                    <a16:rowId xmlns:a16="http://schemas.microsoft.com/office/drawing/2014/main" val="10003"/>
                  </a:ext>
                </a:extLst>
              </a:tr>
              <a:tr h="370025">
                <a:tc>
                  <a:txBody>
                    <a:bodyPr/>
                    <a:lstStyle/>
                    <a:p>
                      <a:pPr marL="0" marR="0" lvl="0" indent="0" algn="l" rtl="0">
                        <a:lnSpc>
                          <a:spcPct val="120000"/>
                        </a:lnSpc>
                        <a:spcBef>
                          <a:spcPts val="0"/>
                        </a:spcBef>
                        <a:spcAft>
                          <a:spcPts val="500"/>
                        </a:spcAft>
                        <a:buClr>
                          <a:srgbClr val="000000"/>
                        </a:buClr>
                        <a:buSzPts val="1000"/>
                        <a:buFont typeface="Arial"/>
                        <a:buNone/>
                      </a:pPr>
                      <a:r>
                        <a:rPr lang="ja-JP" sz="1100" u="none" strike="noStrike" cap="none"/>
                        <a:t>分類</a:t>
                      </a:r>
                      <a:endParaRPr sz="1100" u="none" strike="noStrike" cap="none"/>
                    </a:p>
                  </a:txBody>
                  <a:tcPr marL="91425" marR="91425" marT="91425" marB="91425"/>
                </a:tc>
                <a:tc>
                  <a:txBody>
                    <a:bodyPr/>
                    <a:lstStyle/>
                    <a:p>
                      <a:pPr marL="0" marR="0" lvl="0" indent="0" algn="l" rtl="0">
                        <a:lnSpc>
                          <a:spcPct val="120000"/>
                        </a:lnSpc>
                        <a:spcBef>
                          <a:spcPts val="0"/>
                        </a:spcBef>
                        <a:spcAft>
                          <a:spcPts val="0"/>
                        </a:spcAft>
                        <a:buClr>
                          <a:schemeClr val="dk1"/>
                        </a:buClr>
                        <a:buSzPts val="1100"/>
                        <a:buFont typeface="Arial"/>
                        <a:buNone/>
                      </a:pPr>
                      <a:r>
                        <a:rPr lang="ja-JP" sz="1100" b="1" u="none" strike="noStrike" cap="none"/>
                        <a:t>登録</a:t>
                      </a:r>
                      <a:r>
                        <a:rPr lang="ja-JP" sz="1100" u="none" strike="noStrike" cap="none"/>
                        <a:t>：分類を登録できます。</a:t>
                      </a:r>
                      <a:br>
                        <a:rPr lang="ja-JP" sz="1100" u="none" strike="noStrike" cap="none"/>
                      </a:br>
                      <a:r>
                        <a:rPr lang="ja-JP" sz="1100" b="1" u="none" strike="noStrike" cap="none"/>
                        <a:t>閲覧</a:t>
                      </a:r>
                      <a:r>
                        <a:rPr lang="ja-JP" sz="1100" u="none" strike="noStrike" cap="none"/>
                        <a:t>：登録済みの分類を閲覧できます。</a:t>
                      </a:r>
                      <a:br>
                        <a:rPr lang="ja-JP" sz="1100" u="none" strike="noStrike" cap="none"/>
                      </a:br>
                      <a:r>
                        <a:rPr lang="ja-JP" sz="1100" b="1" u="none" strike="noStrike" cap="none"/>
                        <a:t>更新</a:t>
                      </a:r>
                      <a:r>
                        <a:rPr lang="ja-JP" sz="1100" u="none" strike="noStrike" cap="none"/>
                        <a:t>：登録済みの分類を編集できます。</a:t>
                      </a:r>
                      <a:br>
                        <a:rPr lang="ja-JP" sz="1100" u="none" strike="noStrike" cap="none"/>
                      </a:br>
                      <a:r>
                        <a:rPr lang="ja-JP" sz="1100" b="1" u="none" strike="noStrike" cap="none"/>
                        <a:t>削除</a:t>
                      </a:r>
                      <a:r>
                        <a:rPr lang="ja-JP" sz="1100" u="none" strike="noStrike" cap="none"/>
                        <a:t>：登録済みの分類を削除できます。</a:t>
                      </a:r>
                      <a:endParaRPr sz="1100" u="none" strike="noStrike" cap="none"/>
                    </a:p>
                    <a:p>
                      <a:pPr marL="0" marR="0" lvl="0" indent="0" algn="l" rtl="0">
                        <a:lnSpc>
                          <a:spcPct val="120000"/>
                        </a:lnSpc>
                        <a:spcBef>
                          <a:spcPts val="500"/>
                        </a:spcBef>
                        <a:spcAft>
                          <a:spcPts val="500"/>
                        </a:spcAft>
                        <a:buClr>
                          <a:srgbClr val="000000"/>
                        </a:buClr>
                        <a:buSzPts val="1000"/>
                        <a:buFont typeface="Arial"/>
                        <a:buNone/>
                      </a:pPr>
                      <a:r>
                        <a:rPr lang="ja-JP" sz="1100" u="none" strike="noStrike" cap="none"/>
                        <a:t>※ 分類の閲覧権限が無い場合、その他の権限の有無に関わらず、分類を利用するすべての機能が閲覧できません。</a:t>
                      </a:r>
                      <a:endParaRPr sz="1100" u="none" strike="noStrike" cap="none"/>
                    </a:p>
                  </a:txBody>
                  <a:tcPr marL="91425" marR="91425" marT="91425" marB="91425"/>
                </a:tc>
                <a:extLst>
                  <a:ext uri="{0D108BD9-81ED-4DB2-BD59-A6C34878D82A}">
                    <a16:rowId xmlns:a16="http://schemas.microsoft.com/office/drawing/2014/main" val="10004"/>
                  </a:ext>
                </a:extLst>
              </a:tr>
              <a:tr h="436700">
                <a:tc>
                  <a:txBody>
                    <a:bodyPr/>
                    <a:lstStyle/>
                    <a:p>
                      <a:pPr marL="0" marR="0" lvl="0" indent="0" algn="l" rtl="0">
                        <a:lnSpc>
                          <a:spcPct val="120000"/>
                        </a:lnSpc>
                        <a:spcBef>
                          <a:spcPts val="0"/>
                        </a:spcBef>
                        <a:spcAft>
                          <a:spcPts val="500"/>
                        </a:spcAft>
                        <a:buClr>
                          <a:srgbClr val="000000"/>
                        </a:buClr>
                        <a:buSzPts val="1000"/>
                        <a:buFont typeface="Arial"/>
                        <a:buNone/>
                      </a:pPr>
                      <a:r>
                        <a:rPr lang="ja-JP" sz="1100" u="none" strike="noStrike" cap="none"/>
                        <a:t>項目</a:t>
                      </a:r>
                      <a:endParaRPr sz="1100" u="none" strike="noStrike" cap="none"/>
                    </a:p>
                  </a:txBody>
                  <a:tcPr marL="91425" marR="91425" marT="91425" marB="91425"/>
                </a:tc>
                <a:tc>
                  <a:txBody>
                    <a:bodyPr/>
                    <a:lstStyle/>
                    <a:p>
                      <a:pPr marL="0" marR="0" lvl="0" indent="0" algn="l" rtl="0">
                        <a:lnSpc>
                          <a:spcPct val="120000"/>
                        </a:lnSpc>
                        <a:spcBef>
                          <a:spcPts val="0"/>
                        </a:spcBef>
                        <a:spcAft>
                          <a:spcPts val="0"/>
                        </a:spcAft>
                        <a:buClr>
                          <a:srgbClr val="000000"/>
                        </a:buClr>
                        <a:buSzPts val="1000"/>
                        <a:buFont typeface="Arial"/>
                        <a:buNone/>
                      </a:pPr>
                      <a:r>
                        <a:rPr lang="ja-JP" sz="1100" u="none" strike="noStrike" cap="none"/>
                        <a:t>工数分類で登録した分類が表示されます。</a:t>
                      </a:r>
                      <a:br>
                        <a:rPr lang="ja-JP" sz="1100" u="none" strike="noStrike" cap="none"/>
                      </a:br>
                      <a:r>
                        <a:rPr lang="ja-JP" sz="1100" u="none" strike="noStrike" cap="none"/>
                        <a:t>分類ごとに工数項目に関する権限を設定します。</a:t>
                      </a:r>
                      <a:endParaRPr sz="1100" u="none" strike="noStrike" cap="none"/>
                    </a:p>
                    <a:p>
                      <a:pPr marL="0" marR="0" lvl="0" indent="0" algn="l" rtl="0">
                        <a:lnSpc>
                          <a:spcPct val="120000"/>
                        </a:lnSpc>
                        <a:spcBef>
                          <a:spcPts val="500"/>
                        </a:spcBef>
                        <a:spcAft>
                          <a:spcPts val="500"/>
                        </a:spcAft>
                        <a:buClr>
                          <a:srgbClr val="000000"/>
                        </a:buClr>
                        <a:buSzPts val="1000"/>
                        <a:buFont typeface="Arial"/>
                        <a:buNone/>
                      </a:pPr>
                      <a:r>
                        <a:rPr lang="ja-JP" sz="1100" b="1" u="none" strike="noStrike" cap="none"/>
                        <a:t>登録</a:t>
                      </a:r>
                      <a:r>
                        <a:rPr lang="ja-JP" sz="1100" u="none" strike="noStrike" cap="none"/>
                        <a:t>：工数項目を登録できます。</a:t>
                      </a:r>
                      <a:br>
                        <a:rPr lang="ja-JP" sz="1100" u="none" strike="noStrike" cap="none"/>
                      </a:br>
                      <a:r>
                        <a:rPr lang="ja-JP" sz="1100" b="1" u="none" strike="noStrike" cap="none"/>
                        <a:t>閲覧</a:t>
                      </a:r>
                      <a:r>
                        <a:rPr lang="ja-JP" sz="1100" u="none" strike="noStrike" cap="none"/>
                        <a:t>：登録済みの工数項目を閲覧できます。</a:t>
                      </a:r>
                      <a:br>
                        <a:rPr lang="ja-JP" sz="1100" u="none" strike="noStrike" cap="none"/>
                      </a:br>
                      <a:r>
                        <a:rPr lang="ja-JP" sz="1100" b="1" u="none" strike="noStrike" cap="none"/>
                        <a:t>更新</a:t>
                      </a:r>
                      <a:r>
                        <a:rPr lang="ja-JP" sz="1100" u="none" strike="noStrike" cap="none"/>
                        <a:t>：登録済みの工数項目を編集できます。</a:t>
                      </a:r>
                      <a:br>
                        <a:rPr lang="ja-JP" sz="1100" u="none" strike="noStrike" cap="none"/>
                      </a:br>
                      <a:r>
                        <a:rPr lang="ja-JP" sz="1100" b="1" u="none" strike="noStrike" cap="none"/>
                        <a:t>削除</a:t>
                      </a:r>
                      <a:r>
                        <a:rPr lang="ja-JP" sz="1100" u="none" strike="noStrike" cap="none"/>
                        <a:t>：登録済みの工数項目を削除できます。</a:t>
                      </a:r>
                      <a:endParaRPr sz="1100" u="none" strike="noStrike" cap="none"/>
                    </a:p>
                  </a:txBody>
                  <a:tcPr marL="91425" marR="91425" marT="91425" marB="91425"/>
                </a:tc>
                <a:extLst>
                  <a:ext uri="{0D108BD9-81ED-4DB2-BD59-A6C34878D82A}">
                    <a16:rowId xmlns:a16="http://schemas.microsoft.com/office/drawing/2014/main" val="10005"/>
                  </a:ext>
                </a:extLst>
              </a:tr>
              <a:tr h="436700">
                <a:tc>
                  <a:txBody>
                    <a:bodyPr/>
                    <a:lstStyle/>
                    <a:p>
                      <a:pPr marL="0" marR="0" lvl="0" indent="0" algn="l" rtl="0">
                        <a:lnSpc>
                          <a:spcPct val="120000"/>
                        </a:lnSpc>
                        <a:spcBef>
                          <a:spcPts val="0"/>
                        </a:spcBef>
                        <a:spcAft>
                          <a:spcPts val="500"/>
                        </a:spcAft>
                        <a:buClr>
                          <a:srgbClr val="000000"/>
                        </a:buClr>
                        <a:buSzPts val="1000"/>
                        <a:buFont typeface="Arial"/>
                        <a:buNone/>
                      </a:pPr>
                      <a:r>
                        <a:rPr lang="ja-JP" sz="1100" u="none" strike="noStrike" cap="none"/>
                        <a:t>実績</a:t>
                      </a:r>
                      <a:endParaRPr sz="1100" u="none" strike="noStrike" cap="none"/>
                    </a:p>
                  </a:txBody>
                  <a:tcPr marL="91425" marR="91425" marT="91425" marB="91425"/>
                </a:tc>
                <a:tc>
                  <a:txBody>
                    <a:bodyPr/>
                    <a:lstStyle/>
                    <a:p>
                      <a:pPr marL="0" marR="0" lvl="0" indent="0" algn="l" rtl="0">
                        <a:lnSpc>
                          <a:spcPct val="120000"/>
                        </a:lnSpc>
                        <a:spcBef>
                          <a:spcPts val="0"/>
                        </a:spcBef>
                        <a:spcAft>
                          <a:spcPts val="500"/>
                        </a:spcAft>
                        <a:buClr>
                          <a:srgbClr val="000000"/>
                        </a:buClr>
                        <a:buSzPts val="1000"/>
                        <a:buFont typeface="Arial"/>
                        <a:buNone/>
                      </a:pPr>
                      <a:r>
                        <a:rPr lang="ja-JP" sz="1100" b="1" u="none" strike="noStrike" cap="none"/>
                        <a:t>閲覧</a:t>
                      </a:r>
                      <a:r>
                        <a:rPr lang="ja-JP" sz="1100" u="none" strike="noStrike" cap="none"/>
                        <a:t>：管理グループに所属するスタッフの実績を閲覧できます。</a:t>
                      </a:r>
                      <a:endParaRPr sz="1100" u="none" strike="noStrike" cap="none"/>
                    </a:p>
                  </a:txBody>
                  <a:tcPr marL="91425" marR="91425" marT="91425" marB="91425"/>
                </a:tc>
                <a:extLst>
                  <a:ext uri="{0D108BD9-81ED-4DB2-BD59-A6C34878D82A}">
                    <a16:rowId xmlns:a16="http://schemas.microsoft.com/office/drawing/2014/main" val="10006"/>
                  </a:ext>
                </a:extLst>
              </a:tr>
              <a:tr h="436700">
                <a:tc>
                  <a:txBody>
                    <a:bodyPr/>
                    <a:lstStyle/>
                    <a:p>
                      <a:pPr marL="0" marR="0" lvl="0" indent="0" algn="l" rtl="0">
                        <a:lnSpc>
                          <a:spcPct val="120000"/>
                        </a:lnSpc>
                        <a:spcBef>
                          <a:spcPts val="0"/>
                        </a:spcBef>
                        <a:spcAft>
                          <a:spcPts val="500"/>
                        </a:spcAft>
                        <a:buClr>
                          <a:srgbClr val="000000"/>
                        </a:buClr>
                        <a:buSzPts val="1000"/>
                        <a:buFont typeface="Arial"/>
                        <a:buNone/>
                      </a:pPr>
                      <a:r>
                        <a:rPr lang="ja-JP" sz="1100" u="none" strike="noStrike" cap="none"/>
                        <a:t>工数集計</a:t>
                      </a:r>
                      <a:endParaRPr sz="1100" u="none" strike="noStrike" cap="none"/>
                    </a:p>
                  </a:txBody>
                  <a:tcPr marL="91425" marR="91425" marT="91425" marB="91425"/>
                </a:tc>
                <a:tc>
                  <a:txBody>
                    <a:bodyPr/>
                    <a:lstStyle/>
                    <a:p>
                      <a:pPr marL="0" marR="0" lvl="0" indent="0" algn="l" rtl="0">
                        <a:lnSpc>
                          <a:spcPct val="120000"/>
                        </a:lnSpc>
                        <a:spcBef>
                          <a:spcPts val="0"/>
                        </a:spcBef>
                        <a:spcAft>
                          <a:spcPts val="0"/>
                        </a:spcAft>
                        <a:buClr>
                          <a:schemeClr val="dk1"/>
                        </a:buClr>
                        <a:buSzPts val="1100"/>
                        <a:buFont typeface="Arial"/>
                        <a:buNone/>
                      </a:pPr>
                      <a:r>
                        <a:rPr lang="ja-JP" sz="1100" b="1" u="none" strike="noStrike" cap="none"/>
                        <a:t>集計</a:t>
                      </a:r>
                      <a:r>
                        <a:rPr lang="ja-JP" sz="1100" u="none" strike="noStrike" cap="none"/>
                        <a:t>：管理グループに所属するスタッフの工数の集計が可能</a:t>
                      </a:r>
                      <a:br>
                        <a:rPr lang="ja-JP" sz="1100" u="none" strike="noStrike" cap="none"/>
                      </a:br>
                      <a:r>
                        <a:rPr lang="ja-JP" sz="1100" b="1" u="none" strike="noStrike" cap="none"/>
                        <a:t>閲覧</a:t>
                      </a:r>
                      <a:r>
                        <a:rPr lang="ja-JP" sz="1100" u="none" strike="noStrike" cap="none"/>
                        <a:t>：集計結果を閲覧することが可能</a:t>
                      </a:r>
                      <a:endParaRPr sz="1100" u="none" strike="noStrike" cap="none"/>
                    </a:p>
                    <a:p>
                      <a:pPr marL="0" marR="0" lvl="0" indent="0" algn="l" rtl="0">
                        <a:lnSpc>
                          <a:spcPct val="120000"/>
                        </a:lnSpc>
                        <a:spcBef>
                          <a:spcPts val="500"/>
                        </a:spcBef>
                        <a:spcAft>
                          <a:spcPts val="0"/>
                        </a:spcAft>
                        <a:buClr>
                          <a:schemeClr val="dk1"/>
                        </a:buClr>
                        <a:buSzPts val="1100"/>
                        <a:buFont typeface="Arial"/>
                        <a:buNone/>
                      </a:pPr>
                      <a:r>
                        <a:rPr lang="ja-JP" sz="1100" u="none" strike="noStrike" cap="none"/>
                        <a:t>※ 工数集計の利用には、集計・閲覧の権限が両方とも必要です。</a:t>
                      </a:r>
                      <a:endParaRPr sz="1100" u="none" strike="noStrike" cap="none"/>
                    </a:p>
                    <a:p>
                      <a:pPr marL="0" marR="0" lvl="0" indent="0" algn="l" rtl="0">
                        <a:lnSpc>
                          <a:spcPct val="120000"/>
                        </a:lnSpc>
                        <a:spcBef>
                          <a:spcPts val="500"/>
                        </a:spcBef>
                        <a:spcAft>
                          <a:spcPts val="500"/>
                        </a:spcAft>
                        <a:buClr>
                          <a:srgbClr val="000000"/>
                        </a:buClr>
                        <a:buSzPts val="1000"/>
                        <a:buFont typeface="Arial"/>
                        <a:buNone/>
                      </a:pPr>
                      <a:r>
                        <a:rPr lang="ja-JP" sz="1100" u="none" strike="noStrike" cap="none"/>
                        <a:t>※ グループ管理者が工数集計を利用する場合、権限の付与に加えて「</a:t>
                      </a:r>
                      <a:r>
                        <a:rPr lang="ja-JP" sz="1100" u="sng" strike="noStrike" cap="none">
                          <a:solidFill>
                            <a:schemeClr val="hlink"/>
                          </a:solidFill>
                          <a:hlinkClick r:id="rId3"/>
                        </a:rPr>
                        <a:t>集計対象</a:t>
                      </a:r>
                      <a:r>
                        <a:rPr lang="ja-JP" sz="1100" u="none" strike="noStrike" cap="none"/>
                        <a:t>」の登録が必要です。</a:t>
                      </a:r>
                      <a:endParaRPr sz="1100" u="none" strike="noStrike" cap="none"/>
                    </a:p>
                  </a:txBody>
                  <a:tcPr marL="91425" marR="91425" marT="91425" marB="91425"/>
                </a:tc>
                <a:extLst>
                  <a:ext uri="{0D108BD9-81ED-4DB2-BD59-A6C34878D82A}">
                    <a16:rowId xmlns:a16="http://schemas.microsoft.com/office/drawing/2014/main" val="10007"/>
                  </a:ext>
                </a:extLst>
              </a:tr>
              <a:tr h="436700">
                <a:tc>
                  <a:txBody>
                    <a:bodyPr/>
                    <a:lstStyle/>
                    <a:p>
                      <a:pPr marL="0" marR="0" lvl="0" indent="0" algn="l" rtl="0">
                        <a:lnSpc>
                          <a:spcPct val="120000"/>
                        </a:lnSpc>
                        <a:spcBef>
                          <a:spcPts val="0"/>
                        </a:spcBef>
                        <a:spcAft>
                          <a:spcPts val="500"/>
                        </a:spcAft>
                        <a:buClr>
                          <a:srgbClr val="000000"/>
                        </a:buClr>
                        <a:buSzPts val="1000"/>
                        <a:buFont typeface="Arial"/>
                        <a:buNone/>
                      </a:pPr>
                      <a:r>
                        <a:rPr lang="ja-JP" sz="1100" u="none" strike="noStrike" cap="none"/>
                        <a:t>工数管理対象</a:t>
                      </a:r>
                      <a:endParaRPr sz="1100" u="none" strike="noStrike" cap="none"/>
                    </a:p>
                  </a:txBody>
                  <a:tcPr marL="91425" marR="91425" marT="91425" marB="91425"/>
                </a:tc>
                <a:tc>
                  <a:txBody>
                    <a:bodyPr/>
                    <a:lstStyle/>
                    <a:p>
                      <a:pPr marL="0" marR="0" lvl="0" indent="0" algn="l" rtl="0">
                        <a:lnSpc>
                          <a:spcPct val="120000"/>
                        </a:lnSpc>
                        <a:spcBef>
                          <a:spcPts val="0"/>
                        </a:spcBef>
                        <a:spcAft>
                          <a:spcPts val="500"/>
                        </a:spcAft>
                        <a:buClr>
                          <a:srgbClr val="000000"/>
                        </a:buClr>
                        <a:buSzPts val="1000"/>
                        <a:buFont typeface="Arial"/>
                        <a:buNone/>
                      </a:pPr>
                      <a:r>
                        <a:rPr lang="ja-JP" sz="1100" b="1" u="none" strike="noStrike" cap="none"/>
                        <a:t>登録</a:t>
                      </a:r>
                      <a:r>
                        <a:rPr lang="ja-JP" sz="1100" u="none" strike="noStrike" cap="none"/>
                        <a:t>：管理対象を登録できます。</a:t>
                      </a:r>
                      <a:br>
                        <a:rPr lang="ja-JP" sz="1100" u="none" strike="noStrike" cap="none"/>
                      </a:br>
                      <a:r>
                        <a:rPr lang="ja-JP" sz="1100" b="1" u="none" strike="noStrike" cap="none"/>
                        <a:t>閲覧</a:t>
                      </a:r>
                      <a:r>
                        <a:rPr lang="ja-JP" sz="1100" u="none" strike="noStrike" cap="none"/>
                        <a:t>：登録済みの管理対象を閲覧できます。</a:t>
                      </a:r>
                      <a:br>
                        <a:rPr lang="ja-JP" sz="1100" u="none" strike="noStrike" cap="none"/>
                      </a:br>
                      <a:r>
                        <a:rPr lang="ja-JP" sz="1100" b="1" u="none" strike="noStrike" cap="none"/>
                        <a:t>更新</a:t>
                      </a:r>
                      <a:r>
                        <a:rPr lang="ja-JP" sz="1100" u="none" strike="noStrike" cap="none"/>
                        <a:t>：登録済みの管理対象を編集できます。</a:t>
                      </a:r>
                      <a:br>
                        <a:rPr lang="ja-JP" sz="1100" u="none" strike="noStrike" cap="none"/>
                      </a:br>
                      <a:r>
                        <a:rPr lang="ja-JP" sz="1100" b="1" u="none" strike="noStrike" cap="none"/>
                        <a:t>削除</a:t>
                      </a:r>
                      <a:r>
                        <a:rPr lang="ja-JP" sz="1100" u="none" strike="noStrike" cap="none"/>
                        <a:t>：登録済みの管理対象を削除できます。</a:t>
                      </a:r>
                      <a:endParaRPr sz="1100" u="none" strike="noStrike" cap="none"/>
                    </a:p>
                  </a:txBody>
                  <a:tcPr marL="91425" marR="91425" marT="91425" marB="91425"/>
                </a:tc>
                <a:extLst>
                  <a:ext uri="{0D108BD9-81ED-4DB2-BD59-A6C34878D82A}">
                    <a16:rowId xmlns:a16="http://schemas.microsoft.com/office/drawing/2014/main" val="10008"/>
                  </a:ext>
                </a:extLst>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grpSp>
        <p:nvGrpSpPr>
          <p:cNvPr id="1205" name="Google Shape;1205;g30b5205b9a2_0_146"/>
          <p:cNvGrpSpPr/>
          <p:nvPr/>
        </p:nvGrpSpPr>
        <p:grpSpPr>
          <a:xfrm>
            <a:off x="-2" y="348613"/>
            <a:ext cx="6857832" cy="57862"/>
            <a:chOff x="276445" y="1127055"/>
            <a:chExt cx="6241201" cy="45085"/>
          </a:xfrm>
        </p:grpSpPr>
        <p:cxnSp>
          <p:nvCxnSpPr>
            <p:cNvPr id="1206" name="Google Shape;1206;g30b5205b9a2_0_146"/>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1207" name="Google Shape;1207;g30b5205b9a2_0_146"/>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1208" name="Google Shape;1208;g30b5205b9a2_0_146"/>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71</a:t>
            </a:fld>
            <a:endParaRPr/>
          </a:p>
        </p:txBody>
      </p:sp>
      <p:sp>
        <p:nvSpPr>
          <p:cNvPr id="1209" name="Google Shape;1209;g30b5205b9a2_0_146"/>
          <p:cNvSpPr txBox="1">
            <a:spLocks noGrp="1"/>
          </p:cNvSpPr>
          <p:nvPr>
            <p:ph type="title"/>
          </p:nvPr>
        </p:nvSpPr>
        <p:spPr>
          <a:xfrm>
            <a:off x="359994" y="526817"/>
            <a:ext cx="6241200" cy="369300"/>
          </a:xfrm>
          <a:prstGeom prst="rect">
            <a:avLst/>
          </a:prstGeom>
          <a:noFill/>
          <a:ln>
            <a:noFill/>
          </a:ln>
        </p:spPr>
        <p:txBody>
          <a:bodyPr spcFirstLastPara="1" wrap="square" lIns="91425" tIns="45700" rIns="91425" bIns="45700" anchor="b" anchorCtr="0">
            <a:sp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４．グループ管理者が利用する場合</a:t>
            </a:r>
            <a:endParaRPr sz="1800" b="1">
              <a:latin typeface="Arial"/>
              <a:ea typeface="Arial"/>
              <a:cs typeface="Arial"/>
              <a:sym typeface="Arial"/>
            </a:endParaRPr>
          </a:p>
        </p:txBody>
      </p:sp>
      <p:cxnSp>
        <p:nvCxnSpPr>
          <p:cNvPr id="1210" name="Google Shape;1210;g30b5205b9a2_0_146"/>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1211" name="Google Shape;1211;g30b5205b9a2_0_146"/>
          <p:cNvSpPr txBox="1"/>
          <p:nvPr/>
        </p:nvSpPr>
        <p:spPr>
          <a:xfrm>
            <a:off x="369150" y="1032475"/>
            <a:ext cx="6119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500"/>
              </a:spcAft>
              <a:buClr>
                <a:srgbClr val="7F7F7F"/>
              </a:buClr>
              <a:buSzPts val="1050"/>
              <a:buFont typeface="Calibri"/>
              <a:buNone/>
            </a:pPr>
            <a:r>
              <a:rPr lang="ja-JP" sz="1100" b="1">
                <a:solidFill>
                  <a:schemeClr val="dk1"/>
                </a:solidFill>
              </a:rPr>
              <a:t>3. 登録完了</a:t>
            </a:r>
            <a:endParaRPr sz="1100" b="1" i="0" u="none" strike="noStrike" cap="none">
              <a:solidFill>
                <a:srgbClr val="000000"/>
              </a:solidFill>
            </a:endParaRPr>
          </a:p>
        </p:txBody>
      </p:sp>
      <p:sp>
        <p:nvSpPr>
          <p:cNvPr id="1212" name="Google Shape;1212;g30b5205b9a2_0_146"/>
          <p:cNvSpPr txBox="1"/>
          <p:nvPr/>
        </p:nvSpPr>
        <p:spPr>
          <a:xfrm>
            <a:off x="369150" y="2417069"/>
            <a:ext cx="6119700" cy="2616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500"/>
              </a:spcAft>
              <a:buClr>
                <a:schemeClr val="dk1"/>
              </a:buClr>
              <a:buSzPts val="1100"/>
              <a:buFont typeface="Arial"/>
              <a:buNone/>
            </a:pPr>
            <a:r>
              <a:rPr lang="ja-JP" sz="1100">
                <a:solidFill>
                  <a:schemeClr val="dk1"/>
                </a:solidFill>
              </a:rPr>
              <a:t>登録した管理者権限が一覧で表示されます。</a:t>
            </a:r>
            <a:endParaRPr sz="1100">
              <a:solidFill>
                <a:schemeClr val="dk1"/>
              </a:solidFill>
            </a:endParaRPr>
          </a:p>
        </p:txBody>
      </p:sp>
      <p:graphicFrame>
        <p:nvGraphicFramePr>
          <p:cNvPr id="1213" name="Google Shape;1213;g30b5205b9a2_0_146"/>
          <p:cNvGraphicFramePr/>
          <p:nvPr/>
        </p:nvGraphicFramePr>
        <p:xfrm>
          <a:off x="369150" y="2753700"/>
          <a:ext cx="3000000" cy="3000000"/>
        </p:xfrm>
        <a:graphic>
          <a:graphicData uri="http://schemas.openxmlformats.org/drawingml/2006/table">
            <a:tbl>
              <a:tblPr>
                <a:noFill/>
                <a:tableStyleId>{217FE3F6-2F40-4425-9D4F-AE7FD7EA551A}</a:tableStyleId>
              </a:tblPr>
              <a:tblGrid>
                <a:gridCol w="1190050">
                  <a:extLst>
                    <a:ext uri="{9D8B030D-6E8A-4147-A177-3AD203B41FA5}">
                      <a16:colId xmlns:a16="http://schemas.microsoft.com/office/drawing/2014/main" val="20000"/>
                    </a:ext>
                  </a:extLst>
                </a:gridCol>
                <a:gridCol w="4929650">
                  <a:extLst>
                    <a:ext uri="{9D8B030D-6E8A-4147-A177-3AD203B41FA5}">
                      <a16:colId xmlns:a16="http://schemas.microsoft.com/office/drawing/2014/main" val="20001"/>
                    </a:ext>
                  </a:extLst>
                </a:gridCol>
              </a:tblGrid>
              <a:tr h="261100">
                <a:tc>
                  <a:txBody>
                    <a:bodyPr/>
                    <a:lstStyle/>
                    <a:p>
                      <a:pPr marL="0" lvl="0" indent="0" algn="ctr" rtl="0">
                        <a:lnSpc>
                          <a:spcPct val="115000"/>
                        </a:lnSpc>
                        <a:spcBef>
                          <a:spcPts val="0"/>
                        </a:spcBef>
                        <a:spcAft>
                          <a:spcPts val="300"/>
                        </a:spcAft>
                        <a:buNone/>
                      </a:pPr>
                      <a:r>
                        <a:rPr lang="ja-JP" sz="1100"/>
                        <a:t>画面表示</a:t>
                      </a:r>
                      <a:endParaRPr sz="1100"/>
                    </a:p>
                  </a:txBody>
                  <a:tcPr marL="91425" marR="91425" marT="91425" marB="91425">
                    <a:solidFill>
                      <a:srgbClr val="CFE2F3"/>
                    </a:solidFill>
                  </a:tcPr>
                </a:tc>
                <a:tc>
                  <a:txBody>
                    <a:bodyPr/>
                    <a:lstStyle/>
                    <a:p>
                      <a:pPr marL="0" lvl="0" indent="0" algn="ctr" rtl="0">
                        <a:lnSpc>
                          <a:spcPct val="115000"/>
                        </a:lnSpc>
                        <a:spcBef>
                          <a:spcPts val="0"/>
                        </a:spcBef>
                        <a:spcAft>
                          <a:spcPts val="300"/>
                        </a:spcAft>
                        <a:buNone/>
                      </a:pPr>
                      <a:r>
                        <a:rPr lang="ja-JP" sz="1100"/>
                        <a:t>説明</a:t>
                      </a:r>
                      <a:endParaRPr sz="1100"/>
                    </a:p>
                  </a:txBody>
                  <a:tcPr marL="91425" marR="91425" marT="91425" marB="91425">
                    <a:solidFill>
                      <a:srgbClr val="CFE2F3"/>
                    </a:solidFill>
                  </a:tcPr>
                </a:tc>
                <a:extLst>
                  <a:ext uri="{0D108BD9-81ED-4DB2-BD59-A6C34878D82A}">
                    <a16:rowId xmlns:a16="http://schemas.microsoft.com/office/drawing/2014/main" val="10000"/>
                  </a:ext>
                </a:extLst>
              </a:tr>
              <a:tr h="422675">
                <a:tc>
                  <a:txBody>
                    <a:bodyPr/>
                    <a:lstStyle/>
                    <a:p>
                      <a:pPr marL="0" lvl="0" indent="0" algn="l" rtl="0">
                        <a:lnSpc>
                          <a:spcPct val="120000"/>
                        </a:lnSpc>
                        <a:spcBef>
                          <a:spcPts val="0"/>
                        </a:spcBef>
                        <a:spcAft>
                          <a:spcPts val="500"/>
                        </a:spcAft>
                        <a:buNone/>
                      </a:pPr>
                      <a:r>
                        <a:rPr lang="ja-JP" sz="1100"/>
                        <a:t>コード</a:t>
                      </a:r>
                      <a:endParaRPr sz="1100"/>
                    </a:p>
                  </a:txBody>
                  <a:tcPr marL="91425" marR="91425" marT="91425" marB="91425"/>
                </a:tc>
                <a:tc>
                  <a:txBody>
                    <a:bodyPr/>
                    <a:lstStyle/>
                    <a:p>
                      <a:pPr marL="0" lvl="0" indent="0" algn="l" rtl="0">
                        <a:lnSpc>
                          <a:spcPct val="120000"/>
                        </a:lnSpc>
                        <a:spcBef>
                          <a:spcPts val="0"/>
                        </a:spcBef>
                        <a:spcAft>
                          <a:spcPts val="500"/>
                        </a:spcAft>
                        <a:buNone/>
                      </a:pPr>
                      <a:r>
                        <a:rPr lang="ja-JP" sz="1100"/>
                        <a:t>管理者権限のコードを表示します。</a:t>
                      </a:r>
                      <a:br>
                        <a:rPr lang="ja-JP" sz="1100"/>
                      </a:br>
                      <a:r>
                        <a:rPr lang="ja-JP" sz="1100"/>
                        <a:t>「コピー」をクリックすると、コードをコピーします。</a:t>
                      </a:r>
                      <a:endParaRPr sz="1100"/>
                    </a:p>
                  </a:txBody>
                  <a:tcPr marL="91425" marR="91425" marT="91425" marB="91425"/>
                </a:tc>
                <a:extLst>
                  <a:ext uri="{0D108BD9-81ED-4DB2-BD59-A6C34878D82A}">
                    <a16:rowId xmlns:a16="http://schemas.microsoft.com/office/drawing/2014/main" val="10001"/>
                  </a:ext>
                </a:extLst>
              </a:tr>
              <a:tr h="422675">
                <a:tc>
                  <a:txBody>
                    <a:bodyPr/>
                    <a:lstStyle/>
                    <a:p>
                      <a:pPr marL="0" lvl="0" indent="0" algn="l" rtl="0">
                        <a:lnSpc>
                          <a:spcPct val="120000"/>
                        </a:lnSpc>
                        <a:spcBef>
                          <a:spcPts val="0"/>
                        </a:spcBef>
                        <a:spcAft>
                          <a:spcPts val="500"/>
                        </a:spcAft>
                        <a:buNone/>
                      </a:pPr>
                      <a:r>
                        <a:rPr lang="ja-JP" sz="1100"/>
                        <a:t>名称</a:t>
                      </a:r>
                      <a:endParaRPr sz="1100"/>
                    </a:p>
                  </a:txBody>
                  <a:tcPr marL="91425" marR="91425" marT="91425" marB="91425"/>
                </a:tc>
                <a:tc>
                  <a:txBody>
                    <a:bodyPr/>
                    <a:lstStyle/>
                    <a:p>
                      <a:pPr marL="0" lvl="0" indent="0" algn="l" rtl="0">
                        <a:lnSpc>
                          <a:spcPct val="120000"/>
                        </a:lnSpc>
                        <a:spcBef>
                          <a:spcPts val="0"/>
                        </a:spcBef>
                        <a:spcAft>
                          <a:spcPts val="500"/>
                        </a:spcAft>
                        <a:buNone/>
                      </a:pPr>
                      <a:r>
                        <a:rPr lang="ja-JP" sz="1100"/>
                        <a:t>管理者権限の名称を表示します。</a:t>
                      </a:r>
                      <a:br>
                        <a:rPr lang="ja-JP" sz="1100"/>
                      </a:br>
                      <a:r>
                        <a:rPr lang="ja-JP" sz="1100"/>
                        <a:t>クリックすると、編集画面に移動します。</a:t>
                      </a:r>
                      <a:endParaRPr sz="1100"/>
                    </a:p>
                  </a:txBody>
                  <a:tcPr marL="91425" marR="91425" marT="91425" marB="91425"/>
                </a:tc>
                <a:extLst>
                  <a:ext uri="{0D108BD9-81ED-4DB2-BD59-A6C34878D82A}">
                    <a16:rowId xmlns:a16="http://schemas.microsoft.com/office/drawing/2014/main" val="10002"/>
                  </a:ext>
                </a:extLst>
              </a:tr>
              <a:tr h="273500">
                <a:tc>
                  <a:txBody>
                    <a:bodyPr/>
                    <a:lstStyle/>
                    <a:p>
                      <a:pPr marL="0" lvl="0" indent="0" algn="l" rtl="0">
                        <a:lnSpc>
                          <a:spcPct val="120000"/>
                        </a:lnSpc>
                        <a:spcBef>
                          <a:spcPts val="0"/>
                        </a:spcBef>
                        <a:spcAft>
                          <a:spcPts val="500"/>
                        </a:spcAft>
                        <a:buNone/>
                      </a:pPr>
                      <a:r>
                        <a:rPr lang="ja-JP" sz="1100"/>
                        <a:t>複製</a:t>
                      </a:r>
                      <a:endParaRPr sz="1100"/>
                    </a:p>
                  </a:txBody>
                  <a:tcPr marL="91425" marR="91425" marT="91425" marB="91425"/>
                </a:tc>
                <a:tc>
                  <a:txBody>
                    <a:bodyPr/>
                    <a:lstStyle/>
                    <a:p>
                      <a:pPr marL="0" lvl="0" indent="0" algn="l" rtl="0">
                        <a:lnSpc>
                          <a:spcPct val="120000"/>
                        </a:lnSpc>
                        <a:spcBef>
                          <a:spcPts val="0"/>
                        </a:spcBef>
                        <a:spcAft>
                          <a:spcPts val="500"/>
                        </a:spcAft>
                        <a:buNone/>
                      </a:pPr>
                      <a:r>
                        <a:rPr lang="ja-JP" sz="1100"/>
                        <a:t>登録内容を複製して新規登録画面に移動します。</a:t>
                      </a:r>
                      <a:endParaRPr sz="1100"/>
                    </a:p>
                  </a:txBody>
                  <a:tcPr marL="91425" marR="91425" marT="91425" marB="91425"/>
                </a:tc>
                <a:extLst>
                  <a:ext uri="{0D108BD9-81ED-4DB2-BD59-A6C34878D82A}">
                    <a16:rowId xmlns:a16="http://schemas.microsoft.com/office/drawing/2014/main" val="10003"/>
                  </a:ext>
                </a:extLst>
              </a:tr>
              <a:tr h="571875">
                <a:tc>
                  <a:txBody>
                    <a:bodyPr/>
                    <a:lstStyle/>
                    <a:p>
                      <a:pPr marL="0" lvl="0" indent="0" algn="l" rtl="0">
                        <a:lnSpc>
                          <a:spcPct val="120000"/>
                        </a:lnSpc>
                        <a:spcBef>
                          <a:spcPts val="0"/>
                        </a:spcBef>
                        <a:spcAft>
                          <a:spcPts val="500"/>
                        </a:spcAft>
                        <a:buNone/>
                      </a:pPr>
                      <a:r>
                        <a:rPr lang="ja-JP" sz="1100"/>
                        <a:t>削除</a:t>
                      </a:r>
                      <a:endParaRPr sz="1100"/>
                    </a:p>
                  </a:txBody>
                  <a:tcPr marL="91425" marR="91425" marT="91425" marB="91425"/>
                </a:tc>
                <a:tc>
                  <a:txBody>
                    <a:bodyPr/>
                    <a:lstStyle/>
                    <a:p>
                      <a:pPr marL="0" lvl="0" indent="0" algn="l" rtl="0">
                        <a:lnSpc>
                          <a:spcPct val="120000"/>
                        </a:lnSpc>
                        <a:spcBef>
                          <a:spcPts val="0"/>
                        </a:spcBef>
                        <a:spcAft>
                          <a:spcPts val="500"/>
                        </a:spcAft>
                        <a:buNone/>
                      </a:pPr>
                      <a:r>
                        <a:rPr lang="ja-JP" sz="1100"/>
                        <a:t>管理者権限を削除します。</a:t>
                      </a:r>
                      <a:br>
                        <a:rPr lang="ja-JP" sz="1100"/>
                      </a:br>
                      <a:r>
                        <a:rPr lang="ja-JP" sz="1100"/>
                        <a:t>クリックすると確認のダイアログが表示されるので、問題なければ「OK」をクリックして削除を実行してください。</a:t>
                      </a:r>
                      <a:endParaRPr sz="1100"/>
                    </a:p>
                  </a:txBody>
                  <a:tcPr marL="91425" marR="91425" marT="91425" marB="91425"/>
                </a:tc>
                <a:extLst>
                  <a:ext uri="{0D108BD9-81ED-4DB2-BD59-A6C34878D82A}">
                    <a16:rowId xmlns:a16="http://schemas.microsoft.com/office/drawing/2014/main" val="10004"/>
                  </a:ext>
                </a:extLst>
              </a:tr>
              <a:tr h="311275">
                <a:tc>
                  <a:txBody>
                    <a:bodyPr/>
                    <a:lstStyle/>
                    <a:p>
                      <a:pPr marL="0" lvl="0" indent="0" algn="l" rtl="0">
                        <a:lnSpc>
                          <a:spcPct val="120000"/>
                        </a:lnSpc>
                        <a:spcBef>
                          <a:spcPts val="0"/>
                        </a:spcBef>
                        <a:spcAft>
                          <a:spcPts val="500"/>
                        </a:spcAft>
                        <a:buNone/>
                      </a:pPr>
                      <a:r>
                        <a:rPr lang="ja-JP" sz="1100"/>
                        <a:t>最終更新</a:t>
                      </a:r>
                      <a:endParaRPr sz="1100"/>
                    </a:p>
                  </a:txBody>
                  <a:tcPr marL="91425" marR="91425" marT="91425" marB="91425"/>
                </a:tc>
                <a:tc>
                  <a:txBody>
                    <a:bodyPr/>
                    <a:lstStyle/>
                    <a:p>
                      <a:pPr marL="0" lvl="0" indent="0" algn="l" rtl="0">
                        <a:lnSpc>
                          <a:spcPct val="120000"/>
                        </a:lnSpc>
                        <a:spcBef>
                          <a:spcPts val="0"/>
                        </a:spcBef>
                        <a:spcAft>
                          <a:spcPts val="500"/>
                        </a:spcAft>
                        <a:buNone/>
                      </a:pPr>
                      <a:r>
                        <a:rPr lang="ja-JP" sz="1100"/>
                        <a:t>最終更新日時と更新者（全権限管理者・グループ管理者）を表示します。</a:t>
                      </a:r>
                      <a:endParaRPr sz="1100"/>
                    </a:p>
                  </a:txBody>
                  <a:tcPr marL="91425" marR="91425" marT="91425" marB="91425"/>
                </a:tc>
                <a:extLst>
                  <a:ext uri="{0D108BD9-81ED-4DB2-BD59-A6C34878D82A}">
                    <a16:rowId xmlns:a16="http://schemas.microsoft.com/office/drawing/2014/main" val="10005"/>
                  </a:ext>
                </a:extLst>
              </a:tr>
            </a:tbl>
          </a:graphicData>
        </a:graphic>
      </p:graphicFrame>
      <p:pic>
        <p:nvPicPr>
          <p:cNvPr id="1214" name="Google Shape;1214;g30b5205b9a2_0_146"/>
          <p:cNvPicPr preferRelativeResize="0"/>
          <p:nvPr/>
        </p:nvPicPr>
        <p:blipFill>
          <a:blip r:embed="rId3">
            <a:alphaModFix/>
          </a:blip>
          <a:stretch>
            <a:fillRect/>
          </a:stretch>
        </p:blipFill>
        <p:spPr>
          <a:xfrm>
            <a:off x="369149" y="1369106"/>
            <a:ext cx="6119701" cy="972931"/>
          </a:xfrm>
          <a:prstGeom prst="rect">
            <a:avLst/>
          </a:prstGeom>
          <a:noFill/>
          <a:ln>
            <a:noFill/>
          </a:ln>
        </p:spPr>
      </p:pic>
      <p:sp>
        <p:nvSpPr>
          <p:cNvPr id="1215" name="Google Shape;1215;g30b5205b9a2_0_146"/>
          <p:cNvSpPr txBox="1"/>
          <p:nvPr/>
        </p:nvSpPr>
        <p:spPr>
          <a:xfrm>
            <a:off x="369150" y="5776772"/>
            <a:ext cx="6119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500"/>
              </a:spcAft>
              <a:buClr>
                <a:srgbClr val="7F7F7F"/>
              </a:buClr>
              <a:buSzPts val="1050"/>
              <a:buFont typeface="Calibri"/>
              <a:buNone/>
            </a:pPr>
            <a:r>
              <a:rPr lang="ja-JP" sz="1100" b="1">
                <a:solidFill>
                  <a:schemeClr val="dk1"/>
                </a:solidFill>
              </a:rPr>
              <a:t>4. 管理者権限をグループ管理者に適用する</a:t>
            </a:r>
            <a:endParaRPr sz="1100" b="1" i="0" u="none" strike="noStrike" cap="none">
              <a:solidFill>
                <a:srgbClr val="000000"/>
              </a:solidFill>
            </a:endParaRPr>
          </a:p>
        </p:txBody>
      </p:sp>
      <p:sp>
        <p:nvSpPr>
          <p:cNvPr id="1216" name="Google Shape;1216;g30b5205b9a2_0_146"/>
          <p:cNvSpPr txBox="1"/>
          <p:nvPr/>
        </p:nvSpPr>
        <p:spPr>
          <a:xfrm>
            <a:off x="369150" y="7467975"/>
            <a:ext cx="6344100" cy="11385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chemeClr val="dk1"/>
              </a:buClr>
              <a:buSzPts val="1100"/>
              <a:buFont typeface="Arial"/>
              <a:buNone/>
            </a:pPr>
            <a:r>
              <a:rPr lang="ja-JP" sz="1100">
                <a:solidFill>
                  <a:schemeClr val="dk1"/>
                </a:solidFill>
              </a:rPr>
              <a:t>基本情報設定→各種設定→グループ管理者設定</a:t>
            </a:r>
            <a:endParaRPr sz="1100">
              <a:solidFill>
                <a:schemeClr val="dk1"/>
              </a:solidFill>
            </a:endParaRPr>
          </a:p>
          <a:p>
            <a:pPr marL="0" lvl="0" indent="0" algn="l" rtl="0">
              <a:lnSpc>
                <a:spcPct val="120000"/>
              </a:lnSpc>
              <a:spcBef>
                <a:spcPts val="500"/>
              </a:spcBef>
              <a:spcAft>
                <a:spcPts val="500"/>
              </a:spcAft>
              <a:buClr>
                <a:schemeClr val="dk1"/>
              </a:buClr>
              <a:buSzPts val="1100"/>
              <a:buFont typeface="Arial"/>
              <a:buNone/>
            </a:pPr>
            <a:r>
              <a:rPr lang="ja-JP" sz="1100">
                <a:solidFill>
                  <a:schemeClr val="dk1"/>
                </a:solidFill>
              </a:rPr>
              <a:t>作成した管理者権限は、グループ管理者設定から各グループ管理者に適用することで有効に</a:t>
            </a:r>
            <a:br>
              <a:rPr lang="ja-JP" sz="1100">
                <a:solidFill>
                  <a:schemeClr val="dk1"/>
                </a:solidFill>
              </a:rPr>
            </a:br>
            <a:r>
              <a:rPr lang="ja-JP" sz="1100">
                <a:solidFill>
                  <a:schemeClr val="dk1"/>
                </a:solidFill>
              </a:rPr>
              <a:t>なります。</a:t>
            </a:r>
            <a:br>
              <a:rPr lang="ja-JP" sz="1100">
                <a:solidFill>
                  <a:schemeClr val="dk1"/>
                </a:solidFill>
              </a:rPr>
            </a:br>
            <a:r>
              <a:rPr lang="ja-JP" sz="1100">
                <a:solidFill>
                  <a:schemeClr val="dk1"/>
                </a:solidFill>
              </a:rPr>
              <a:t>権限設定タブの「工数管理」欄を開き、「利用可」を選択してください。</a:t>
            </a:r>
            <a:br>
              <a:rPr lang="ja-JP" sz="1100">
                <a:solidFill>
                  <a:schemeClr val="dk1"/>
                </a:solidFill>
              </a:rPr>
            </a:br>
            <a:r>
              <a:rPr lang="ja-JP" sz="1100">
                <a:solidFill>
                  <a:schemeClr val="dk1"/>
                </a:solidFill>
              </a:rPr>
              <a:t>下部のボックスをクリックして付与する管理者権限を選択し、最後に「設定」をクリックします。</a:t>
            </a:r>
            <a:endParaRPr sz="1100">
              <a:solidFill>
                <a:schemeClr val="dk1"/>
              </a:solidFill>
            </a:endParaRPr>
          </a:p>
        </p:txBody>
      </p:sp>
      <p:pic>
        <p:nvPicPr>
          <p:cNvPr id="1217" name="Google Shape;1217;g30b5205b9a2_0_146"/>
          <p:cNvPicPr preferRelativeResize="0"/>
          <p:nvPr/>
        </p:nvPicPr>
        <p:blipFill>
          <a:blip r:embed="rId4">
            <a:alphaModFix/>
          </a:blip>
          <a:stretch>
            <a:fillRect/>
          </a:stretch>
        </p:blipFill>
        <p:spPr>
          <a:xfrm>
            <a:off x="678025" y="6118336"/>
            <a:ext cx="5501949" cy="1269675"/>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grpSp>
        <p:nvGrpSpPr>
          <p:cNvPr id="1222" name="Google Shape;1222;g2a350191da7_0_2"/>
          <p:cNvGrpSpPr/>
          <p:nvPr/>
        </p:nvGrpSpPr>
        <p:grpSpPr>
          <a:xfrm>
            <a:off x="-2" y="348615"/>
            <a:ext cx="6857832" cy="57862"/>
            <a:chOff x="276445" y="1127055"/>
            <a:chExt cx="6241201" cy="45085"/>
          </a:xfrm>
        </p:grpSpPr>
        <p:cxnSp>
          <p:nvCxnSpPr>
            <p:cNvPr id="1223" name="Google Shape;1223;g2a350191da7_0_2"/>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1224" name="Google Shape;1224;g2a350191da7_0_2"/>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1225" name="Google Shape;1225;g2a350191da7_0_2"/>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72</a:t>
            </a:fld>
            <a:endParaRPr/>
          </a:p>
        </p:txBody>
      </p:sp>
      <p:sp>
        <p:nvSpPr>
          <p:cNvPr id="1226" name="Google Shape;1226;g2a350191da7_0_2"/>
          <p:cNvSpPr txBox="1">
            <a:spLocks noGrp="1"/>
          </p:cNvSpPr>
          <p:nvPr>
            <p:ph type="title"/>
          </p:nvPr>
        </p:nvSpPr>
        <p:spPr>
          <a:xfrm>
            <a:off x="359994" y="526817"/>
            <a:ext cx="6241200" cy="369300"/>
          </a:xfrm>
          <a:prstGeom prst="rect">
            <a:avLst/>
          </a:prstGeom>
          <a:noFill/>
          <a:ln>
            <a:noFill/>
          </a:ln>
        </p:spPr>
        <p:txBody>
          <a:bodyPr spcFirstLastPara="1" wrap="square" lIns="91425" tIns="45700" rIns="91425" bIns="45700" anchor="b" anchorCtr="0">
            <a:sp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５．一括登録機能について</a:t>
            </a:r>
            <a:endParaRPr sz="1800" b="1">
              <a:latin typeface="Arial"/>
              <a:ea typeface="Arial"/>
              <a:cs typeface="Arial"/>
              <a:sym typeface="Arial"/>
            </a:endParaRPr>
          </a:p>
        </p:txBody>
      </p:sp>
      <p:cxnSp>
        <p:nvCxnSpPr>
          <p:cNvPr id="1227" name="Google Shape;1227;g2a350191da7_0_2"/>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1228" name="Google Shape;1228;g2a350191da7_0_2"/>
          <p:cNvSpPr txBox="1"/>
          <p:nvPr/>
        </p:nvSpPr>
        <p:spPr>
          <a:xfrm>
            <a:off x="360000" y="986998"/>
            <a:ext cx="6138000" cy="14982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Clr>
                <a:schemeClr val="dk1"/>
              </a:buClr>
              <a:buSzPts val="1100"/>
              <a:buFont typeface="Arial"/>
              <a:buNone/>
            </a:pPr>
            <a:r>
              <a:rPr lang="ja-JP" sz="1100">
                <a:solidFill>
                  <a:schemeClr val="dk1"/>
                </a:solidFill>
              </a:rPr>
              <a:t>工数管理プランの各機能は、CSVファイルをアップロードすることで一括で登録・更新・削除ができます。</a:t>
            </a:r>
            <a:br>
              <a:rPr lang="ja-JP" sz="1100">
                <a:solidFill>
                  <a:schemeClr val="dk1"/>
                </a:solidFill>
              </a:rPr>
            </a:br>
            <a:r>
              <a:rPr lang="ja-JP" sz="1100">
                <a:solidFill>
                  <a:srgbClr val="FF0000"/>
                </a:solidFill>
              </a:rPr>
              <a:t>一括登録機能の中には、一度登録すると一括では削除できないものがあります。</a:t>
            </a:r>
            <a:br>
              <a:rPr lang="ja-JP" sz="1100">
                <a:solidFill>
                  <a:srgbClr val="FF0000"/>
                </a:solidFill>
              </a:rPr>
            </a:br>
            <a:r>
              <a:rPr lang="ja-JP" sz="1100">
                <a:solidFill>
                  <a:srgbClr val="FF0000"/>
                </a:solidFill>
              </a:rPr>
              <a:t>一括登録を実行する前に、データに間違いがないか今一度ご確認ください。</a:t>
            </a:r>
            <a:endParaRPr sz="1100">
              <a:solidFill>
                <a:schemeClr val="dk1"/>
              </a:solidFill>
            </a:endParaRPr>
          </a:p>
          <a:p>
            <a:pPr marL="0" lvl="0" indent="0" algn="l" rtl="0">
              <a:lnSpc>
                <a:spcPct val="120000"/>
              </a:lnSpc>
              <a:spcBef>
                <a:spcPts val="500"/>
              </a:spcBef>
              <a:spcAft>
                <a:spcPts val="0"/>
              </a:spcAft>
              <a:buClr>
                <a:schemeClr val="dk1"/>
              </a:buClr>
              <a:buSzPts val="1100"/>
              <a:buFont typeface="Arial"/>
              <a:buNone/>
            </a:pPr>
            <a:r>
              <a:rPr lang="ja-JP" sz="1100">
                <a:solidFill>
                  <a:schemeClr val="dk1"/>
                </a:solidFill>
              </a:rPr>
              <a:t>以下、一括登録の手順をご説明します。</a:t>
            </a:r>
            <a:endParaRPr sz="1100">
              <a:solidFill>
                <a:schemeClr val="dk1"/>
              </a:solidFill>
            </a:endParaRPr>
          </a:p>
          <a:p>
            <a:pPr marL="0" lvl="0" indent="0" algn="l" rtl="0">
              <a:lnSpc>
                <a:spcPct val="120000"/>
              </a:lnSpc>
              <a:spcBef>
                <a:spcPts val="500"/>
              </a:spcBef>
              <a:spcAft>
                <a:spcPts val="500"/>
              </a:spcAft>
              <a:buClr>
                <a:srgbClr val="7F7F7F"/>
              </a:buClr>
              <a:buSzPts val="1050"/>
              <a:buFont typeface="Calibri"/>
              <a:buNone/>
            </a:pPr>
            <a:r>
              <a:rPr lang="ja-JP" sz="1100">
                <a:solidFill>
                  <a:schemeClr val="dk1"/>
                </a:solidFill>
              </a:rPr>
              <a:t>［関連ヘルプ］</a:t>
            </a:r>
            <a:r>
              <a:rPr lang="ja-JP" sz="1100" u="sng">
                <a:solidFill>
                  <a:schemeClr val="hlink"/>
                </a:solidFill>
                <a:hlinkClick r:id="rId3"/>
              </a:rPr>
              <a:t>工数管理プランの一括登録</a:t>
            </a:r>
            <a:endParaRPr sz="1200"/>
          </a:p>
        </p:txBody>
      </p:sp>
      <p:grpSp>
        <p:nvGrpSpPr>
          <p:cNvPr id="1229" name="Google Shape;1229;g2a350191da7_0_2"/>
          <p:cNvGrpSpPr/>
          <p:nvPr/>
        </p:nvGrpSpPr>
        <p:grpSpPr>
          <a:xfrm>
            <a:off x="360000" y="2579313"/>
            <a:ext cx="6411600" cy="2849616"/>
            <a:chOff x="360375" y="2932243"/>
            <a:chExt cx="6411600" cy="2849616"/>
          </a:xfrm>
        </p:grpSpPr>
        <p:sp>
          <p:nvSpPr>
            <p:cNvPr id="1230" name="Google Shape;1230;g2a350191da7_0_2"/>
            <p:cNvSpPr txBox="1"/>
            <p:nvPr/>
          </p:nvSpPr>
          <p:spPr>
            <a:xfrm>
              <a:off x="360375" y="2932243"/>
              <a:ext cx="6119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500"/>
                </a:spcAft>
                <a:buClr>
                  <a:srgbClr val="7F7F7F"/>
                </a:buClr>
                <a:buSzPts val="1050"/>
                <a:buFont typeface="Calibri"/>
                <a:buNone/>
              </a:pPr>
              <a:r>
                <a:rPr lang="ja-JP" sz="1100" b="1" i="0" u="none" strike="noStrike" cap="none">
                  <a:solidFill>
                    <a:schemeClr val="dk1"/>
                  </a:solidFill>
                </a:rPr>
                <a:t>1. 一括登録したいデータのフォーマットを確認する</a:t>
              </a:r>
              <a:endParaRPr sz="1100" b="1" i="0" u="none" strike="noStrike" cap="none">
                <a:solidFill>
                  <a:srgbClr val="000000"/>
                </a:solidFill>
              </a:endParaRPr>
            </a:p>
          </p:txBody>
        </p:sp>
        <p:sp>
          <p:nvSpPr>
            <p:cNvPr id="1231" name="Google Shape;1231;g2a350191da7_0_2"/>
            <p:cNvSpPr txBox="1"/>
            <p:nvPr/>
          </p:nvSpPr>
          <p:spPr>
            <a:xfrm>
              <a:off x="360375" y="4846459"/>
              <a:ext cx="6411600" cy="9354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100"/>
                <a:buFont typeface="Arial"/>
                <a:buNone/>
              </a:pPr>
              <a:r>
                <a:rPr lang="ja-JP" sz="1100" i="0" u="none" strike="noStrike" cap="none">
                  <a:solidFill>
                    <a:schemeClr val="dk1"/>
                  </a:solidFill>
                </a:rPr>
                <a:t>工数管理→一括操作</a:t>
              </a:r>
              <a:endParaRPr sz="1100" i="0" u="none" strike="noStrike" cap="none">
                <a:solidFill>
                  <a:schemeClr val="dk1"/>
                </a:solidFill>
              </a:endParaRPr>
            </a:p>
            <a:p>
              <a:pPr marL="0" marR="0" lvl="0" indent="0" algn="l" rtl="0">
                <a:lnSpc>
                  <a:spcPct val="120000"/>
                </a:lnSpc>
                <a:spcBef>
                  <a:spcPts val="500"/>
                </a:spcBef>
                <a:spcAft>
                  <a:spcPts val="500"/>
                </a:spcAft>
                <a:buClr>
                  <a:schemeClr val="dk1"/>
                </a:buClr>
                <a:buSzPts val="1100"/>
                <a:buFont typeface="Arial"/>
                <a:buNone/>
              </a:pPr>
              <a:r>
                <a:rPr lang="ja-JP" sz="1100" i="0" u="none" strike="noStrike" cap="none">
                  <a:solidFill>
                    <a:schemeClr val="dk1"/>
                  </a:solidFill>
                </a:rPr>
                <a:t>一括登録機能でアップロードするファイルはフォーマットにしたがって作成する必要があります。</a:t>
              </a:r>
              <a:br>
                <a:rPr lang="ja-JP" sz="1100" i="0" u="none" strike="noStrike" cap="none">
                  <a:solidFill>
                    <a:schemeClr val="dk1"/>
                  </a:solidFill>
                </a:rPr>
              </a:br>
              <a:r>
                <a:rPr lang="ja-JP" sz="1100" i="0" u="none" strike="noStrike" cap="none">
                  <a:solidFill>
                    <a:schemeClr val="dk1"/>
                  </a:solidFill>
                </a:rPr>
                <a:t>フォーマットは「登録・更新」欄・「削除」欄の「？」マークにマウスオーバーすると</a:t>
              </a:r>
              <a:br>
                <a:rPr lang="ja-JP" sz="1100" i="0" u="none" strike="noStrike" cap="none">
                  <a:solidFill>
                    <a:schemeClr val="dk1"/>
                  </a:solidFill>
                </a:rPr>
              </a:br>
              <a:r>
                <a:rPr lang="ja-JP" sz="1100" i="0" u="none" strike="noStrike" cap="none">
                  <a:solidFill>
                    <a:schemeClr val="dk1"/>
                  </a:solidFill>
                </a:rPr>
                <a:t>表示されます。</a:t>
              </a:r>
              <a:endParaRPr sz="1100" i="0" u="none" strike="noStrike" cap="none">
                <a:solidFill>
                  <a:schemeClr val="dk1"/>
                </a:solidFill>
              </a:endParaRPr>
            </a:p>
          </p:txBody>
        </p:sp>
        <p:pic>
          <p:nvPicPr>
            <p:cNvPr id="1232" name="Google Shape;1232;g2a350191da7_0_2"/>
            <p:cNvPicPr preferRelativeResize="0"/>
            <p:nvPr/>
          </p:nvPicPr>
          <p:blipFill rotWithShape="1">
            <a:blip r:embed="rId4">
              <a:alphaModFix/>
            </a:blip>
            <a:srcRect/>
            <a:stretch/>
          </p:blipFill>
          <p:spPr>
            <a:xfrm>
              <a:off x="1690688" y="3240268"/>
              <a:ext cx="3476625" cy="1543050"/>
            </a:xfrm>
            <a:prstGeom prst="rect">
              <a:avLst/>
            </a:prstGeom>
            <a:noFill/>
            <a:ln>
              <a:noFill/>
            </a:ln>
          </p:spPr>
        </p:pic>
      </p:grpSp>
      <p:grpSp>
        <p:nvGrpSpPr>
          <p:cNvPr id="1233" name="Google Shape;1233;g2a350191da7_0_2"/>
          <p:cNvGrpSpPr/>
          <p:nvPr/>
        </p:nvGrpSpPr>
        <p:grpSpPr>
          <a:xfrm>
            <a:off x="360000" y="5523043"/>
            <a:ext cx="6119700" cy="3027225"/>
            <a:chOff x="360375" y="5599243"/>
            <a:chExt cx="6119700" cy="3027225"/>
          </a:xfrm>
        </p:grpSpPr>
        <p:sp>
          <p:nvSpPr>
            <p:cNvPr id="1234" name="Google Shape;1234;g2a350191da7_0_2"/>
            <p:cNvSpPr txBox="1"/>
            <p:nvPr/>
          </p:nvSpPr>
          <p:spPr>
            <a:xfrm>
              <a:off x="360375" y="5599243"/>
              <a:ext cx="6119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500"/>
                </a:spcAft>
                <a:buClr>
                  <a:srgbClr val="7F7F7F"/>
                </a:buClr>
                <a:buSzPts val="1050"/>
                <a:buFont typeface="Calibri"/>
                <a:buNone/>
              </a:pPr>
              <a:r>
                <a:rPr lang="ja-JP" sz="1100" b="1" i="0" u="none" strike="noStrike" cap="none">
                  <a:solidFill>
                    <a:schemeClr val="dk1"/>
                  </a:solidFill>
                </a:rPr>
                <a:t>2. フォーマットにしたがって登録用のCSVファイルを作成する</a:t>
              </a:r>
              <a:endParaRPr sz="1100" b="1" i="0" u="none" strike="noStrike" cap="none">
                <a:solidFill>
                  <a:srgbClr val="000000"/>
                </a:solidFill>
              </a:endParaRPr>
            </a:p>
          </p:txBody>
        </p:sp>
        <p:sp>
          <p:nvSpPr>
            <p:cNvPr id="1235" name="Google Shape;1235;g2a350191da7_0_2"/>
            <p:cNvSpPr txBox="1"/>
            <p:nvPr/>
          </p:nvSpPr>
          <p:spPr>
            <a:xfrm>
              <a:off x="360375" y="7284868"/>
              <a:ext cx="6119700" cy="13416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100"/>
                <a:buFont typeface="Arial"/>
                <a:buNone/>
              </a:pPr>
              <a:r>
                <a:rPr lang="ja-JP" sz="1100" i="0" u="none" strike="noStrike" cap="none">
                  <a:solidFill>
                    <a:schemeClr val="dk1"/>
                  </a:solidFill>
                </a:rPr>
                <a:t>Excel等で登録用のファイルを作成し、CSV形式で保存してください。</a:t>
              </a:r>
              <a:endParaRPr sz="1100" i="0" u="none" strike="noStrike" cap="none">
                <a:solidFill>
                  <a:schemeClr val="dk1"/>
                </a:solidFill>
              </a:endParaRPr>
            </a:p>
            <a:p>
              <a:pPr marL="0" marR="0" lvl="0" indent="0" algn="l" rtl="0">
                <a:lnSpc>
                  <a:spcPct val="120000"/>
                </a:lnSpc>
                <a:spcBef>
                  <a:spcPts val="500"/>
                </a:spcBef>
                <a:spcAft>
                  <a:spcPts val="500"/>
                </a:spcAft>
                <a:buClr>
                  <a:schemeClr val="dk1"/>
                </a:buClr>
                <a:buSzPts val="1100"/>
                <a:buFont typeface="Arial"/>
                <a:buNone/>
              </a:pPr>
              <a:r>
                <a:rPr lang="ja-JP" sz="1100" i="0" u="none" strike="noStrike" cap="none">
                  <a:solidFill>
                    <a:schemeClr val="dk1"/>
                  </a:solidFill>
                </a:rPr>
                <a:t>登録済みの内容を更新する場合は、「CSVダウンロード」ボタンから登録済みデータを</a:t>
              </a:r>
              <a:br>
                <a:rPr lang="ja-JP" sz="1100" i="0" u="none" strike="noStrike" cap="none">
                  <a:solidFill>
                    <a:schemeClr val="dk1"/>
                  </a:solidFill>
                </a:rPr>
              </a:br>
              <a:r>
                <a:rPr lang="ja-JP" sz="1100" i="0" u="none" strike="noStrike" cap="none">
                  <a:solidFill>
                    <a:schemeClr val="dk1"/>
                  </a:solidFill>
                </a:rPr>
                <a:t>CSV形式でダウンロードします。</a:t>
              </a:r>
              <a:br>
                <a:rPr lang="ja-JP" sz="1100" i="0" u="none" strike="noStrike" cap="none">
                  <a:solidFill>
                    <a:schemeClr val="dk1"/>
                  </a:solidFill>
                </a:rPr>
              </a:br>
              <a:r>
                <a:rPr lang="ja-JP" sz="1100" i="0" u="none" strike="noStrike" cap="none">
                  <a:solidFill>
                    <a:schemeClr val="dk1"/>
                  </a:solidFill>
                </a:rPr>
                <a:t>ダウンロードデータを編集して登録用ファイルを作成してください。</a:t>
              </a:r>
              <a:br>
                <a:rPr lang="ja-JP" sz="1100" i="0" u="none" strike="noStrike" cap="none">
                  <a:solidFill>
                    <a:schemeClr val="dk1"/>
                  </a:solidFill>
                </a:rPr>
              </a:br>
              <a:r>
                <a:rPr lang="ja-JP" sz="1100" i="0" u="none" strike="noStrike" cap="none">
                  <a:solidFill>
                    <a:schemeClr val="dk1"/>
                  </a:solidFill>
                </a:rPr>
                <a:t>また、ダウンロードデータはフォーマットと同一の書式のため、テンプレートとしても</a:t>
              </a:r>
              <a:br>
                <a:rPr lang="ja-JP" sz="1100" i="0" u="none" strike="noStrike" cap="none">
                  <a:solidFill>
                    <a:schemeClr val="dk1"/>
                  </a:solidFill>
                </a:rPr>
              </a:br>
              <a:r>
                <a:rPr lang="ja-JP" sz="1100" i="0" u="none" strike="noStrike" cap="none">
                  <a:solidFill>
                    <a:schemeClr val="dk1"/>
                  </a:solidFill>
                </a:rPr>
                <a:t>利用できます。</a:t>
              </a:r>
              <a:endParaRPr sz="1100" i="0" u="none" strike="noStrike" cap="none">
                <a:solidFill>
                  <a:schemeClr val="dk1"/>
                </a:solidFill>
              </a:endParaRPr>
            </a:p>
          </p:txBody>
        </p:sp>
        <p:pic>
          <p:nvPicPr>
            <p:cNvPr id="1236" name="Google Shape;1236;g2a350191da7_0_2"/>
            <p:cNvPicPr preferRelativeResize="0"/>
            <p:nvPr/>
          </p:nvPicPr>
          <p:blipFill rotWithShape="1">
            <a:blip r:embed="rId5">
              <a:alphaModFix/>
            </a:blip>
            <a:srcRect/>
            <a:stretch/>
          </p:blipFill>
          <p:spPr>
            <a:xfrm>
              <a:off x="1574571" y="5916155"/>
              <a:ext cx="3708858" cy="1298100"/>
            </a:xfrm>
            <a:prstGeom prst="rect">
              <a:avLst/>
            </a:prstGeom>
            <a:noFill/>
            <a:ln>
              <a:noFill/>
            </a:ln>
          </p:spPr>
        </p:pic>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grpSp>
        <p:nvGrpSpPr>
          <p:cNvPr id="1241" name="Google Shape;1241;g30a6b2fe09c_0_9"/>
          <p:cNvGrpSpPr/>
          <p:nvPr/>
        </p:nvGrpSpPr>
        <p:grpSpPr>
          <a:xfrm>
            <a:off x="-2" y="348615"/>
            <a:ext cx="6857832" cy="57862"/>
            <a:chOff x="276445" y="1127055"/>
            <a:chExt cx="6241201" cy="45085"/>
          </a:xfrm>
        </p:grpSpPr>
        <p:cxnSp>
          <p:nvCxnSpPr>
            <p:cNvPr id="1242" name="Google Shape;1242;g30a6b2fe09c_0_9"/>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1243" name="Google Shape;1243;g30a6b2fe09c_0_9"/>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1244" name="Google Shape;1244;g30a6b2fe09c_0_9"/>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73</a:t>
            </a:fld>
            <a:endParaRPr/>
          </a:p>
        </p:txBody>
      </p:sp>
      <p:sp>
        <p:nvSpPr>
          <p:cNvPr id="1245" name="Google Shape;1245;g30a6b2fe09c_0_9"/>
          <p:cNvSpPr txBox="1">
            <a:spLocks noGrp="1"/>
          </p:cNvSpPr>
          <p:nvPr>
            <p:ph type="title"/>
          </p:nvPr>
        </p:nvSpPr>
        <p:spPr>
          <a:xfrm>
            <a:off x="359994" y="526817"/>
            <a:ext cx="6241200" cy="369300"/>
          </a:xfrm>
          <a:prstGeom prst="rect">
            <a:avLst/>
          </a:prstGeom>
          <a:noFill/>
          <a:ln>
            <a:noFill/>
          </a:ln>
        </p:spPr>
        <p:txBody>
          <a:bodyPr spcFirstLastPara="1" wrap="square" lIns="91425" tIns="45700" rIns="91425" bIns="45700" anchor="b" anchorCtr="0">
            <a:sp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５．一括登録機能について</a:t>
            </a:r>
            <a:endParaRPr sz="1800" b="1">
              <a:latin typeface="Arial"/>
              <a:ea typeface="Arial"/>
              <a:cs typeface="Arial"/>
              <a:sym typeface="Arial"/>
            </a:endParaRPr>
          </a:p>
        </p:txBody>
      </p:sp>
      <p:cxnSp>
        <p:nvCxnSpPr>
          <p:cNvPr id="1246" name="Google Shape;1246;g30a6b2fe09c_0_9"/>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1247" name="Google Shape;1247;g30a6b2fe09c_0_9"/>
          <p:cNvSpPr txBox="1"/>
          <p:nvPr/>
        </p:nvSpPr>
        <p:spPr>
          <a:xfrm>
            <a:off x="360375" y="986998"/>
            <a:ext cx="6119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500"/>
              </a:spcAft>
              <a:buClr>
                <a:srgbClr val="7F7F7F"/>
              </a:buClr>
              <a:buSzPts val="1050"/>
              <a:buFont typeface="Calibri"/>
              <a:buNone/>
            </a:pPr>
            <a:r>
              <a:rPr lang="ja-JP" sz="1100" b="1" i="0" u="none" strike="noStrike" cap="none">
                <a:solidFill>
                  <a:schemeClr val="dk1"/>
                </a:solidFill>
              </a:rPr>
              <a:t>3. 作成したCSVファイルをアップロードする</a:t>
            </a:r>
            <a:endParaRPr sz="1100" b="1" i="0" u="none" strike="noStrike" cap="none">
              <a:solidFill>
                <a:srgbClr val="000000"/>
              </a:solidFill>
            </a:endParaRPr>
          </a:p>
        </p:txBody>
      </p:sp>
      <p:sp>
        <p:nvSpPr>
          <p:cNvPr id="1248" name="Google Shape;1248;g30a6b2fe09c_0_9"/>
          <p:cNvSpPr txBox="1"/>
          <p:nvPr/>
        </p:nvSpPr>
        <p:spPr>
          <a:xfrm>
            <a:off x="360375" y="3781348"/>
            <a:ext cx="6241200" cy="15447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100"/>
              <a:buFont typeface="Arial"/>
              <a:buNone/>
            </a:pPr>
            <a:r>
              <a:rPr lang="ja-JP" sz="1100" i="0" u="none" strike="noStrike" cap="none">
                <a:solidFill>
                  <a:schemeClr val="dk1"/>
                </a:solidFill>
              </a:rPr>
              <a:t>「ファイル選択」をクリックし、「2.」で作成したファイルを選択します。</a:t>
            </a:r>
            <a:br>
              <a:rPr lang="ja-JP" sz="1100" i="0" u="none" strike="noStrike" cap="none">
                <a:solidFill>
                  <a:schemeClr val="dk1"/>
                </a:solidFill>
              </a:rPr>
            </a:br>
            <a:r>
              <a:rPr lang="ja-JP" sz="1100" i="0" u="none" strike="noStrike" cap="none">
                <a:solidFill>
                  <a:schemeClr val="dk1"/>
                </a:solidFill>
              </a:rPr>
              <a:t>登録内容が画面に表示されるので、間違いがないか確認してください。</a:t>
            </a:r>
            <a:br>
              <a:rPr lang="ja-JP" sz="1100" i="0" u="none" strike="noStrike" cap="none">
                <a:solidFill>
                  <a:schemeClr val="dk1"/>
                </a:solidFill>
              </a:rPr>
            </a:br>
            <a:r>
              <a:rPr lang="ja-JP" sz="1100" i="0" u="none" strike="noStrike" cap="none">
                <a:solidFill>
                  <a:schemeClr val="dk1"/>
                </a:solidFill>
              </a:rPr>
              <a:t>このとき文字化けして表示される場合は、赤い四角部分のプルダウンから正しい文字コードを</a:t>
            </a:r>
            <a:br>
              <a:rPr lang="ja-JP" sz="1100" i="0" u="none" strike="noStrike" cap="none">
                <a:solidFill>
                  <a:schemeClr val="dk1"/>
                </a:solidFill>
              </a:rPr>
            </a:br>
            <a:r>
              <a:rPr lang="ja-JP" sz="1100" i="0" u="none" strike="noStrike" cap="none">
                <a:solidFill>
                  <a:schemeClr val="dk1"/>
                </a:solidFill>
              </a:rPr>
              <a:t>選択してください。</a:t>
            </a:r>
            <a:endParaRPr sz="1100" i="0" u="none" strike="noStrike" cap="none">
              <a:solidFill>
                <a:schemeClr val="dk1"/>
              </a:solidFill>
            </a:endParaRPr>
          </a:p>
          <a:p>
            <a:pPr marL="0" marR="0" lvl="0" indent="0" algn="l" rtl="0">
              <a:lnSpc>
                <a:spcPct val="120000"/>
              </a:lnSpc>
              <a:spcBef>
                <a:spcPts val="500"/>
              </a:spcBef>
              <a:spcAft>
                <a:spcPts val="500"/>
              </a:spcAft>
              <a:buClr>
                <a:schemeClr val="dk1"/>
              </a:buClr>
              <a:buSzPts val="1100"/>
              <a:buFont typeface="Arial"/>
              <a:buNone/>
            </a:pPr>
            <a:r>
              <a:rPr lang="ja-JP" sz="1100" i="0" u="none" strike="noStrike" cap="none">
                <a:solidFill>
                  <a:schemeClr val="dk1"/>
                </a:solidFill>
              </a:rPr>
              <a:t>内容に問題がなければ、右端の「登録」あるいは「削除」をクリックしてアップロードを</a:t>
            </a:r>
            <a:br>
              <a:rPr lang="ja-JP" sz="1100" i="0" u="none" strike="noStrike" cap="none">
                <a:solidFill>
                  <a:schemeClr val="dk1"/>
                </a:solidFill>
              </a:rPr>
            </a:br>
            <a:r>
              <a:rPr lang="ja-JP" sz="1100" i="0" u="none" strike="noStrike" cap="none">
                <a:solidFill>
                  <a:schemeClr val="dk1"/>
                </a:solidFill>
              </a:rPr>
              <a:t>実行します。</a:t>
            </a:r>
            <a:br>
              <a:rPr lang="ja-JP" sz="1100" i="0" u="none" strike="noStrike" cap="none">
                <a:solidFill>
                  <a:schemeClr val="dk1"/>
                </a:solidFill>
              </a:rPr>
            </a:br>
            <a:r>
              <a:rPr lang="ja-JP" sz="1100" i="0" u="none" strike="noStrike" cap="none">
                <a:solidFill>
                  <a:schemeClr val="dk1"/>
                </a:solidFill>
              </a:rPr>
              <a:t>これで一括登録・削除は完了です。</a:t>
            </a:r>
            <a:endParaRPr sz="1100" i="0" u="none" strike="noStrike" cap="none">
              <a:solidFill>
                <a:schemeClr val="dk1"/>
              </a:solidFill>
            </a:endParaRPr>
          </a:p>
        </p:txBody>
      </p:sp>
      <p:pic>
        <p:nvPicPr>
          <p:cNvPr id="1249" name="Google Shape;1249;g30a6b2fe09c_0_9"/>
          <p:cNvPicPr preferRelativeResize="0"/>
          <p:nvPr/>
        </p:nvPicPr>
        <p:blipFill rotWithShape="1">
          <a:blip r:embed="rId3">
            <a:alphaModFix/>
          </a:blip>
          <a:srcRect/>
          <a:stretch/>
        </p:blipFill>
        <p:spPr>
          <a:xfrm>
            <a:off x="360375" y="1332750"/>
            <a:ext cx="6119699" cy="2364445"/>
          </a:xfrm>
          <a:prstGeom prst="rect">
            <a:avLst/>
          </a:prstGeom>
          <a:noFill/>
          <a:ln>
            <a:noFill/>
          </a:ln>
        </p:spPr>
      </p:pic>
      <p:graphicFrame>
        <p:nvGraphicFramePr>
          <p:cNvPr id="1250" name="Google Shape;1250;g30a6b2fe09c_0_9"/>
          <p:cNvGraphicFramePr/>
          <p:nvPr/>
        </p:nvGraphicFramePr>
        <p:xfrm>
          <a:off x="360375" y="5410200"/>
          <a:ext cx="3000000" cy="3000000"/>
        </p:xfrm>
        <a:graphic>
          <a:graphicData uri="http://schemas.openxmlformats.org/drawingml/2006/table">
            <a:tbl>
              <a:tblPr>
                <a:noFill/>
                <a:tableStyleId>{FEED46D2-E025-4C4A-87AC-9E63D590077E}</a:tableStyleId>
              </a:tblPr>
              <a:tblGrid>
                <a:gridCol w="1268400">
                  <a:extLst>
                    <a:ext uri="{9D8B030D-6E8A-4147-A177-3AD203B41FA5}">
                      <a16:colId xmlns:a16="http://schemas.microsoft.com/office/drawing/2014/main" val="20000"/>
                    </a:ext>
                  </a:extLst>
                </a:gridCol>
                <a:gridCol w="4851300">
                  <a:extLst>
                    <a:ext uri="{9D8B030D-6E8A-4147-A177-3AD203B41FA5}">
                      <a16:colId xmlns:a16="http://schemas.microsoft.com/office/drawing/2014/main" val="20001"/>
                    </a:ext>
                  </a:extLst>
                </a:gridCol>
              </a:tblGrid>
              <a:tr h="274900">
                <a:tc>
                  <a:txBody>
                    <a:bodyPr/>
                    <a:lstStyle/>
                    <a:p>
                      <a:pPr marL="0" marR="0" lvl="0" indent="0" algn="ctr" rtl="0">
                        <a:lnSpc>
                          <a:spcPct val="120000"/>
                        </a:lnSpc>
                        <a:spcBef>
                          <a:spcPts val="0"/>
                        </a:spcBef>
                        <a:spcAft>
                          <a:spcPts val="0"/>
                        </a:spcAft>
                        <a:buClr>
                          <a:srgbClr val="000000"/>
                        </a:buClr>
                        <a:buSzPts val="1000"/>
                        <a:buFont typeface="Arial"/>
                        <a:buNone/>
                      </a:pPr>
                      <a:r>
                        <a:rPr lang="ja-JP" sz="1100" u="none" strike="noStrike" cap="none"/>
                        <a:t>画面表示</a:t>
                      </a:r>
                      <a:endParaRPr sz="1100" u="none" strike="noStrike" cap="none"/>
                    </a:p>
                  </a:txBody>
                  <a:tcPr marL="91425" marR="91425" marT="91425" marB="91425">
                    <a:solidFill>
                      <a:srgbClr val="CFE2F3"/>
                    </a:solidFill>
                  </a:tcPr>
                </a:tc>
                <a:tc>
                  <a:txBody>
                    <a:bodyPr/>
                    <a:lstStyle/>
                    <a:p>
                      <a:pPr marL="0" marR="0" lvl="0" indent="0" algn="ctr" rtl="0">
                        <a:lnSpc>
                          <a:spcPct val="120000"/>
                        </a:lnSpc>
                        <a:spcBef>
                          <a:spcPts val="0"/>
                        </a:spcBef>
                        <a:spcAft>
                          <a:spcPts val="0"/>
                        </a:spcAft>
                        <a:buClr>
                          <a:srgbClr val="000000"/>
                        </a:buClr>
                        <a:buSzPts val="1000"/>
                        <a:buFont typeface="Arial"/>
                        <a:buNone/>
                      </a:pPr>
                      <a:r>
                        <a:rPr lang="ja-JP" sz="1100" u="none" strike="noStrike" cap="none"/>
                        <a:t>説明</a:t>
                      </a:r>
                      <a:endParaRPr sz="1100" u="none" strike="noStrike" cap="none"/>
                    </a:p>
                  </a:txBody>
                  <a:tcPr marL="91425" marR="91425" marT="91425" marB="91425">
                    <a:solidFill>
                      <a:srgbClr val="CFE2F3"/>
                    </a:solidFill>
                  </a:tcPr>
                </a:tc>
                <a:extLst>
                  <a:ext uri="{0D108BD9-81ED-4DB2-BD59-A6C34878D82A}">
                    <a16:rowId xmlns:a16="http://schemas.microsoft.com/office/drawing/2014/main" val="10000"/>
                  </a:ext>
                </a:extLst>
              </a:tr>
              <a:tr h="381000">
                <a:tc>
                  <a:txBody>
                    <a:bodyPr/>
                    <a:lstStyle/>
                    <a:p>
                      <a:pPr marL="0" marR="0" lvl="0" indent="0" algn="l" rtl="0">
                        <a:lnSpc>
                          <a:spcPct val="120000"/>
                        </a:lnSpc>
                        <a:spcBef>
                          <a:spcPts val="0"/>
                        </a:spcBef>
                        <a:spcAft>
                          <a:spcPts val="0"/>
                        </a:spcAft>
                        <a:buClr>
                          <a:srgbClr val="000000"/>
                        </a:buClr>
                        <a:buSzPts val="1000"/>
                        <a:buFont typeface="Arial"/>
                        <a:buNone/>
                      </a:pPr>
                      <a:r>
                        <a:rPr lang="ja-JP" sz="1100" u="none" strike="noStrike" cap="none"/>
                        <a:t>ダウンロード</a:t>
                      </a:r>
                      <a:endParaRPr sz="1100" u="none" strike="noStrike" cap="none"/>
                    </a:p>
                  </a:txBody>
                  <a:tcPr marL="91425" marR="91425" marT="91425" marB="91425"/>
                </a:tc>
                <a:tc>
                  <a:txBody>
                    <a:bodyPr/>
                    <a:lstStyle/>
                    <a:p>
                      <a:pPr marL="0" marR="0" lvl="0" indent="0" algn="l" rtl="0">
                        <a:lnSpc>
                          <a:spcPct val="120000"/>
                        </a:lnSpc>
                        <a:spcBef>
                          <a:spcPts val="0"/>
                        </a:spcBef>
                        <a:spcAft>
                          <a:spcPts val="0"/>
                        </a:spcAft>
                        <a:buClr>
                          <a:srgbClr val="000000"/>
                        </a:buClr>
                        <a:buSzPts val="1000"/>
                        <a:buFont typeface="Arial"/>
                        <a:buNone/>
                      </a:pPr>
                      <a:r>
                        <a:rPr lang="ja-JP" sz="1100" u="none" strike="noStrike" cap="none"/>
                        <a:t>登録済みのデータをCSVファイルで出力します。</a:t>
                      </a:r>
                      <a:endParaRPr sz="1100" u="none" strike="noStrike" cap="none"/>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20000"/>
                        </a:lnSpc>
                        <a:spcBef>
                          <a:spcPts val="0"/>
                        </a:spcBef>
                        <a:spcAft>
                          <a:spcPts val="0"/>
                        </a:spcAft>
                        <a:buClr>
                          <a:srgbClr val="000000"/>
                        </a:buClr>
                        <a:buSzPts val="1000"/>
                        <a:buFont typeface="Arial"/>
                        <a:buNone/>
                      </a:pPr>
                      <a:r>
                        <a:rPr lang="ja-JP" sz="1100" u="none" strike="noStrike" cap="none"/>
                        <a:t>登録・更新</a:t>
                      </a:r>
                      <a:endParaRPr sz="1100" u="none" strike="noStrike" cap="none"/>
                    </a:p>
                  </a:txBody>
                  <a:tcPr marL="91425" marR="91425" marT="91425" marB="91425"/>
                </a:tc>
                <a:tc>
                  <a:txBody>
                    <a:bodyPr/>
                    <a:lstStyle/>
                    <a:p>
                      <a:pPr marL="0" marR="0" lvl="0" indent="0" algn="l" rtl="0">
                        <a:lnSpc>
                          <a:spcPct val="120000"/>
                        </a:lnSpc>
                        <a:spcBef>
                          <a:spcPts val="0"/>
                        </a:spcBef>
                        <a:spcAft>
                          <a:spcPts val="0"/>
                        </a:spcAft>
                        <a:buClr>
                          <a:schemeClr val="dk1"/>
                        </a:buClr>
                        <a:buSzPts val="1100"/>
                        <a:buFont typeface="Arial"/>
                        <a:buNone/>
                      </a:pPr>
                      <a:r>
                        <a:rPr lang="ja-JP" sz="1100" u="none" strike="noStrike" cap="none"/>
                        <a:t>データを登録・更新する場合はこの欄からCSVファイルをアップロードします。</a:t>
                      </a:r>
                      <a:endParaRPr sz="1100" u="none" strike="noStrike" cap="none"/>
                    </a:p>
                    <a:p>
                      <a:pPr marL="0" marR="0" lvl="0" indent="0" algn="l" rtl="0">
                        <a:lnSpc>
                          <a:spcPct val="120000"/>
                        </a:lnSpc>
                        <a:spcBef>
                          <a:spcPts val="500"/>
                        </a:spcBef>
                        <a:spcAft>
                          <a:spcPts val="0"/>
                        </a:spcAft>
                        <a:buClr>
                          <a:schemeClr val="dk1"/>
                        </a:buClr>
                        <a:buSzPts val="1100"/>
                        <a:buFont typeface="Arial"/>
                        <a:buNone/>
                      </a:pPr>
                      <a:r>
                        <a:rPr lang="ja-JP" sz="1100" u="none" strike="noStrike" cap="none"/>
                        <a:t>・</a:t>
                      </a:r>
                      <a:r>
                        <a:rPr lang="ja-JP" sz="1100" b="1" u="none" strike="noStrike" cap="none"/>
                        <a:t>重複コードを無視</a:t>
                      </a:r>
                      <a:r>
                        <a:rPr lang="ja-JP" sz="1100" u="none" strike="noStrike" cap="none"/>
                        <a:t/>
                      </a:r>
                      <a:br>
                        <a:rPr lang="ja-JP" sz="1100" u="none" strike="noStrike" cap="none"/>
                      </a:br>
                      <a:r>
                        <a:rPr lang="ja-JP" sz="1100" u="none" strike="noStrike" cap="none"/>
                        <a:t>選択したファイル内のコードが登録済みのコードと一致する場合、</a:t>
                      </a:r>
                      <a:r>
                        <a:rPr lang="ja-JP" sz="1100" u="none" strike="noStrike" cap="none">
                          <a:solidFill>
                            <a:srgbClr val="FF0000"/>
                          </a:solidFill>
                        </a:rPr>
                        <a:t>登録・更新の対象とせず無視します。</a:t>
                      </a:r>
                      <a:endParaRPr sz="1100" u="none" strike="noStrike" cap="none">
                        <a:solidFill>
                          <a:srgbClr val="FF0000"/>
                        </a:solidFill>
                      </a:endParaRPr>
                    </a:p>
                    <a:p>
                      <a:pPr marL="0" marR="0" lvl="0" indent="0" algn="l" rtl="0">
                        <a:lnSpc>
                          <a:spcPct val="120000"/>
                        </a:lnSpc>
                        <a:spcBef>
                          <a:spcPts val="500"/>
                        </a:spcBef>
                        <a:spcAft>
                          <a:spcPts val="0"/>
                        </a:spcAft>
                        <a:buClr>
                          <a:srgbClr val="000000"/>
                        </a:buClr>
                        <a:buSzPts val="1000"/>
                        <a:buFont typeface="Arial"/>
                        <a:buNone/>
                      </a:pPr>
                      <a:r>
                        <a:rPr lang="ja-JP" sz="1100" u="none" strike="noStrike" cap="none"/>
                        <a:t>・</a:t>
                      </a:r>
                      <a:r>
                        <a:rPr lang="ja-JP" sz="1100" b="1" u="none" strike="noStrike" cap="none"/>
                        <a:t>重複コードを上書き</a:t>
                      </a:r>
                      <a:r>
                        <a:rPr lang="ja-JP" sz="1100" u="none" strike="noStrike" cap="none"/>
                        <a:t/>
                      </a:r>
                      <a:br>
                        <a:rPr lang="ja-JP" sz="1100" u="none" strike="noStrike" cap="none"/>
                      </a:br>
                      <a:r>
                        <a:rPr lang="ja-JP" sz="1100" u="none" strike="noStrike" cap="none"/>
                        <a:t>選択したファイル内のコードが登録済みのコードと一致する場合、</a:t>
                      </a:r>
                      <a:r>
                        <a:rPr lang="ja-JP" sz="1100" u="none" strike="noStrike" cap="none">
                          <a:solidFill>
                            <a:srgbClr val="FF0000"/>
                          </a:solidFill>
                        </a:rPr>
                        <a:t>登録済みのデータを新しいデータで上書きします。</a:t>
                      </a:r>
                      <a:endParaRPr sz="1100" u="none" strike="noStrike" cap="none">
                        <a:solidFill>
                          <a:srgbClr val="FF0000"/>
                        </a:solidFill>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20000"/>
                        </a:lnSpc>
                        <a:spcBef>
                          <a:spcPts val="0"/>
                        </a:spcBef>
                        <a:spcAft>
                          <a:spcPts val="0"/>
                        </a:spcAft>
                        <a:buClr>
                          <a:srgbClr val="000000"/>
                        </a:buClr>
                        <a:buSzPts val="1000"/>
                        <a:buFont typeface="Arial"/>
                        <a:buNone/>
                      </a:pPr>
                      <a:r>
                        <a:rPr lang="ja-JP" sz="1100" u="none" strike="noStrike" cap="none"/>
                        <a:t>削除</a:t>
                      </a:r>
                      <a:endParaRPr sz="1100" u="none" strike="noStrike" cap="none"/>
                    </a:p>
                  </a:txBody>
                  <a:tcPr marL="91425" marR="91425" marT="91425" marB="91425"/>
                </a:tc>
                <a:tc>
                  <a:txBody>
                    <a:bodyPr/>
                    <a:lstStyle/>
                    <a:p>
                      <a:pPr marL="0" marR="0" lvl="0" indent="0" algn="l" rtl="0">
                        <a:lnSpc>
                          <a:spcPct val="120000"/>
                        </a:lnSpc>
                        <a:spcBef>
                          <a:spcPts val="0"/>
                        </a:spcBef>
                        <a:spcAft>
                          <a:spcPts val="0"/>
                        </a:spcAft>
                        <a:buClr>
                          <a:srgbClr val="000000"/>
                        </a:buClr>
                        <a:buSzPts val="1000"/>
                        <a:buFont typeface="Arial"/>
                        <a:buNone/>
                      </a:pPr>
                      <a:r>
                        <a:rPr lang="ja-JP" sz="1100" u="none" strike="noStrike" cap="none"/>
                        <a:t>データを削除する場合はこの欄からCSVファイルをアップロードします。</a:t>
                      </a:r>
                      <a:br>
                        <a:rPr lang="ja-JP" sz="1100" u="none" strike="noStrike" cap="none"/>
                      </a:br>
                      <a:r>
                        <a:rPr lang="ja-JP" sz="1100" u="none" strike="noStrike" cap="none"/>
                        <a:t>システムはコードで削除対象を識別します。</a:t>
                      </a:r>
                      <a:endParaRPr sz="1100" u="none" strike="noStrike" cap="none"/>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grpSp>
        <p:nvGrpSpPr>
          <p:cNvPr id="1255" name="Google Shape;1255;p43"/>
          <p:cNvGrpSpPr/>
          <p:nvPr/>
        </p:nvGrpSpPr>
        <p:grpSpPr>
          <a:xfrm>
            <a:off x="-2" y="348586"/>
            <a:ext cx="6857831" cy="57861"/>
            <a:chOff x="276445" y="1127055"/>
            <a:chExt cx="6241201" cy="45085"/>
          </a:xfrm>
        </p:grpSpPr>
        <p:cxnSp>
          <p:nvCxnSpPr>
            <p:cNvPr id="1256" name="Google Shape;1256;p43"/>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1257" name="Google Shape;1257;p43"/>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grpSp>
        <p:nvGrpSpPr>
          <p:cNvPr id="1258" name="Google Shape;1258;p43"/>
          <p:cNvGrpSpPr/>
          <p:nvPr/>
        </p:nvGrpSpPr>
        <p:grpSpPr>
          <a:xfrm>
            <a:off x="526109" y="4071555"/>
            <a:ext cx="5805782" cy="613542"/>
            <a:chOff x="526109" y="4071555"/>
            <a:chExt cx="5805782" cy="613542"/>
          </a:xfrm>
        </p:grpSpPr>
        <p:sp>
          <p:nvSpPr>
            <p:cNvPr id="1259" name="Google Shape;1259;p43"/>
            <p:cNvSpPr txBox="1"/>
            <p:nvPr/>
          </p:nvSpPr>
          <p:spPr>
            <a:xfrm>
              <a:off x="1199100" y="4156475"/>
              <a:ext cx="4459800" cy="522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7F7F7F"/>
                </a:buClr>
                <a:buSzPts val="800"/>
                <a:buFont typeface="Arial"/>
                <a:buNone/>
              </a:pPr>
              <a:r>
                <a:rPr lang="ja-JP" sz="2400" b="0" i="0" u="none" strike="noStrike" cap="none">
                  <a:solidFill>
                    <a:schemeClr val="dk1"/>
                  </a:solidFill>
                  <a:latin typeface="Arial"/>
                  <a:ea typeface="Arial"/>
                  <a:cs typeface="Arial"/>
                  <a:sym typeface="Arial"/>
                </a:rPr>
                <a:t>勤怠データをダウンロードする</a:t>
              </a:r>
              <a:endParaRPr sz="2400" b="0" i="0" u="none" strike="noStrike" cap="none">
                <a:solidFill>
                  <a:schemeClr val="dk1"/>
                </a:solidFill>
                <a:latin typeface="Arial"/>
                <a:ea typeface="Arial"/>
                <a:cs typeface="Arial"/>
                <a:sym typeface="Arial"/>
              </a:endParaRPr>
            </a:p>
          </p:txBody>
        </p:sp>
        <p:pic>
          <p:nvPicPr>
            <p:cNvPr id="1260" name="Google Shape;1260;p43"/>
            <p:cNvPicPr preferRelativeResize="0"/>
            <p:nvPr/>
          </p:nvPicPr>
          <p:blipFill rotWithShape="1">
            <a:blip r:embed="rId3">
              <a:alphaModFix/>
            </a:blip>
            <a:srcRect/>
            <a:stretch/>
          </p:blipFill>
          <p:spPr>
            <a:xfrm>
              <a:off x="526109" y="4071555"/>
              <a:ext cx="606299" cy="606300"/>
            </a:xfrm>
            <a:prstGeom prst="rect">
              <a:avLst/>
            </a:prstGeom>
            <a:noFill/>
            <a:ln>
              <a:noFill/>
            </a:ln>
          </p:spPr>
        </p:pic>
        <p:pic>
          <p:nvPicPr>
            <p:cNvPr id="1261" name="Google Shape;1261;p43"/>
            <p:cNvPicPr preferRelativeResize="0"/>
            <p:nvPr/>
          </p:nvPicPr>
          <p:blipFill rotWithShape="1">
            <a:blip r:embed="rId3">
              <a:alphaModFix/>
            </a:blip>
            <a:srcRect/>
            <a:stretch/>
          </p:blipFill>
          <p:spPr>
            <a:xfrm>
              <a:off x="5725591" y="4078797"/>
              <a:ext cx="606300" cy="606300"/>
            </a:xfrm>
            <a:prstGeom prst="rect">
              <a:avLst/>
            </a:prstGeom>
            <a:noFill/>
            <a:ln>
              <a:noFill/>
            </a:ln>
          </p:spPr>
        </p:pic>
      </p:grpSp>
      <p:sp>
        <p:nvSpPr>
          <p:cNvPr id="1262" name="Google Shape;1262;p43"/>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74</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grpSp>
        <p:nvGrpSpPr>
          <p:cNvPr id="1267" name="Google Shape;1267;p44"/>
          <p:cNvGrpSpPr/>
          <p:nvPr/>
        </p:nvGrpSpPr>
        <p:grpSpPr>
          <a:xfrm>
            <a:off x="-2" y="348586"/>
            <a:ext cx="6857831" cy="57861"/>
            <a:chOff x="276445" y="1127055"/>
            <a:chExt cx="6241201" cy="45085"/>
          </a:xfrm>
        </p:grpSpPr>
        <p:cxnSp>
          <p:nvCxnSpPr>
            <p:cNvPr id="1268" name="Google Shape;1268;p44"/>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1269" name="Google Shape;1269;p44"/>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1270" name="Google Shape;1270;p44"/>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75</a:t>
            </a:fld>
            <a:endParaRPr/>
          </a:p>
        </p:txBody>
      </p:sp>
      <p:sp>
        <p:nvSpPr>
          <p:cNvPr id="1271" name="Google Shape;1271;p44"/>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１．給与計算用のデータ</a:t>
            </a:r>
            <a:endParaRPr sz="1800" b="1">
              <a:latin typeface="Arial"/>
              <a:ea typeface="Arial"/>
              <a:cs typeface="Arial"/>
              <a:sym typeface="Arial"/>
            </a:endParaRPr>
          </a:p>
        </p:txBody>
      </p:sp>
      <p:cxnSp>
        <p:nvCxnSpPr>
          <p:cNvPr id="1272" name="Google Shape;1272;p44"/>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1273" name="Google Shape;1273;p44"/>
          <p:cNvSpPr txBox="1"/>
          <p:nvPr/>
        </p:nvSpPr>
        <p:spPr>
          <a:xfrm>
            <a:off x="360100" y="981700"/>
            <a:ext cx="6138000" cy="1455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ja-JP" sz="1100" b="0" i="0" u="none" strike="noStrike" cap="none">
                <a:solidFill>
                  <a:srgbClr val="000000"/>
                </a:solidFill>
                <a:latin typeface="Arial"/>
                <a:ea typeface="Arial"/>
                <a:cs typeface="Arial"/>
                <a:sym typeface="Arial"/>
              </a:rPr>
              <a:t>１か月の勤務が終わったら、給与計算などに使用する勤怠データを出力しましょう。</a:t>
            </a:r>
            <a:r>
              <a:rPr lang="ja-JP" sz="1100"/>
              <a:t/>
            </a:r>
            <a:br>
              <a:rPr lang="ja-JP" sz="1100"/>
            </a:br>
            <a:r>
              <a:rPr lang="ja-JP" sz="1100" b="0" i="0" u="none" strike="noStrike" cap="none">
                <a:solidFill>
                  <a:srgbClr val="000000"/>
                </a:solidFill>
                <a:latin typeface="Arial"/>
                <a:ea typeface="Arial"/>
                <a:cs typeface="Arial"/>
                <a:sym typeface="Arial"/>
              </a:rPr>
              <a:t>ジョブカン勤怠管理には、勤怠データを出力する機能として、</a:t>
            </a:r>
            <a:r>
              <a:rPr lang="ja-JP" sz="1100" b="0" i="0" u="sng" strike="noStrike" cap="none">
                <a:solidFill>
                  <a:schemeClr val="hlink"/>
                </a:solidFill>
                <a:highlight>
                  <a:srgbClr val="FFFFFF"/>
                </a:highlight>
                <a:latin typeface="Arial"/>
                <a:ea typeface="Arial"/>
                <a:cs typeface="Arial"/>
                <a:sym typeface="Arial"/>
                <a:hlinkClick r:id="rId3"/>
              </a:rPr>
              <a:t>勤務データダウンロード</a:t>
            </a:r>
            <a:r>
              <a:rPr lang="ja-JP" sz="1100" b="0" i="0" u="none" strike="noStrike" cap="none">
                <a:solidFill>
                  <a:srgbClr val="000000"/>
                </a:solidFill>
                <a:latin typeface="Arial"/>
                <a:ea typeface="Arial"/>
                <a:cs typeface="Arial"/>
                <a:sym typeface="Arial"/>
              </a:rPr>
              <a:t>と</a:t>
            </a:r>
            <a:br>
              <a:rPr lang="ja-JP" sz="1100" b="0" i="0" u="none" strike="noStrike" cap="none">
                <a:solidFill>
                  <a:srgbClr val="000000"/>
                </a:solidFill>
                <a:latin typeface="Arial"/>
                <a:ea typeface="Arial"/>
                <a:cs typeface="Arial"/>
                <a:sym typeface="Arial"/>
              </a:rPr>
            </a:br>
            <a:r>
              <a:rPr lang="ja-JP" sz="1100" b="0" i="0" u="sng" strike="noStrike" cap="none">
                <a:solidFill>
                  <a:schemeClr val="hlink"/>
                </a:solidFill>
                <a:latin typeface="Arial"/>
                <a:ea typeface="Arial"/>
                <a:cs typeface="Arial"/>
                <a:sym typeface="Arial"/>
                <a:hlinkClick r:id="rId4"/>
              </a:rPr>
              <a:t>出勤簿一括ダウンロード</a:t>
            </a:r>
            <a:r>
              <a:rPr lang="ja-JP" sz="1100" b="0" i="0" u="none" strike="noStrike" cap="none">
                <a:solidFill>
                  <a:srgbClr val="000000"/>
                </a:solidFill>
                <a:latin typeface="Arial"/>
                <a:ea typeface="Arial"/>
                <a:cs typeface="Arial"/>
                <a:sym typeface="Arial"/>
              </a:rPr>
              <a:t>があります。</a:t>
            </a:r>
            <a:r>
              <a:rPr lang="ja-JP" sz="1100"/>
              <a:t/>
            </a:r>
            <a:br>
              <a:rPr lang="ja-JP" sz="1100"/>
            </a:br>
            <a:r>
              <a:rPr lang="ja-JP" sz="1100" b="0" i="0" u="none" strike="noStrike" cap="none">
                <a:solidFill>
                  <a:srgbClr val="000000"/>
                </a:solidFill>
                <a:latin typeface="Arial"/>
                <a:ea typeface="Arial"/>
                <a:cs typeface="Arial"/>
                <a:sym typeface="Arial"/>
              </a:rPr>
              <a:t>それぞれ</a:t>
            </a:r>
            <a:r>
              <a:rPr lang="ja-JP" sz="1100"/>
              <a:t>出力可能な項目とフォーマットのデザイン</a:t>
            </a:r>
            <a:r>
              <a:rPr lang="ja-JP" sz="1100" b="0" i="0" u="none" strike="noStrike" cap="none">
                <a:solidFill>
                  <a:srgbClr val="000000"/>
                </a:solidFill>
                <a:latin typeface="Arial"/>
                <a:ea typeface="Arial"/>
                <a:cs typeface="Arial"/>
                <a:sym typeface="Arial"/>
              </a:rPr>
              <a:t>が異なりますので、用途によって</a:t>
            </a:r>
            <a:br>
              <a:rPr lang="ja-JP" sz="1100" b="0" i="0" u="none" strike="noStrike" cap="none">
                <a:solidFill>
                  <a:srgbClr val="000000"/>
                </a:solidFill>
                <a:latin typeface="Arial"/>
                <a:ea typeface="Arial"/>
                <a:cs typeface="Arial"/>
                <a:sym typeface="Arial"/>
              </a:rPr>
            </a:br>
            <a:r>
              <a:rPr lang="ja-JP" sz="1100" b="0" i="0" u="none" strike="noStrike" cap="none">
                <a:solidFill>
                  <a:srgbClr val="000000"/>
                </a:solidFill>
                <a:latin typeface="Arial"/>
                <a:ea typeface="Arial"/>
                <a:cs typeface="Arial"/>
                <a:sym typeface="Arial"/>
              </a:rPr>
              <a:t>使い分けてください。</a:t>
            </a:r>
            <a:endParaRPr sz="1100" b="0" i="0" u="none" strike="noStrike" cap="none">
              <a:solidFill>
                <a:srgbClr val="000000"/>
              </a:solidFill>
              <a:latin typeface="Arial"/>
              <a:ea typeface="Arial"/>
              <a:cs typeface="Arial"/>
              <a:sym typeface="Arial"/>
            </a:endParaRPr>
          </a:p>
          <a:p>
            <a:pPr marL="0" lvl="0" indent="0" algn="l" rtl="0">
              <a:lnSpc>
                <a:spcPct val="115000"/>
              </a:lnSpc>
              <a:spcBef>
                <a:spcPts val="1000"/>
              </a:spcBef>
              <a:spcAft>
                <a:spcPts val="1000"/>
              </a:spcAft>
              <a:buClr>
                <a:schemeClr val="dk1"/>
              </a:buClr>
              <a:buSzPts val="1100"/>
              <a:buFont typeface="Arial"/>
              <a:buNone/>
            </a:pPr>
            <a:r>
              <a:rPr lang="ja-JP" sz="1100">
                <a:solidFill>
                  <a:schemeClr val="dk1"/>
                </a:solidFill>
              </a:rPr>
              <a:t>関連ヘルプ：</a:t>
            </a:r>
            <a:r>
              <a:rPr lang="ja-JP" sz="1100" u="sng">
                <a:solidFill>
                  <a:schemeClr val="hlink"/>
                </a:solidFill>
                <a:hlinkClick r:id="rId5"/>
              </a:rPr>
              <a:t>勤怠データを集計・出力する</a:t>
            </a:r>
            <a:endParaRPr sz="1100"/>
          </a:p>
        </p:txBody>
      </p:sp>
      <p:sp>
        <p:nvSpPr>
          <p:cNvPr id="1274" name="Google Shape;1274;p44"/>
          <p:cNvSpPr txBox="1"/>
          <p:nvPr/>
        </p:nvSpPr>
        <p:spPr>
          <a:xfrm>
            <a:off x="360000" y="2514777"/>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600" b="1" i="0" u="none" strike="noStrike" cap="none">
                <a:solidFill>
                  <a:schemeClr val="dk1"/>
                </a:solidFill>
                <a:latin typeface="Arial"/>
                <a:ea typeface="Arial"/>
                <a:cs typeface="Arial"/>
                <a:sym typeface="Arial"/>
              </a:rPr>
              <a:t>勤務データダウンロード</a:t>
            </a:r>
            <a:endParaRPr sz="1600" b="1" i="0" u="none" strike="noStrike" cap="none">
              <a:solidFill>
                <a:schemeClr val="dk1"/>
              </a:solidFill>
              <a:latin typeface="Arial"/>
              <a:ea typeface="Arial"/>
              <a:cs typeface="Arial"/>
              <a:sym typeface="Arial"/>
            </a:endParaRPr>
          </a:p>
        </p:txBody>
      </p:sp>
      <p:sp>
        <p:nvSpPr>
          <p:cNvPr id="1275" name="Google Shape;1275;p44"/>
          <p:cNvSpPr txBox="1"/>
          <p:nvPr/>
        </p:nvSpPr>
        <p:spPr>
          <a:xfrm>
            <a:off x="360000" y="5194506"/>
            <a:ext cx="6138000" cy="23325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050"/>
              <a:buFont typeface="Arial"/>
              <a:buNone/>
            </a:pPr>
            <a:r>
              <a:rPr lang="ja-JP" sz="1100" b="0" i="0" u="none" strike="noStrike" cap="none">
                <a:solidFill>
                  <a:srgbClr val="333333"/>
                </a:solidFill>
                <a:latin typeface="Arial"/>
                <a:ea typeface="Arial"/>
                <a:cs typeface="Arial"/>
                <a:sym typeface="Arial"/>
              </a:rPr>
              <a:t>出勤管理→データ出力→</a:t>
            </a:r>
            <a:r>
              <a:rPr lang="ja-JP" sz="1100" b="0" i="0" u="sng" strike="noStrike" cap="none">
                <a:solidFill>
                  <a:schemeClr val="hlink"/>
                </a:solidFill>
                <a:latin typeface="Arial"/>
                <a:ea typeface="Arial"/>
                <a:cs typeface="Arial"/>
                <a:sym typeface="Arial"/>
                <a:hlinkClick r:id="rId3"/>
              </a:rPr>
              <a:t>勤務データダウンロード</a:t>
            </a:r>
            <a:endParaRPr sz="11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ja-JP" sz="1100">
                <a:solidFill>
                  <a:schemeClr val="dk1"/>
                </a:solidFill>
              </a:rPr>
              <a:t>出力するファイル形式は、CSV・Excelから選択可能です。</a:t>
            </a:r>
            <a:endParaRPr sz="11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ja-JP" sz="1100">
                <a:solidFill>
                  <a:schemeClr val="dk1"/>
                </a:solidFill>
              </a:rPr>
              <a:t>勤務データダウンロードでは勤怠に関する多くのデータを出力できます。</a:t>
            </a:r>
            <a:br>
              <a:rPr lang="ja-JP" sz="1100">
                <a:solidFill>
                  <a:schemeClr val="dk1"/>
                </a:solidFill>
              </a:rPr>
            </a:br>
            <a:r>
              <a:rPr lang="ja-JP" sz="1100">
                <a:solidFill>
                  <a:schemeClr val="dk1"/>
                </a:solidFill>
              </a:rPr>
              <a:t>労働時間、残業時間、休暇時間などの勤怠データのほか、</a:t>
            </a:r>
            <a:br>
              <a:rPr lang="ja-JP" sz="1100">
                <a:solidFill>
                  <a:schemeClr val="dk1"/>
                </a:solidFill>
              </a:rPr>
            </a:br>
            <a:r>
              <a:rPr lang="ja-JP" sz="1100" u="sng">
                <a:solidFill>
                  <a:schemeClr val="hlink"/>
                </a:solidFill>
                <a:hlinkClick r:id="rId6"/>
              </a:rPr>
              <a:t>シフトパターンの利用回数</a:t>
            </a:r>
            <a:r>
              <a:rPr lang="ja-JP" sz="1100">
                <a:solidFill>
                  <a:schemeClr val="dk1"/>
                </a:solidFill>
              </a:rPr>
              <a:t>、</a:t>
            </a:r>
            <a:r>
              <a:rPr lang="ja-JP" sz="1100" u="sng">
                <a:solidFill>
                  <a:schemeClr val="hlink"/>
                </a:solidFill>
                <a:hlinkClick r:id="rId7"/>
              </a:rPr>
              <a:t>選択備考に関する集計データ</a:t>
            </a:r>
            <a:r>
              <a:rPr lang="ja-JP" sz="1100">
                <a:solidFill>
                  <a:schemeClr val="dk1"/>
                </a:solidFill>
              </a:rPr>
              <a:t>も出力できます。</a:t>
            </a:r>
            <a:endParaRPr sz="11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ja-JP" sz="1100">
                <a:solidFill>
                  <a:schemeClr val="dk1"/>
                </a:solidFill>
              </a:rPr>
              <a:t>使用するフォーマット、ファイル形式、集計の対象となる期間、グループ、スタッフ種別などを選択し、「ダウンロード」ボタンから出力を実行してください。</a:t>
            </a:r>
            <a:endParaRPr sz="1100">
              <a:solidFill>
                <a:schemeClr val="dk1"/>
              </a:solidFill>
            </a:endParaRPr>
          </a:p>
          <a:p>
            <a:pPr marL="0" lvl="0" indent="0" algn="l" rtl="0">
              <a:lnSpc>
                <a:spcPct val="115000"/>
              </a:lnSpc>
              <a:spcBef>
                <a:spcPts val="1000"/>
              </a:spcBef>
              <a:spcAft>
                <a:spcPts val="1000"/>
              </a:spcAft>
              <a:buClr>
                <a:schemeClr val="dk1"/>
              </a:buClr>
              <a:buSzPts val="1100"/>
              <a:buFont typeface="Arial"/>
              <a:buNone/>
            </a:pPr>
            <a:r>
              <a:rPr lang="ja-JP" sz="1100">
                <a:solidFill>
                  <a:schemeClr val="dk1"/>
                </a:solidFill>
              </a:rPr>
              <a:t>なお、出力するデータの量が多い場合や、月末・月初でサーバーが混みあっている場合は</a:t>
            </a:r>
            <a:br>
              <a:rPr lang="ja-JP" sz="1100">
                <a:solidFill>
                  <a:schemeClr val="dk1"/>
                </a:solidFill>
              </a:rPr>
            </a:br>
            <a:r>
              <a:rPr lang="ja-JP" sz="1100">
                <a:solidFill>
                  <a:schemeClr val="dk1"/>
                </a:solidFill>
              </a:rPr>
              <a:t>ダウンロードに時間がかかることがあります。</a:t>
            </a:r>
            <a:endParaRPr sz="1100">
              <a:solidFill>
                <a:schemeClr val="dk1"/>
              </a:solidFill>
            </a:endParaRPr>
          </a:p>
        </p:txBody>
      </p:sp>
      <p:grpSp>
        <p:nvGrpSpPr>
          <p:cNvPr id="1276" name="Google Shape;1276;p44"/>
          <p:cNvGrpSpPr/>
          <p:nvPr/>
        </p:nvGrpSpPr>
        <p:grpSpPr>
          <a:xfrm>
            <a:off x="360100" y="7504525"/>
            <a:ext cx="6138000" cy="1049025"/>
            <a:chOff x="360100" y="7504525"/>
            <a:chExt cx="6138000" cy="1049025"/>
          </a:xfrm>
        </p:grpSpPr>
        <p:pic>
          <p:nvPicPr>
            <p:cNvPr id="1277" name="Google Shape;1277;p44"/>
            <p:cNvPicPr preferRelativeResize="0"/>
            <p:nvPr/>
          </p:nvPicPr>
          <p:blipFill rotWithShape="1">
            <a:blip r:embed="rId8">
              <a:alphaModFix/>
            </a:blip>
            <a:srcRect/>
            <a:stretch/>
          </p:blipFill>
          <p:spPr>
            <a:xfrm>
              <a:off x="452235" y="7836250"/>
              <a:ext cx="5953530" cy="717300"/>
            </a:xfrm>
            <a:prstGeom prst="rect">
              <a:avLst/>
            </a:prstGeom>
            <a:noFill/>
            <a:ln>
              <a:noFill/>
            </a:ln>
          </p:spPr>
        </p:pic>
        <p:sp>
          <p:nvSpPr>
            <p:cNvPr id="1278" name="Google Shape;1278;p44"/>
            <p:cNvSpPr txBox="1"/>
            <p:nvPr/>
          </p:nvSpPr>
          <p:spPr>
            <a:xfrm>
              <a:off x="360100" y="7504525"/>
              <a:ext cx="61380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ja-JP" sz="1100" b="0" i="0" u="none" strike="noStrike" cap="none">
                  <a:solidFill>
                    <a:srgbClr val="333333"/>
                  </a:solidFill>
                  <a:highlight>
                    <a:srgbClr val="FFFFFF"/>
                  </a:highlight>
                  <a:latin typeface="Arial"/>
                  <a:ea typeface="Arial"/>
                  <a:cs typeface="Arial"/>
                  <a:sym typeface="Arial"/>
                </a:rPr>
                <a:t>・出力データの一例（Excel）</a:t>
              </a:r>
              <a:endParaRPr sz="1100" b="0" i="0" u="none" strike="noStrike" cap="none">
                <a:solidFill>
                  <a:srgbClr val="000000"/>
                </a:solidFill>
                <a:latin typeface="Arial"/>
                <a:ea typeface="Arial"/>
                <a:cs typeface="Arial"/>
                <a:sym typeface="Arial"/>
              </a:endParaRPr>
            </a:p>
          </p:txBody>
        </p:sp>
      </p:grpSp>
      <p:pic>
        <p:nvPicPr>
          <p:cNvPr id="1279" name="Google Shape;1279;p44"/>
          <p:cNvPicPr preferRelativeResize="0"/>
          <p:nvPr/>
        </p:nvPicPr>
        <p:blipFill>
          <a:blip r:embed="rId9">
            <a:alphaModFix/>
          </a:blip>
          <a:stretch>
            <a:fillRect/>
          </a:stretch>
        </p:blipFill>
        <p:spPr>
          <a:xfrm>
            <a:off x="1309829" y="2930654"/>
            <a:ext cx="4238342" cy="2186675"/>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283"/>
        <p:cNvGrpSpPr/>
        <p:nvPr/>
      </p:nvGrpSpPr>
      <p:grpSpPr>
        <a:xfrm>
          <a:off x="0" y="0"/>
          <a:ext cx="0" cy="0"/>
          <a:chOff x="0" y="0"/>
          <a:chExt cx="0" cy="0"/>
        </a:xfrm>
      </p:grpSpPr>
      <p:grpSp>
        <p:nvGrpSpPr>
          <p:cNvPr id="1284" name="Google Shape;1284;p45"/>
          <p:cNvGrpSpPr/>
          <p:nvPr/>
        </p:nvGrpSpPr>
        <p:grpSpPr>
          <a:xfrm>
            <a:off x="-2" y="348586"/>
            <a:ext cx="6857831" cy="57861"/>
            <a:chOff x="276445" y="1127055"/>
            <a:chExt cx="6241201" cy="45085"/>
          </a:xfrm>
        </p:grpSpPr>
        <p:cxnSp>
          <p:nvCxnSpPr>
            <p:cNvPr id="1285" name="Google Shape;1285;p45"/>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1286" name="Google Shape;1286;p45"/>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1287" name="Google Shape;1287;p45"/>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76</a:t>
            </a:fld>
            <a:endParaRPr/>
          </a:p>
        </p:txBody>
      </p:sp>
      <p:sp>
        <p:nvSpPr>
          <p:cNvPr id="1288" name="Google Shape;1288;p45"/>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１．給与計算用のデータ</a:t>
            </a:r>
            <a:endParaRPr sz="1800" b="1">
              <a:latin typeface="Arial"/>
              <a:ea typeface="Arial"/>
              <a:cs typeface="Arial"/>
              <a:sym typeface="Arial"/>
            </a:endParaRPr>
          </a:p>
        </p:txBody>
      </p:sp>
      <p:cxnSp>
        <p:nvCxnSpPr>
          <p:cNvPr id="1289" name="Google Shape;1289;p45"/>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1290" name="Google Shape;1290;p45"/>
          <p:cNvSpPr txBox="1"/>
          <p:nvPr/>
        </p:nvSpPr>
        <p:spPr>
          <a:xfrm>
            <a:off x="359994" y="1057882"/>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chemeClr val="dk1"/>
                </a:solidFill>
                <a:latin typeface="Arial"/>
                <a:ea typeface="Arial"/>
                <a:cs typeface="Arial"/>
                <a:sym typeface="Arial"/>
              </a:rPr>
              <a:t>フォーマットの作成</a:t>
            </a:r>
            <a:endParaRPr sz="1400" b="1" i="0" u="none" strike="noStrike" cap="none">
              <a:solidFill>
                <a:schemeClr val="dk1"/>
              </a:solidFill>
              <a:latin typeface="Arial"/>
              <a:ea typeface="Arial"/>
              <a:cs typeface="Arial"/>
              <a:sym typeface="Arial"/>
            </a:endParaRPr>
          </a:p>
        </p:txBody>
      </p:sp>
      <p:grpSp>
        <p:nvGrpSpPr>
          <p:cNvPr id="1291" name="Google Shape;1291;p45"/>
          <p:cNvGrpSpPr/>
          <p:nvPr/>
        </p:nvGrpSpPr>
        <p:grpSpPr>
          <a:xfrm>
            <a:off x="359994" y="1460849"/>
            <a:ext cx="6138006" cy="2464582"/>
            <a:chOff x="359994" y="1365800"/>
            <a:chExt cx="6138006" cy="2464582"/>
          </a:xfrm>
        </p:grpSpPr>
        <p:sp>
          <p:nvSpPr>
            <p:cNvPr id="1292" name="Google Shape;1292;p45"/>
            <p:cNvSpPr txBox="1"/>
            <p:nvPr/>
          </p:nvSpPr>
          <p:spPr>
            <a:xfrm>
              <a:off x="359994" y="2892282"/>
              <a:ext cx="6138000" cy="9381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000"/>
                </a:spcAft>
                <a:buClr>
                  <a:srgbClr val="000000"/>
                </a:buClr>
                <a:buSzPts val="1100"/>
                <a:buFont typeface="Arial"/>
                <a:buNone/>
              </a:pPr>
              <a:r>
                <a:rPr lang="ja-JP" sz="1100" b="0" i="0" u="none" strike="noStrike" cap="none">
                  <a:solidFill>
                    <a:srgbClr val="000000"/>
                  </a:solidFill>
                  <a:latin typeface="Arial"/>
                  <a:ea typeface="Arial"/>
                  <a:cs typeface="Arial"/>
                  <a:sym typeface="Arial"/>
                </a:rPr>
                <a:t>勤務データダウンロードからデータを出力するには、まずフォーマットを作成する必要が</a:t>
              </a:r>
              <a:br>
                <a:rPr lang="ja-JP" sz="1100" b="0" i="0" u="none" strike="noStrike" cap="none">
                  <a:solidFill>
                    <a:srgbClr val="000000"/>
                  </a:solidFill>
                  <a:latin typeface="Arial"/>
                  <a:ea typeface="Arial"/>
                  <a:cs typeface="Arial"/>
                  <a:sym typeface="Arial"/>
                </a:rPr>
              </a:br>
              <a:r>
                <a:rPr lang="ja-JP" sz="1100" b="0" i="0" u="none" strike="noStrike" cap="none">
                  <a:solidFill>
                    <a:srgbClr val="000000"/>
                  </a:solidFill>
                  <a:latin typeface="Arial"/>
                  <a:ea typeface="Arial"/>
                  <a:cs typeface="Arial"/>
                  <a:sym typeface="Arial"/>
                </a:rPr>
                <a:t>あります。</a:t>
              </a:r>
              <a:r>
                <a:rPr lang="ja-JP" sz="1100"/>
                <a:t/>
              </a:r>
              <a:br>
                <a:rPr lang="ja-JP" sz="1100"/>
              </a:br>
              <a:r>
                <a:rPr lang="ja-JP" sz="1100" b="0" i="0" u="none" strike="noStrike" cap="none">
                  <a:solidFill>
                    <a:srgbClr val="000000"/>
                  </a:solidFill>
                  <a:latin typeface="Arial"/>
                  <a:ea typeface="Arial"/>
                  <a:cs typeface="Arial"/>
                  <a:sym typeface="Arial"/>
                </a:rPr>
                <a:t>「フォーマットの新規作成」ボタンから作成するか、「連携サービス【専用フォーマット】」</a:t>
              </a:r>
              <a:br>
                <a:rPr lang="ja-JP" sz="1100" b="0" i="0" u="none" strike="noStrike" cap="none">
                  <a:solidFill>
                    <a:srgbClr val="000000"/>
                  </a:solidFill>
                  <a:latin typeface="Arial"/>
                  <a:ea typeface="Arial"/>
                  <a:cs typeface="Arial"/>
                  <a:sym typeface="Arial"/>
                </a:rPr>
              </a:br>
              <a:r>
                <a:rPr lang="ja-JP" sz="1100" b="0" i="0" u="none" strike="noStrike" cap="none">
                  <a:solidFill>
                    <a:srgbClr val="000000"/>
                  </a:solidFill>
                  <a:latin typeface="Arial"/>
                  <a:ea typeface="Arial"/>
                  <a:cs typeface="Arial"/>
                  <a:sym typeface="Arial"/>
                </a:rPr>
                <a:t>を選択し、あらかじめ用意されているフォーマットを使用してください。</a:t>
              </a:r>
              <a:endParaRPr sz="1100" b="0" i="0" u="none" strike="noStrike" cap="none">
                <a:solidFill>
                  <a:srgbClr val="000000"/>
                </a:solidFill>
                <a:latin typeface="Arial"/>
                <a:ea typeface="Arial"/>
                <a:cs typeface="Arial"/>
                <a:sym typeface="Arial"/>
              </a:endParaRPr>
            </a:p>
          </p:txBody>
        </p:sp>
        <p:pic>
          <p:nvPicPr>
            <p:cNvPr id="1293" name="Google Shape;1293;p45"/>
            <p:cNvPicPr preferRelativeResize="0"/>
            <p:nvPr/>
          </p:nvPicPr>
          <p:blipFill rotWithShape="1">
            <a:blip r:embed="rId3">
              <a:alphaModFix/>
            </a:blip>
            <a:srcRect/>
            <a:stretch/>
          </p:blipFill>
          <p:spPr>
            <a:xfrm>
              <a:off x="697118" y="1740266"/>
              <a:ext cx="5463763" cy="1116250"/>
            </a:xfrm>
            <a:prstGeom prst="rect">
              <a:avLst/>
            </a:prstGeom>
            <a:noFill/>
            <a:ln>
              <a:noFill/>
            </a:ln>
          </p:spPr>
        </p:pic>
        <p:sp>
          <p:nvSpPr>
            <p:cNvPr id="1294" name="Google Shape;1294;p45"/>
            <p:cNvSpPr txBox="1"/>
            <p:nvPr/>
          </p:nvSpPr>
          <p:spPr>
            <a:xfrm>
              <a:off x="360000" y="1365800"/>
              <a:ext cx="6138000" cy="33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000000"/>
                  </a:solidFill>
                  <a:latin typeface="Arial"/>
                  <a:ea typeface="Arial"/>
                  <a:cs typeface="Arial"/>
                  <a:sym typeface="Arial"/>
                </a:rPr>
                <a:t>1. フォーマットの新規作成画面を開く</a:t>
              </a:r>
              <a:endParaRPr sz="1100" b="1" i="0" u="none" strike="noStrike" cap="none">
                <a:solidFill>
                  <a:srgbClr val="000000"/>
                </a:solidFill>
                <a:latin typeface="Arial"/>
                <a:ea typeface="Arial"/>
                <a:cs typeface="Arial"/>
                <a:sym typeface="Arial"/>
              </a:endParaRPr>
            </a:p>
          </p:txBody>
        </p:sp>
      </p:grpSp>
      <p:grpSp>
        <p:nvGrpSpPr>
          <p:cNvPr id="1295" name="Google Shape;1295;p45"/>
          <p:cNvGrpSpPr/>
          <p:nvPr/>
        </p:nvGrpSpPr>
        <p:grpSpPr>
          <a:xfrm>
            <a:off x="359913" y="3989698"/>
            <a:ext cx="6138087" cy="2432698"/>
            <a:chOff x="359913" y="3878123"/>
            <a:chExt cx="6138087" cy="2432698"/>
          </a:xfrm>
        </p:grpSpPr>
        <p:pic>
          <p:nvPicPr>
            <p:cNvPr id="1296" name="Google Shape;1296;p45"/>
            <p:cNvPicPr preferRelativeResize="0"/>
            <p:nvPr/>
          </p:nvPicPr>
          <p:blipFill rotWithShape="1">
            <a:blip r:embed="rId4">
              <a:alphaModFix/>
            </a:blip>
            <a:srcRect/>
            <a:stretch/>
          </p:blipFill>
          <p:spPr>
            <a:xfrm>
              <a:off x="457900" y="4254606"/>
              <a:ext cx="5702974" cy="1469725"/>
            </a:xfrm>
            <a:prstGeom prst="rect">
              <a:avLst/>
            </a:prstGeom>
            <a:noFill/>
            <a:ln>
              <a:noFill/>
            </a:ln>
          </p:spPr>
        </p:pic>
        <p:sp>
          <p:nvSpPr>
            <p:cNvPr id="1297" name="Google Shape;1297;p45"/>
            <p:cNvSpPr txBox="1"/>
            <p:nvPr/>
          </p:nvSpPr>
          <p:spPr>
            <a:xfrm>
              <a:off x="359913" y="3878123"/>
              <a:ext cx="6138000" cy="33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000000"/>
                  </a:solidFill>
                  <a:latin typeface="Arial"/>
                  <a:ea typeface="Arial"/>
                  <a:cs typeface="Arial"/>
                  <a:sym typeface="Arial"/>
                </a:rPr>
                <a:t>2. フォーマットの詳細を設定する</a:t>
              </a:r>
              <a:endParaRPr sz="1100" b="1" i="0" u="none" strike="noStrike" cap="none">
                <a:solidFill>
                  <a:srgbClr val="000000"/>
                </a:solidFill>
                <a:latin typeface="Arial"/>
                <a:ea typeface="Arial"/>
                <a:cs typeface="Arial"/>
                <a:sym typeface="Arial"/>
              </a:endParaRPr>
            </a:p>
          </p:txBody>
        </p:sp>
        <p:sp>
          <p:nvSpPr>
            <p:cNvPr id="1298" name="Google Shape;1298;p45"/>
            <p:cNvSpPr txBox="1"/>
            <p:nvPr/>
          </p:nvSpPr>
          <p:spPr>
            <a:xfrm>
              <a:off x="360000" y="5762121"/>
              <a:ext cx="6138000" cy="54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000"/>
                </a:spcAft>
                <a:buClr>
                  <a:srgbClr val="000000"/>
                </a:buClr>
                <a:buSzPts val="1100"/>
                <a:buFont typeface="Arial"/>
                <a:buNone/>
              </a:pPr>
              <a:r>
                <a:rPr lang="ja-JP" sz="1100" b="0" i="0" u="none" strike="noStrike" cap="none">
                  <a:solidFill>
                    <a:srgbClr val="000000"/>
                  </a:solidFill>
                  <a:latin typeface="Arial"/>
                  <a:ea typeface="Arial"/>
                  <a:cs typeface="Arial"/>
                  <a:sym typeface="Arial"/>
                </a:rPr>
                <a:t>フォーマットの上半分は、フォーマットの名称や時刻の表示形式などの詳細設定です。</a:t>
              </a:r>
              <a:br>
                <a:rPr lang="ja-JP" sz="1100" b="0" i="0" u="none" strike="noStrike" cap="none">
                  <a:solidFill>
                    <a:srgbClr val="000000"/>
                  </a:solidFill>
                  <a:latin typeface="Arial"/>
                  <a:ea typeface="Arial"/>
                  <a:cs typeface="Arial"/>
                  <a:sym typeface="Arial"/>
                </a:rPr>
              </a:br>
              <a:r>
                <a:rPr lang="ja-JP" sz="1100" b="0" i="0" u="none" strike="noStrike" cap="none">
                  <a:solidFill>
                    <a:srgbClr val="000000"/>
                  </a:solidFill>
                  <a:latin typeface="Arial"/>
                  <a:ea typeface="Arial"/>
                  <a:cs typeface="Arial"/>
                  <a:sym typeface="Arial"/>
                </a:rPr>
                <a:t>各設定項目の説明は次のページの表をご参照ください。</a:t>
              </a:r>
              <a:endParaRPr sz="1100" b="0" i="0" u="none" strike="noStrike" cap="none">
                <a:solidFill>
                  <a:srgbClr val="000000"/>
                </a:solidFill>
                <a:latin typeface="Arial"/>
                <a:ea typeface="Arial"/>
                <a:cs typeface="Arial"/>
                <a:sym typeface="Arial"/>
              </a:endParaRPr>
            </a:p>
          </p:txBody>
        </p:sp>
      </p:grpSp>
      <p:sp>
        <p:nvSpPr>
          <p:cNvPr id="1299" name="Google Shape;1299;p45"/>
          <p:cNvSpPr txBox="1"/>
          <p:nvPr/>
        </p:nvSpPr>
        <p:spPr>
          <a:xfrm>
            <a:off x="360000" y="6486663"/>
            <a:ext cx="6138000" cy="1492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000000"/>
                </a:solidFill>
                <a:latin typeface="Arial"/>
                <a:ea typeface="Arial"/>
                <a:cs typeface="Arial"/>
                <a:sym typeface="Arial"/>
              </a:rPr>
              <a:t>3. 集計・出力したい項目を選択する</a:t>
            </a:r>
            <a:endParaRPr sz="1100" b="1" i="0" u="none" strike="noStrike" cap="none">
              <a:solidFill>
                <a:srgbClr val="000000"/>
              </a:solidFill>
              <a:latin typeface="Arial"/>
              <a:ea typeface="Arial"/>
              <a:cs typeface="Arial"/>
              <a:sym typeface="Arial"/>
            </a:endParaRPr>
          </a:p>
          <a:p>
            <a:pPr marL="0" lvl="0" indent="0" algn="l" rtl="0">
              <a:lnSpc>
                <a:spcPct val="115000"/>
              </a:lnSpc>
              <a:spcBef>
                <a:spcPts val="1000"/>
              </a:spcBef>
              <a:spcAft>
                <a:spcPts val="0"/>
              </a:spcAft>
              <a:buClr>
                <a:schemeClr val="dk1"/>
              </a:buClr>
              <a:buSzPts val="1100"/>
              <a:buFont typeface="Arial"/>
              <a:buNone/>
            </a:pPr>
            <a:r>
              <a:rPr lang="ja-JP" sz="1100">
                <a:solidFill>
                  <a:schemeClr val="dk1"/>
                </a:solidFill>
              </a:rPr>
              <a:t>フォーマットの下半分で、表示項目（集計する項目）を選択してください。</a:t>
            </a:r>
            <a:br>
              <a:rPr lang="ja-JP" sz="1100">
                <a:solidFill>
                  <a:schemeClr val="dk1"/>
                </a:solidFill>
              </a:rPr>
            </a:br>
            <a:r>
              <a:rPr lang="ja-JP" sz="1100">
                <a:solidFill>
                  <a:schemeClr val="dk1"/>
                </a:solidFill>
              </a:rPr>
              <a:t>「集計単位」での選択によって、「表示項目」で選択できる項目が変化します。</a:t>
            </a:r>
            <a:endParaRPr sz="11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ja-JP" sz="1100">
                <a:solidFill>
                  <a:schemeClr val="dk1"/>
                </a:solidFill>
              </a:rPr>
              <a:t>各項目の詳しい説明は「</a:t>
            </a:r>
            <a:r>
              <a:rPr lang="ja-JP" sz="1100" u="sng">
                <a:solidFill>
                  <a:schemeClr val="hlink"/>
                </a:solidFill>
                <a:hlinkClick r:id="rId5"/>
              </a:rPr>
              <a:t>【項目一覧】勤務データダウンロード</a:t>
            </a:r>
            <a:r>
              <a:rPr lang="ja-JP" sz="1100">
                <a:solidFill>
                  <a:schemeClr val="dk1"/>
                </a:solidFill>
              </a:rPr>
              <a:t>」をご確認ください。</a:t>
            </a:r>
            <a:endParaRPr sz="1100">
              <a:solidFill>
                <a:schemeClr val="dk1"/>
              </a:solidFill>
            </a:endParaRPr>
          </a:p>
          <a:p>
            <a:pPr marL="0" lvl="0" indent="0" algn="l" rtl="0">
              <a:lnSpc>
                <a:spcPct val="115000"/>
              </a:lnSpc>
              <a:spcBef>
                <a:spcPts val="1000"/>
              </a:spcBef>
              <a:spcAft>
                <a:spcPts val="1000"/>
              </a:spcAft>
              <a:buClr>
                <a:schemeClr val="dk1"/>
              </a:buClr>
              <a:buSzPts val="1100"/>
              <a:buFont typeface="Arial"/>
              <a:buNone/>
            </a:pPr>
            <a:r>
              <a:rPr lang="ja-JP" sz="1100">
                <a:solidFill>
                  <a:schemeClr val="dk1"/>
                </a:solidFill>
              </a:rPr>
              <a:t>最後に、画面下部の「保存」ボタンをクリックしてフォーマットを保存してください。</a:t>
            </a:r>
            <a:endParaRPr sz="1100" b="1"/>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grpSp>
        <p:nvGrpSpPr>
          <p:cNvPr id="1304" name="Google Shape;1304;g297515be51c_1_120"/>
          <p:cNvGrpSpPr/>
          <p:nvPr/>
        </p:nvGrpSpPr>
        <p:grpSpPr>
          <a:xfrm>
            <a:off x="-2" y="348613"/>
            <a:ext cx="6857832" cy="57862"/>
            <a:chOff x="276445" y="1127055"/>
            <a:chExt cx="6241201" cy="45085"/>
          </a:xfrm>
        </p:grpSpPr>
        <p:cxnSp>
          <p:nvCxnSpPr>
            <p:cNvPr id="1305" name="Google Shape;1305;g297515be51c_1_120"/>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1306" name="Google Shape;1306;g297515be51c_1_120"/>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1307" name="Google Shape;1307;g297515be51c_1_120"/>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77</a:t>
            </a:fld>
            <a:endParaRPr/>
          </a:p>
        </p:txBody>
      </p:sp>
      <p:sp>
        <p:nvSpPr>
          <p:cNvPr id="1308" name="Google Shape;1308;g297515be51c_1_120"/>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１．給与計算用のデータ</a:t>
            </a:r>
            <a:endParaRPr sz="1800" b="1">
              <a:latin typeface="Arial"/>
              <a:ea typeface="Arial"/>
              <a:cs typeface="Arial"/>
              <a:sym typeface="Arial"/>
            </a:endParaRPr>
          </a:p>
        </p:txBody>
      </p:sp>
      <p:cxnSp>
        <p:nvCxnSpPr>
          <p:cNvPr id="1309" name="Google Shape;1309;g297515be51c_1_120"/>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graphicFrame>
        <p:nvGraphicFramePr>
          <p:cNvPr id="1310" name="Google Shape;1310;g297515be51c_1_120"/>
          <p:cNvGraphicFramePr/>
          <p:nvPr/>
        </p:nvGraphicFramePr>
        <p:xfrm>
          <a:off x="360000" y="3138422"/>
          <a:ext cx="3000000" cy="3000000"/>
        </p:xfrm>
        <a:graphic>
          <a:graphicData uri="http://schemas.openxmlformats.org/drawingml/2006/table">
            <a:tbl>
              <a:tblPr>
                <a:noFill/>
                <a:tableStyleId>{991882D1-829E-4563-A5F8-932A5333A08F}</a:tableStyleId>
              </a:tblPr>
              <a:tblGrid>
                <a:gridCol w="1340475">
                  <a:extLst>
                    <a:ext uri="{9D8B030D-6E8A-4147-A177-3AD203B41FA5}">
                      <a16:colId xmlns:a16="http://schemas.microsoft.com/office/drawing/2014/main" val="20000"/>
                    </a:ext>
                  </a:extLst>
                </a:gridCol>
                <a:gridCol w="4797525">
                  <a:extLst>
                    <a:ext uri="{9D8B030D-6E8A-4147-A177-3AD203B41FA5}">
                      <a16:colId xmlns:a16="http://schemas.microsoft.com/office/drawing/2014/main" val="20001"/>
                    </a:ext>
                  </a:extLst>
                </a:gridCol>
              </a:tblGrid>
              <a:tr h="386250">
                <a:tc>
                  <a:txBody>
                    <a:bodyPr/>
                    <a:lstStyle/>
                    <a:p>
                      <a:pPr marL="0" marR="0" lvl="0" indent="0" algn="ctr" rtl="0">
                        <a:lnSpc>
                          <a:spcPct val="115000"/>
                        </a:lnSpc>
                        <a:spcBef>
                          <a:spcPts val="0"/>
                        </a:spcBef>
                        <a:spcAft>
                          <a:spcPts val="1000"/>
                        </a:spcAft>
                        <a:buClr>
                          <a:srgbClr val="000000"/>
                        </a:buClr>
                        <a:buSzPts val="1100"/>
                        <a:buFont typeface="Arial"/>
                        <a:buNone/>
                      </a:pPr>
                      <a:r>
                        <a:rPr lang="ja-JP" sz="1100" b="1" u="none" strike="noStrike" cap="none">
                          <a:solidFill>
                            <a:schemeClr val="dk1"/>
                          </a:solidFill>
                        </a:rPr>
                        <a:t>設定項目</a:t>
                      </a:r>
                      <a:endParaRPr sz="1100" b="1"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ctr" rtl="0">
                        <a:lnSpc>
                          <a:spcPct val="115000"/>
                        </a:lnSpc>
                        <a:spcBef>
                          <a:spcPts val="0"/>
                        </a:spcBef>
                        <a:spcAft>
                          <a:spcPts val="1000"/>
                        </a:spcAft>
                        <a:buClr>
                          <a:srgbClr val="000000"/>
                        </a:buClr>
                        <a:buSzPts val="1100"/>
                        <a:buFont typeface="Arial"/>
                        <a:buNone/>
                      </a:pPr>
                      <a:r>
                        <a:rPr lang="ja-JP" sz="1100" b="1" u="none" strike="noStrike" cap="none">
                          <a:solidFill>
                            <a:schemeClr val="dk1"/>
                          </a:solidFill>
                        </a:rPr>
                        <a:t>説明</a:t>
                      </a:r>
                      <a:endParaRPr sz="1100" b="1"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481375">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設定名</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作成するフォーマットの名称を自由に入力してください。</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524700">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項目名の出力</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「する」を選択した場合、出力ファイルの１行目に項目名を表示します。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r h="1055650">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時間の表示形式</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時間の表示方法を選択します。</a:t>
                      </a:r>
                      <a:endParaRPr sz="1100" u="none" strike="noStrike" cap="none">
                        <a:solidFill>
                          <a:schemeClr val="dk1"/>
                        </a:solidFill>
                      </a:endParaRPr>
                    </a:p>
                    <a:p>
                      <a:pPr marL="0" marR="0" lvl="0" indent="0" algn="l" rtl="0">
                        <a:lnSpc>
                          <a:spcPct val="115000"/>
                        </a:lnSpc>
                        <a:spcBef>
                          <a:spcPts val="1000"/>
                        </a:spcBef>
                        <a:spcAft>
                          <a:spcPts val="1000"/>
                        </a:spcAft>
                        <a:buClr>
                          <a:srgbClr val="000000"/>
                        </a:buClr>
                        <a:buSzPts val="1050"/>
                        <a:buFont typeface="Arial"/>
                        <a:buNone/>
                      </a:pPr>
                      <a:r>
                        <a:rPr lang="ja-JP" sz="1100" b="1" u="none" strike="noStrike" cap="none">
                          <a:solidFill>
                            <a:schemeClr val="dk1"/>
                          </a:solidFill>
                          <a:highlight>
                            <a:srgbClr val="FFFFFF"/>
                          </a:highlight>
                        </a:rPr>
                        <a:t>10進数</a:t>
                      </a:r>
                      <a:r>
                        <a:rPr lang="ja-JP" sz="1100" u="none" strike="noStrike" cap="none">
                          <a:solidFill>
                            <a:schemeClr val="dk1"/>
                          </a:solidFill>
                          <a:highlight>
                            <a:srgbClr val="FFFFFF"/>
                          </a:highlight>
                        </a:rPr>
                        <a:t>　- 1時間30分→1.50　　 1時間45分→1.75</a:t>
                      </a:r>
                      <a:r>
                        <a:rPr lang="ja-JP" sz="1100">
                          <a:solidFill>
                            <a:schemeClr val="dk1"/>
                          </a:solidFill>
                          <a:highlight>
                            <a:srgbClr val="FFFFFF"/>
                          </a:highlight>
                        </a:rPr>
                        <a:t/>
                      </a:r>
                      <a:br>
                        <a:rPr lang="ja-JP" sz="1100">
                          <a:solidFill>
                            <a:schemeClr val="dk1"/>
                          </a:solidFill>
                          <a:highlight>
                            <a:srgbClr val="FFFFFF"/>
                          </a:highlight>
                        </a:rPr>
                      </a:br>
                      <a:r>
                        <a:rPr lang="ja-JP" sz="1100" b="1" u="none" strike="noStrike" cap="none">
                          <a:solidFill>
                            <a:schemeClr val="dk1"/>
                          </a:solidFill>
                          <a:highlight>
                            <a:srgbClr val="FFFFFF"/>
                          </a:highlight>
                        </a:rPr>
                        <a:t>時刻形式</a:t>
                      </a:r>
                      <a:r>
                        <a:rPr lang="ja-JP" sz="1100" u="none" strike="noStrike" cap="none">
                          <a:solidFill>
                            <a:schemeClr val="dk1"/>
                          </a:solidFill>
                          <a:highlight>
                            <a:srgbClr val="FFFFFF"/>
                          </a:highlight>
                        </a:rPr>
                        <a:t> - 1時間30分→1:30　  1時間45分→1:45</a:t>
                      </a:r>
                      <a:r>
                        <a:rPr lang="ja-JP" sz="1100">
                          <a:solidFill>
                            <a:schemeClr val="dk1"/>
                          </a:solidFill>
                          <a:highlight>
                            <a:srgbClr val="FFFFFF"/>
                          </a:highlight>
                        </a:rPr>
                        <a:t/>
                      </a:r>
                      <a:br>
                        <a:rPr lang="ja-JP" sz="1100">
                          <a:solidFill>
                            <a:schemeClr val="dk1"/>
                          </a:solidFill>
                          <a:highlight>
                            <a:srgbClr val="FFFFFF"/>
                          </a:highlight>
                        </a:rPr>
                      </a:br>
                      <a:r>
                        <a:rPr lang="ja-JP" sz="1100" b="1" u="none" strike="noStrike" cap="none">
                          <a:solidFill>
                            <a:schemeClr val="dk1"/>
                          </a:solidFill>
                          <a:highlight>
                            <a:srgbClr val="FFFFFF"/>
                          </a:highlight>
                        </a:rPr>
                        <a:t>分形式</a:t>
                      </a:r>
                      <a:r>
                        <a:rPr lang="ja-JP" sz="1100" u="none" strike="noStrike" cap="none">
                          <a:solidFill>
                            <a:schemeClr val="dk1"/>
                          </a:solidFill>
                          <a:highlight>
                            <a:srgbClr val="FFFFFF"/>
                          </a:highlight>
                        </a:rPr>
                        <a:t>    - 1時間30分→90　　　 1時間45分→105</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3"/>
                  </a:ext>
                </a:extLst>
              </a:tr>
              <a:tr h="877100">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表示方式</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出力した項目の数字が「0」になる場合の表示方法を選択します。</a:t>
                      </a:r>
                      <a:endParaRPr sz="1100" u="none" strike="noStrike" cap="none">
                        <a:solidFill>
                          <a:schemeClr val="dk1"/>
                        </a:solidFill>
                      </a:endParaRPr>
                    </a:p>
                    <a:p>
                      <a:pPr marL="0" marR="0" lvl="0" indent="0" algn="l" rtl="0">
                        <a:lnSpc>
                          <a:spcPct val="115000"/>
                        </a:lnSpc>
                        <a:spcBef>
                          <a:spcPts val="1000"/>
                        </a:spcBef>
                        <a:spcAft>
                          <a:spcPts val="1000"/>
                        </a:spcAft>
                        <a:buClr>
                          <a:srgbClr val="000000"/>
                        </a:buClr>
                        <a:buSzPts val="1050"/>
                        <a:buFont typeface="Arial"/>
                        <a:buNone/>
                      </a:pPr>
                      <a:r>
                        <a:rPr lang="ja-JP" sz="1100" b="1" u="none" strike="noStrike" cap="none">
                          <a:solidFill>
                            <a:schemeClr val="dk1"/>
                          </a:solidFill>
                        </a:rPr>
                        <a:t>数値で出力</a:t>
                      </a:r>
                      <a:r>
                        <a:rPr lang="ja-JP" sz="1100" u="none" strike="noStrike" cap="none">
                          <a:solidFill>
                            <a:schemeClr val="dk1"/>
                          </a:solidFill>
                        </a:rPr>
                        <a:t> - 「0:00」もしくは「0.00」と表示します。</a:t>
                      </a:r>
                      <a:r>
                        <a:rPr lang="ja-JP" sz="1100">
                          <a:solidFill>
                            <a:schemeClr val="dk1"/>
                          </a:solidFill>
                        </a:rPr>
                        <a:t/>
                      </a:r>
                      <a:br>
                        <a:rPr lang="ja-JP" sz="1100">
                          <a:solidFill>
                            <a:schemeClr val="dk1"/>
                          </a:solidFill>
                        </a:rPr>
                      </a:br>
                      <a:r>
                        <a:rPr lang="ja-JP" sz="1100" b="1" u="none" strike="noStrike" cap="none">
                          <a:solidFill>
                            <a:schemeClr val="dk1"/>
                          </a:solidFill>
                        </a:rPr>
                        <a:t>空白で出力</a:t>
                      </a:r>
                      <a:r>
                        <a:rPr lang="ja-JP" sz="1100" u="none" strike="noStrike" cap="none">
                          <a:solidFill>
                            <a:schemeClr val="dk1"/>
                          </a:solidFill>
                        </a:rPr>
                        <a:t> - 空白（何も入力が無い状態）で出力します。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4"/>
                  </a:ext>
                </a:extLst>
              </a:tr>
              <a:tr h="1055650">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集計単位</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ja-JP" sz="1100" u="none" strike="noStrike" cap="none">
                          <a:solidFill>
                            <a:schemeClr val="dk1"/>
                          </a:solidFill>
                        </a:rPr>
                        <a:t>集計の単位（日ごとか指定期間すべてか）を選択します。</a:t>
                      </a:r>
                      <a:endParaRPr sz="1100" u="none" strike="noStrike" cap="none">
                        <a:solidFill>
                          <a:schemeClr val="dk1"/>
                        </a:solidFill>
                      </a:endParaRPr>
                    </a:p>
                    <a:p>
                      <a:pPr marL="0" marR="0" lvl="0" indent="0" algn="l" rtl="0">
                        <a:lnSpc>
                          <a:spcPct val="115000"/>
                        </a:lnSpc>
                        <a:spcBef>
                          <a:spcPts val="1000"/>
                        </a:spcBef>
                        <a:spcAft>
                          <a:spcPts val="1000"/>
                        </a:spcAft>
                        <a:buClr>
                          <a:srgbClr val="000000"/>
                        </a:buClr>
                        <a:buSzPts val="1050"/>
                        <a:buFont typeface="Arial"/>
                        <a:buNone/>
                      </a:pPr>
                      <a:r>
                        <a:rPr lang="ja-JP" sz="1100" b="1" u="none" strike="noStrike" cap="none">
                          <a:solidFill>
                            <a:schemeClr val="dk1"/>
                          </a:solidFill>
                        </a:rPr>
                        <a:t>1日ずつ</a:t>
                      </a:r>
                      <a:r>
                        <a:rPr lang="ja-JP" sz="1100" u="none" strike="noStrike" cap="none">
                          <a:solidFill>
                            <a:schemeClr val="dk1"/>
                          </a:solidFill>
                        </a:rPr>
                        <a:t>　　   - １日ごとに集計します。</a:t>
                      </a:r>
                      <a:br>
                        <a:rPr lang="ja-JP" sz="1100" u="none" strike="noStrike" cap="none">
                          <a:solidFill>
                            <a:schemeClr val="dk1"/>
                          </a:solidFill>
                        </a:rPr>
                      </a:br>
                      <a:r>
                        <a:rPr lang="ja-JP" sz="1100" b="1" u="none" strike="noStrike" cap="none">
                          <a:solidFill>
                            <a:schemeClr val="dk1"/>
                          </a:solidFill>
                        </a:rPr>
                        <a:t>期間合計のみ</a:t>
                      </a:r>
                      <a:r>
                        <a:rPr lang="ja-JP" sz="1100" u="none" strike="noStrike" cap="none">
                          <a:solidFill>
                            <a:schemeClr val="dk1"/>
                          </a:solidFill>
                        </a:rPr>
                        <a:t> - 指定期間の合計のみを集計します。</a:t>
                      </a:r>
                      <a:br>
                        <a:rPr lang="ja-JP" sz="1100" u="none" strike="noStrike" cap="none">
                          <a:solidFill>
                            <a:schemeClr val="dk1"/>
                          </a:solidFill>
                        </a:rPr>
                      </a:br>
                      <a:r>
                        <a:rPr lang="ja-JP" sz="1100" b="1" u="none" strike="noStrike" cap="none">
                          <a:solidFill>
                            <a:schemeClr val="dk1"/>
                          </a:solidFill>
                        </a:rPr>
                        <a:t>両方</a:t>
                      </a:r>
                      <a:r>
                        <a:rPr lang="ja-JP" sz="1100" u="none" strike="noStrike" cap="none">
                          <a:solidFill>
                            <a:schemeClr val="dk1"/>
                          </a:solidFill>
                        </a:rPr>
                        <a:t>　　　　 - 「１日ずつ」と「期間合計」の両方を集計します。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5"/>
                  </a:ext>
                </a:extLst>
              </a:tr>
            </a:tbl>
          </a:graphicData>
        </a:graphic>
      </p:graphicFrame>
      <p:sp>
        <p:nvSpPr>
          <p:cNvPr id="1311" name="Google Shape;1311;g297515be51c_1_120"/>
          <p:cNvSpPr txBox="1"/>
          <p:nvPr/>
        </p:nvSpPr>
        <p:spPr>
          <a:xfrm>
            <a:off x="360000" y="1037725"/>
            <a:ext cx="6138000" cy="291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ja-JP" sz="1100" b="0" i="0" u="none" strike="noStrike" cap="none">
                <a:solidFill>
                  <a:srgbClr val="000000"/>
                </a:solidFill>
                <a:latin typeface="Arial"/>
                <a:ea typeface="Arial"/>
                <a:cs typeface="Arial"/>
                <a:sym typeface="Arial"/>
              </a:rPr>
              <a:t>以下の表は、フォーマットの設定項目に関する説明です。</a:t>
            </a:r>
            <a:endParaRPr sz="1100" b="0" i="0" u="none" strike="noStrike" cap="none">
              <a:solidFill>
                <a:srgbClr val="000000"/>
              </a:solidFill>
              <a:latin typeface="Arial"/>
              <a:ea typeface="Arial"/>
              <a:cs typeface="Arial"/>
              <a:sym typeface="Arial"/>
            </a:endParaRPr>
          </a:p>
        </p:txBody>
      </p:sp>
      <p:pic>
        <p:nvPicPr>
          <p:cNvPr id="1312" name="Google Shape;1312;g297515be51c_1_120"/>
          <p:cNvPicPr preferRelativeResize="0"/>
          <p:nvPr/>
        </p:nvPicPr>
        <p:blipFill rotWithShape="1">
          <a:blip r:embed="rId3">
            <a:alphaModFix/>
          </a:blip>
          <a:srcRect/>
          <a:stretch/>
        </p:blipFill>
        <p:spPr>
          <a:xfrm>
            <a:off x="577513" y="1498711"/>
            <a:ext cx="5702974" cy="1469725"/>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316"/>
        <p:cNvGrpSpPr/>
        <p:nvPr/>
      </p:nvGrpSpPr>
      <p:grpSpPr>
        <a:xfrm>
          <a:off x="0" y="0"/>
          <a:ext cx="0" cy="0"/>
          <a:chOff x="0" y="0"/>
          <a:chExt cx="0" cy="0"/>
        </a:xfrm>
      </p:grpSpPr>
      <p:grpSp>
        <p:nvGrpSpPr>
          <p:cNvPr id="1317" name="Google Shape;1317;p48"/>
          <p:cNvGrpSpPr/>
          <p:nvPr/>
        </p:nvGrpSpPr>
        <p:grpSpPr>
          <a:xfrm>
            <a:off x="-2" y="348606"/>
            <a:ext cx="6857832" cy="57862"/>
            <a:chOff x="276445" y="1127055"/>
            <a:chExt cx="6241201" cy="45085"/>
          </a:xfrm>
        </p:grpSpPr>
        <p:cxnSp>
          <p:nvCxnSpPr>
            <p:cNvPr id="1318" name="Google Shape;1318;p48"/>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1319" name="Google Shape;1319;p48"/>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1320" name="Google Shape;1320;p48"/>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78</a:t>
            </a:fld>
            <a:endParaRPr/>
          </a:p>
        </p:txBody>
      </p:sp>
      <p:sp>
        <p:nvSpPr>
          <p:cNvPr id="1321" name="Google Shape;1321;p48"/>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２．出勤簿のデータ</a:t>
            </a:r>
            <a:endParaRPr sz="1800" b="1">
              <a:latin typeface="Arial"/>
              <a:ea typeface="Arial"/>
              <a:cs typeface="Arial"/>
              <a:sym typeface="Arial"/>
            </a:endParaRPr>
          </a:p>
        </p:txBody>
      </p:sp>
      <p:cxnSp>
        <p:nvCxnSpPr>
          <p:cNvPr id="1322" name="Google Shape;1322;p48"/>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1323" name="Google Shape;1323;p48"/>
          <p:cNvSpPr txBox="1"/>
          <p:nvPr/>
        </p:nvSpPr>
        <p:spPr>
          <a:xfrm>
            <a:off x="360000" y="1050850"/>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600" b="1" i="0" u="none" strike="noStrike" cap="none">
                <a:solidFill>
                  <a:schemeClr val="dk1"/>
                </a:solidFill>
                <a:latin typeface="Arial"/>
                <a:ea typeface="Arial"/>
                <a:cs typeface="Arial"/>
                <a:sym typeface="Arial"/>
              </a:rPr>
              <a:t>出勤簿一括ダウンロード</a:t>
            </a:r>
            <a:endParaRPr sz="1600" b="1" i="0" u="none" strike="noStrike" cap="none">
              <a:solidFill>
                <a:schemeClr val="dk1"/>
              </a:solidFill>
              <a:latin typeface="Arial"/>
              <a:ea typeface="Arial"/>
              <a:cs typeface="Arial"/>
              <a:sym typeface="Arial"/>
            </a:endParaRPr>
          </a:p>
        </p:txBody>
      </p:sp>
      <p:sp>
        <p:nvSpPr>
          <p:cNvPr id="1324" name="Google Shape;1324;p48"/>
          <p:cNvSpPr txBox="1"/>
          <p:nvPr/>
        </p:nvSpPr>
        <p:spPr>
          <a:xfrm>
            <a:off x="360000" y="3815503"/>
            <a:ext cx="6138000" cy="23325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050"/>
              <a:buFont typeface="Arial"/>
              <a:buNone/>
            </a:pPr>
            <a:r>
              <a:rPr lang="ja-JP" sz="1100" b="0" i="0" u="none" strike="noStrike" cap="none">
                <a:solidFill>
                  <a:srgbClr val="333333"/>
                </a:solidFill>
                <a:highlight>
                  <a:srgbClr val="FFFFFF"/>
                </a:highlight>
                <a:latin typeface="Arial"/>
                <a:ea typeface="Arial"/>
                <a:cs typeface="Arial"/>
                <a:sym typeface="Arial"/>
              </a:rPr>
              <a:t>出勤管理→データ出力→</a:t>
            </a:r>
            <a:r>
              <a:rPr lang="ja-JP" sz="1100" b="0" i="0" u="sng" strike="noStrike" cap="none">
                <a:solidFill>
                  <a:schemeClr val="hlink"/>
                </a:solidFill>
                <a:latin typeface="Arial"/>
                <a:ea typeface="Arial"/>
                <a:cs typeface="Arial"/>
                <a:sym typeface="Arial"/>
                <a:hlinkClick r:id="rId3"/>
              </a:rPr>
              <a:t>出勤簿一括ダウンロード</a:t>
            </a:r>
            <a:endParaRPr sz="11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ja-JP" sz="1100">
                <a:solidFill>
                  <a:schemeClr val="dk1"/>
                </a:solidFill>
              </a:rPr>
              <a:t>出力するファイル形式は、Excel・PDFから選択可能です。</a:t>
            </a:r>
            <a:endParaRPr sz="11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ja-JP" sz="1100">
                <a:solidFill>
                  <a:schemeClr val="dk1"/>
                </a:solidFill>
              </a:rPr>
              <a:t>出勤簿一括ダウンロードでは、1シートにつきスタッフ1人分のデータを出力します。</a:t>
            </a:r>
            <a:br>
              <a:rPr lang="ja-JP" sz="1100">
                <a:solidFill>
                  <a:schemeClr val="dk1"/>
                </a:solidFill>
              </a:rPr>
            </a:br>
            <a:r>
              <a:rPr lang="ja-JP" sz="1100">
                <a:solidFill>
                  <a:schemeClr val="dk1"/>
                </a:solidFill>
              </a:rPr>
              <a:t>集計可能な項目の種類は勤務データダウンロードより少ないですが、データの確認がしやすい</a:t>
            </a:r>
            <a:br>
              <a:rPr lang="ja-JP" sz="1100">
                <a:solidFill>
                  <a:schemeClr val="dk1"/>
                </a:solidFill>
              </a:rPr>
            </a:br>
            <a:r>
              <a:rPr lang="ja-JP" sz="1100">
                <a:solidFill>
                  <a:schemeClr val="dk1"/>
                </a:solidFill>
              </a:rPr>
              <a:t>デザインになっています。</a:t>
            </a:r>
            <a:endParaRPr sz="11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ja-JP" sz="1100">
                <a:solidFill>
                  <a:schemeClr val="dk1"/>
                </a:solidFill>
              </a:rPr>
              <a:t>使用するフォーマット、ファイル形式、集計の対象となる期間、グループ、スタッフ種別などを選択し、「ダウンロード」ボタンから出力を実行してください。</a:t>
            </a:r>
            <a:endParaRPr sz="1100">
              <a:solidFill>
                <a:schemeClr val="dk1"/>
              </a:solidFill>
            </a:endParaRPr>
          </a:p>
          <a:p>
            <a:pPr marL="0" lvl="0" indent="0" algn="l" rtl="0">
              <a:lnSpc>
                <a:spcPct val="115000"/>
              </a:lnSpc>
              <a:spcBef>
                <a:spcPts val="1000"/>
              </a:spcBef>
              <a:spcAft>
                <a:spcPts val="1000"/>
              </a:spcAft>
              <a:buClr>
                <a:schemeClr val="dk1"/>
              </a:buClr>
              <a:buSzPts val="1100"/>
              <a:buFont typeface="Arial"/>
              <a:buNone/>
            </a:pPr>
            <a:r>
              <a:rPr lang="ja-JP" sz="1100">
                <a:solidFill>
                  <a:schemeClr val="dk1"/>
                </a:solidFill>
              </a:rPr>
              <a:t>なお、出力するデータの量が多い場合や、月末・月初でサーバーが混みあっている場合は</a:t>
            </a:r>
            <a:br>
              <a:rPr lang="ja-JP" sz="1100">
                <a:solidFill>
                  <a:schemeClr val="dk1"/>
                </a:solidFill>
              </a:rPr>
            </a:br>
            <a:r>
              <a:rPr lang="ja-JP" sz="1100">
                <a:solidFill>
                  <a:schemeClr val="dk1"/>
                </a:solidFill>
              </a:rPr>
              <a:t>ダウンロードに時間がかかることがあります。</a:t>
            </a:r>
            <a:endParaRPr sz="1100">
              <a:solidFill>
                <a:schemeClr val="dk1"/>
              </a:solidFill>
            </a:endParaRPr>
          </a:p>
        </p:txBody>
      </p:sp>
      <p:sp>
        <p:nvSpPr>
          <p:cNvPr id="1325" name="Google Shape;1325;p48"/>
          <p:cNvSpPr txBox="1"/>
          <p:nvPr/>
        </p:nvSpPr>
        <p:spPr>
          <a:xfrm>
            <a:off x="360000" y="6236050"/>
            <a:ext cx="6138000" cy="253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ja-JP" sz="1100" b="0" i="0" u="none" strike="noStrike" cap="none">
                <a:solidFill>
                  <a:srgbClr val="333333"/>
                </a:solidFill>
                <a:highlight>
                  <a:srgbClr val="FFFFFF"/>
                </a:highlight>
                <a:latin typeface="Arial"/>
                <a:ea typeface="Arial"/>
                <a:cs typeface="Arial"/>
                <a:sym typeface="Arial"/>
              </a:rPr>
              <a:t>・出力データの一例（Excel）</a:t>
            </a:r>
            <a:endParaRPr sz="1100" b="0" i="0" u="none" strike="noStrike" cap="none">
              <a:solidFill>
                <a:srgbClr val="000000"/>
              </a:solidFill>
              <a:latin typeface="Arial"/>
              <a:ea typeface="Arial"/>
              <a:cs typeface="Arial"/>
              <a:sym typeface="Arial"/>
            </a:endParaRPr>
          </a:p>
        </p:txBody>
      </p:sp>
      <p:pic>
        <p:nvPicPr>
          <p:cNvPr id="1326" name="Google Shape;1326;p48"/>
          <p:cNvPicPr preferRelativeResize="0"/>
          <p:nvPr/>
        </p:nvPicPr>
        <p:blipFill rotWithShape="1">
          <a:blip r:embed="rId4">
            <a:alphaModFix/>
          </a:blip>
          <a:srcRect/>
          <a:stretch/>
        </p:blipFill>
        <p:spPr>
          <a:xfrm>
            <a:off x="1199545" y="1472745"/>
            <a:ext cx="4458909" cy="2259562"/>
          </a:xfrm>
          <a:prstGeom prst="rect">
            <a:avLst/>
          </a:prstGeom>
          <a:noFill/>
          <a:ln>
            <a:noFill/>
          </a:ln>
        </p:spPr>
      </p:pic>
      <p:pic>
        <p:nvPicPr>
          <p:cNvPr id="1327" name="Google Shape;1327;p48"/>
          <p:cNvPicPr preferRelativeResize="0"/>
          <p:nvPr/>
        </p:nvPicPr>
        <p:blipFill rotWithShape="1">
          <a:blip r:embed="rId5">
            <a:alphaModFix/>
          </a:blip>
          <a:srcRect/>
          <a:stretch/>
        </p:blipFill>
        <p:spPr>
          <a:xfrm>
            <a:off x="360000" y="6522500"/>
            <a:ext cx="6138000" cy="1940195"/>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332" name="Google Shape;1332;p49"/>
          <p:cNvGrpSpPr/>
          <p:nvPr/>
        </p:nvGrpSpPr>
        <p:grpSpPr>
          <a:xfrm>
            <a:off x="-2" y="348586"/>
            <a:ext cx="6857831" cy="57861"/>
            <a:chOff x="276445" y="1127055"/>
            <a:chExt cx="6241201" cy="45085"/>
          </a:xfrm>
        </p:grpSpPr>
        <p:cxnSp>
          <p:nvCxnSpPr>
            <p:cNvPr id="1333" name="Google Shape;1333;p49"/>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1334" name="Google Shape;1334;p49"/>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1335" name="Google Shape;1335;p49"/>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79</a:t>
            </a:fld>
            <a:endParaRPr/>
          </a:p>
        </p:txBody>
      </p:sp>
      <p:sp>
        <p:nvSpPr>
          <p:cNvPr id="1336" name="Google Shape;1336;p49"/>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２．出勤簿のデータ</a:t>
            </a:r>
            <a:endParaRPr sz="1800" b="1">
              <a:latin typeface="Arial"/>
              <a:ea typeface="Arial"/>
              <a:cs typeface="Arial"/>
              <a:sym typeface="Arial"/>
            </a:endParaRPr>
          </a:p>
        </p:txBody>
      </p:sp>
      <p:cxnSp>
        <p:nvCxnSpPr>
          <p:cNvPr id="1337" name="Google Shape;1337;p49"/>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1338" name="Google Shape;1338;p49"/>
          <p:cNvSpPr txBox="1"/>
          <p:nvPr/>
        </p:nvSpPr>
        <p:spPr>
          <a:xfrm>
            <a:off x="359994" y="1057882"/>
            <a:ext cx="6138000" cy="33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chemeClr val="dk1"/>
                </a:solidFill>
                <a:latin typeface="Arial"/>
                <a:ea typeface="Arial"/>
                <a:cs typeface="Arial"/>
                <a:sym typeface="Arial"/>
              </a:rPr>
              <a:t>フォーマットの作成</a:t>
            </a:r>
            <a:endParaRPr sz="1400" b="1" i="0" u="none" strike="noStrike" cap="none">
              <a:solidFill>
                <a:schemeClr val="dk1"/>
              </a:solidFill>
              <a:latin typeface="Arial"/>
              <a:ea typeface="Arial"/>
              <a:cs typeface="Arial"/>
              <a:sym typeface="Arial"/>
            </a:endParaRPr>
          </a:p>
        </p:txBody>
      </p:sp>
      <p:grpSp>
        <p:nvGrpSpPr>
          <p:cNvPr id="1339" name="Google Shape;1339;p49"/>
          <p:cNvGrpSpPr/>
          <p:nvPr/>
        </p:nvGrpSpPr>
        <p:grpSpPr>
          <a:xfrm>
            <a:off x="360000" y="1429390"/>
            <a:ext cx="6138000" cy="2193677"/>
            <a:chOff x="360000" y="1454549"/>
            <a:chExt cx="6138000" cy="2193677"/>
          </a:xfrm>
        </p:grpSpPr>
        <p:sp>
          <p:nvSpPr>
            <p:cNvPr id="1340" name="Google Shape;1340;p49"/>
            <p:cNvSpPr txBox="1"/>
            <p:nvPr/>
          </p:nvSpPr>
          <p:spPr>
            <a:xfrm>
              <a:off x="360000" y="2904826"/>
              <a:ext cx="6138000" cy="743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000"/>
                </a:spcAft>
                <a:buClr>
                  <a:srgbClr val="000000"/>
                </a:buClr>
                <a:buSzPts val="1100"/>
                <a:buFont typeface="Arial"/>
                <a:buNone/>
              </a:pPr>
              <a:r>
                <a:rPr lang="ja-JP" sz="1100" b="0" i="0" u="none" strike="noStrike" cap="none">
                  <a:solidFill>
                    <a:srgbClr val="000000"/>
                  </a:solidFill>
                  <a:latin typeface="Arial"/>
                  <a:ea typeface="Arial"/>
                  <a:cs typeface="Arial"/>
                  <a:sym typeface="Arial"/>
                </a:rPr>
                <a:t>出勤簿一括ダウンロードからデータを出力するには、まずフォーマットを作成する必要が</a:t>
              </a:r>
              <a:br>
                <a:rPr lang="ja-JP" sz="1100" b="0" i="0" u="none" strike="noStrike" cap="none">
                  <a:solidFill>
                    <a:srgbClr val="000000"/>
                  </a:solidFill>
                  <a:latin typeface="Arial"/>
                  <a:ea typeface="Arial"/>
                  <a:cs typeface="Arial"/>
                  <a:sym typeface="Arial"/>
                </a:rPr>
              </a:br>
              <a:r>
                <a:rPr lang="ja-JP" sz="1100" b="0" i="0" u="none" strike="noStrike" cap="none">
                  <a:solidFill>
                    <a:srgbClr val="000000"/>
                  </a:solidFill>
                  <a:latin typeface="Arial"/>
                  <a:ea typeface="Arial"/>
                  <a:cs typeface="Arial"/>
                  <a:sym typeface="Arial"/>
                </a:rPr>
                <a:t>あります。</a:t>
              </a:r>
              <a:r>
                <a:rPr lang="ja-JP" sz="1100"/>
                <a:t/>
              </a:r>
              <a:br>
                <a:rPr lang="ja-JP" sz="1100"/>
              </a:br>
              <a:r>
                <a:rPr lang="ja-JP" sz="1100" b="0" i="0" u="none" strike="noStrike" cap="none">
                  <a:solidFill>
                    <a:srgbClr val="000000"/>
                  </a:solidFill>
                  <a:latin typeface="Arial"/>
                  <a:ea typeface="Arial"/>
                  <a:cs typeface="Arial"/>
                  <a:sym typeface="Arial"/>
                </a:rPr>
                <a:t>「フォーマットの新規作成」ボタンから新規作成画面に移動してください。</a:t>
              </a:r>
              <a:endParaRPr sz="1100" b="0" i="0" u="none" strike="noStrike" cap="none">
                <a:solidFill>
                  <a:srgbClr val="000000"/>
                </a:solidFill>
                <a:latin typeface="Arial"/>
                <a:ea typeface="Arial"/>
                <a:cs typeface="Arial"/>
                <a:sym typeface="Arial"/>
              </a:endParaRPr>
            </a:p>
          </p:txBody>
        </p:sp>
        <p:sp>
          <p:nvSpPr>
            <p:cNvPr id="1341" name="Google Shape;1341;p49"/>
            <p:cNvSpPr txBox="1"/>
            <p:nvPr/>
          </p:nvSpPr>
          <p:spPr>
            <a:xfrm>
              <a:off x="360000" y="1454549"/>
              <a:ext cx="6138000" cy="33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000000"/>
                  </a:solidFill>
                  <a:latin typeface="Arial"/>
                  <a:ea typeface="Arial"/>
                  <a:cs typeface="Arial"/>
                  <a:sym typeface="Arial"/>
                </a:rPr>
                <a:t>1. フォーマットの新規作成画面を開く</a:t>
              </a:r>
              <a:endParaRPr sz="1100" b="1" i="0" u="none" strike="noStrike" cap="none">
                <a:solidFill>
                  <a:srgbClr val="000000"/>
                </a:solidFill>
                <a:latin typeface="Arial"/>
                <a:ea typeface="Arial"/>
                <a:cs typeface="Arial"/>
                <a:sym typeface="Arial"/>
              </a:endParaRPr>
            </a:p>
          </p:txBody>
        </p:sp>
        <p:pic>
          <p:nvPicPr>
            <p:cNvPr id="1342" name="Google Shape;1342;p49"/>
            <p:cNvPicPr preferRelativeResize="0"/>
            <p:nvPr/>
          </p:nvPicPr>
          <p:blipFill rotWithShape="1">
            <a:blip r:embed="rId3">
              <a:alphaModFix/>
            </a:blip>
            <a:srcRect/>
            <a:stretch/>
          </p:blipFill>
          <p:spPr>
            <a:xfrm>
              <a:off x="1818425" y="1848889"/>
              <a:ext cx="3221150" cy="1000297"/>
            </a:xfrm>
            <a:prstGeom prst="rect">
              <a:avLst/>
            </a:prstGeom>
            <a:noFill/>
            <a:ln>
              <a:noFill/>
            </a:ln>
          </p:spPr>
        </p:pic>
      </p:grpSp>
      <p:grpSp>
        <p:nvGrpSpPr>
          <p:cNvPr id="1343" name="Google Shape;1343;p49"/>
          <p:cNvGrpSpPr/>
          <p:nvPr/>
        </p:nvGrpSpPr>
        <p:grpSpPr>
          <a:xfrm>
            <a:off x="359913" y="3655876"/>
            <a:ext cx="6138087" cy="2127903"/>
            <a:chOff x="359913" y="3638993"/>
            <a:chExt cx="6138087" cy="2127903"/>
          </a:xfrm>
        </p:grpSpPr>
        <p:sp>
          <p:nvSpPr>
            <p:cNvPr id="1344" name="Google Shape;1344;p49"/>
            <p:cNvSpPr txBox="1"/>
            <p:nvPr/>
          </p:nvSpPr>
          <p:spPr>
            <a:xfrm>
              <a:off x="359913" y="3638993"/>
              <a:ext cx="6138000" cy="33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000000"/>
                  </a:solidFill>
                  <a:latin typeface="Arial"/>
                  <a:ea typeface="Arial"/>
                  <a:cs typeface="Arial"/>
                  <a:sym typeface="Arial"/>
                </a:rPr>
                <a:t>2. フォーマットの詳細を設定する</a:t>
              </a:r>
              <a:endParaRPr sz="1100" b="1" i="0" u="none" strike="noStrike" cap="none">
                <a:solidFill>
                  <a:srgbClr val="000000"/>
                </a:solidFill>
                <a:latin typeface="Arial"/>
                <a:ea typeface="Arial"/>
                <a:cs typeface="Arial"/>
                <a:sym typeface="Arial"/>
              </a:endParaRPr>
            </a:p>
          </p:txBody>
        </p:sp>
        <p:sp>
          <p:nvSpPr>
            <p:cNvPr id="1345" name="Google Shape;1345;p49"/>
            <p:cNvSpPr txBox="1"/>
            <p:nvPr/>
          </p:nvSpPr>
          <p:spPr>
            <a:xfrm>
              <a:off x="360000" y="5218196"/>
              <a:ext cx="6138000" cy="54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000"/>
                </a:spcAft>
                <a:buClr>
                  <a:srgbClr val="000000"/>
                </a:buClr>
                <a:buSzPts val="1100"/>
                <a:buFont typeface="Arial"/>
                <a:buNone/>
              </a:pPr>
              <a:r>
                <a:rPr lang="ja-JP" sz="1100" b="0" i="0" u="none" strike="noStrike" cap="none">
                  <a:solidFill>
                    <a:srgbClr val="000000"/>
                  </a:solidFill>
                  <a:latin typeface="Arial"/>
                  <a:ea typeface="Arial"/>
                  <a:cs typeface="Arial"/>
                  <a:sym typeface="Arial"/>
                </a:rPr>
                <a:t>フォーマットの上半分は、フォーマットの名称や時刻の表示形式などの詳細設定です。</a:t>
              </a:r>
              <a:r>
                <a:rPr lang="ja-JP" sz="1100"/>
                <a:t/>
              </a:r>
              <a:br>
                <a:rPr lang="ja-JP" sz="1100"/>
              </a:br>
              <a:r>
                <a:rPr lang="ja-JP" sz="1100" b="0" i="0" u="none" strike="noStrike" cap="none">
                  <a:solidFill>
                    <a:srgbClr val="000000"/>
                  </a:solidFill>
                  <a:latin typeface="Arial"/>
                  <a:ea typeface="Arial"/>
                  <a:cs typeface="Arial"/>
                  <a:sym typeface="Arial"/>
                </a:rPr>
                <a:t>各設定項目の説明は次のページの表をご参照ください。</a:t>
              </a:r>
              <a:endParaRPr sz="1100" b="0" i="0" u="none" strike="noStrike" cap="none">
                <a:solidFill>
                  <a:srgbClr val="000000"/>
                </a:solidFill>
                <a:latin typeface="Arial"/>
                <a:ea typeface="Arial"/>
                <a:cs typeface="Arial"/>
                <a:sym typeface="Arial"/>
              </a:endParaRPr>
            </a:p>
          </p:txBody>
        </p:sp>
        <p:pic>
          <p:nvPicPr>
            <p:cNvPr id="1346" name="Google Shape;1346;p49"/>
            <p:cNvPicPr preferRelativeResize="0"/>
            <p:nvPr/>
          </p:nvPicPr>
          <p:blipFill rotWithShape="1">
            <a:blip r:embed="rId4">
              <a:alphaModFix/>
            </a:blip>
            <a:srcRect/>
            <a:stretch/>
          </p:blipFill>
          <p:spPr>
            <a:xfrm>
              <a:off x="359924" y="4040926"/>
              <a:ext cx="6137976" cy="1114037"/>
            </a:xfrm>
            <a:prstGeom prst="rect">
              <a:avLst/>
            </a:prstGeom>
            <a:noFill/>
            <a:ln>
              <a:noFill/>
            </a:ln>
          </p:spPr>
        </p:pic>
      </p:grpSp>
      <p:grpSp>
        <p:nvGrpSpPr>
          <p:cNvPr id="1347" name="Google Shape;1347;p49"/>
          <p:cNvGrpSpPr/>
          <p:nvPr/>
        </p:nvGrpSpPr>
        <p:grpSpPr>
          <a:xfrm>
            <a:off x="360000" y="5816587"/>
            <a:ext cx="6138000" cy="2733699"/>
            <a:chOff x="360000" y="5800862"/>
            <a:chExt cx="6138000" cy="2733699"/>
          </a:xfrm>
        </p:grpSpPr>
        <p:sp>
          <p:nvSpPr>
            <p:cNvPr id="1348" name="Google Shape;1348;p49"/>
            <p:cNvSpPr txBox="1"/>
            <p:nvPr/>
          </p:nvSpPr>
          <p:spPr>
            <a:xfrm>
              <a:off x="360000" y="5800862"/>
              <a:ext cx="6138000" cy="33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000000"/>
                  </a:solidFill>
                  <a:latin typeface="Arial"/>
                  <a:ea typeface="Arial"/>
                  <a:cs typeface="Arial"/>
                  <a:sym typeface="Arial"/>
                </a:rPr>
                <a:t>3. 集計・出力したい項目を選択する</a:t>
              </a:r>
              <a:endParaRPr sz="1100" b="1" i="0" u="none" strike="noStrike" cap="none">
                <a:solidFill>
                  <a:srgbClr val="000000"/>
                </a:solidFill>
                <a:latin typeface="Arial"/>
                <a:ea typeface="Arial"/>
                <a:cs typeface="Arial"/>
                <a:sym typeface="Arial"/>
              </a:endParaRPr>
            </a:p>
          </p:txBody>
        </p:sp>
        <p:sp>
          <p:nvSpPr>
            <p:cNvPr id="1349" name="Google Shape;1349;p49"/>
            <p:cNvSpPr txBox="1"/>
            <p:nvPr/>
          </p:nvSpPr>
          <p:spPr>
            <a:xfrm>
              <a:off x="360000" y="7339961"/>
              <a:ext cx="6138000" cy="1194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ja-JP" sz="1100" b="0" i="0" u="none" strike="noStrike" cap="none">
                  <a:solidFill>
                    <a:srgbClr val="000000"/>
                  </a:solidFill>
                  <a:latin typeface="Arial"/>
                  <a:ea typeface="Arial"/>
                  <a:cs typeface="Arial"/>
                  <a:sym typeface="Arial"/>
                </a:rPr>
                <a:t>フォーマットの下半分には、出力ファイルのデザインが表示されています。</a:t>
              </a:r>
              <a:r>
                <a:rPr lang="ja-JP" sz="1100"/>
                <a:t/>
              </a:r>
              <a:br>
                <a:rPr lang="ja-JP" sz="1100"/>
              </a:br>
              <a:r>
                <a:rPr lang="ja-JP" sz="1100" b="0" i="0" u="none" strike="noStrike" cap="none">
                  <a:solidFill>
                    <a:srgbClr val="000000"/>
                  </a:solidFill>
                  <a:latin typeface="Arial"/>
                  <a:ea typeface="Arial"/>
                  <a:cs typeface="Arial"/>
                  <a:sym typeface="Arial"/>
                </a:rPr>
                <a:t>下部の出勤簿を編集して、集計・出力したい項目をセットしてください。</a:t>
              </a:r>
              <a:endParaRPr sz="1100" b="0" i="0" u="none" strike="noStrike" cap="none">
                <a:solidFill>
                  <a:srgbClr val="000000"/>
                </a:solidFill>
                <a:latin typeface="Arial"/>
                <a:ea typeface="Arial"/>
                <a:cs typeface="Arial"/>
                <a:sym typeface="Arial"/>
              </a:endParaRPr>
            </a:p>
            <a:p>
              <a:pPr marL="0" lvl="0" indent="0" algn="l" rtl="0">
                <a:lnSpc>
                  <a:spcPct val="115000"/>
                </a:lnSpc>
                <a:spcBef>
                  <a:spcPts val="1000"/>
                </a:spcBef>
                <a:spcAft>
                  <a:spcPts val="0"/>
                </a:spcAft>
                <a:buClr>
                  <a:schemeClr val="dk1"/>
                </a:buClr>
                <a:buSzPts val="1100"/>
                <a:buFont typeface="Arial"/>
                <a:buNone/>
              </a:pPr>
              <a:r>
                <a:rPr lang="ja-JP" sz="1100">
                  <a:solidFill>
                    <a:schemeClr val="dk1"/>
                  </a:solidFill>
                </a:rPr>
                <a:t>各項目の詳しい説明は「</a:t>
              </a:r>
              <a:r>
                <a:rPr lang="ja-JP" sz="1100" u="sng">
                  <a:solidFill>
                    <a:schemeClr val="hlink"/>
                  </a:solidFill>
                  <a:hlinkClick r:id="rId5"/>
                </a:rPr>
                <a:t>【項目一覧】出勤簿一括ダウンロード</a:t>
              </a:r>
              <a:r>
                <a:rPr lang="ja-JP" sz="1100">
                  <a:solidFill>
                    <a:schemeClr val="dk1"/>
                  </a:solidFill>
                </a:rPr>
                <a:t>」をご確認ください。</a:t>
              </a:r>
              <a:endParaRPr sz="1100">
                <a:solidFill>
                  <a:schemeClr val="dk1"/>
                </a:solidFill>
              </a:endParaRPr>
            </a:p>
            <a:p>
              <a:pPr marL="0" lvl="0" indent="0" algn="l" rtl="0">
                <a:lnSpc>
                  <a:spcPct val="115000"/>
                </a:lnSpc>
                <a:spcBef>
                  <a:spcPts val="1000"/>
                </a:spcBef>
                <a:spcAft>
                  <a:spcPts val="1000"/>
                </a:spcAft>
                <a:buClr>
                  <a:schemeClr val="dk1"/>
                </a:buClr>
                <a:buSzPts val="1100"/>
                <a:buFont typeface="Arial"/>
                <a:buNone/>
              </a:pPr>
              <a:r>
                <a:rPr lang="ja-JP" sz="1100">
                  <a:solidFill>
                    <a:schemeClr val="dk1"/>
                  </a:solidFill>
                </a:rPr>
                <a:t>最後に、画面下部の「保存」ボタンをクリックしてフォーマットを保存してください。</a:t>
              </a:r>
              <a:endParaRPr sz="1100">
                <a:solidFill>
                  <a:schemeClr val="dk1"/>
                </a:solidFill>
              </a:endParaRPr>
            </a:p>
          </p:txBody>
        </p:sp>
        <p:pic>
          <p:nvPicPr>
            <p:cNvPr id="1350" name="Google Shape;1350;p49"/>
            <p:cNvPicPr preferRelativeResize="0"/>
            <p:nvPr/>
          </p:nvPicPr>
          <p:blipFill rotWithShape="1">
            <a:blip r:embed="rId6">
              <a:alphaModFix/>
            </a:blip>
            <a:srcRect/>
            <a:stretch/>
          </p:blipFill>
          <p:spPr>
            <a:xfrm>
              <a:off x="360012" y="6196125"/>
              <a:ext cx="6137976" cy="1087273"/>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6"/>
          <p:cNvSpPr txBox="1">
            <a:spLocks noGrp="1"/>
          </p:cNvSpPr>
          <p:nvPr>
            <p:ph type="title"/>
          </p:nvPr>
        </p:nvSpPr>
        <p:spPr>
          <a:xfrm>
            <a:off x="359997" y="486328"/>
            <a:ext cx="6241200" cy="41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i="0" u="none" strike="noStrike" cap="none">
                <a:latin typeface="Arial"/>
                <a:ea typeface="Arial"/>
                <a:cs typeface="Arial"/>
                <a:sym typeface="Arial"/>
              </a:rPr>
              <a:t>２．スタッフ</a:t>
            </a:r>
            <a:r>
              <a:rPr lang="ja-JP" sz="1800" b="1">
                <a:latin typeface="Arial"/>
                <a:ea typeface="Arial"/>
                <a:cs typeface="Arial"/>
                <a:sym typeface="Arial"/>
              </a:rPr>
              <a:t>種別設定</a:t>
            </a:r>
            <a:endParaRPr sz="1100" b="0" i="0" u="none" strike="noStrike" cap="none">
              <a:latin typeface="Arial"/>
              <a:ea typeface="Arial"/>
              <a:cs typeface="Arial"/>
              <a:sym typeface="Arial"/>
            </a:endParaRPr>
          </a:p>
        </p:txBody>
      </p:sp>
      <p:cxnSp>
        <p:nvCxnSpPr>
          <p:cNvPr id="239" name="Google Shape;239;p6"/>
          <p:cNvCxnSpPr/>
          <p:nvPr/>
        </p:nvCxnSpPr>
        <p:spPr>
          <a:xfrm>
            <a:off x="308400" y="88256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240" name="Google Shape;240;p6"/>
          <p:cNvSpPr txBox="1"/>
          <p:nvPr/>
        </p:nvSpPr>
        <p:spPr>
          <a:xfrm>
            <a:off x="359994" y="982109"/>
            <a:ext cx="6241200" cy="306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600" b="1" i="0" u="none" strike="noStrike" cap="none">
                <a:solidFill>
                  <a:srgbClr val="000000"/>
                </a:solidFill>
                <a:latin typeface="Arial"/>
                <a:ea typeface="Arial"/>
                <a:cs typeface="Arial"/>
                <a:sym typeface="Arial"/>
              </a:rPr>
              <a:t>スタッフ種別設定</a:t>
            </a:r>
            <a:endParaRPr sz="1600" b="1" i="0" u="none" strike="noStrike" cap="none">
              <a:solidFill>
                <a:srgbClr val="000000"/>
              </a:solidFill>
              <a:latin typeface="Arial"/>
              <a:ea typeface="Arial"/>
              <a:cs typeface="Arial"/>
              <a:sym typeface="Arial"/>
            </a:endParaRPr>
          </a:p>
        </p:txBody>
      </p:sp>
      <p:sp>
        <p:nvSpPr>
          <p:cNvPr id="241" name="Google Shape;241;p6"/>
          <p:cNvSpPr txBox="1"/>
          <p:nvPr/>
        </p:nvSpPr>
        <p:spPr>
          <a:xfrm>
            <a:off x="359994" y="4620183"/>
            <a:ext cx="6138000" cy="693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ja-JP" sz="1100" b="0" i="0" u="none" strike="noStrike" cap="none">
                <a:solidFill>
                  <a:srgbClr val="000000"/>
                </a:solidFill>
                <a:latin typeface="Arial"/>
                <a:ea typeface="Arial"/>
                <a:cs typeface="Arial"/>
                <a:sym typeface="Arial"/>
              </a:rPr>
              <a:t>次は、「スタッフ種別」を作成しましょう。</a:t>
            </a:r>
            <a:endParaRPr sz="11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ja-JP" sz="1100" b="0" i="0" u="none" strike="noStrike" cap="none">
                <a:solidFill>
                  <a:srgbClr val="000000"/>
                </a:solidFill>
                <a:latin typeface="Arial"/>
                <a:ea typeface="Arial"/>
                <a:cs typeface="Arial"/>
                <a:sym typeface="Arial"/>
              </a:rPr>
              <a:t>スタッフ種別は主にスタッフの雇用形態（「正社員」「アルバイト」など）を登録します。</a:t>
            </a:r>
            <a:endParaRPr sz="11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ja-JP" sz="1100" b="0" i="0" u="none" strike="noStrike" cap="none">
                <a:solidFill>
                  <a:srgbClr val="000000"/>
                </a:solidFill>
                <a:latin typeface="Arial"/>
                <a:ea typeface="Arial"/>
                <a:cs typeface="Arial"/>
                <a:sym typeface="Arial"/>
              </a:rPr>
              <a:t>スタッフの登録時、もしくは登録後にスタッフ詳細から各スタッフに割り当てて使用します。</a:t>
            </a:r>
            <a:endParaRPr sz="1100" b="0" i="0" u="none" strike="noStrike" cap="none">
              <a:solidFill>
                <a:srgbClr val="000000"/>
              </a:solidFill>
              <a:latin typeface="Arial"/>
              <a:ea typeface="Arial"/>
              <a:cs typeface="Arial"/>
              <a:sym typeface="Arial"/>
            </a:endParaRPr>
          </a:p>
        </p:txBody>
      </p:sp>
      <p:sp>
        <p:nvSpPr>
          <p:cNvPr id="242" name="Google Shape;242;p6"/>
          <p:cNvSpPr txBox="1"/>
          <p:nvPr/>
        </p:nvSpPr>
        <p:spPr>
          <a:xfrm>
            <a:off x="359994" y="4273535"/>
            <a:ext cx="6138000" cy="30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ja-JP" sz="1100" b="0" i="0" u="none" strike="noStrike" cap="none">
                <a:solidFill>
                  <a:srgbClr val="000000"/>
                </a:solidFill>
                <a:latin typeface="Arial"/>
                <a:ea typeface="Arial"/>
                <a:cs typeface="Arial"/>
                <a:sym typeface="Arial"/>
              </a:rPr>
              <a:t>基本情報設定→各種設定→</a:t>
            </a:r>
            <a:r>
              <a:rPr lang="ja-JP" sz="1100" b="0" i="0" u="sng" strike="noStrike" cap="none">
                <a:solidFill>
                  <a:schemeClr val="hlink"/>
                </a:solidFill>
                <a:latin typeface="Arial"/>
                <a:ea typeface="Arial"/>
                <a:cs typeface="Arial"/>
                <a:sym typeface="Arial"/>
                <a:hlinkClick r:id="rId3"/>
              </a:rPr>
              <a:t>スタッフ種別設定</a:t>
            </a:r>
            <a:endParaRPr sz="1100" b="0" i="0" u="none" strike="noStrike" cap="none">
              <a:solidFill>
                <a:srgbClr val="000000"/>
              </a:solidFill>
              <a:latin typeface="Arial"/>
              <a:ea typeface="Arial"/>
              <a:cs typeface="Arial"/>
              <a:sym typeface="Arial"/>
            </a:endParaRPr>
          </a:p>
        </p:txBody>
      </p:sp>
      <p:grpSp>
        <p:nvGrpSpPr>
          <p:cNvPr id="243" name="Google Shape;243;p6"/>
          <p:cNvGrpSpPr/>
          <p:nvPr/>
        </p:nvGrpSpPr>
        <p:grpSpPr>
          <a:xfrm>
            <a:off x="-2" y="348586"/>
            <a:ext cx="6857832" cy="57861"/>
            <a:chOff x="276446" y="1127056"/>
            <a:chExt cx="6241201" cy="45084"/>
          </a:xfrm>
        </p:grpSpPr>
        <p:cxnSp>
          <p:nvCxnSpPr>
            <p:cNvPr id="244" name="Google Shape;244;p6"/>
            <p:cNvCxnSpPr/>
            <p:nvPr/>
          </p:nvCxnSpPr>
          <p:spPr>
            <a:xfrm>
              <a:off x="276447" y="1127056"/>
              <a:ext cx="6241200" cy="0"/>
            </a:xfrm>
            <a:prstGeom prst="straightConnector1">
              <a:avLst/>
            </a:prstGeom>
            <a:noFill/>
            <a:ln w="38100" cap="flat" cmpd="sng">
              <a:solidFill>
                <a:srgbClr val="0070C0"/>
              </a:solidFill>
              <a:prstDash val="solid"/>
              <a:miter lim="800000"/>
              <a:headEnd type="none" w="sm" len="sm"/>
              <a:tailEnd type="none" w="sm" len="sm"/>
            </a:ln>
          </p:spPr>
        </p:cxnSp>
        <p:cxnSp>
          <p:nvCxnSpPr>
            <p:cNvPr id="245" name="Google Shape;245;p6"/>
            <p:cNvCxnSpPr/>
            <p:nvPr/>
          </p:nvCxnSpPr>
          <p:spPr>
            <a:xfrm>
              <a:off x="276446" y="1172140"/>
              <a:ext cx="6241200" cy="0"/>
            </a:xfrm>
            <a:prstGeom prst="straightConnector1">
              <a:avLst/>
            </a:prstGeom>
            <a:noFill/>
            <a:ln w="9525" cap="flat" cmpd="sng">
              <a:solidFill>
                <a:srgbClr val="0070C0"/>
              </a:solidFill>
              <a:prstDash val="solid"/>
              <a:miter lim="800000"/>
              <a:headEnd type="none" w="sm" len="sm"/>
              <a:tailEnd type="none" w="sm" len="sm"/>
            </a:ln>
          </p:spPr>
        </p:cxnSp>
      </p:grpSp>
      <p:pic>
        <p:nvPicPr>
          <p:cNvPr id="246" name="Google Shape;246;p6"/>
          <p:cNvPicPr preferRelativeResize="0"/>
          <p:nvPr/>
        </p:nvPicPr>
        <p:blipFill rotWithShape="1">
          <a:blip r:embed="rId4">
            <a:alphaModFix/>
          </a:blip>
          <a:srcRect/>
          <a:stretch/>
        </p:blipFill>
        <p:spPr>
          <a:xfrm>
            <a:off x="715016" y="1388250"/>
            <a:ext cx="5427969" cy="2845238"/>
          </a:xfrm>
          <a:prstGeom prst="rect">
            <a:avLst/>
          </a:prstGeom>
          <a:noFill/>
          <a:ln>
            <a:noFill/>
          </a:ln>
        </p:spPr>
      </p:pic>
      <p:sp>
        <p:nvSpPr>
          <p:cNvPr id="247" name="Google Shape;247;p6"/>
          <p:cNvSpPr txBox="1"/>
          <p:nvPr/>
        </p:nvSpPr>
        <p:spPr>
          <a:xfrm>
            <a:off x="359994" y="5353530"/>
            <a:ext cx="6138000" cy="54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最初から登録されているスタッフ種別をそのままご利用いただくことも可能です。</a:t>
            </a:r>
            <a:endParaRPr sz="11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ja-JP" sz="1100" b="0" i="0" u="none" strike="noStrike" cap="none">
                <a:solidFill>
                  <a:srgbClr val="000000"/>
                </a:solidFill>
                <a:latin typeface="Arial"/>
                <a:ea typeface="Arial"/>
                <a:cs typeface="Arial"/>
                <a:sym typeface="Arial"/>
              </a:rPr>
              <a:t>すでにあるスタッフ種別を編集する場合は各行の「編集」をクリックしてください。</a:t>
            </a:r>
            <a:endParaRPr sz="1100" b="0" i="0" u="none" strike="noStrike" cap="none">
              <a:solidFill>
                <a:srgbClr val="000000"/>
              </a:solidFill>
              <a:latin typeface="Arial"/>
              <a:ea typeface="Arial"/>
              <a:cs typeface="Arial"/>
              <a:sym typeface="Arial"/>
            </a:endParaRPr>
          </a:p>
        </p:txBody>
      </p:sp>
      <p:pic>
        <p:nvPicPr>
          <p:cNvPr id="248" name="Google Shape;248;p6"/>
          <p:cNvPicPr preferRelativeResize="0"/>
          <p:nvPr/>
        </p:nvPicPr>
        <p:blipFill rotWithShape="1">
          <a:blip r:embed="rId5">
            <a:alphaModFix/>
          </a:blip>
          <a:srcRect/>
          <a:stretch/>
        </p:blipFill>
        <p:spPr>
          <a:xfrm>
            <a:off x="986600" y="5942277"/>
            <a:ext cx="4884801" cy="1124575"/>
          </a:xfrm>
          <a:prstGeom prst="rect">
            <a:avLst/>
          </a:prstGeom>
          <a:noFill/>
          <a:ln>
            <a:noFill/>
          </a:ln>
        </p:spPr>
      </p:pic>
      <p:sp>
        <p:nvSpPr>
          <p:cNvPr id="249" name="Google Shape;249;p6"/>
          <p:cNvSpPr txBox="1"/>
          <p:nvPr/>
        </p:nvSpPr>
        <p:spPr>
          <a:xfrm>
            <a:off x="360000" y="7106900"/>
            <a:ext cx="6138000" cy="743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新規作成する場合は画面左上の「新規スタッフ種別追加」をクリックしてください。</a:t>
            </a:r>
            <a:endParaRPr sz="11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ja-JP" sz="1100" b="0" i="0" u="none" strike="noStrike" cap="none">
                <a:solidFill>
                  <a:srgbClr val="000000"/>
                </a:solidFill>
                <a:latin typeface="Arial"/>
                <a:ea typeface="Arial"/>
                <a:cs typeface="Arial"/>
                <a:sym typeface="Arial"/>
              </a:rPr>
              <a:t>スタッフ種別名をテキストボックスに入力し、「設定する」ボタンをクリックすることで、</a:t>
            </a:r>
            <a:endParaRPr sz="11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ja-JP" sz="1100" b="0" i="0" u="none" strike="noStrike" cap="none">
                <a:solidFill>
                  <a:srgbClr val="000000"/>
                </a:solidFill>
                <a:latin typeface="Arial"/>
                <a:ea typeface="Arial"/>
                <a:cs typeface="Arial"/>
                <a:sym typeface="Arial"/>
              </a:rPr>
              <a:t>新しいスタッフ種別が作成されます。</a:t>
            </a:r>
            <a:endParaRPr sz="1100" b="0" i="0" u="none" strike="noStrike" cap="none">
              <a:solidFill>
                <a:srgbClr val="000000"/>
              </a:solidFill>
              <a:latin typeface="Arial"/>
              <a:ea typeface="Arial"/>
              <a:cs typeface="Arial"/>
              <a:sym typeface="Arial"/>
            </a:endParaRPr>
          </a:p>
        </p:txBody>
      </p:sp>
      <p:sp>
        <p:nvSpPr>
          <p:cNvPr id="250" name="Google Shape;250;p6"/>
          <p:cNvSpPr txBox="1"/>
          <p:nvPr/>
        </p:nvSpPr>
        <p:spPr>
          <a:xfrm>
            <a:off x="361950" y="7853550"/>
            <a:ext cx="6138000" cy="3555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100" b="0" i="0" u="none" strike="noStrike" cap="none">
                <a:solidFill>
                  <a:schemeClr val="dk1"/>
                </a:solidFill>
                <a:latin typeface="Arial"/>
                <a:ea typeface="Arial"/>
                <a:cs typeface="Arial"/>
                <a:sym typeface="Arial"/>
              </a:rPr>
              <a:t>詳しい操作方法は</a:t>
            </a:r>
            <a:r>
              <a:rPr lang="ja-JP" sz="1100" b="0" i="0" u="sng" strike="noStrike" cap="none">
                <a:solidFill>
                  <a:schemeClr val="hlink"/>
                </a:solidFill>
                <a:latin typeface="Arial"/>
                <a:ea typeface="Arial"/>
                <a:cs typeface="Arial"/>
                <a:sym typeface="Arial"/>
                <a:hlinkClick r:id="rId3"/>
              </a:rPr>
              <a:t>ヘルプページ</a:t>
            </a:r>
            <a:r>
              <a:rPr lang="ja-JP" sz="1100" b="0" i="0" u="none" strike="noStrike" cap="none">
                <a:solidFill>
                  <a:schemeClr val="dk1"/>
                </a:solidFill>
                <a:latin typeface="Arial"/>
                <a:ea typeface="Arial"/>
                <a:cs typeface="Arial"/>
                <a:sym typeface="Arial"/>
              </a:rPr>
              <a:t>をご確認ください。</a:t>
            </a:r>
            <a:endParaRPr sz="1100" b="0" i="0" u="none" strike="noStrike" cap="none">
              <a:solidFill>
                <a:schemeClr val="dk1"/>
              </a:solidFill>
              <a:latin typeface="Arial"/>
              <a:ea typeface="Arial"/>
              <a:cs typeface="Arial"/>
              <a:sym typeface="Arial"/>
            </a:endParaRPr>
          </a:p>
        </p:txBody>
      </p:sp>
      <p:sp>
        <p:nvSpPr>
          <p:cNvPr id="251" name="Google Shape;251;p6"/>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8</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grpSp>
        <p:nvGrpSpPr>
          <p:cNvPr id="1355" name="Google Shape;1355;g297515be51c_1_189"/>
          <p:cNvGrpSpPr/>
          <p:nvPr/>
        </p:nvGrpSpPr>
        <p:grpSpPr>
          <a:xfrm>
            <a:off x="-2" y="348613"/>
            <a:ext cx="6857832" cy="57862"/>
            <a:chOff x="276445" y="1127055"/>
            <a:chExt cx="6241201" cy="45085"/>
          </a:xfrm>
        </p:grpSpPr>
        <p:cxnSp>
          <p:nvCxnSpPr>
            <p:cNvPr id="1356" name="Google Shape;1356;g297515be51c_1_189"/>
            <p:cNvCxnSpPr/>
            <p:nvPr/>
          </p:nvCxnSpPr>
          <p:spPr>
            <a:xfrm>
              <a:off x="276446" y="1127055"/>
              <a:ext cx="6241200" cy="0"/>
            </a:xfrm>
            <a:prstGeom prst="straightConnector1">
              <a:avLst/>
            </a:prstGeom>
            <a:noFill/>
            <a:ln w="38100" cap="flat" cmpd="sng">
              <a:solidFill>
                <a:srgbClr val="0070C0"/>
              </a:solidFill>
              <a:prstDash val="solid"/>
              <a:miter lim="8000"/>
              <a:headEnd type="none" w="sm" len="sm"/>
              <a:tailEnd type="none" w="sm" len="sm"/>
            </a:ln>
          </p:spPr>
        </p:cxnSp>
        <p:cxnSp>
          <p:nvCxnSpPr>
            <p:cNvPr id="1357" name="Google Shape;1357;g297515be51c_1_189"/>
            <p:cNvCxnSpPr/>
            <p:nvPr/>
          </p:nvCxnSpPr>
          <p:spPr>
            <a:xfrm>
              <a:off x="276445" y="1172140"/>
              <a:ext cx="6241200" cy="0"/>
            </a:xfrm>
            <a:prstGeom prst="straightConnector1">
              <a:avLst/>
            </a:prstGeom>
            <a:noFill/>
            <a:ln w="9525" cap="flat" cmpd="sng">
              <a:solidFill>
                <a:srgbClr val="0070C0"/>
              </a:solidFill>
              <a:prstDash val="solid"/>
              <a:miter lim="8000"/>
              <a:headEnd type="none" w="sm" len="sm"/>
              <a:tailEnd type="none" w="sm" len="sm"/>
            </a:ln>
          </p:spPr>
        </p:cxnSp>
      </p:grpSp>
      <p:sp>
        <p:nvSpPr>
          <p:cNvPr id="1358" name="Google Shape;1358;g297515be51c_1_189"/>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80</a:t>
            </a:fld>
            <a:endParaRPr/>
          </a:p>
        </p:txBody>
      </p:sp>
      <p:sp>
        <p:nvSpPr>
          <p:cNvPr id="1359" name="Google Shape;1359;g297515be51c_1_189"/>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lvl="0" indent="0" algn="l" rtl="0">
              <a:lnSpc>
                <a:spcPct val="108000"/>
              </a:lnSpc>
              <a:spcBef>
                <a:spcPts val="0"/>
              </a:spcBef>
              <a:spcAft>
                <a:spcPts val="0"/>
              </a:spcAft>
              <a:buClr>
                <a:schemeClr val="dk1"/>
              </a:buClr>
              <a:buSzPts val="1100"/>
              <a:buFont typeface="Arial"/>
              <a:buNone/>
            </a:pPr>
            <a:r>
              <a:rPr lang="ja-JP" sz="1800" b="1">
                <a:latin typeface="Arial"/>
                <a:ea typeface="Arial"/>
                <a:cs typeface="Arial"/>
                <a:sym typeface="Arial"/>
              </a:rPr>
              <a:t>２．出勤簿のデータ</a:t>
            </a:r>
            <a:endParaRPr sz="1800" b="1">
              <a:latin typeface="Arial"/>
              <a:ea typeface="Arial"/>
              <a:cs typeface="Arial"/>
              <a:sym typeface="Arial"/>
            </a:endParaRPr>
          </a:p>
        </p:txBody>
      </p:sp>
      <p:cxnSp>
        <p:nvCxnSpPr>
          <p:cNvPr id="1360" name="Google Shape;1360;g297515be51c_1_189"/>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sp>
        <p:nvSpPr>
          <p:cNvPr id="1361" name="Google Shape;1361;g297515be51c_1_189"/>
          <p:cNvSpPr txBox="1"/>
          <p:nvPr/>
        </p:nvSpPr>
        <p:spPr>
          <a:xfrm>
            <a:off x="360000" y="1037725"/>
            <a:ext cx="6138000" cy="291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ja-JP" sz="1100" b="0" i="0" u="none" strike="noStrike" cap="none">
                <a:solidFill>
                  <a:srgbClr val="000000"/>
                </a:solidFill>
                <a:latin typeface="Arial"/>
                <a:ea typeface="Arial"/>
                <a:cs typeface="Arial"/>
                <a:sym typeface="Arial"/>
              </a:rPr>
              <a:t>以下の表は、フォーマットの設定項目に関する説明です。</a:t>
            </a:r>
            <a:endParaRPr sz="1100" b="0" i="0" u="none" strike="noStrike" cap="none">
              <a:solidFill>
                <a:srgbClr val="000000"/>
              </a:solidFill>
              <a:latin typeface="Arial"/>
              <a:ea typeface="Arial"/>
              <a:cs typeface="Arial"/>
              <a:sym typeface="Arial"/>
            </a:endParaRPr>
          </a:p>
        </p:txBody>
      </p:sp>
      <p:graphicFrame>
        <p:nvGraphicFramePr>
          <p:cNvPr id="1362" name="Google Shape;1362;g297515be51c_1_189"/>
          <p:cNvGraphicFramePr/>
          <p:nvPr/>
        </p:nvGraphicFramePr>
        <p:xfrm>
          <a:off x="360000" y="2747360"/>
          <a:ext cx="3000000" cy="3000000"/>
        </p:xfrm>
        <a:graphic>
          <a:graphicData uri="http://schemas.openxmlformats.org/drawingml/2006/table">
            <a:tbl>
              <a:tblPr>
                <a:noFill/>
                <a:tableStyleId>{991882D1-829E-4563-A5F8-932A5333A08F}</a:tableStyleId>
              </a:tblPr>
              <a:tblGrid>
                <a:gridCol w="1480600">
                  <a:extLst>
                    <a:ext uri="{9D8B030D-6E8A-4147-A177-3AD203B41FA5}">
                      <a16:colId xmlns:a16="http://schemas.microsoft.com/office/drawing/2014/main" val="20000"/>
                    </a:ext>
                  </a:extLst>
                </a:gridCol>
                <a:gridCol w="4657400">
                  <a:extLst>
                    <a:ext uri="{9D8B030D-6E8A-4147-A177-3AD203B41FA5}">
                      <a16:colId xmlns:a16="http://schemas.microsoft.com/office/drawing/2014/main" val="20001"/>
                    </a:ext>
                  </a:extLst>
                </a:gridCol>
              </a:tblGrid>
              <a:tr h="334375">
                <a:tc>
                  <a:txBody>
                    <a:bodyPr/>
                    <a:lstStyle/>
                    <a:p>
                      <a:pPr marL="0" marR="0" lvl="0" indent="0" algn="ctr" rtl="0">
                        <a:lnSpc>
                          <a:spcPct val="115000"/>
                        </a:lnSpc>
                        <a:spcBef>
                          <a:spcPts val="0"/>
                        </a:spcBef>
                        <a:spcAft>
                          <a:spcPts val="1000"/>
                        </a:spcAft>
                        <a:buClr>
                          <a:srgbClr val="000000"/>
                        </a:buClr>
                        <a:buSzPts val="1100"/>
                        <a:buFont typeface="Arial"/>
                        <a:buNone/>
                      </a:pPr>
                      <a:r>
                        <a:rPr lang="ja-JP" sz="1100" b="1" u="none" strike="noStrike" cap="none">
                          <a:solidFill>
                            <a:schemeClr val="dk1"/>
                          </a:solidFill>
                        </a:rPr>
                        <a:t>設定項目</a:t>
                      </a:r>
                      <a:endParaRPr sz="1100" b="1"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ctr" rtl="0">
                        <a:lnSpc>
                          <a:spcPct val="115000"/>
                        </a:lnSpc>
                        <a:spcBef>
                          <a:spcPts val="0"/>
                        </a:spcBef>
                        <a:spcAft>
                          <a:spcPts val="1000"/>
                        </a:spcAft>
                        <a:buClr>
                          <a:srgbClr val="000000"/>
                        </a:buClr>
                        <a:buSzPts val="1100"/>
                        <a:buFont typeface="Arial"/>
                        <a:buNone/>
                      </a:pPr>
                      <a:r>
                        <a:rPr lang="ja-JP" sz="1100" b="1" u="none" strike="noStrike" cap="none">
                          <a:solidFill>
                            <a:schemeClr val="dk1"/>
                          </a:solidFill>
                        </a:rPr>
                        <a:t>説明</a:t>
                      </a:r>
                      <a:endParaRPr sz="1100" b="1"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0"/>
                  </a:ext>
                </a:extLst>
              </a:tr>
              <a:tr h="457700">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設定名</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1000"/>
                        </a:spcAft>
                        <a:buClr>
                          <a:schemeClr val="dk1"/>
                        </a:buClr>
                        <a:buSzPts val="1050"/>
                        <a:buFont typeface="Arial"/>
                        <a:buNone/>
                      </a:pPr>
                      <a:r>
                        <a:rPr lang="ja-JP" sz="1100" u="none" strike="noStrike" cap="none">
                          <a:solidFill>
                            <a:schemeClr val="dk1"/>
                          </a:solidFill>
                        </a:rPr>
                        <a:t>作成するフォーマットの名称を自由に入力してください。</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1"/>
                  </a:ext>
                </a:extLst>
              </a:tr>
              <a:tr h="1131525">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時間の表示形式</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50"/>
                        <a:buFont typeface="Arial"/>
                        <a:buNone/>
                      </a:pPr>
                      <a:r>
                        <a:rPr lang="ja-JP" sz="1100" u="none" strike="noStrike" cap="none">
                          <a:solidFill>
                            <a:schemeClr val="dk1"/>
                          </a:solidFill>
                        </a:rPr>
                        <a:t>時間の表示方法を選択します。</a:t>
                      </a:r>
                      <a:endParaRPr sz="1100" u="none" strike="noStrike" cap="none">
                        <a:solidFill>
                          <a:schemeClr val="dk1"/>
                        </a:solidFill>
                      </a:endParaRPr>
                    </a:p>
                    <a:p>
                      <a:pPr marL="0" marR="0" lvl="0" indent="0" algn="l" rtl="0">
                        <a:lnSpc>
                          <a:spcPct val="115000"/>
                        </a:lnSpc>
                        <a:spcBef>
                          <a:spcPts val="1000"/>
                        </a:spcBef>
                        <a:spcAft>
                          <a:spcPts val="1000"/>
                        </a:spcAft>
                        <a:buClr>
                          <a:schemeClr val="dk1"/>
                        </a:buClr>
                        <a:buSzPts val="1050"/>
                        <a:buFont typeface="Arial"/>
                        <a:buNone/>
                      </a:pPr>
                      <a:r>
                        <a:rPr lang="ja-JP" sz="1100" b="1" u="none" strike="noStrike" cap="none">
                          <a:solidFill>
                            <a:schemeClr val="dk1"/>
                          </a:solidFill>
                          <a:highlight>
                            <a:srgbClr val="FFFFFF"/>
                          </a:highlight>
                        </a:rPr>
                        <a:t>10進数</a:t>
                      </a:r>
                      <a:r>
                        <a:rPr lang="ja-JP" sz="1100" u="none" strike="noStrike" cap="none">
                          <a:solidFill>
                            <a:schemeClr val="dk1"/>
                          </a:solidFill>
                          <a:highlight>
                            <a:srgbClr val="FFFFFF"/>
                          </a:highlight>
                        </a:rPr>
                        <a:t>　- 1時間30分→1.50　　 1時間45分→1.75</a:t>
                      </a:r>
                      <a:r>
                        <a:rPr lang="ja-JP" sz="1100">
                          <a:solidFill>
                            <a:schemeClr val="dk1"/>
                          </a:solidFill>
                          <a:highlight>
                            <a:srgbClr val="FFFFFF"/>
                          </a:highlight>
                        </a:rPr>
                        <a:t/>
                      </a:r>
                      <a:br>
                        <a:rPr lang="ja-JP" sz="1100">
                          <a:solidFill>
                            <a:schemeClr val="dk1"/>
                          </a:solidFill>
                          <a:highlight>
                            <a:srgbClr val="FFFFFF"/>
                          </a:highlight>
                        </a:rPr>
                      </a:br>
                      <a:r>
                        <a:rPr lang="ja-JP" sz="1100" b="1" u="none" strike="noStrike" cap="none">
                          <a:solidFill>
                            <a:schemeClr val="dk1"/>
                          </a:solidFill>
                          <a:highlight>
                            <a:srgbClr val="FFFFFF"/>
                          </a:highlight>
                        </a:rPr>
                        <a:t>時刻形式</a:t>
                      </a:r>
                      <a:r>
                        <a:rPr lang="ja-JP" sz="1100" u="none" strike="noStrike" cap="none">
                          <a:solidFill>
                            <a:schemeClr val="dk1"/>
                          </a:solidFill>
                          <a:highlight>
                            <a:srgbClr val="FFFFFF"/>
                          </a:highlight>
                        </a:rPr>
                        <a:t> - 1時間30分→1:30　  1時間45分→1:45</a:t>
                      </a:r>
                      <a:r>
                        <a:rPr lang="ja-JP" sz="1100">
                          <a:solidFill>
                            <a:schemeClr val="dk1"/>
                          </a:solidFill>
                          <a:highlight>
                            <a:srgbClr val="FFFFFF"/>
                          </a:highlight>
                        </a:rPr>
                        <a:t/>
                      </a:r>
                      <a:br>
                        <a:rPr lang="ja-JP" sz="1100">
                          <a:solidFill>
                            <a:schemeClr val="dk1"/>
                          </a:solidFill>
                          <a:highlight>
                            <a:srgbClr val="FFFFFF"/>
                          </a:highlight>
                        </a:rPr>
                      </a:br>
                      <a:r>
                        <a:rPr lang="ja-JP" sz="1100" b="1" u="none" strike="noStrike" cap="none">
                          <a:solidFill>
                            <a:schemeClr val="dk1"/>
                          </a:solidFill>
                          <a:highlight>
                            <a:srgbClr val="FFFFFF"/>
                          </a:highlight>
                        </a:rPr>
                        <a:t>分形式</a:t>
                      </a:r>
                      <a:r>
                        <a:rPr lang="ja-JP" sz="1100" u="none" strike="noStrike" cap="none">
                          <a:solidFill>
                            <a:schemeClr val="dk1"/>
                          </a:solidFill>
                          <a:highlight>
                            <a:srgbClr val="FFFFFF"/>
                          </a:highlight>
                        </a:rPr>
                        <a:t>    - 1時間30分→90　　　 1時間45分→105</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2"/>
                  </a:ext>
                </a:extLst>
              </a:tr>
              <a:tr h="1082225">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表示方式</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050"/>
                        <a:buFont typeface="Arial"/>
                        <a:buNone/>
                      </a:pPr>
                      <a:r>
                        <a:rPr lang="ja-JP" sz="1100" u="none" strike="noStrike" cap="none">
                          <a:solidFill>
                            <a:schemeClr val="dk1"/>
                          </a:solidFill>
                        </a:rPr>
                        <a:t>出力した項目の数字が「0」になる場合の表示方法を選択します。</a:t>
                      </a:r>
                      <a:endParaRPr sz="1100" u="none" strike="noStrike" cap="none">
                        <a:solidFill>
                          <a:schemeClr val="dk1"/>
                        </a:solidFill>
                      </a:endParaRPr>
                    </a:p>
                    <a:p>
                      <a:pPr marL="0" marR="0" lvl="0" indent="0" algn="l" rtl="0">
                        <a:lnSpc>
                          <a:spcPct val="115000"/>
                        </a:lnSpc>
                        <a:spcBef>
                          <a:spcPts val="1000"/>
                        </a:spcBef>
                        <a:spcAft>
                          <a:spcPts val="1000"/>
                        </a:spcAft>
                        <a:buClr>
                          <a:schemeClr val="dk1"/>
                        </a:buClr>
                        <a:buSzPts val="1050"/>
                        <a:buFont typeface="Arial"/>
                        <a:buNone/>
                      </a:pPr>
                      <a:r>
                        <a:rPr lang="ja-JP" sz="1100" b="1" u="none" strike="noStrike" cap="none">
                          <a:solidFill>
                            <a:schemeClr val="dk1"/>
                          </a:solidFill>
                        </a:rPr>
                        <a:t>数値で出力</a:t>
                      </a:r>
                      <a:r>
                        <a:rPr lang="ja-JP" sz="1100" u="none" strike="noStrike" cap="none">
                          <a:solidFill>
                            <a:schemeClr val="dk1"/>
                          </a:solidFill>
                        </a:rPr>
                        <a:t> - 「0:00」もしくは「0.00」と表示します。</a:t>
                      </a:r>
                      <a:r>
                        <a:rPr lang="ja-JP" sz="1100">
                          <a:solidFill>
                            <a:schemeClr val="dk1"/>
                          </a:solidFill>
                        </a:rPr>
                        <a:t/>
                      </a:r>
                      <a:br>
                        <a:rPr lang="ja-JP" sz="1100">
                          <a:solidFill>
                            <a:schemeClr val="dk1"/>
                          </a:solidFill>
                        </a:rPr>
                      </a:br>
                      <a:r>
                        <a:rPr lang="ja-JP" sz="1100" b="1" u="none" strike="noStrike" cap="none">
                          <a:solidFill>
                            <a:schemeClr val="dk1"/>
                          </a:solidFill>
                        </a:rPr>
                        <a:t>空白で出力</a:t>
                      </a:r>
                      <a:r>
                        <a:rPr lang="ja-JP" sz="1100" u="none" strike="noStrike" cap="none">
                          <a:solidFill>
                            <a:schemeClr val="dk1"/>
                          </a:solidFill>
                        </a:rPr>
                        <a:t> - 空白（何も入力が無い状態）で出力します。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3"/>
                  </a:ext>
                </a:extLst>
              </a:tr>
              <a:tr h="632500">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スタッフ種別の表示</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tc>
                  <a:txBody>
                    <a:bodyPr/>
                    <a:lstStyle/>
                    <a:p>
                      <a:pPr marL="0" marR="0" lvl="0" indent="0" algn="l" rtl="0">
                        <a:lnSpc>
                          <a:spcPct val="115000"/>
                        </a:lnSpc>
                        <a:spcBef>
                          <a:spcPts val="0"/>
                        </a:spcBef>
                        <a:spcAft>
                          <a:spcPts val="1000"/>
                        </a:spcAft>
                        <a:buClr>
                          <a:srgbClr val="000000"/>
                        </a:buClr>
                        <a:buSzPts val="1050"/>
                        <a:buFont typeface="Arial"/>
                        <a:buNone/>
                      </a:pPr>
                      <a:r>
                        <a:rPr lang="ja-JP" sz="1100" u="none" strike="noStrike" cap="none">
                          <a:solidFill>
                            <a:schemeClr val="dk1"/>
                          </a:solidFill>
                        </a:rPr>
                        <a:t>スタッフ種別の表示・非表示を選択します。</a:t>
                      </a:r>
                      <a:endParaRPr sz="1100" u="none" strike="noStrike" cap="none">
                        <a:solidFill>
                          <a:schemeClr val="dk1"/>
                        </a:solidFill>
                      </a:endParaRPr>
                    </a:p>
                  </a:txBody>
                  <a:tcPr marL="38100" marR="38100" marT="19050" marB="19050" anchor="ctr">
                    <a:lnL w="9525" cap="flat" cmpd="sng">
                      <a:solidFill>
                        <a:srgbClr val="BBBBBB"/>
                      </a:solidFill>
                      <a:prstDash val="dash"/>
                      <a:round/>
                      <a:headEnd type="none" w="sm" len="sm"/>
                      <a:tailEnd type="none" w="sm" len="sm"/>
                    </a:lnL>
                    <a:lnR w="9525" cap="flat" cmpd="sng">
                      <a:solidFill>
                        <a:srgbClr val="BBBBBB"/>
                      </a:solidFill>
                      <a:prstDash val="dash"/>
                      <a:round/>
                      <a:headEnd type="none" w="sm" len="sm"/>
                      <a:tailEnd type="none" w="sm" len="sm"/>
                    </a:lnR>
                    <a:lnT w="9525" cap="flat" cmpd="sng">
                      <a:solidFill>
                        <a:srgbClr val="BBBBBB"/>
                      </a:solidFill>
                      <a:prstDash val="dash"/>
                      <a:round/>
                      <a:headEnd type="none" w="sm" len="sm"/>
                      <a:tailEnd type="none" w="sm" len="sm"/>
                    </a:lnT>
                    <a:lnB w="9525" cap="flat" cmpd="sng">
                      <a:solidFill>
                        <a:srgbClr val="BBBBBB"/>
                      </a:solidFill>
                      <a:prstDash val="dash"/>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1363" name="Google Shape;1363;g297515be51c_1_189"/>
          <p:cNvPicPr preferRelativeResize="0"/>
          <p:nvPr/>
        </p:nvPicPr>
        <p:blipFill rotWithShape="1">
          <a:blip r:embed="rId3">
            <a:alphaModFix/>
          </a:blip>
          <a:srcRect/>
          <a:stretch/>
        </p:blipFill>
        <p:spPr>
          <a:xfrm>
            <a:off x="391766" y="1486774"/>
            <a:ext cx="6074468" cy="110253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7"/>
          <p:cNvSpPr txBox="1"/>
          <p:nvPr/>
        </p:nvSpPr>
        <p:spPr>
          <a:xfrm>
            <a:off x="359994" y="1044500"/>
            <a:ext cx="6241200" cy="306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600" b="1" i="0" u="none" strike="noStrike" cap="none">
                <a:solidFill>
                  <a:schemeClr val="dk1"/>
                </a:solidFill>
                <a:latin typeface="Arial"/>
                <a:ea typeface="Arial"/>
                <a:cs typeface="Arial"/>
                <a:sym typeface="Arial"/>
              </a:rPr>
              <a:t>単位時間の設定</a:t>
            </a:r>
            <a:endParaRPr sz="1600" b="1" i="0" u="none" strike="noStrike" cap="none">
              <a:solidFill>
                <a:schemeClr val="dk1"/>
              </a:solidFill>
              <a:latin typeface="Arial"/>
              <a:ea typeface="Arial"/>
              <a:cs typeface="Arial"/>
              <a:sym typeface="Arial"/>
            </a:endParaRPr>
          </a:p>
        </p:txBody>
      </p:sp>
      <p:sp>
        <p:nvSpPr>
          <p:cNvPr id="258" name="Google Shape;258;p7"/>
          <p:cNvSpPr txBox="1"/>
          <p:nvPr/>
        </p:nvSpPr>
        <p:spPr>
          <a:xfrm>
            <a:off x="360000" y="1423284"/>
            <a:ext cx="6138000" cy="829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ジョブカン勤怠管理のアカウントの登録後、初めてシフト管理画面やスタッフ登録画面を</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開いた際に、単位時間の設定画面が表示されます。</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単位時間とは、シフト作成や残業申請、自動休憩設定などで利用される単位のことです。</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これらの設定は、単位時間ごとでしか時間の設定ができません。</a:t>
            </a:r>
            <a:endParaRPr sz="1100" b="0" i="0" u="none" strike="noStrike" cap="none">
              <a:solidFill>
                <a:schemeClr val="dk1"/>
              </a:solidFill>
              <a:latin typeface="Arial"/>
              <a:ea typeface="Arial"/>
              <a:cs typeface="Arial"/>
              <a:sym typeface="Arial"/>
            </a:endParaRPr>
          </a:p>
        </p:txBody>
      </p:sp>
      <p:pic>
        <p:nvPicPr>
          <p:cNvPr id="259" name="Google Shape;259;p7"/>
          <p:cNvPicPr preferRelativeResize="0"/>
          <p:nvPr/>
        </p:nvPicPr>
        <p:blipFill rotWithShape="1">
          <a:blip r:embed="rId3">
            <a:alphaModFix/>
          </a:blip>
          <a:srcRect/>
          <a:stretch/>
        </p:blipFill>
        <p:spPr>
          <a:xfrm>
            <a:off x="1616937" y="2404879"/>
            <a:ext cx="3624125" cy="3629775"/>
          </a:xfrm>
          <a:prstGeom prst="rect">
            <a:avLst/>
          </a:prstGeom>
          <a:noFill/>
          <a:ln w="9525" cap="flat" cmpd="sng">
            <a:solidFill>
              <a:srgbClr val="CCCCCC"/>
            </a:solidFill>
            <a:prstDash val="solid"/>
            <a:round/>
            <a:headEnd type="none" w="sm" len="sm"/>
            <a:tailEnd type="none" w="sm" len="sm"/>
          </a:ln>
        </p:spPr>
      </p:pic>
      <p:sp>
        <p:nvSpPr>
          <p:cNvPr id="260" name="Google Shape;260;p7"/>
          <p:cNvSpPr txBox="1"/>
          <p:nvPr/>
        </p:nvSpPr>
        <p:spPr>
          <a:xfrm>
            <a:off x="360000" y="6186449"/>
            <a:ext cx="6138000" cy="30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例）15分単位にした場合：シフト時間などを設定する際、時刻が15分きざみで表示されます。</a:t>
            </a:r>
            <a:endParaRPr sz="1100" b="0" i="0" u="none" strike="noStrike" cap="none">
              <a:solidFill>
                <a:schemeClr val="dk1"/>
              </a:solidFill>
              <a:latin typeface="Arial"/>
              <a:ea typeface="Arial"/>
              <a:cs typeface="Arial"/>
              <a:sym typeface="Arial"/>
            </a:endParaRPr>
          </a:p>
        </p:txBody>
      </p:sp>
      <p:sp>
        <p:nvSpPr>
          <p:cNvPr id="261" name="Google Shape;261;p7"/>
          <p:cNvSpPr txBox="1">
            <a:spLocks noGrp="1"/>
          </p:cNvSpPr>
          <p:nvPr>
            <p:ph type="title"/>
          </p:nvPr>
        </p:nvSpPr>
        <p:spPr>
          <a:xfrm>
            <a:off x="359994" y="486328"/>
            <a:ext cx="6241200" cy="415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F7F7F"/>
              </a:buClr>
              <a:buSzPts val="1800"/>
              <a:buFont typeface="Arial"/>
              <a:buNone/>
            </a:pPr>
            <a:r>
              <a:rPr lang="ja-JP" sz="1800" b="1">
                <a:latin typeface="Arial"/>
                <a:ea typeface="Arial"/>
                <a:cs typeface="Arial"/>
                <a:sym typeface="Arial"/>
              </a:rPr>
              <a:t>３</a:t>
            </a:r>
            <a:r>
              <a:rPr lang="ja-JP" sz="1800" b="1" i="0" u="none" strike="noStrike" cap="none">
                <a:latin typeface="Arial"/>
                <a:ea typeface="Arial"/>
                <a:cs typeface="Arial"/>
                <a:sym typeface="Arial"/>
              </a:rPr>
              <a:t>．</a:t>
            </a:r>
            <a:r>
              <a:rPr lang="ja-JP" sz="1800" b="1">
                <a:latin typeface="Arial"/>
                <a:ea typeface="Arial"/>
                <a:cs typeface="Arial"/>
                <a:sym typeface="Arial"/>
              </a:rPr>
              <a:t>単位時間の設定</a:t>
            </a:r>
            <a:endParaRPr sz="1100" b="0" i="0" u="none" strike="noStrike" cap="none">
              <a:latin typeface="Arial"/>
              <a:ea typeface="Arial"/>
              <a:cs typeface="Arial"/>
              <a:sym typeface="Arial"/>
            </a:endParaRPr>
          </a:p>
        </p:txBody>
      </p:sp>
      <p:cxnSp>
        <p:nvCxnSpPr>
          <p:cNvPr id="262" name="Google Shape;262;p7"/>
          <p:cNvCxnSpPr/>
          <p:nvPr/>
        </p:nvCxnSpPr>
        <p:spPr>
          <a:xfrm>
            <a:off x="308400" y="896117"/>
            <a:ext cx="6241200" cy="0"/>
          </a:xfrm>
          <a:prstGeom prst="straightConnector1">
            <a:avLst/>
          </a:prstGeom>
          <a:noFill/>
          <a:ln w="9525" cap="flat" cmpd="sng">
            <a:solidFill>
              <a:srgbClr val="0070C0"/>
            </a:solidFill>
            <a:prstDash val="solid"/>
            <a:miter lim="800000"/>
            <a:headEnd type="none" w="sm" len="sm"/>
            <a:tailEnd type="none" w="sm" len="sm"/>
          </a:ln>
        </p:spPr>
      </p:cxnSp>
      <p:grpSp>
        <p:nvGrpSpPr>
          <p:cNvPr id="263" name="Google Shape;263;p7"/>
          <p:cNvGrpSpPr/>
          <p:nvPr/>
        </p:nvGrpSpPr>
        <p:grpSpPr>
          <a:xfrm>
            <a:off x="-2" y="348586"/>
            <a:ext cx="6857832" cy="57861"/>
            <a:chOff x="276446" y="1127056"/>
            <a:chExt cx="6241201" cy="45084"/>
          </a:xfrm>
        </p:grpSpPr>
        <p:cxnSp>
          <p:nvCxnSpPr>
            <p:cNvPr id="264" name="Google Shape;264;p7"/>
            <p:cNvCxnSpPr/>
            <p:nvPr/>
          </p:nvCxnSpPr>
          <p:spPr>
            <a:xfrm>
              <a:off x="276447" y="1127056"/>
              <a:ext cx="6241200" cy="0"/>
            </a:xfrm>
            <a:prstGeom prst="straightConnector1">
              <a:avLst/>
            </a:prstGeom>
            <a:noFill/>
            <a:ln w="38100" cap="flat" cmpd="sng">
              <a:solidFill>
                <a:srgbClr val="0070C0"/>
              </a:solidFill>
              <a:prstDash val="solid"/>
              <a:miter lim="800000"/>
              <a:headEnd type="none" w="sm" len="sm"/>
              <a:tailEnd type="none" w="sm" len="sm"/>
            </a:ln>
          </p:spPr>
        </p:cxnSp>
        <p:cxnSp>
          <p:nvCxnSpPr>
            <p:cNvPr id="265" name="Google Shape;265;p7"/>
            <p:cNvCxnSpPr/>
            <p:nvPr/>
          </p:nvCxnSpPr>
          <p:spPr>
            <a:xfrm>
              <a:off x="276446" y="1172140"/>
              <a:ext cx="6241200" cy="0"/>
            </a:xfrm>
            <a:prstGeom prst="straightConnector1">
              <a:avLst/>
            </a:prstGeom>
            <a:noFill/>
            <a:ln w="9525" cap="flat" cmpd="sng">
              <a:solidFill>
                <a:srgbClr val="0070C0"/>
              </a:solidFill>
              <a:prstDash val="solid"/>
              <a:miter lim="800000"/>
              <a:headEnd type="none" w="sm" len="sm"/>
              <a:tailEnd type="none" w="sm" len="sm"/>
            </a:ln>
          </p:spPr>
        </p:cxnSp>
      </p:grpSp>
      <p:sp>
        <p:nvSpPr>
          <p:cNvPr id="266" name="Google Shape;266;p7"/>
          <p:cNvSpPr txBox="1"/>
          <p:nvPr/>
        </p:nvSpPr>
        <p:spPr>
          <a:xfrm>
            <a:off x="360000" y="8243397"/>
            <a:ext cx="6767400" cy="3066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100" b="0" i="0" u="none" strike="noStrike" cap="none">
                <a:solidFill>
                  <a:srgbClr val="3B3838"/>
                </a:solidFill>
                <a:latin typeface="Arial"/>
                <a:ea typeface="Arial"/>
                <a:cs typeface="Arial"/>
                <a:sym typeface="Arial"/>
              </a:rPr>
              <a:t>単位時間について詳しくは</a:t>
            </a:r>
            <a:r>
              <a:rPr lang="ja-JP" sz="1100" b="0" i="0" u="sng" strike="noStrike" cap="none">
                <a:solidFill>
                  <a:srgbClr val="0563C1"/>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こちら</a:t>
            </a:r>
            <a:r>
              <a:rPr lang="ja-JP" sz="1100" b="0" i="0" u="none" strike="noStrike" cap="none">
                <a:solidFill>
                  <a:srgbClr val="3B3838"/>
                </a:solidFill>
                <a:latin typeface="Arial"/>
                <a:ea typeface="Arial"/>
                <a:cs typeface="Arial"/>
                <a:sym typeface="Arial"/>
              </a:rPr>
              <a:t>をご確認ください。</a:t>
            </a:r>
            <a:endParaRPr sz="1100" b="0" i="0" u="none" strike="noStrike" cap="none">
              <a:solidFill>
                <a:srgbClr val="3B3838"/>
              </a:solidFill>
              <a:latin typeface="Arial"/>
              <a:ea typeface="Arial"/>
              <a:cs typeface="Arial"/>
              <a:sym typeface="Arial"/>
            </a:endParaRPr>
          </a:p>
        </p:txBody>
      </p:sp>
      <p:pic>
        <p:nvPicPr>
          <p:cNvPr id="267" name="Google Shape;267;p7"/>
          <p:cNvPicPr preferRelativeResize="0"/>
          <p:nvPr/>
        </p:nvPicPr>
        <p:blipFill rotWithShape="1">
          <a:blip r:embed="rId5">
            <a:alphaModFix/>
          </a:blip>
          <a:srcRect/>
          <a:stretch/>
        </p:blipFill>
        <p:spPr>
          <a:xfrm>
            <a:off x="1006138" y="6516898"/>
            <a:ext cx="4845724" cy="1585050"/>
          </a:xfrm>
          <a:prstGeom prst="rect">
            <a:avLst/>
          </a:prstGeom>
          <a:noFill/>
          <a:ln>
            <a:noFill/>
          </a:ln>
        </p:spPr>
      </p:pic>
      <p:sp>
        <p:nvSpPr>
          <p:cNvPr id="268" name="Google Shape;268;p7"/>
          <p:cNvSpPr txBox="1">
            <a:spLocks noGrp="1"/>
          </p:cNvSpPr>
          <p:nvPr>
            <p:ph type="sldNum" idx="12"/>
          </p:nvPr>
        </p:nvSpPr>
        <p:spPr>
          <a:xfrm>
            <a:off x="5228474" y="8783053"/>
            <a:ext cx="1543200" cy="338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tLang="ja-JP"/>
              <a:t>9</a:t>
            </a:fld>
            <a:endParaRPr/>
          </a:p>
        </p:txBody>
      </p:sp>
    </p:spTree>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15457</Words>
  <Application>Microsoft Office PowerPoint</Application>
  <PresentationFormat>画面に合わせる (4:3)</PresentationFormat>
  <Paragraphs>1044</Paragraphs>
  <Slides>80</Slides>
  <Notes>80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80</vt:i4>
      </vt:variant>
    </vt:vector>
  </HeadingPairs>
  <TitlesOfParts>
    <vt:vector size="84" baseType="lpstr">
      <vt:lpstr>Meiryo</vt:lpstr>
      <vt:lpstr>Arial</vt:lpstr>
      <vt:lpstr>Calibri</vt:lpstr>
      <vt:lpstr>Office テーマ</vt:lpstr>
      <vt:lpstr>PowerPoint プレゼンテーション</vt:lpstr>
      <vt:lpstr>もくじ</vt:lpstr>
      <vt:lpstr>もくじ</vt:lpstr>
      <vt:lpstr>はじめに</vt:lpstr>
      <vt:lpstr>１．部署/店舗の登録</vt:lpstr>
      <vt:lpstr>１．部署/店舗の登録</vt:lpstr>
      <vt:lpstr>１．部署/店舗の登録</vt:lpstr>
      <vt:lpstr>２．スタッフ種別設定</vt:lpstr>
      <vt:lpstr>３．単位時間の設定</vt:lpstr>
      <vt:lpstr>４．スタッフの登録</vt:lpstr>
      <vt:lpstr>４．スタッフの登録</vt:lpstr>
      <vt:lpstr>４．スタッフの登録</vt:lpstr>
      <vt:lpstr>５．管理者の登録</vt:lpstr>
      <vt:lpstr>５．管理者の登録</vt:lpstr>
      <vt:lpstr>５．管理者の登録</vt:lpstr>
      <vt:lpstr>就業規則を設定する</vt:lpstr>
      <vt:lpstr>１．所定時間･残業･深夜設定</vt:lpstr>
      <vt:lpstr>１．所定時間･残業･深夜設定</vt:lpstr>
      <vt:lpstr>１．所定時間･残業･深夜設定</vt:lpstr>
      <vt:lpstr>１．所定時間･残業･深夜設定</vt:lpstr>
      <vt:lpstr>１．所定時間･残業･深夜設定</vt:lpstr>
      <vt:lpstr>２．打刻や労働時間の切り捨て処理</vt:lpstr>
      <vt:lpstr>２．打刻時間の切り上げ、切り捨ての設定</vt:lpstr>
      <vt:lpstr>３．公休日、法定休日の設定</vt:lpstr>
      <vt:lpstr>３．公休日、法定休日の設定</vt:lpstr>
      <vt:lpstr>３．公休日、法定休日の設定</vt:lpstr>
      <vt:lpstr>４．休憩時間を自動で差し引く</vt:lpstr>
      <vt:lpstr>４．休憩時間を自動で差し引く</vt:lpstr>
      <vt:lpstr>４．休憩時間を自動で差し引く</vt:lpstr>
      <vt:lpstr>シフトを設定する</vt:lpstr>
      <vt:lpstr>１．シフトパターン作成</vt:lpstr>
      <vt:lpstr>１．シフトパターン作成</vt:lpstr>
      <vt:lpstr>１．シフトパターン作成</vt:lpstr>
      <vt:lpstr>２．基本シフトの登録</vt:lpstr>
      <vt:lpstr>休暇を運用する</vt:lpstr>
      <vt:lpstr>１．休暇を作成する</vt:lpstr>
      <vt:lpstr>１．休暇を作成する</vt:lpstr>
      <vt:lpstr>１．休暇を作成する</vt:lpstr>
      <vt:lpstr>１．休暇を作成する</vt:lpstr>
      <vt:lpstr>２．休暇の残日数を付与する</vt:lpstr>
      <vt:lpstr>３．休暇を取得する</vt:lpstr>
      <vt:lpstr>４．有休を自動付与する</vt:lpstr>
      <vt:lpstr>承認者を設定する</vt:lpstr>
      <vt:lpstr>１．申請～承認の流れ</vt:lpstr>
      <vt:lpstr>２．承認者の違いについて</vt:lpstr>
      <vt:lpstr>３．承認フローを作成する</vt:lpstr>
      <vt:lpstr>３．承認フローを作成する</vt:lpstr>
      <vt:lpstr>PowerPoint プレゼンテーション</vt:lpstr>
      <vt:lpstr>１．工数管理の流れ</vt:lpstr>
      <vt:lpstr>１．工数管理の流れ</vt:lpstr>
      <vt:lpstr>１．工数管理の流れ</vt:lpstr>
      <vt:lpstr>１．工数管理の流れ</vt:lpstr>
      <vt:lpstr>２．工数管理の利用を開始する</vt:lpstr>
      <vt:lpstr>２．工数管理の利用を開始する</vt:lpstr>
      <vt:lpstr>２．工数管理の利用を開始する</vt:lpstr>
      <vt:lpstr>２．工数管理の利用を開始する</vt:lpstr>
      <vt:lpstr>２．工数管理の利用を開始する</vt:lpstr>
      <vt:lpstr>２．工数管理の利用を開始する</vt:lpstr>
      <vt:lpstr>２．工数管理の利用を開始する</vt:lpstr>
      <vt:lpstr>２．工数管理の利用を開始する</vt:lpstr>
      <vt:lpstr>２．工数管理の利用を開始する</vt:lpstr>
      <vt:lpstr>２．工数管理の利用を開始する</vt:lpstr>
      <vt:lpstr>３．工数を集計する</vt:lpstr>
      <vt:lpstr>３．工数を集計する</vt:lpstr>
      <vt:lpstr>４．グループ管理者が利用する場合</vt:lpstr>
      <vt:lpstr>４．グループ管理者が利用する場合</vt:lpstr>
      <vt:lpstr>４．グループ管理者が利用する場合</vt:lpstr>
      <vt:lpstr>４．グループ管理者が利用する場合</vt:lpstr>
      <vt:lpstr>４．グループ管理者が利用する場合</vt:lpstr>
      <vt:lpstr>４．グループ管理者が利用する場合</vt:lpstr>
      <vt:lpstr>４．グループ管理者が利用する場合</vt:lpstr>
      <vt:lpstr>５．一括登録機能について</vt:lpstr>
      <vt:lpstr>５．一括登録機能について</vt:lpstr>
      <vt:lpstr>PowerPoint プレゼンテーション</vt:lpstr>
      <vt:lpstr>１．給与計算用のデータ</vt:lpstr>
      <vt:lpstr>１．給与計算用のデータ</vt:lpstr>
      <vt:lpstr>１．給与計算用のデータ</vt:lpstr>
      <vt:lpstr>２．出勤簿のデータ</vt:lpstr>
      <vt:lpstr>２．出勤簿のデータ</vt:lpstr>
      <vt:lpstr>２．出勤簿のデータ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nomoto.ayumi</dc:creator>
  <cp:lastModifiedBy>fujita.saori</cp:lastModifiedBy>
  <cp:revision>1</cp:revision>
  <dcterms:modified xsi:type="dcterms:W3CDTF">2025-01-29T01:26:06Z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