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9">
          <p15:clr>
            <a:srgbClr val="A4A3A4"/>
          </p15:clr>
        </p15:guide>
        <p15:guide id="2" pos="228">
          <p15:clr>
            <a:srgbClr val="A4A3A4"/>
          </p15:clr>
        </p15:guide>
        <p15:guide id="3" pos="4534">
          <p15:clr>
            <a:srgbClr val="747775"/>
          </p15:clr>
        </p15:guide>
        <p15:guide id="4" orient="horz" pos="635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83uNUos4a5kGIEEKMolbVxH5Us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2037E4-91E1-4160-AF94-0AC1107DFF5E}">
  <a:tblStyle styleId="{6D2037E4-91E1-4160-AF94-0AC1107DFF5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EBB9E2-8C0B-4B80-AE10-606D21916F49}" styleName="Table_1">
    <a:wholeTbl>
      <a:tcTxStyle b="off" i="off">
        <a:font>
          <a:latin typeface="Arial"/>
          <a:ea typeface="Arial"/>
          <a:cs typeface="Arial"/>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4" d="100"/>
          <a:sy n="24" d="100"/>
        </p:scale>
        <p:origin x="1804" y="48"/>
      </p:cViewPr>
      <p:guideLst>
        <p:guide orient="horz" pos="839"/>
        <p:guide pos="228"/>
        <p:guide pos="4534"/>
        <p:guide orient="horz" pos="63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38387"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6c213f590c_0_2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8" name="Google Shape;228;g36c213f590c_0_267: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6c213f590c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6c213f590c_0_279: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6c213f590c_0_2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53" name="Google Shape;253;g36c213f590c_0_290: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6c213f590c_0_3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64" name="Google Shape;264;g36c213f590c_0_300: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6c213f590c_0_45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88" name="Google Shape;288;g36c213f590c_0_45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6: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22" name="Google Shape;322;p16: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9" name="Google Shape;339;p19: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424feb41f8_1_73: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55" name="Google Shape;355;g2424feb41f8_1_73: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7c3ec4d55c_0_7: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7c3ec4d55c_0_7: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0: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92" name="Google Shape;392;p20: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0" name="Google Shape;410;p21: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2" name="Google Shape;432;p2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7c3ec4d55c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7" name="Google Shape;447;g27c3ec4d55c_0_57: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2" name="Google Shape;472;p2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0720" y="4783307"/>
            <a:ext cx="5445760" cy="391361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9" name="Google Shape;149;p3:notes"/>
          <p:cNvSpPr>
            <a:spLocks noGrp="1" noRot="1" noChangeAspect="1"/>
          </p:cNvSpPr>
          <p:nvPr>
            <p:ph type="sldImg" idx="2"/>
          </p:nvPr>
        </p:nvSpPr>
        <p:spPr>
          <a:xfrm>
            <a:off x="2217738" y="1243013"/>
            <a:ext cx="2371725"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6c213f59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7" name="Google Shape;157;g36c213f590c_0_0: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6c213f590c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0" name="Google Shape;170;g36c213f590c_0_12: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a9d86035c_0_0:notes"/>
          <p:cNvSpPr txBox="1">
            <a:spLocks noGrp="1"/>
          </p:cNvSpPr>
          <p:nvPr>
            <p:ph type="body" idx="1"/>
          </p:nvPr>
        </p:nvSpPr>
        <p:spPr>
          <a:xfrm>
            <a:off x="680720" y="4783307"/>
            <a:ext cx="5445900" cy="391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7a9d86035c_0_0:notes"/>
          <p:cNvSpPr>
            <a:spLocks noGrp="1" noRot="1" noChangeAspect="1"/>
          </p:cNvSpPr>
          <p:nvPr>
            <p:ph type="sldImg" idx="2"/>
          </p:nvPr>
        </p:nvSpPr>
        <p:spPr>
          <a:xfrm>
            <a:off x="2217738" y="1243013"/>
            <a:ext cx="2371800" cy="3354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6c213f590c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6c213f590c_0_232: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6c213f590c_0_24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6c213f590c_0_243: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6c213f590c_0_2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6c213f590c_0_256:notes"/>
          <p:cNvSpPr>
            <a:spLocks noGrp="1" noRot="1" noChangeAspect="1"/>
          </p:cNvSpPr>
          <p:nvPr>
            <p:ph type="sldImg" idx="2"/>
          </p:nvPr>
        </p:nvSpPr>
        <p:spPr>
          <a:xfrm>
            <a:off x="2338388" y="1143000"/>
            <a:ext cx="21813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362637" y="1403698"/>
            <a:ext cx="6520220" cy="356142"/>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0" name="Google Shape;40;p29"/>
          <p:cNvSpPr txBox="1">
            <a:spLocks noGrp="1"/>
          </p:cNvSpPr>
          <p:nvPr>
            <p:ph type="sldNum" idx="12"/>
          </p:nvPr>
        </p:nvSpPr>
        <p:spPr>
          <a:xfrm>
            <a:off x="7074202" y="9873521"/>
            <a:ext cx="453600" cy="8184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98"/>
        <p:cNvGrpSpPr/>
        <p:nvPr/>
      </p:nvGrpSpPr>
      <p:grpSpPr>
        <a:xfrm>
          <a:off x="0" y="0"/>
          <a:ext cx="0" cy="0"/>
          <a:chOff x="0" y="0"/>
          <a:chExt cx="0" cy="0"/>
        </a:xfrm>
      </p:grpSpPr>
      <p:sp>
        <p:nvSpPr>
          <p:cNvPr id="99" name="Google Shape;99;p39"/>
          <p:cNvSpPr txBox="1">
            <a:spLocks noGrp="1"/>
          </p:cNvSpPr>
          <p:nvPr>
            <p:ph type="title"/>
          </p:nvPr>
        </p:nvSpPr>
        <p:spPr>
          <a:xfrm>
            <a:off x="515791" y="2665532"/>
            <a:ext cx="6520220" cy="444749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496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100" name="Google Shape;100;p39"/>
          <p:cNvSpPr txBox="1">
            <a:spLocks noGrp="1"/>
          </p:cNvSpPr>
          <p:nvPr>
            <p:ph type="body" idx="1"/>
          </p:nvPr>
        </p:nvSpPr>
        <p:spPr>
          <a:xfrm>
            <a:off x="515791" y="7155103"/>
            <a:ext cx="6520220" cy="2338833"/>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984"/>
              <a:buFont typeface="Arial"/>
              <a:buNone/>
              <a:defRPr sz="1984"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rgbClr val="888888"/>
              </a:buClr>
              <a:buSzPts val="1653"/>
              <a:buFont typeface="Arial"/>
              <a:buNone/>
              <a:defRPr sz="1653" b="0" i="0" u="none" strike="noStrike" cap="none">
                <a:solidFill>
                  <a:srgbClr val="888888"/>
                </a:solidFill>
                <a:latin typeface="Calibri"/>
                <a:ea typeface="Calibri"/>
                <a:cs typeface="Calibri"/>
                <a:sym typeface="Calibri"/>
              </a:defRPr>
            </a:lvl2pPr>
            <a:lvl3pPr marL="1371600" marR="0" lvl="2" indent="-228600" algn="l">
              <a:lnSpc>
                <a:spcPct val="90000"/>
              </a:lnSpc>
              <a:spcBef>
                <a:spcPts val="413"/>
              </a:spcBef>
              <a:spcAft>
                <a:spcPts val="0"/>
              </a:spcAft>
              <a:buClr>
                <a:srgbClr val="888888"/>
              </a:buClr>
              <a:buSzPts val="1488"/>
              <a:buFont typeface="Arial"/>
              <a:buNone/>
              <a:defRPr sz="1488" b="0" i="0" u="none" strike="noStrike" cap="none">
                <a:solidFill>
                  <a:srgbClr val="888888"/>
                </a:solidFill>
                <a:latin typeface="Calibri"/>
                <a:ea typeface="Calibri"/>
                <a:cs typeface="Calibri"/>
                <a:sym typeface="Calibri"/>
              </a:defRPr>
            </a:lvl3pPr>
            <a:lvl4pPr marL="1828800" marR="0" lvl="3"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4pPr>
            <a:lvl5pPr marL="2286000" marR="0" lvl="4"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5pPr>
            <a:lvl6pPr marL="2743200" marR="0" lvl="5"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6pPr>
            <a:lvl7pPr marL="3200400" marR="0" lvl="6"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7pPr>
            <a:lvl8pPr marL="3657600" marR="0" lvl="7"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8pPr>
            <a:lvl9pPr marL="4114800" marR="0" lvl="8" indent="-228600" algn="l">
              <a:lnSpc>
                <a:spcPct val="90000"/>
              </a:lnSpc>
              <a:spcBef>
                <a:spcPts val="413"/>
              </a:spcBef>
              <a:spcAft>
                <a:spcPts val="0"/>
              </a:spcAft>
              <a:buClr>
                <a:srgbClr val="888888"/>
              </a:buClr>
              <a:buSzPts val="1323"/>
              <a:buFont typeface="Arial"/>
              <a:buNone/>
              <a:defRPr sz="1323" b="0" i="0" u="none" strike="noStrike" cap="none">
                <a:solidFill>
                  <a:srgbClr val="888888"/>
                </a:solidFill>
                <a:latin typeface="Calibri"/>
                <a:ea typeface="Calibri"/>
                <a:cs typeface="Calibri"/>
                <a:sym typeface="Calibri"/>
              </a:defRPr>
            </a:lvl9pPr>
          </a:lstStyle>
          <a:p>
            <a:endParaRPr/>
          </a:p>
        </p:txBody>
      </p:sp>
      <p:sp>
        <p:nvSpPr>
          <p:cNvPr id="101" name="Google Shape;101;p39"/>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9"/>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9"/>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7"/>
        <p:cNvGrpSpPr/>
        <p:nvPr/>
      </p:nvGrpSpPr>
      <p:grpSpPr>
        <a:xfrm>
          <a:off x="0" y="0"/>
          <a:ext cx="0" cy="0"/>
          <a:chOff x="0" y="0"/>
          <a:chExt cx="0" cy="0"/>
        </a:xfrm>
      </p:grpSpPr>
      <p:sp>
        <p:nvSpPr>
          <p:cNvPr id="48" name="Google Shape;48;p31"/>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9" name="Google Shape;49;p31"/>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0" name="Google Shape;50;p31"/>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strike="noStrike" cap="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31"/>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31"/>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rot="5400000">
            <a:off x="1694512" y="4284621"/>
            <a:ext cx="9060817" cy="1630055"/>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 name="Google Shape;55;p3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56" name="Google Shape;56;p32"/>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32"/>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32"/>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9"/>
        <p:cNvGrpSpPr/>
        <p:nvPr/>
      </p:nvGrpSpPr>
      <p:grpSpPr>
        <a:xfrm>
          <a:off x="0" y="0"/>
          <a:ext cx="0" cy="0"/>
          <a:chOff x="0" y="0"/>
          <a:chExt cx="0" cy="0"/>
        </a:xfrm>
      </p:grpSpPr>
      <p:sp>
        <p:nvSpPr>
          <p:cNvPr id="60" name="Google Shape;60;p33"/>
          <p:cNvSpPr txBox="1">
            <a:spLocks noGrp="1"/>
          </p:cNvSpPr>
          <p:nvPr>
            <p:ph type="title"/>
          </p:nvPr>
        </p:nvSpPr>
        <p:spPr>
          <a:xfrm>
            <a:off x="520712" y="712788"/>
            <a:ext cx="2438192" cy="249475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1" name="Google Shape;61;p33"/>
          <p:cNvSpPr>
            <a:spLocks noGrp="1"/>
          </p:cNvSpPr>
          <p:nvPr>
            <p:ph type="pic" idx="2"/>
          </p:nvPr>
        </p:nvSpPr>
        <p:spPr>
          <a:xfrm>
            <a:off x="3213847" y="1539425"/>
            <a:ext cx="3827085" cy="7598117"/>
          </a:xfrm>
          <a:prstGeom prst="rect">
            <a:avLst/>
          </a:prstGeom>
          <a:noFill/>
          <a:ln>
            <a:noFill/>
          </a:ln>
        </p:spPr>
      </p:sp>
      <p:sp>
        <p:nvSpPr>
          <p:cNvPr id="62" name="Google Shape;62;p33"/>
          <p:cNvSpPr txBox="1">
            <a:spLocks noGrp="1"/>
          </p:cNvSpPr>
          <p:nvPr>
            <p:ph type="body" idx="1"/>
          </p:nvPr>
        </p:nvSpPr>
        <p:spPr>
          <a:xfrm>
            <a:off x="520712" y="3207544"/>
            <a:ext cx="2438192" cy="5942372"/>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63" name="Google Shape;63;p33"/>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33"/>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33"/>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付きの &#10;コンテンツ" type="objTx">
  <p:cSld name="OBJECT_WITH_CAPTION_TEXT">
    <p:spTree>
      <p:nvGrpSpPr>
        <p:cNvPr id="1" name="Shape 66"/>
        <p:cNvGrpSpPr/>
        <p:nvPr/>
      </p:nvGrpSpPr>
      <p:grpSpPr>
        <a:xfrm>
          <a:off x="0" y="0"/>
          <a:ext cx="0" cy="0"/>
          <a:chOff x="0" y="0"/>
          <a:chExt cx="0" cy="0"/>
        </a:xfrm>
      </p:grpSpPr>
      <p:sp>
        <p:nvSpPr>
          <p:cNvPr id="67" name="Google Shape;67;p34"/>
          <p:cNvSpPr txBox="1">
            <a:spLocks noGrp="1"/>
          </p:cNvSpPr>
          <p:nvPr>
            <p:ph type="title"/>
          </p:nvPr>
        </p:nvSpPr>
        <p:spPr>
          <a:xfrm>
            <a:off x="520712" y="712788"/>
            <a:ext cx="2438192" cy="2494756"/>
          </a:xfrm>
          <a:prstGeom prst="rect">
            <a:avLst/>
          </a:prstGeom>
          <a:noFill/>
          <a:ln>
            <a:noFill/>
          </a:ln>
        </p:spPr>
        <p:txBody>
          <a:bodyPr spcFirstLastPara="1" wrap="square" lIns="91425" tIns="91425" rIns="91425" bIns="91425" anchor="b" anchorCtr="0">
            <a:noAutofit/>
          </a:bodyPr>
          <a:lstStyle>
            <a:lvl1pPr marR="0" lvl="0" algn="l">
              <a:lnSpc>
                <a:spcPct val="90000"/>
              </a:lnSpc>
              <a:spcBef>
                <a:spcPts val="0"/>
              </a:spcBef>
              <a:spcAft>
                <a:spcPts val="0"/>
              </a:spcAft>
              <a:buSzPts val="1400"/>
              <a:buNone/>
              <a:defRPr sz="2645"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1"/>
          </p:nvPr>
        </p:nvSpPr>
        <p:spPr>
          <a:xfrm>
            <a:off x="3213847" y="1539425"/>
            <a:ext cx="3827085" cy="7598117"/>
          </a:xfrm>
          <a:prstGeom prst="rect">
            <a:avLst/>
          </a:prstGeom>
          <a:noFill/>
          <a:ln>
            <a:noFill/>
          </a:ln>
        </p:spPr>
        <p:txBody>
          <a:bodyPr spcFirstLastPara="1" wrap="square" lIns="91425" tIns="91425" rIns="91425" bIns="91425" anchor="t" anchorCtr="0">
            <a:noAutofit/>
          </a:bodyPr>
          <a:lstStyle>
            <a:lvl1pPr marL="457200" marR="0" lvl="0" indent="-396557" algn="l">
              <a:lnSpc>
                <a:spcPct val="90000"/>
              </a:lnSpc>
              <a:spcBef>
                <a:spcPts val="825"/>
              </a:spcBef>
              <a:spcAft>
                <a:spcPts val="0"/>
              </a:spcAft>
              <a:buClr>
                <a:schemeClr val="dk1"/>
              </a:buClr>
              <a:buSzPts val="2645"/>
              <a:buFont typeface="Arial"/>
              <a:buChar char="•"/>
              <a:defRPr sz="2645" b="0" i="0" u="none" strike="noStrike" cap="none">
                <a:solidFill>
                  <a:schemeClr val="dk1"/>
                </a:solidFill>
                <a:latin typeface="Calibri"/>
                <a:ea typeface="Calibri"/>
                <a:cs typeface="Calibri"/>
                <a:sym typeface="Calibri"/>
              </a:defRPr>
            </a:lvl1pPr>
            <a:lvl2pPr marL="914400" marR="0" lvl="1" indent="-375602" algn="l">
              <a:lnSpc>
                <a:spcPct val="90000"/>
              </a:lnSpc>
              <a:spcBef>
                <a:spcPts val="413"/>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2pPr>
            <a:lvl3pPr marL="1371600" marR="0" lvl="2" indent="-354583" algn="l">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3pPr>
            <a:lvl4pPr marL="1828800" marR="0" lvl="3"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4pPr>
            <a:lvl5pPr marL="2286000" marR="0" lvl="4"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5pPr>
            <a:lvl6pPr marL="2743200" marR="0" lvl="5"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6pPr>
            <a:lvl7pPr marL="3200400" marR="0" lvl="6"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7pPr>
            <a:lvl8pPr marL="3657600" marR="0" lvl="7"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8pPr>
            <a:lvl9pPr marL="4114800" marR="0" lvl="8" indent="-333565" algn="l">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body" idx="2"/>
          </p:nvPr>
        </p:nvSpPr>
        <p:spPr>
          <a:xfrm>
            <a:off x="520712" y="3207544"/>
            <a:ext cx="2438192" cy="5942372"/>
          </a:xfrm>
          <a:prstGeom prst="rect">
            <a:avLst/>
          </a:prstGeom>
          <a:noFill/>
          <a:ln>
            <a:noFill/>
          </a:ln>
        </p:spPr>
        <p:txBody>
          <a:bodyPr spcFirstLastPara="1" wrap="square" lIns="91425" tIns="91425" rIns="91425" bIns="91425" anchor="t" anchorCtr="0">
            <a:noAutofit/>
          </a:bodyPr>
          <a:lstStyle>
            <a:lvl1pPr marL="457200" marR="0" lvl="0" indent="-228600" algn="l">
              <a:lnSpc>
                <a:spcPct val="90000"/>
              </a:lnSpc>
              <a:spcBef>
                <a:spcPts val="825"/>
              </a:spcBef>
              <a:spcAft>
                <a:spcPts val="0"/>
              </a:spcAft>
              <a:buClr>
                <a:schemeClr val="dk1"/>
              </a:buClr>
              <a:buSzPts val="1323"/>
              <a:buFont typeface="Arial"/>
              <a:buNone/>
              <a:defRPr sz="1323" b="0"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157"/>
              <a:buFont typeface="Arial"/>
              <a:buNone/>
              <a:defRPr sz="1157" b="0"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992"/>
              <a:buFont typeface="Arial"/>
              <a:buNone/>
              <a:defRPr sz="992" b="0"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827"/>
              <a:buFont typeface="Arial"/>
              <a:buNone/>
              <a:defRPr sz="827"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34"/>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34"/>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3"/>
        <p:cNvGrpSpPr/>
        <p:nvPr/>
      </p:nvGrpSpPr>
      <p:grpSpPr>
        <a:xfrm>
          <a:off x="0" y="0"/>
          <a:ext cx="0" cy="0"/>
          <a:chOff x="0" y="0"/>
          <a:chExt cx="0" cy="0"/>
        </a:xfrm>
      </p:grpSpPr>
      <p:sp>
        <p:nvSpPr>
          <p:cNvPr id="74" name="Google Shape;74;p35"/>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5"/>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35"/>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79" name="Google Shape;79;p36"/>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36"/>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36"/>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a:off x="520712" y="569242"/>
            <a:ext cx="6520220" cy="2066590"/>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4" name="Google Shape;84;p37"/>
          <p:cNvSpPr txBox="1">
            <a:spLocks noGrp="1"/>
          </p:cNvSpPr>
          <p:nvPr>
            <p:ph type="body" idx="1"/>
          </p:nvPr>
        </p:nvSpPr>
        <p:spPr>
          <a:xfrm>
            <a:off x="520713" y="2620980"/>
            <a:ext cx="3198096" cy="128450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85" name="Google Shape;85;p37"/>
          <p:cNvSpPr txBox="1">
            <a:spLocks noGrp="1"/>
          </p:cNvSpPr>
          <p:nvPr>
            <p:ph type="body" idx="2"/>
          </p:nvPr>
        </p:nvSpPr>
        <p:spPr>
          <a:xfrm>
            <a:off x="520713" y="3905482"/>
            <a:ext cx="3198096" cy="5744375"/>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86" name="Google Shape;86;p37"/>
          <p:cNvSpPr txBox="1">
            <a:spLocks noGrp="1"/>
          </p:cNvSpPr>
          <p:nvPr>
            <p:ph type="body" idx="3"/>
          </p:nvPr>
        </p:nvSpPr>
        <p:spPr>
          <a:xfrm>
            <a:off x="3827086" y="2620980"/>
            <a:ext cx="3213847" cy="1284502"/>
          </a:xfrm>
          <a:prstGeom prst="rect">
            <a:avLst/>
          </a:prstGeom>
          <a:noFill/>
          <a:ln>
            <a:noFill/>
          </a:ln>
        </p:spPr>
        <p:txBody>
          <a:bodyPr spcFirstLastPara="1" wrap="square" lIns="91425" tIns="91425" rIns="91425" bIns="91425" anchor="b" anchorCtr="0">
            <a:noAutofit/>
          </a:bodyPr>
          <a:lstStyle>
            <a:lvl1pPr marL="457200" marR="0" lvl="0" indent="-228600" algn="l">
              <a:lnSpc>
                <a:spcPct val="90000"/>
              </a:lnSpc>
              <a:spcBef>
                <a:spcPts val="825"/>
              </a:spcBef>
              <a:spcAft>
                <a:spcPts val="0"/>
              </a:spcAft>
              <a:buClr>
                <a:schemeClr val="dk1"/>
              </a:buClr>
              <a:buSzPts val="1984"/>
              <a:buFont typeface="Arial"/>
              <a:buNone/>
              <a:defRPr sz="1984" b="1" i="0" u="none" strike="noStrike" cap="none">
                <a:solidFill>
                  <a:schemeClr val="dk1"/>
                </a:solidFill>
                <a:latin typeface="Calibri"/>
                <a:ea typeface="Calibri"/>
                <a:cs typeface="Calibri"/>
                <a:sym typeface="Calibri"/>
              </a:defRPr>
            </a:lvl1pPr>
            <a:lvl2pPr marL="914400" marR="0" lvl="1" indent="-228600" algn="l">
              <a:lnSpc>
                <a:spcPct val="90000"/>
              </a:lnSpc>
              <a:spcBef>
                <a:spcPts val="413"/>
              </a:spcBef>
              <a:spcAft>
                <a:spcPts val="0"/>
              </a:spcAft>
              <a:buClr>
                <a:schemeClr val="dk1"/>
              </a:buClr>
              <a:buSzPts val="1653"/>
              <a:buFont typeface="Arial"/>
              <a:buNone/>
              <a:defRPr sz="1653" b="1" i="0" u="none" strike="noStrike" cap="none">
                <a:solidFill>
                  <a:schemeClr val="dk1"/>
                </a:solidFill>
                <a:latin typeface="Calibri"/>
                <a:ea typeface="Calibri"/>
                <a:cs typeface="Calibri"/>
                <a:sym typeface="Calibri"/>
              </a:defRPr>
            </a:lvl2pPr>
            <a:lvl3pPr marL="1371600" marR="0" lvl="2" indent="-228600" algn="l">
              <a:lnSpc>
                <a:spcPct val="90000"/>
              </a:lnSpc>
              <a:spcBef>
                <a:spcPts val="413"/>
              </a:spcBef>
              <a:spcAft>
                <a:spcPts val="0"/>
              </a:spcAft>
              <a:buClr>
                <a:schemeClr val="dk1"/>
              </a:buClr>
              <a:buSzPts val="1488"/>
              <a:buFont typeface="Arial"/>
              <a:buNone/>
              <a:defRPr sz="1488" b="1" i="0" u="none" strike="noStrike" cap="none">
                <a:solidFill>
                  <a:schemeClr val="dk1"/>
                </a:solidFill>
                <a:latin typeface="Calibri"/>
                <a:ea typeface="Calibri"/>
                <a:cs typeface="Calibri"/>
                <a:sym typeface="Calibri"/>
              </a:defRPr>
            </a:lvl3pPr>
            <a:lvl4pPr marL="1828800" marR="0" lvl="3"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4pPr>
            <a:lvl5pPr marL="2286000" marR="0" lvl="4"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5pPr>
            <a:lvl6pPr marL="2743200" marR="0" lvl="5"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6pPr>
            <a:lvl7pPr marL="3200400" marR="0" lvl="6"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7pPr>
            <a:lvl8pPr marL="3657600" marR="0" lvl="7"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8pPr>
            <a:lvl9pPr marL="4114800" marR="0" lvl="8" indent="-228600" algn="l">
              <a:lnSpc>
                <a:spcPct val="90000"/>
              </a:lnSpc>
              <a:spcBef>
                <a:spcPts val="413"/>
              </a:spcBef>
              <a:spcAft>
                <a:spcPts val="0"/>
              </a:spcAft>
              <a:buClr>
                <a:schemeClr val="dk1"/>
              </a:buClr>
              <a:buSzPts val="1323"/>
              <a:buFont typeface="Arial"/>
              <a:buNone/>
              <a:defRPr sz="1323" b="1" i="0" u="none" strike="noStrike" cap="none">
                <a:solidFill>
                  <a:schemeClr val="dk1"/>
                </a:solidFill>
                <a:latin typeface="Calibri"/>
                <a:ea typeface="Calibri"/>
                <a:cs typeface="Calibri"/>
                <a:sym typeface="Calibri"/>
              </a:defRPr>
            </a:lvl9pPr>
          </a:lstStyle>
          <a:p>
            <a:endParaRPr/>
          </a:p>
        </p:txBody>
      </p:sp>
      <p:sp>
        <p:nvSpPr>
          <p:cNvPr id="87" name="Google Shape;87;p37"/>
          <p:cNvSpPr txBox="1">
            <a:spLocks noGrp="1"/>
          </p:cNvSpPr>
          <p:nvPr>
            <p:ph type="body" idx="4"/>
          </p:nvPr>
        </p:nvSpPr>
        <p:spPr>
          <a:xfrm>
            <a:off x="3827086" y="3905482"/>
            <a:ext cx="3213847" cy="5744375"/>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88" name="Google Shape;88;p37"/>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37"/>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37"/>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91"/>
        <p:cNvGrpSpPr/>
        <p:nvPr/>
      </p:nvGrpSpPr>
      <p:grpSpPr>
        <a:xfrm>
          <a:off x="0" y="0"/>
          <a:ext cx="0" cy="0"/>
          <a:chOff x="0" y="0"/>
          <a:chExt cx="0" cy="0"/>
        </a:xfrm>
      </p:grpSpPr>
      <p:sp>
        <p:nvSpPr>
          <p:cNvPr id="92" name="Google Shape;92;p38"/>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1pPr>
            <a:lvl2pPr marR="0" lvl="1"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a:lnSpc>
                <a:spcPct val="90000"/>
              </a:lnSpc>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1"/>
          </p:nvPr>
        </p:nvSpPr>
        <p:spPr>
          <a:xfrm>
            <a:off x="519728" y="2846200"/>
            <a:ext cx="3212862" cy="678385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2"/>
          </p:nvPr>
        </p:nvSpPr>
        <p:spPr>
          <a:xfrm>
            <a:off x="3827085" y="2846200"/>
            <a:ext cx="3212862" cy="6783857"/>
          </a:xfrm>
          <a:prstGeom prst="rect">
            <a:avLst/>
          </a:prstGeom>
          <a:noFill/>
          <a:ln>
            <a:noFill/>
          </a:ln>
        </p:spPr>
        <p:txBody>
          <a:bodyPr spcFirstLastPara="1" wrap="square" lIns="91425" tIns="91425" rIns="91425" bIns="91425" anchor="t" anchorCtr="0">
            <a:noAutofit/>
          </a:bodyPr>
          <a:lstStyle>
            <a:lvl1pPr marL="457200" marR="0" lvl="0" indent="-374650" algn="l">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95" name="Google Shape;95;p38"/>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900" b="0" i="0" u="none">
                <a:solidFill>
                  <a:srgbClr val="898989"/>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8"/>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Calibri"/>
                <a:ea typeface="Calibri"/>
                <a:cs typeface="Calibri"/>
                <a:sym typeface="Calibri"/>
              </a:defRPr>
            </a:lvl1pPr>
            <a:lvl2pPr marR="0" lvl="1"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8"/>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8"/>
          <p:cNvPicPr preferRelativeResize="0"/>
          <p:nvPr/>
        </p:nvPicPr>
        <p:blipFill rotWithShape="1">
          <a:blip r:embed="rId3">
            <a:alphaModFix/>
          </a:blip>
          <a:srcRect/>
          <a:stretch/>
        </p:blipFill>
        <p:spPr>
          <a:xfrm>
            <a:off x="0" y="0"/>
            <a:ext cx="7559675" cy="966787"/>
          </a:xfrm>
          <a:prstGeom prst="rect">
            <a:avLst/>
          </a:prstGeom>
          <a:noFill/>
          <a:ln>
            <a:noFill/>
          </a:ln>
        </p:spPr>
      </p:pic>
      <p:sp>
        <p:nvSpPr>
          <p:cNvPr id="11" name="Google Shape;11;p28"/>
          <p:cNvSpPr txBox="1"/>
          <p:nvPr/>
        </p:nvSpPr>
        <p:spPr>
          <a:xfrm>
            <a:off x="361950" y="482600"/>
            <a:ext cx="6521450"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もくじ文字幅1.5pt広</a:t>
            </a:r>
            <a:endParaRPr sz="1400" b="0" i="0" u="none" strike="noStrike" cap="none">
              <a:solidFill>
                <a:srgbClr val="000000"/>
              </a:solidFill>
              <a:latin typeface="Arial"/>
              <a:ea typeface="Arial"/>
              <a:cs typeface="Arial"/>
              <a:sym typeface="Arial"/>
            </a:endParaRPr>
          </a:p>
        </p:txBody>
      </p:sp>
      <p:sp>
        <p:nvSpPr>
          <p:cNvPr id="12" name="Google Shape;12;p28"/>
          <p:cNvSpPr txBox="1"/>
          <p:nvPr/>
        </p:nvSpPr>
        <p:spPr>
          <a:xfrm>
            <a:off x="361950" y="18002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3" name="Google Shape;13;p28"/>
          <p:cNvSpPr txBox="1"/>
          <p:nvPr/>
        </p:nvSpPr>
        <p:spPr>
          <a:xfrm>
            <a:off x="6710362" y="18002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4" name="Google Shape;14;p28"/>
          <p:cNvSpPr txBox="1"/>
          <p:nvPr/>
        </p:nvSpPr>
        <p:spPr>
          <a:xfrm>
            <a:off x="2925762" y="18002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5" name="Google Shape;15;p28"/>
          <p:cNvSpPr txBox="1"/>
          <p:nvPr/>
        </p:nvSpPr>
        <p:spPr>
          <a:xfrm>
            <a:off x="361950" y="2593975"/>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16" name="Google Shape;16;p28"/>
          <p:cNvSpPr txBox="1"/>
          <p:nvPr/>
        </p:nvSpPr>
        <p:spPr>
          <a:xfrm>
            <a:off x="361950" y="2990850"/>
            <a:ext cx="2803525" cy="674687"/>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17" name="Google Shape;17;p28"/>
          <p:cNvSpPr txBox="1"/>
          <p:nvPr/>
        </p:nvSpPr>
        <p:spPr>
          <a:xfrm>
            <a:off x="6710362" y="2990850"/>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18" name="Google Shape;18;p28"/>
          <p:cNvSpPr txBox="1"/>
          <p:nvPr/>
        </p:nvSpPr>
        <p:spPr>
          <a:xfrm>
            <a:off x="2925762" y="2990850"/>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 name="Google Shape;19;p28"/>
          <p:cNvSpPr txBox="1"/>
          <p:nvPr/>
        </p:nvSpPr>
        <p:spPr>
          <a:xfrm>
            <a:off x="361950" y="39544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0" name="Google Shape;20;p28"/>
          <p:cNvSpPr txBox="1"/>
          <p:nvPr/>
        </p:nvSpPr>
        <p:spPr>
          <a:xfrm>
            <a:off x="361950" y="43513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1" name="Google Shape;21;p28"/>
          <p:cNvSpPr txBox="1"/>
          <p:nvPr/>
        </p:nvSpPr>
        <p:spPr>
          <a:xfrm>
            <a:off x="6710362" y="43513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2" name="Google Shape;22;p28"/>
          <p:cNvSpPr txBox="1"/>
          <p:nvPr/>
        </p:nvSpPr>
        <p:spPr>
          <a:xfrm>
            <a:off x="2925762" y="43513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3" name="Google Shape;23;p28"/>
          <p:cNvSpPr txBox="1"/>
          <p:nvPr/>
        </p:nvSpPr>
        <p:spPr>
          <a:xfrm>
            <a:off x="361950" y="5313362"/>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4" name="Google Shape;24;p28"/>
          <p:cNvSpPr txBox="1"/>
          <p:nvPr/>
        </p:nvSpPr>
        <p:spPr>
          <a:xfrm>
            <a:off x="361950" y="5710237"/>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5" name="Google Shape;25;p28"/>
          <p:cNvSpPr txBox="1"/>
          <p:nvPr/>
        </p:nvSpPr>
        <p:spPr>
          <a:xfrm>
            <a:off x="6710362" y="5710237"/>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26" name="Google Shape;26;p28"/>
          <p:cNvSpPr txBox="1"/>
          <p:nvPr/>
        </p:nvSpPr>
        <p:spPr>
          <a:xfrm>
            <a:off x="2925762" y="5710237"/>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7" name="Google Shape;27;p28"/>
          <p:cNvSpPr txBox="1"/>
          <p:nvPr/>
        </p:nvSpPr>
        <p:spPr>
          <a:xfrm>
            <a:off x="361950" y="6673850"/>
            <a:ext cx="6521450" cy="355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28" name="Google Shape;28;p28"/>
          <p:cNvSpPr txBox="1"/>
          <p:nvPr/>
        </p:nvSpPr>
        <p:spPr>
          <a:xfrm>
            <a:off x="361950" y="7070725"/>
            <a:ext cx="2803525"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29" name="Google Shape;29;p28"/>
          <p:cNvSpPr txBox="1"/>
          <p:nvPr/>
        </p:nvSpPr>
        <p:spPr>
          <a:xfrm>
            <a:off x="6710362" y="7070725"/>
            <a:ext cx="463550" cy="631825"/>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0" name="Google Shape;30;p28"/>
          <p:cNvSpPr txBox="1"/>
          <p:nvPr/>
        </p:nvSpPr>
        <p:spPr>
          <a:xfrm>
            <a:off x="2925762" y="7070725"/>
            <a:ext cx="3784600" cy="631825"/>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1" name="Google Shape;31;p28"/>
          <p:cNvSpPr txBox="1"/>
          <p:nvPr/>
        </p:nvSpPr>
        <p:spPr>
          <a:xfrm>
            <a:off x="361950" y="8032750"/>
            <a:ext cx="6521450" cy="35718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600"/>
              <a:buFont typeface="Arial"/>
              <a:buNone/>
            </a:pPr>
            <a:r>
              <a:rPr lang="ja-JP" sz="1600" b="0" i="0" u="none" strike="noStrike" cap="none">
                <a:solidFill>
                  <a:schemeClr val="dk1"/>
                </a:solidFill>
                <a:latin typeface="Arial"/>
                <a:ea typeface="Arial"/>
                <a:cs typeface="Arial"/>
                <a:sym typeface="Arial"/>
              </a:rPr>
              <a:t>大見出し16pt文字間1.5pt広</a:t>
            </a:r>
            <a:endParaRPr sz="1400" b="0" i="0" u="none" strike="noStrike" cap="none">
              <a:solidFill>
                <a:srgbClr val="000000"/>
              </a:solidFill>
              <a:latin typeface="Arial"/>
              <a:ea typeface="Arial"/>
              <a:cs typeface="Arial"/>
              <a:sym typeface="Arial"/>
            </a:endParaRPr>
          </a:p>
        </p:txBody>
      </p:sp>
      <p:sp>
        <p:nvSpPr>
          <p:cNvPr id="32" name="Google Shape;32;p28"/>
          <p:cNvSpPr txBox="1"/>
          <p:nvPr/>
        </p:nvSpPr>
        <p:spPr>
          <a:xfrm>
            <a:off x="361950" y="8429625"/>
            <a:ext cx="2803525"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サイズは12ptカラーは黒75</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行間を1.4行文字間+0.7ポイント</a:t>
            </a:r>
            <a:endParaRPr sz="1400" b="0" i="0" u="none" strike="noStrike" cap="none">
              <a:solidFill>
                <a:srgbClr val="000000"/>
              </a:solidFill>
              <a:latin typeface="Arial"/>
              <a:ea typeface="Arial"/>
              <a:cs typeface="Arial"/>
              <a:sym typeface="Arial"/>
            </a:endParaRPr>
          </a:p>
        </p:txBody>
      </p:sp>
      <p:sp>
        <p:nvSpPr>
          <p:cNvPr id="33" name="Google Shape;33;p28"/>
          <p:cNvSpPr txBox="1"/>
          <p:nvPr/>
        </p:nvSpPr>
        <p:spPr>
          <a:xfrm>
            <a:off x="6710362" y="8429625"/>
            <a:ext cx="463550" cy="633412"/>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P.4</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P.5</a:t>
            </a:r>
            <a:endParaRPr sz="1400" b="0" i="0" u="none" strike="noStrike" cap="none">
              <a:solidFill>
                <a:srgbClr val="000000"/>
              </a:solidFill>
              <a:latin typeface="Arial"/>
              <a:ea typeface="Arial"/>
              <a:cs typeface="Arial"/>
              <a:sym typeface="Arial"/>
            </a:endParaRPr>
          </a:p>
        </p:txBody>
      </p:sp>
      <p:sp>
        <p:nvSpPr>
          <p:cNvPr id="34" name="Google Shape;34;p28"/>
          <p:cNvSpPr txBox="1"/>
          <p:nvPr/>
        </p:nvSpPr>
        <p:spPr>
          <a:xfrm>
            <a:off x="2925762" y="8429625"/>
            <a:ext cx="3784600" cy="6334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3B3838"/>
              </a:buClr>
              <a:buSzPts val="1200"/>
              <a:buFont typeface="Arial"/>
              <a:buNone/>
            </a:pPr>
            <a:r>
              <a:rPr lang="ja-JP" sz="1200" b="0" i="0" u="none" strike="noStrike" cap="none">
                <a:solidFill>
                  <a:srgbClr val="3B3838"/>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 name="Google Shape;35;p28"/>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36" name="Google Shape;36;p28"/>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37" name="Google Shape;37;p28"/>
          <p:cNvSpPr txBox="1">
            <a:spLocks noGrp="1"/>
          </p:cNvSpPr>
          <p:nvPr>
            <p:ph type="sldNum" idx="12"/>
          </p:nvPr>
        </p:nvSpPr>
        <p:spPr>
          <a:xfrm>
            <a:off x="7074202" y="9873521"/>
            <a:ext cx="453600" cy="8184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519112" y="569912"/>
            <a:ext cx="6521450" cy="2065337"/>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519112" y="2846387"/>
            <a:ext cx="6521450" cy="6783387"/>
          </a:xfrm>
          <a:prstGeom prst="rect">
            <a:avLst/>
          </a:prstGeom>
          <a:noFill/>
          <a:ln>
            <a:noFill/>
          </a:ln>
        </p:spPr>
        <p:txBody>
          <a:bodyPr spcFirstLastPara="1" wrap="square" lIns="91425" tIns="91425" rIns="91425" bIns="91425" anchor="t" anchorCtr="0">
            <a:noAutofit/>
          </a:bodyPr>
          <a:lstStyle>
            <a:lvl1pPr marL="457200" marR="0" lvl="0" indent="-374650" algn="l" rtl="0">
              <a:lnSpc>
                <a:spcPct val="90000"/>
              </a:lnSpc>
              <a:spcBef>
                <a:spcPts val="825"/>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1pPr>
            <a:lvl2pPr marL="914400" marR="0" lvl="1" indent="-349250" algn="l" rtl="0">
              <a:lnSpc>
                <a:spcPct val="90000"/>
              </a:lnSpc>
              <a:spcBef>
                <a:spcPts val="413"/>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413"/>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13"/>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44" name="Google Shape;44;p30"/>
          <p:cNvSpPr txBox="1">
            <a:spLocks noGrp="1"/>
          </p:cNvSpPr>
          <p:nvPr>
            <p:ph type="dt" idx="10"/>
          </p:nvPr>
        </p:nvSpPr>
        <p:spPr>
          <a:xfrm>
            <a:off x="519112" y="9909175"/>
            <a:ext cx="1701800" cy="56991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0"/>
          <p:cNvSpPr txBox="1">
            <a:spLocks noGrp="1"/>
          </p:cNvSpPr>
          <p:nvPr>
            <p:ph type="ftr" idx="11"/>
          </p:nvPr>
        </p:nvSpPr>
        <p:spPr>
          <a:xfrm>
            <a:off x="2503487" y="9909175"/>
            <a:ext cx="2552700" cy="569912"/>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30"/>
          <p:cNvSpPr txBox="1">
            <a:spLocks noGrp="1"/>
          </p:cNvSpPr>
          <p:nvPr>
            <p:ph type="sldNum" idx="12"/>
          </p:nvPr>
        </p:nvSpPr>
        <p:spPr>
          <a:xfrm>
            <a:off x="5338762" y="9909175"/>
            <a:ext cx="1701800" cy="5699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900"/>
              <a:buFont typeface="Calibri"/>
              <a:buNone/>
              <a:defRPr sz="9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jobcan.zendesk.com/hc/ja" TargetMode="External"/><Relationship Id="rId5" Type="http://schemas.openxmlformats.org/officeDocument/2006/relationships/hyperlink" Target="https://ssl.jobcan.jp/login/client?lang_code=ja"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jobcan.zendesk.com/hc/ja/articles/21115179548441" TargetMode="External"/><Relationship Id="rId3" Type="http://schemas.openxmlformats.org/officeDocument/2006/relationships/hyperlink" Target="https://jobcan.zendesk.com/hc/ja/articles/200693419" TargetMode="External"/><Relationship Id="rId7" Type="http://schemas.openxmlformats.org/officeDocument/2006/relationships/hyperlink" Target="https://jobcan.zendesk.com/hc/ja/articles/11500010342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jobcan.zendesk.com/hc/ja/articles/17847021727001" TargetMode="External"/><Relationship Id="rId5" Type="http://schemas.openxmlformats.org/officeDocument/2006/relationships/image" Target="../media/image11.png"/><Relationship Id="rId4" Type="http://schemas.openxmlformats.org/officeDocument/2006/relationships/image" Target="../media/image1.jpg"/><Relationship Id="rId9" Type="http://schemas.openxmlformats.org/officeDocument/2006/relationships/hyperlink" Target="https://jobcan.zendesk.com/hc/ja/articles/20069328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jobcan.zendesk.com/hc/ja/articles/201095085" TargetMode="External"/><Relationship Id="rId3" Type="http://schemas.openxmlformats.org/officeDocument/2006/relationships/image" Target="../media/image1.jpg"/><Relationship Id="rId7" Type="http://schemas.openxmlformats.org/officeDocument/2006/relationships/hyperlink" Target="https://jobcan.zendesk.com/hc/ja/articles/36000058436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jobcan.zendesk.com/hc/ja/articles/202178145" TargetMode="External"/><Relationship Id="rId5" Type="http://schemas.openxmlformats.org/officeDocument/2006/relationships/hyperlink" Target="https://jobcan.zendesk.com/hc/ja/articles/360000625962" TargetMode="External"/><Relationship Id="rId10" Type="http://schemas.openxmlformats.org/officeDocument/2006/relationships/image" Target="../media/image14.png"/><Relationship Id="rId4" Type="http://schemas.openxmlformats.org/officeDocument/2006/relationships/hyperlink" Target="https://jobcan.zendesk.com/hc/ja/articles/200681399" TargetMode="External"/><Relationship Id="rId9" Type="http://schemas.openxmlformats.org/officeDocument/2006/relationships/hyperlink" Target="https://jobcan.zendesk.com/hc/ja/articles/1320248856565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jobcan.zendesk.com/hc/ja/articles/201102735" TargetMode="External"/><Relationship Id="rId3" Type="http://schemas.openxmlformats.org/officeDocument/2006/relationships/image" Target="../media/image1.jpg"/><Relationship Id="rId7" Type="http://schemas.openxmlformats.org/officeDocument/2006/relationships/hyperlink" Target="https://jobcan.zendesk.com/hc/ja/articles/36000036548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jobcan.zendesk.com/hc/ja/articles/200693289" TargetMode="External"/><Relationship Id="rId5" Type="http://schemas.openxmlformats.org/officeDocument/2006/relationships/image" Target="../media/image15.png"/><Relationship Id="rId4" Type="http://schemas.openxmlformats.org/officeDocument/2006/relationships/hyperlink" Target="https://jobcan.zendesk.com/hc/ja/articles/11500008478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hyperlink" Target="https://jobcan.zendesk.com/hc/ja/articles/360000113141" TargetMode="External"/><Relationship Id="rId3" Type="http://schemas.openxmlformats.org/officeDocument/2006/relationships/hyperlink" Target="https://jobcan.zendesk.com/hc/ja/articles/115000103421" TargetMode="External"/><Relationship Id="rId7" Type="http://schemas.openxmlformats.org/officeDocument/2006/relationships/hyperlink" Target="https://jobcan.zendesk.com/hc/ja/articles/13437163374745" TargetMode="External"/><Relationship Id="rId12"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7.png"/><Relationship Id="rId5" Type="http://schemas.openxmlformats.org/officeDocument/2006/relationships/hyperlink" Target="https://jobcan.zendesk.com/hc/ja/articles/115000088182" TargetMode="External"/><Relationship Id="rId10" Type="http://schemas.openxmlformats.org/officeDocument/2006/relationships/hyperlink" Target="https://www.youtube.com/watch?v=h34FTTb2-dM" TargetMode="External"/><Relationship Id="rId4" Type="http://schemas.openxmlformats.org/officeDocument/2006/relationships/image" Target="../media/image1.jpg"/><Relationship Id="rId9" Type="http://schemas.openxmlformats.org/officeDocument/2006/relationships/hyperlink" Target="https://jobcan.zendesk.com/hc/ja/articles/440290405352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36000022262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jobcan.zendesk.com/hc/ja/articles/204236749"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20442993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jobcan.zendesk.com/hc/ja/articles/201525035" TargetMode="Externa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8" Type="http://schemas.openxmlformats.org/officeDocument/2006/relationships/hyperlink" Target="https://jobcan.zendesk.com/hc/ja/articles/360000583261" TargetMode="External"/><Relationship Id="rId3" Type="http://schemas.openxmlformats.org/officeDocument/2006/relationships/image" Target="../media/image1.jp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jobcan.zendesk.com/hc/ja/articles/201446345" TargetMode="External"/><Relationship Id="rId4" Type="http://schemas.openxmlformats.org/officeDocument/2006/relationships/hyperlink" Target="https://jobcan.zendesk.com/hc/ja/articles/201446375"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jobcan.zendesk.com/hc/ja/articles/115000110941" TargetMode="External"/><Relationship Id="rId4" Type="http://schemas.openxmlformats.org/officeDocument/2006/relationships/hyperlink" Target="https://jobcan.zendesk.com/hc/ja/articles/20109401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jobcan.zendesk.com/hc/ja/articles/115000111702" TargetMode="External"/><Relationship Id="rId3" Type="http://schemas.openxmlformats.org/officeDocument/2006/relationships/image" Target="../media/image1.jpg"/><Relationship Id="rId7" Type="http://schemas.openxmlformats.org/officeDocument/2006/relationships/hyperlink" Target="https://jobcan.zendesk.com/hc/ja/articles/20123888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jobcan.zendesk.com/hc/ja/articles/200773369" TargetMode="External"/><Relationship Id="rId5" Type="http://schemas.openxmlformats.org/officeDocument/2006/relationships/hyperlink" Target="https://jobcan.zendesk.com/hc/ja/articles/115000110941" TargetMode="External"/><Relationship Id="rId4" Type="http://schemas.openxmlformats.org/officeDocument/2006/relationships/image" Target="../media/image27.png"/><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jobcan.zendesk.com/hc/ja/articles/2111517954844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jobcan.zendesk.com/hc/ja/articles/20069218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jobcan.zendesk.com/hc/ja/articles/200692179"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jobcan.zendesk.com/hc/ja/articles/17847021727001" TargetMode="External"/><Relationship Id="rId3" Type="http://schemas.openxmlformats.org/officeDocument/2006/relationships/image" Target="../media/image1.jpg"/><Relationship Id="rId7" Type="http://schemas.openxmlformats.org/officeDocument/2006/relationships/hyperlink" Target="https://jobcan.zendesk.com/hc/ja/articles/36000027734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jobcan.zendesk.com/hc/ja/articles/201525035" TargetMode="External"/><Relationship Id="rId5" Type="http://schemas.openxmlformats.org/officeDocument/2006/relationships/hyperlink" Target="https://jobcan.zendesk.com/hc/ja/articles/204429939" TargetMode="External"/><Relationship Id="rId4" Type="http://schemas.openxmlformats.org/officeDocument/2006/relationships/image" Target="../media/image33.png"/><Relationship Id="rId9" Type="http://schemas.openxmlformats.org/officeDocument/2006/relationships/hyperlink" Target="https://jobcan.zendesk.com/hc/ja/articles/200591079"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jobcan.zendesk.com/hc/ja/articles/206269261" TargetMode="External"/><Relationship Id="rId3" Type="http://schemas.openxmlformats.org/officeDocument/2006/relationships/image" Target="../media/image1.jpg"/><Relationship Id="rId7" Type="http://schemas.openxmlformats.org/officeDocument/2006/relationships/hyperlink" Target="https://jobcan.zendesk.com/hc/ja/articles/205407686"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jobcan.zendesk.com/hc/ja/articles/115000088322" TargetMode="External"/><Relationship Id="rId5" Type="http://schemas.openxmlformats.org/officeDocument/2006/relationships/hyperlink" Target="https://jobcan.zendesk.com/hc/ja/articles/201499105" TargetMode="External"/><Relationship Id="rId10" Type="http://schemas.openxmlformats.org/officeDocument/2006/relationships/hyperlink" Target="https://jobcan.zendesk.com/hc/ja/articles/200700089" TargetMode="External"/><Relationship Id="rId4" Type="http://schemas.openxmlformats.org/officeDocument/2006/relationships/image" Target="../media/image34.png"/><Relationship Id="rId9" Type="http://schemas.openxmlformats.org/officeDocument/2006/relationships/hyperlink" Target="https://jobcan.zendesk.com/hc/ja/articles/201102585"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jobcan.zendesk.com/hc/ja/sections/201006479" TargetMode="External"/><Relationship Id="rId3" Type="http://schemas.openxmlformats.org/officeDocument/2006/relationships/image" Target="../media/image1.jpg"/><Relationship Id="rId7" Type="http://schemas.openxmlformats.org/officeDocument/2006/relationships/hyperlink" Target="https://jobcan.zendesk.com/hc/ja/sections/20100650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jobcan.zendesk.com/hc/ja/sections/201006499" TargetMode="External"/><Relationship Id="rId5" Type="http://schemas.openxmlformats.org/officeDocument/2006/relationships/hyperlink" Target="https://jobcan.zendesk.com/hc/ja/requests/new" TargetMode="External"/><Relationship Id="rId10" Type="http://schemas.openxmlformats.org/officeDocument/2006/relationships/hyperlink" Target="https://jobcan.zendesk.com/hc/ja/sections/201061515" TargetMode="External"/><Relationship Id="rId4" Type="http://schemas.openxmlformats.org/officeDocument/2006/relationships/hyperlink" Target="https://jobcan.zendesk.com/hc/ja/articles/17731810865689" TargetMode="External"/><Relationship Id="rId9" Type="http://schemas.openxmlformats.org/officeDocument/2006/relationships/hyperlink" Target="https://jobcan.zendesk.com/hc/ja/sections/1949001565378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jobcan.zendesk.com/hc/ja/articles/115000158022" TargetMode="External"/><Relationship Id="rId7" Type="http://schemas.openxmlformats.org/officeDocument/2006/relationships/hyperlink" Target="https://jobcan.ne.j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obcan.zendesk.com/hc/ja/articles/900000789763" TargetMode="External"/><Relationship Id="rId5" Type="http://schemas.openxmlformats.org/officeDocument/2006/relationships/hyperlink" Target="https://all.jobcan.ne.jp/" TargetMode="External"/><Relationship Id="rId4" Type="http://schemas.openxmlformats.org/officeDocument/2006/relationships/image" Target="../media/image1.jp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s://jobcan.zendesk.com/hc/ja/articles/201086725" TargetMode="External"/><Relationship Id="rId3" Type="http://schemas.openxmlformats.org/officeDocument/2006/relationships/hyperlink" Target="https://jobcan.zendesk.com/hc/ja/articles/115000158022"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jobcan-id.zendesk.com/hc/ja/articles/360003510053" TargetMode="External"/><Relationship Id="rId5" Type="http://schemas.openxmlformats.org/officeDocument/2006/relationships/hyperlink" Target="https://id.jobcan.jp/users/sign_in"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jobcan.zendesk.com/hc/ja/articles/2006932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hyperlink" Target="https://jobcan.zendesk.com/hc/ja/articles/201094975" TargetMode="External"/><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jobcan.zendesk.com/hc/ja/articles/201102585" TargetMode="External"/><Relationship Id="rId4" Type="http://schemas.openxmlformats.org/officeDocument/2006/relationships/hyperlink" Target="https://jobcan.zendesk.com/hc/ja/articles/3600006148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jobcan.zendesk.com/hc/ja/articles/20478379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
          <p:cNvPicPr preferRelativeResize="0"/>
          <p:nvPr/>
        </p:nvPicPr>
        <p:blipFill rotWithShape="1">
          <a:blip r:embed="rId3">
            <a:alphaModFix/>
          </a:blip>
          <a:srcRect/>
          <a:stretch/>
        </p:blipFill>
        <p:spPr>
          <a:xfrm>
            <a:off x="0" y="0"/>
            <a:ext cx="7561263" cy="10691813"/>
          </a:xfrm>
          <a:prstGeom prst="rect">
            <a:avLst/>
          </a:prstGeom>
          <a:noFill/>
          <a:ln>
            <a:noFill/>
          </a:ln>
        </p:spPr>
      </p:pic>
      <p:pic>
        <p:nvPicPr>
          <p:cNvPr id="109" name="Google Shape;109;p1"/>
          <p:cNvPicPr preferRelativeResize="0"/>
          <p:nvPr/>
        </p:nvPicPr>
        <p:blipFill rotWithShape="1">
          <a:blip r:embed="rId4">
            <a:alphaModFix/>
          </a:blip>
          <a:srcRect/>
          <a:stretch/>
        </p:blipFill>
        <p:spPr>
          <a:xfrm>
            <a:off x="2147888" y="1476431"/>
            <a:ext cx="3263899" cy="3267075"/>
          </a:xfrm>
          <a:prstGeom prst="rect">
            <a:avLst/>
          </a:prstGeom>
          <a:noFill/>
          <a:ln>
            <a:noFill/>
          </a:ln>
        </p:spPr>
      </p:pic>
      <p:grpSp>
        <p:nvGrpSpPr>
          <p:cNvPr id="110" name="Google Shape;110;p1"/>
          <p:cNvGrpSpPr/>
          <p:nvPr/>
        </p:nvGrpSpPr>
        <p:grpSpPr>
          <a:xfrm>
            <a:off x="1577988" y="5005341"/>
            <a:ext cx="4403700" cy="832525"/>
            <a:chOff x="1576387" y="6208712"/>
            <a:chExt cx="4403700" cy="832525"/>
          </a:xfrm>
        </p:grpSpPr>
        <p:sp>
          <p:nvSpPr>
            <p:cNvPr id="111" name="Google Shape;111;p1"/>
            <p:cNvSpPr txBox="1"/>
            <p:nvPr/>
          </p:nvSpPr>
          <p:spPr>
            <a:xfrm>
              <a:off x="1576387" y="6208712"/>
              <a:ext cx="44037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Arial"/>
                <a:buNone/>
              </a:pPr>
              <a:r>
                <a:rPr lang="ja-JP" sz="3000" b="0" i="0" u="none" strike="noStrike" cap="none">
                  <a:solidFill>
                    <a:srgbClr val="FFFFFF"/>
                  </a:solidFill>
                  <a:latin typeface="Arial"/>
                  <a:ea typeface="Arial"/>
                  <a:cs typeface="Arial"/>
                  <a:sym typeface="Arial"/>
                </a:rPr>
                <a:t>クイックスタートガイド</a:t>
              </a:r>
              <a:endParaRPr sz="3000" b="0" i="0" u="none" strike="noStrike" cap="none">
                <a:solidFill>
                  <a:srgbClr val="000000"/>
                </a:solidFill>
                <a:latin typeface="Arial"/>
                <a:ea typeface="Arial"/>
                <a:cs typeface="Arial"/>
                <a:sym typeface="Arial"/>
              </a:endParaRPr>
            </a:p>
          </p:txBody>
        </p:sp>
        <p:sp>
          <p:nvSpPr>
            <p:cNvPr id="112" name="Google Shape;112;p1"/>
            <p:cNvSpPr txBox="1"/>
            <p:nvPr/>
          </p:nvSpPr>
          <p:spPr>
            <a:xfrm>
              <a:off x="1576387" y="6764337"/>
              <a:ext cx="44037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100"/>
                <a:buFont typeface="Arial"/>
                <a:buNone/>
              </a:pPr>
              <a:r>
                <a:rPr lang="ja-JP" sz="1200" b="0" i="0" u="none" strike="noStrike" cap="none">
                  <a:solidFill>
                    <a:srgbClr val="FFFFFF"/>
                  </a:solidFill>
                  <a:latin typeface="Arial"/>
                  <a:ea typeface="Arial"/>
                  <a:cs typeface="Arial"/>
                  <a:sym typeface="Arial"/>
                </a:rPr>
                <a:t>2025.0</a:t>
              </a:r>
              <a:r>
                <a:rPr lang="ja-JP" sz="1200">
                  <a:solidFill>
                    <a:srgbClr val="FFFFFF"/>
                  </a:solidFill>
                </a:rPr>
                <a:t>9</a:t>
              </a:r>
              <a:endParaRPr sz="1200" b="0" i="0" u="none" strike="noStrike" cap="none">
                <a:solidFill>
                  <a:srgbClr val="000000"/>
                </a:solidFill>
                <a:latin typeface="Arial"/>
                <a:ea typeface="Arial"/>
                <a:cs typeface="Arial"/>
                <a:sym typeface="Arial"/>
              </a:endParaRPr>
            </a:p>
          </p:txBody>
        </p:sp>
      </p:grpSp>
      <p:sp>
        <p:nvSpPr>
          <p:cNvPr id="113" name="Google Shape;113;p1"/>
          <p:cNvSpPr txBox="1"/>
          <p:nvPr/>
        </p:nvSpPr>
        <p:spPr>
          <a:xfrm>
            <a:off x="990288" y="7849769"/>
            <a:ext cx="5579100" cy="1137000"/>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rgbClr val="000000"/>
              </a:buClr>
              <a:buSzPts val="1200"/>
              <a:buFont typeface="Arial"/>
              <a:buNone/>
            </a:pPr>
            <a:r>
              <a:rPr lang="ja-JP" sz="1200" b="0" i="0" u="none" strike="noStrike" cap="none">
                <a:solidFill>
                  <a:srgbClr val="FFFFFF"/>
                </a:solidFill>
                <a:latin typeface="Arial"/>
                <a:ea typeface="Arial"/>
                <a:cs typeface="Arial"/>
                <a:sym typeface="Arial"/>
              </a:rPr>
              <a:t>管理者ページログイン URL：</a:t>
            </a:r>
            <a:r>
              <a:rPr lang="ja-JP" sz="1200" b="0" i="0" u="sng" strike="noStrike" cap="none">
                <a:solidFill>
                  <a:srgbClr val="FFFFFF"/>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https://ssl.jobcan.jp/login/client?lang_code=ja</a:t>
            </a:r>
            <a:r>
              <a:rPr lang="ja-JP" sz="1200" b="0" i="0" u="none" strike="noStrike" cap="none">
                <a:solidFill>
                  <a:srgbClr val="FFFFFF"/>
                </a:solidFill>
                <a:latin typeface="Arial"/>
                <a:ea typeface="Arial"/>
                <a:cs typeface="Arial"/>
                <a:sym typeface="Arial"/>
              </a:rPr>
              <a:t/>
            </a:r>
            <a:br>
              <a:rPr lang="ja-JP" sz="1200" b="0" i="0" u="none" strike="noStrike" cap="none">
                <a:solidFill>
                  <a:srgbClr val="FFFFFF"/>
                </a:solidFill>
                <a:latin typeface="Arial"/>
                <a:ea typeface="Arial"/>
                <a:cs typeface="Arial"/>
                <a:sym typeface="Arial"/>
              </a:rPr>
            </a:br>
            <a:r>
              <a:rPr lang="ja-JP" sz="1200" b="0" i="0" u="none" strike="noStrike" cap="none">
                <a:solidFill>
                  <a:srgbClr val="FFFFFF"/>
                </a:solidFill>
                <a:latin typeface="Arial"/>
                <a:ea typeface="Arial"/>
                <a:cs typeface="Arial"/>
                <a:sym typeface="Arial"/>
              </a:rPr>
              <a:t>※ ブックマークしていただくことをお勧めいたします。</a:t>
            </a:r>
            <a:endParaRPr sz="1200" b="0" i="0" u="none" strike="noStrike" cap="none">
              <a:solidFill>
                <a:srgbClr val="FFFFFF"/>
              </a:solidFill>
              <a:latin typeface="Arial"/>
              <a:ea typeface="Arial"/>
              <a:cs typeface="Arial"/>
              <a:sym typeface="Arial"/>
            </a:endParaRPr>
          </a:p>
          <a:p>
            <a:pPr marL="0" marR="0" lvl="0" indent="0" algn="ctr" rtl="0">
              <a:lnSpc>
                <a:spcPct val="120000"/>
              </a:lnSpc>
              <a:spcBef>
                <a:spcPts val="800"/>
              </a:spcBef>
              <a:spcAft>
                <a:spcPts val="800"/>
              </a:spcAft>
              <a:buClr>
                <a:srgbClr val="000000"/>
              </a:buClr>
              <a:buSzPts val="1200"/>
              <a:buFont typeface="Arial"/>
              <a:buNone/>
            </a:pPr>
            <a:r>
              <a:rPr lang="ja-JP" sz="1200" b="0" i="0" u="none" strike="noStrike" cap="none">
                <a:solidFill>
                  <a:srgbClr val="FFFFFF"/>
                </a:solidFill>
                <a:latin typeface="Arial"/>
                <a:ea typeface="Arial"/>
                <a:cs typeface="Arial"/>
                <a:sym typeface="Arial"/>
              </a:rPr>
              <a:t>ヘルプページ：</a:t>
            </a:r>
            <a:r>
              <a:rPr lang="ja-JP" sz="1200" b="0" i="0" u="sng" strike="noStrike" cap="none">
                <a:solidFill>
                  <a:srgbClr val="FFFFFF"/>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https://jobcan.zendesk.com/hc/ja</a:t>
            </a:r>
            <a:r>
              <a:rPr lang="ja-JP" sz="1200" b="0" i="0" u="none" strike="noStrike" cap="none">
                <a:solidFill>
                  <a:srgbClr val="FFFFFF"/>
                </a:solidFill>
                <a:latin typeface="Arial"/>
                <a:ea typeface="Arial"/>
                <a:cs typeface="Arial"/>
                <a:sym typeface="Arial"/>
              </a:rPr>
              <a:t/>
            </a:r>
            <a:br>
              <a:rPr lang="ja-JP" sz="1200" b="0" i="0" u="none" strike="noStrike" cap="none">
                <a:solidFill>
                  <a:srgbClr val="FFFFFF"/>
                </a:solidFill>
                <a:latin typeface="Arial"/>
                <a:ea typeface="Arial"/>
                <a:cs typeface="Arial"/>
                <a:sym typeface="Arial"/>
              </a:rPr>
            </a:br>
            <a:r>
              <a:rPr lang="ja-JP" sz="1200" b="0" i="0" u="none" strike="noStrike" cap="none">
                <a:solidFill>
                  <a:srgbClr val="FFFFFF"/>
                </a:solidFill>
                <a:latin typeface="Arial"/>
                <a:ea typeface="Arial"/>
                <a:cs typeface="Arial"/>
                <a:sym typeface="Arial"/>
              </a:rPr>
              <a:t>※ よくある質問や機能の詳細について記載しています。</a:t>
            </a:r>
            <a:endParaRPr sz="1200" b="0" i="0" u="none" strike="noStrike" cap="none">
              <a:solidFill>
                <a:srgbClr val="FFFFFF"/>
              </a:solidFill>
              <a:latin typeface="Arial"/>
              <a:ea typeface="Arial"/>
              <a:cs typeface="Arial"/>
              <a:sym typeface="Arial"/>
            </a:endParaRPr>
          </a:p>
        </p:txBody>
      </p:sp>
      <p:cxnSp>
        <p:nvCxnSpPr>
          <p:cNvPr id="114" name="Google Shape;114;p1"/>
          <p:cNvCxnSpPr/>
          <p:nvPr/>
        </p:nvCxnSpPr>
        <p:spPr>
          <a:xfrm>
            <a:off x="1857325" y="7562135"/>
            <a:ext cx="3957600" cy="25800"/>
          </a:xfrm>
          <a:prstGeom prst="straightConnector1">
            <a:avLst/>
          </a:prstGeom>
          <a:noFill/>
          <a:ln w="19050" cap="flat" cmpd="sng">
            <a:solidFill>
              <a:srgbClr val="FFFFFF"/>
            </a:solidFill>
            <a:prstDash val="solid"/>
            <a:round/>
            <a:headEnd type="none" w="sm" len="sm"/>
            <a:tailEnd type="none" w="sm" len="sm"/>
          </a:ln>
        </p:spPr>
      </p:cxnSp>
      <p:sp>
        <p:nvSpPr>
          <p:cNvPr id="115" name="Google Shape;115;p1"/>
          <p:cNvSpPr txBox="1"/>
          <p:nvPr/>
        </p:nvSpPr>
        <p:spPr>
          <a:xfrm>
            <a:off x="1495488" y="6099700"/>
            <a:ext cx="45687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100"/>
              <a:buFont typeface="Arial"/>
              <a:buNone/>
            </a:pPr>
            <a:r>
              <a:rPr lang="ja-JP" sz="1200" b="0" i="0" u="none" strike="noStrike" cap="none">
                <a:solidFill>
                  <a:schemeClr val="lt1"/>
                </a:solidFill>
                <a:latin typeface="Arial"/>
                <a:ea typeface="Arial"/>
                <a:cs typeface="Arial"/>
                <a:sym typeface="Arial"/>
              </a:rPr>
              <a:t>このたびは「ジョブカン」をご利用いただき</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200" b="0" i="0" u="none" strike="noStrike" cap="none">
                <a:solidFill>
                  <a:schemeClr val="lt1"/>
                </a:solidFill>
                <a:latin typeface="Arial"/>
                <a:ea typeface="Arial"/>
                <a:cs typeface="Arial"/>
                <a:sym typeface="Arial"/>
              </a:rPr>
              <a:t>誠にありがとうございます。</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200" b="0" i="0" u="none" strike="noStrike" cap="none">
                <a:solidFill>
                  <a:schemeClr val="lt1"/>
                </a:solidFill>
                <a:latin typeface="Arial"/>
                <a:ea typeface="Arial"/>
                <a:cs typeface="Arial"/>
                <a:sym typeface="Arial"/>
              </a:rPr>
              <a:t>本資料では</a:t>
            </a:r>
            <a:r>
              <a:rPr lang="ja-JP" sz="1200" b="1" i="0" u="none" strike="noStrike" cap="none">
                <a:solidFill>
                  <a:schemeClr val="lt1"/>
                </a:solidFill>
                <a:latin typeface="Arial"/>
                <a:ea typeface="Arial"/>
                <a:cs typeface="Arial"/>
                <a:sym typeface="Arial"/>
              </a:rPr>
              <a:t>「運用まで時間がない」「早く業務効率化したい」</a:t>
            </a:r>
            <a:br>
              <a:rPr lang="ja-JP" sz="1200" b="1" i="0" u="none" strike="noStrike" cap="none">
                <a:solidFill>
                  <a:schemeClr val="lt1"/>
                </a:solidFill>
                <a:latin typeface="Arial"/>
                <a:ea typeface="Arial"/>
                <a:cs typeface="Arial"/>
                <a:sym typeface="Arial"/>
              </a:rPr>
            </a:br>
            <a:r>
              <a:rPr lang="ja-JP" sz="1200" b="1" i="0" u="none" strike="noStrike" cap="none">
                <a:solidFill>
                  <a:schemeClr val="lt1"/>
                </a:solidFill>
                <a:latin typeface="Arial"/>
                <a:ea typeface="Arial"/>
                <a:cs typeface="Arial"/>
                <a:sym typeface="Arial"/>
              </a:rPr>
              <a:t>「まずは簡単に使い方を知りたい」</a:t>
            </a:r>
            <a:r>
              <a:rPr lang="ja-JP" sz="1200" b="0" i="0" u="none" strike="noStrike" cap="none">
                <a:solidFill>
                  <a:schemeClr val="lt1"/>
                </a:solidFill>
                <a:latin typeface="Arial"/>
                <a:ea typeface="Arial"/>
                <a:cs typeface="Arial"/>
                <a:sym typeface="Arial"/>
              </a:rPr>
              <a:t>という方向けに、</a:t>
            </a:r>
            <a:br>
              <a:rPr lang="ja-JP" sz="1200" b="0" i="0" u="none" strike="noStrike" cap="none">
                <a:solidFill>
                  <a:schemeClr val="lt1"/>
                </a:solidFill>
                <a:latin typeface="Arial"/>
                <a:ea typeface="Arial"/>
                <a:cs typeface="Arial"/>
                <a:sym typeface="Arial"/>
              </a:rPr>
            </a:br>
            <a:r>
              <a:rPr lang="ja-JP" sz="1200" b="0" i="0" u="none" strike="noStrike" cap="none">
                <a:solidFill>
                  <a:schemeClr val="lt1"/>
                </a:solidFill>
                <a:latin typeface="Arial"/>
                <a:ea typeface="Arial"/>
                <a:cs typeface="Arial"/>
                <a:sym typeface="Arial"/>
              </a:rPr>
              <a:t>最速で設定から運用までを行う流れをご紹介しております。</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6c213f590c_0_26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STEP4 スタッフの登録</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a:p>
        </p:txBody>
      </p:sp>
      <p:pic>
        <p:nvPicPr>
          <p:cNvPr id="231" name="Google Shape;231;g36c213f590c_0_267"/>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232" name="Google Shape;232;g36c213f590c_0_267"/>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（所要時間:約1分～）</a:t>
            </a:r>
            <a:endParaRPr sz="1200" b="0" i="0" u="none" strike="noStrike" cap="none">
              <a:solidFill>
                <a:srgbClr val="000000"/>
              </a:solidFill>
              <a:latin typeface="Arial"/>
              <a:ea typeface="Arial"/>
              <a:cs typeface="Arial"/>
              <a:sym typeface="Arial"/>
            </a:endParaRPr>
          </a:p>
        </p:txBody>
      </p:sp>
      <p:sp>
        <p:nvSpPr>
          <p:cNvPr id="233" name="Google Shape;233;g36c213f590c_0_26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pic>
        <p:nvPicPr>
          <p:cNvPr id="234" name="Google Shape;234;g36c213f590c_0_267"/>
          <p:cNvPicPr preferRelativeResize="0"/>
          <p:nvPr/>
        </p:nvPicPr>
        <p:blipFill rotWithShape="1">
          <a:blip r:embed="rId5">
            <a:alphaModFix/>
          </a:blip>
          <a:srcRect/>
          <a:stretch/>
        </p:blipFill>
        <p:spPr>
          <a:xfrm>
            <a:off x="588100" y="2067015"/>
            <a:ext cx="6383475" cy="3846901"/>
          </a:xfrm>
          <a:prstGeom prst="rect">
            <a:avLst/>
          </a:prstGeom>
          <a:noFill/>
          <a:ln>
            <a:noFill/>
          </a:ln>
          <a:effectLst>
            <a:outerShdw blurRad="57150" dist="19050" dir="2700000" algn="bl" rotWithShape="0">
              <a:srgbClr val="000000">
                <a:alpha val="40000"/>
              </a:srgbClr>
            </a:outerShdw>
          </a:effectLst>
        </p:spPr>
      </p:pic>
      <p:sp>
        <p:nvSpPr>
          <p:cNvPr id="235" name="Google Shape;235;g36c213f590c_0_267"/>
          <p:cNvSpPr txBox="1"/>
          <p:nvPr/>
        </p:nvSpPr>
        <p:spPr>
          <a:xfrm>
            <a:off x="361950" y="9198575"/>
            <a:ext cx="6599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次のページから、スタッフ登録の手順を詳しくご説明いたします。</a:t>
            </a:r>
            <a:endParaRPr sz="1100" b="0" i="0" u="none" strike="noStrike" cap="none">
              <a:solidFill>
                <a:srgbClr val="000000"/>
              </a:solidFill>
              <a:latin typeface="Arial"/>
              <a:ea typeface="Arial"/>
              <a:cs typeface="Arial"/>
              <a:sym typeface="Arial"/>
            </a:endParaRPr>
          </a:p>
        </p:txBody>
      </p:sp>
      <p:sp>
        <p:nvSpPr>
          <p:cNvPr id="236" name="Google Shape;236;g36c213f590c_0_267"/>
          <p:cNvSpPr txBox="1"/>
          <p:nvPr/>
        </p:nvSpPr>
        <p:spPr>
          <a:xfrm>
            <a:off x="399300" y="7970777"/>
            <a:ext cx="6761100" cy="1050000"/>
          </a:xfrm>
          <a:prstGeom prst="rect">
            <a:avLst/>
          </a:prstGeom>
          <a:solidFill>
            <a:srgbClr val="F2F2F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40000"/>
              </a:lnSpc>
              <a:spcBef>
                <a:spcPts val="0"/>
              </a:spcBef>
              <a:spcAft>
                <a:spcPts val="800"/>
              </a:spcAft>
              <a:buClr>
                <a:schemeClr val="dk1"/>
              </a:buClr>
              <a:buSzPts val="1000"/>
              <a:buFont typeface="Arial"/>
              <a:buNone/>
            </a:pPr>
            <a:r>
              <a:rPr lang="ja-JP" sz="1100" b="0" i="0" u="none" strike="noStrike" cap="none">
                <a:solidFill>
                  <a:srgbClr val="3B3838"/>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6"/>
              </a:rPr>
              <a:t>スタッフマイページ</a:t>
            </a:r>
            <a:r>
              <a:rPr lang="ja-JP" sz="1100" b="0" i="0" u="none" strike="noStrike" cap="none">
                <a:solidFill>
                  <a:srgbClr val="3B3838"/>
                </a:solidFill>
                <a:latin typeface="Arial"/>
                <a:ea typeface="Arial"/>
                <a:cs typeface="Arial"/>
                <a:sym typeface="Arial"/>
              </a:rPr>
              <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7"/>
              </a:rPr>
              <a:t>打刻</a:t>
            </a:r>
            <a:r>
              <a:rPr lang="ja-JP" sz="1100" b="0" i="0" u="none" strike="noStrike" cap="none">
                <a:solidFill>
                  <a:srgbClr val="3B3838"/>
                </a:solidFill>
                <a:latin typeface="Arial"/>
                <a:ea typeface="Arial"/>
                <a:cs typeface="Arial"/>
                <a:sym typeface="Arial"/>
              </a:rPr>
              <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8"/>
              </a:rPr>
              <a:t>勤怠データの集計</a:t>
            </a:r>
            <a:endParaRPr sz="1100" b="0" i="0" u="none" strike="noStrike" cap="none">
              <a:solidFill>
                <a:srgbClr val="000000"/>
              </a:solidFill>
              <a:latin typeface="Calibri"/>
              <a:ea typeface="Calibri"/>
              <a:cs typeface="Calibri"/>
              <a:sym typeface="Calibri"/>
            </a:endParaRPr>
          </a:p>
        </p:txBody>
      </p:sp>
      <p:sp>
        <p:nvSpPr>
          <p:cNvPr id="237" name="Google Shape;237;g36c213f590c_0_267"/>
          <p:cNvSpPr txBox="1"/>
          <p:nvPr/>
        </p:nvSpPr>
        <p:spPr>
          <a:xfrm>
            <a:off x="361950" y="6001851"/>
            <a:ext cx="6761100" cy="18810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基本情報設定→各種設定→初期設定一覧→</a:t>
            </a:r>
            <a:r>
              <a:rPr lang="ja-JP" sz="1100" b="0" i="0" u="sng" strike="noStrike" cap="none">
                <a:solidFill>
                  <a:schemeClr val="hlink"/>
                </a:solidFill>
                <a:latin typeface="Arial"/>
                <a:ea typeface="Arial"/>
                <a:cs typeface="Arial"/>
                <a:sym typeface="Arial"/>
                <a:hlinkClick r:id="rId3"/>
              </a:rPr>
              <a:t>スタッフ登録</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次に、ジョブカン勤怠管理を利用する従業員をスタッフとして登録します。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打刻や各種申請など、ジョブカン勤怠管理の機能を利用させたい従業員はすべて登録する必要があります。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000"/>
              <a:buFont typeface="Arial"/>
              <a:buNone/>
            </a:pPr>
            <a:r>
              <a:rPr lang="ja-JP" sz="1100" b="0" i="0" u="sng" strike="noStrike" cap="none">
                <a:solidFill>
                  <a:schemeClr val="hlink"/>
                </a:solidFill>
                <a:latin typeface="Arial"/>
                <a:ea typeface="Arial"/>
                <a:cs typeface="Arial"/>
                <a:sym typeface="Arial"/>
                <a:hlinkClick r:id="rId9"/>
              </a:rPr>
              <a:t>グループ管理者</a:t>
            </a:r>
            <a:r>
              <a:rPr lang="ja-JP" sz="1100" b="0" i="0" u="none" strike="noStrike" cap="none">
                <a:solidFill>
                  <a:srgbClr val="3B3838"/>
                </a:solidFill>
                <a:latin typeface="Arial"/>
                <a:ea typeface="Arial"/>
                <a:cs typeface="Arial"/>
                <a:sym typeface="Arial"/>
              </a:rPr>
              <a:t>としてスタッフの管理のみ行う方については、スタッフ登録の必要はありません。</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chemeClr val="dk1"/>
                </a:solidFill>
                <a:latin typeface="Arial"/>
                <a:ea typeface="Arial"/>
                <a:cs typeface="Arial"/>
                <a:sym typeface="Arial"/>
              </a:rPr>
              <a:t>スタッフを登録することで、以下の機能が利用可能になります。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本格的な運用を開始する前に、ぜひお試しください。</a:t>
            </a:r>
            <a:endParaRPr sz="1100" b="0" i="0" u="none" strike="noStrike" cap="none">
              <a:solidFill>
                <a:srgbClr val="000000"/>
              </a:solidFill>
              <a:latin typeface="Arial"/>
              <a:ea typeface="Arial"/>
              <a:cs typeface="Arial"/>
              <a:sym typeface="Arial"/>
            </a:endParaRPr>
          </a:p>
        </p:txBody>
      </p:sp>
      <p:sp>
        <p:nvSpPr>
          <p:cNvPr id="238" name="Google Shape;238;g36c213f590c_0_267"/>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6c213f590c_0_279"/>
          <p:cNvSpPr txBox="1"/>
          <p:nvPr/>
        </p:nvSpPr>
        <p:spPr>
          <a:xfrm>
            <a:off x="361950" y="1331925"/>
            <a:ext cx="6320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ja-JP" sz="1200" b="1" i="0" u="none" strike="noStrike" cap="none">
                <a:solidFill>
                  <a:srgbClr val="3B3838"/>
                </a:solidFill>
                <a:latin typeface="Arial"/>
                <a:ea typeface="Arial"/>
                <a:cs typeface="Arial"/>
                <a:sym typeface="Arial"/>
              </a:rPr>
              <a:t>1. 初期設定一覧から「スタッフ登録」をクリックして、スタッフ登録画面を開きます。</a:t>
            </a:r>
            <a:endParaRPr sz="1200" b="1" i="0" u="none" strike="noStrike" cap="none">
              <a:solidFill>
                <a:srgbClr val="000000"/>
              </a:solidFill>
              <a:latin typeface="Arial"/>
              <a:ea typeface="Arial"/>
              <a:cs typeface="Arial"/>
              <a:sym typeface="Arial"/>
            </a:endParaRPr>
          </a:p>
        </p:txBody>
      </p:sp>
      <p:pic>
        <p:nvPicPr>
          <p:cNvPr id="244" name="Google Shape;244;g36c213f590c_0_279"/>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245" name="Google Shape;245;g36c213f590c_0_279"/>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46" name="Google Shape;246;g36c213f590c_0_279"/>
          <p:cNvSpPr txBox="1"/>
          <p:nvPr/>
        </p:nvSpPr>
        <p:spPr>
          <a:xfrm>
            <a:off x="361950" y="3795393"/>
            <a:ext cx="6320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ja-JP" sz="1200" b="1" i="0" u="none" strike="noStrike" cap="none">
                <a:solidFill>
                  <a:srgbClr val="3B3838"/>
                </a:solidFill>
                <a:latin typeface="Arial"/>
                <a:ea typeface="Arial"/>
                <a:cs typeface="Arial"/>
                <a:sym typeface="Arial"/>
              </a:rPr>
              <a:t>2. 従業員の情報を入力します。</a:t>
            </a:r>
            <a:endParaRPr sz="1200" b="1" i="0" u="none" strike="noStrike" cap="none">
              <a:solidFill>
                <a:srgbClr val="000000"/>
              </a:solidFill>
              <a:latin typeface="Arial"/>
              <a:ea typeface="Arial"/>
              <a:cs typeface="Arial"/>
              <a:sym typeface="Arial"/>
            </a:endParaRPr>
          </a:p>
        </p:txBody>
      </p:sp>
      <p:sp>
        <p:nvSpPr>
          <p:cNvPr id="247" name="Google Shape;247;g36c213f590c_0_279"/>
          <p:cNvSpPr txBox="1"/>
          <p:nvPr/>
        </p:nvSpPr>
        <p:spPr>
          <a:xfrm>
            <a:off x="360488" y="8191525"/>
            <a:ext cx="6839700" cy="1889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各項目について入力します。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最低でも「姓名」「スタッフコード」の入力があれば登録が可能です。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STEP1,2で作成したスタッフ種別・グループも、各スタッフに適当なものをあてはめてください。</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メイングループは主要な勤務場所となるグループ、サブグループはその他の勤務場所となるグループを</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選択するのが一般的です。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rgbClr val="000000"/>
              </a:buClr>
              <a:buSzPts val="1000"/>
              <a:buFont typeface="Arial"/>
              <a:buNone/>
            </a:pPr>
            <a:r>
              <a:rPr lang="ja-JP" sz="1100" b="0" i="0" u="none" strike="noStrike" cap="none">
                <a:solidFill>
                  <a:srgbClr val="3B3838"/>
                </a:solidFill>
                <a:latin typeface="Arial"/>
                <a:ea typeface="Arial"/>
                <a:cs typeface="Arial"/>
                <a:sym typeface="Arial"/>
              </a:rPr>
              <a:t>メールアドレスは空白のままでも登録完了できます。その場合、自動でダミーアドレスを生成します。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しかしながら、ダミーアドレスのままではスタッフ向けのメール通知を受信できないため、</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有効なメールアドレスの登録をお勧めいたします。</a:t>
            </a:r>
            <a:endParaRPr sz="1100" b="0" i="0" u="none" strike="noStrike" cap="none">
              <a:solidFill>
                <a:srgbClr val="3B3838"/>
              </a:solidFill>
              <a:latin typeface="Arial"/>
              <a:ea typeface="Arial"/>
              <a:cs typeface="Arial"/>
              <a:sym typeface="Arial"/>
            </a:endParaRPr>
          </a:p>
        </p:txBody>
      </p:sp>
      <p:pic>
        <p:nvPicPr>
          <p:cNvPr id="248" name="Google Shape;248;g36c213f590c_0_279"/>
          <p:cNvPicPr preferRelativeResize="0"/>
          <p:nvPr/>
        </p:nvPicPr>
        <p:blipFill rotWithShape="1">
          <a:blip r:embed="rId4">
            <a:alphaModFix/>
          </a:blip>
          <a:srcRect/>
          <a:stretch/>
        </p:blipFill>
        <p:spPr>
          <a:xfrm>
            <a:off x="576481" y="4201458"/>
            <a:ext cx="6406713" cy="3860901"/>
          </a:xfrm>
          <a:prstGeom prst="rect">
            <a:avLst/>
          </a:prstGeom>
          <a:noFill/>
          <a:ln>
            <a:noFill/>
          </a:ln>
          <a:effectLst>
            <a:outerShdw blurRad="57150" dist="19050" dir="2700000" algn="bl" rotWithShape="0">
              <a:srgbClr val="000000">
                <a:alpha val="40000"/>
              </a:srgbClr>
            </a:outerShdw>
          </a:effectLst>
        </p:spPr>
      </p:pic>
      <p:pic>
        <p:nvPicPr>
          <p:cNvPr id="249" name="Google Shape;249;g36c213f590c_0_279"/>
          <p:cNvPicPr preferRelativeResize="0"/>
          <p:nvPr/>
        </p:nvPicPr>
        <p:blipFill rotWithShape="1">
          <a:blip r:embed="rId5">
            <a:alphaModFix/>
          </a:blip>
          <a:srcRect/>
          <a:stretch/>
        </p:blipFill>
        <p:spPr>
          <a:xfrm>
            <a:off x="619988" y="1737966"/>
            <a:ext cx="6320699" cy="1928261"/>
          </a:xfrm>
          <a:prstGeom prst="rect">
            <a:avLst/>
          </a:prstGeom>
          <a:noFill/>
          <a:ln>
            <a:noFill/>
          </a:ln>
          <a:effectLst>
            <a:outerShdw blurRad="57150" dist="19050" dir="2700000" algn="bl" rotWithShape="0">
              <a:srgbClr val="000000">
                <a:alpha val="40000"/>
              </a:srgbClr>
            </a:outerShdw>
          </a:effectLst>
        </p:spPr>
      </p:pic>
      <p:sp>
        <p:nvSpPr>
          <p:cNvPr id="250" name="Google Shape;250;g36c213f590c_0_279"/>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36c213f590c_0_29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256" name="Google Shape;256;g36c213f590c_0_29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57" name="Google Shape;257;g36c213f590c_0_290"/>
          <p:cNvSpPr txBox="1"/>
          <p:nvPr/>
        </p:nvSpPr>
        <p:spPr>
          <a:xfrm>
            <a:off x="361950" y="1331925"/>
            <a:ext cx="6320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ja-JP" sz="1200" b="1" i="0" u="none" strike="noStrike" cap="none">
                <a:solidFill>
                  <a:srgbClr val="3B3838"/>
                </a:solidFill>
                <a:latin typeface="Arial"/>
                <a:ea typeface="Arial"/>
                <a:cs typeface="Arial"/>
                <a:sym typeface="Arial"/>
              </a:rPr>
              <a:t>3. 基本シフトを設定します。</a:t>
            </a:r>
            <a:endParaRPr sz="1200" b="1" i="0" u="none" strike="noStrike" cap="none">
              <a:solidFill>
                <a:srgbClr val="3B3838"/>
              </a:solidFill>
              <a:latin typeface="Arial"/>
              <a:ea typeface="Arial"/>
              <a:cs typeface="Arial"/>
              <a:sym typeface="Arial"/>
            </a:endParaRPr>
          </a:p>
        </p:txBody>
      </p:sp>
      <p:sp>
        <p:nvSpPr>
          <p:cNvPr id="258" name="Google Shape;258;g36c213f590c_0_290"/>
          <p:cNvSpPr txBox="1"/>
          <p:nvPr/>
        </p:nvSpPr>
        <p:spPr>
          <a:xfrm>
            <a:off x="361950" y="5077950"/>
            <a:ext cx="6835800" cy="1991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すでにシフトが決まっている場合、</a:t>
            </a:r>
            <a:r>
              <a:rPr lang="ja-JP" sz="1100" b="0" i="0" u="sng" strike="noStrike" cap="none">
                <a:solidFill>
                  <a:schemeClr val="hlink"/>
                </a:solidFill>
                <a:latin typeface="Arial"/>
                <a:ea typeface="Arial"/>
                <a:cs typeface="Arial"/>
                <a:sym typeface="Arial"/>
                <a:hlinkClick r:id="rId4"/>
              </a:rPr>
              <a:t>基本シフト</a:t>
            </a:r>
            <a:r>
              <a:rPr lang="ja-JP" sz="1100" b="0" i="0" u="none" strike="noStrike" cap="none">
                <a:solidFill>
                  <a:srgbClr val="3B3838"/>
                </a:solidFill>
                <a:latin typeface="Arial"/>
                <a:ea typeface="Arial"/>
                <a:cs typeface="Arial"/>
                <a:sym typeface="Arial"/>
              </a:rPr>
              <a:t>タブからシフトを設定しましょう。</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シフトを設定することで、遅刻・早退・欠勤の判定が働くようになります。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また、</a:t>
            </a:r>
            <a:r>
              <a:rPr lang="ja-JP" sz="1100" b="0" i="0" u="sng" strike="noStrike" cap="none">
                <a:solidFill>
                  <a:schemeClr val="hlink"/>
                </a:solidFill>
                <a:latin typeface="Arial"/>
                <a:ea typeface="Arial"/>
                <a:cs typeface="Arial"/>
                <a:sym typeface="Arial"/>
                <a:hlinkClick r:id="rId5"/>
              </a:rPr>
              <a:t>所定労働日数</a:t>
            </a:r>
            <a:r>
              <a:rPr lang="ja-JP" sz="1100" b="0" i="0" u="none" strike="noStrike" cap="none">
                <a:solidFill>
                  <a:srgbClr val="3B3838"/>
                </a:solidFill>
                <a:latin typeface="Arial"/>
                <a:ea typeface="Arial"/>
                <a:cs typeface="Arial"/>
                <a:sym typeface="Arial"/>
              </a:rPr>
              <a:t>の計算や、一部の</a:t>
            </a:r>
            <a:r>
              <a:rPr lang="ja-JP" sz="1100" b="0" i="0" u="sng" strike="noStrike" cap="none">
                <a:solidFill>
                  <a:schemeClr val="hlink"/>
                </a:solidFill>
                <a:latin typeface="Arial"/>
                <a:ea typeface="Arial"/>
                <a:cs typeface="Arial"/>
                <a:sym typeface="Arial"/>
                <a:hlinkClick r:id="rId6"/>
              </a:rPr>
              <a:t>打刻まるめ設定</a:t>
            </a:r>
            <a:r>
              <a:rPr lang="ja-JP" sz="1100" b="0" i="0" u="none" strike="noStrike" cap="none">
                <a:solidFill>
                  <a:srgbClr val="3B3838"/>
                </a:solidFill>
                <a:latin typeface="Arial"/>
                <a:ea typeface="Arial"/>
                <a:cs typeface="Arial"/>
                <a:sym typeface="Arial"/>
              </a:rPr>
              <a:t>には、シフトの設定が必須となります。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基本シフトでは、曜日ごとにシフト時間を設定できます。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週によってシフト時間を変えることはできません。</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最後に、画面下部の「確認画面へ」をクリックして確認画面に進んでください。</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内容に問題なければ「登録」をクリックしてスタッフ登録は完了です。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rgbClr val="3B3838"/>
                </a:solidFill>
                <a:latin typeface="Arial"/>
                <a:ea typeface="Arial"/>
                <a:cs typeface="Arial"/>
                <a:sym typeface="Arial"/>
              </a:rPr>
              <a:t>関連ヘルプ：</a:t>
            </a:r>
            <a:r>
              <a:rPr lang="ja-JP" sz="1100" b="0" i="0" u="sng" strike="noStrike" cap="none">
                <a:solidFill>
                  <a:schemeClr val="hlink"/>
                </a:solidFill>
                <a:latin typeface="Arial"/>
                <a:ea typeface="Arial"/>
                <a:cs typeface="Arial"/>
                <a:sym typeface="Arial"/>
                <a:hlinkClick r:id="rId7"/>
              </a:rPr>
              <a:t>シフトを設定/作成する</a:t>
            </a:r>
            <a:endParaRPr sz="1100" b="0" i="0" u="none" strike="noStrike" cap="none">
              <a:solidFill>
                <a:srgbClr val="3B3838"/>
              </a:solidFill>
              <a:latin typeface="Arial"/>
              <a:ea typeface="Arial"/>
              <a:cs typeface="Arial"/>
              <a:sym typeface="Arial"/>
            </a:endParaRPr>
          </a:p>
        </p:txBody>
      </p:sp>
      <p:sp>
        <p:nvSpPr>
          <p:cNvPr id="259" name="Google Shape;259;g36c213f590c_0_290"/>
          <p:cNvSpPr txBox="1"/>
          <p:nvPr/>
        </p:nvSpPr>
        <p:spPr>
          <a:xfrm>
            <a:off x="361950" y="7211025"/>
            <a:ext cx="6835800" cy="11769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※スタッフ情報・シフト・グループは、CSVファイルを利用して一括登録できます。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8"/>
              </a:rPr>
              <a:t>ヘルプページ</a:t>
            </a:r>
            <a:r>
              <a:rPr lang="ja-JP" sz="1100" b="0" i="0" u="none" strike="noStrike" cap="none">
                <a:solidFill>
                  <a:srgbClr val="3B3838"/>
                </a:solidFill>
                <a:latin typeface="Arial"/>
                <a:ea typeface="Arial"/>
                <a:cs typeface="Arial"/>
                <a:sym typeface="Arial"/>
              </a:rPr>
              <a:t>をご確認ください。</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000"/>
              <a:buFont typeface="Arial"/>
              <a:buNone/>
            </a:pPr>
            <a:r>
              <a:rPr lang="ja-JP" sz="1100" b="0" i="0" u="none" strike="noStrike" cap="none">
                <a:solidFill>
                  <a:srgbClr val="3B3838"/>
                </a:solidFill>
                <a:latin typeface="Arial"/>
                <a:ea typeface="Arial"/>
                <a:cs typeface="Arial"/>
                <a:sym typeface="Arial"/>
              </a:rPr>
              <a:t>※シフトの設定は必須ではありません。</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遅刻・早退・欠勤の管理や</a:t>
            </a:r>
            <a:r>
              <a:rPr lang="ja-JP" sz="1100" b="0" i="0" u="sng" strike="noStrike" cap="none">
                <a:solidFill>
                  <a:schemeClr val="hlink"/>
                </a:solidFill>
                <a:latin typeface="Arial"/>
                <a:ea typeface="Arial"/>
                <a:cs typeface="Arial"/>
                <a:sym typeface="Arial"/>
                <a:hlinkClick r:id="rId5"/>
              </a:rPr>
              <a:t>所定労働日数</a:t>
            </a:r>
            <a:r>
              <a:rPr lang="ja-JP" sz="1100" b="0" i="0" u="none" strike="noStrike" cap="none">
                <a:solidFill>
                  <a:srgbClr val="3B3838"/>
                </a:solidFill>
                <a:latin typeface="Arial"/>
                <a:ea typeface="Arial"/>
                <a:cs typeface="Arial"/>
                <a:sym typeface="Arial"/>
              </a:rPr>
              <a:t>の管理、</a:t>
            </a:r>
            <a:r>
              <a:rPr lang="ja-JP" sz="1100" b="0" i="0" u="sng" strike="noStrike" cap="none">
                <a:solidFill>
                  <a:schemeClr val="hlink"/>
                </a:solidFill>
                <a:latin typeface="Arial"/>
                <a:ea typeface="Arial"/>
                <a:cs typeface="Arial"/>
                <a:sym typeface="Arial"/>
                <a:hlinkClick r:id="rId9"/>
              </a:rPr>
              <a:t>有休自動付与</a:t>
            </a:r>
            <a:r>
              <a:rPr lang="ja-JP" sz="1100" b="0" i="0" u="none" strike="noStrike" cap="none">
                <a:solidFill>
                  <a:srgbClr val="3B3838"/>
                </a:solidFill>
                <a:latin typeface="Arial"/>
                <a:ea typeface="Arial"/>
                <a:cs typeface="Arial"/>
                <a:sym typeface="Arial"/>
              </a:rPr>
              <a:t>機能が不要であれば、シフト無しでも</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ジョブカン勤怠管理は利用可能です。</a:t>
            </a:r>
            <a:endParaRPr sz="1100" b="0" i="0" u="none" strike="noStrike" cap="none">
              <a:solidFill>
                <a:srgbClr val="3B3838"/>
              </a:solidFill>
              <a:latin typeface="Arial"/>
              <a:ea typeface="Arial"/>
              <a:cs typeface="Arial"/>
              <a:sym typeface="Arial"/>
            </a:endParaRPr>
          </a:p>
        </p:txBody>
      </p:sp>
      <p:pic>
        <p:nvPicPr>
          <p:cNvPr id="260" name="Google Shape;260;g36c213f590c_0_290"/>
          <p:cNvPicPr preferRelativeResize="0"/>
          <p:nvPr/>
        </p:nvPicPr>
        <p:blipFill rotWithShape="1">
          <a:blip r:embed="rId10">
            <a:alphaModFix/>
          </a:blip>
          <a:srcRect/>
          <a:stretch/>
        </p:blipFill>
        <p:spPr>
          <a:xfrm>
            <a:off x="438772" y="1750197"/>
            <a:ext cx="6682131" cy="3186386"/>
          </a:xfrm>
          <a:prstGeom prst="rect">
            <a:avLst/>
          </a:prstGeom>
          <a:noFill/>
          <a:ln>
            <a:noFill/>
          </a:ln>
          <a:effectLst>
            <a:outerShdw blurRad="57150" dist="19050" dir="2700000" algn="bl" rotWithShape="0">
              <a:srgbClr val="000000">
                <a:alpha val="40000"/>
              </a:srgbClr>
            </a:outerShdw>
          </a:effectLst>
        </p:spPr>
      </p:pic>
      <p:sp>
        <p:nvSpPr>
          <p:cNvPr id="261" name="Google Shape;261;g36c213f590c_0_290"/>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g36c213f590c_0_300"/>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267" name="Google Shape;267;g36c213f590c_0_30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268" name="Google Shape;268;g36c213f590c_0_300"/>
          <p:cNvSpPr txBox="1"/>
          <p:nvPr/>
        </p:nvSpPr>
        <p:spPr>
          <a:xfrm>
            <a:off x="361950" y="1716069"/>
            <a:ext cx="6767400" cy="464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800"/>
              </a:spcAft>
              <a:buClr>
                <a:srgbClr val="000000"/>
              </a:buClr>
              <a:buSzPts val="1100"/>
              <a:buFont typeface="Arial"/>
              <a:buNone/>
            </a:pPr>
            <a:r>
              <a:rPr lang="ja-JP" sz="1100" b="0" i="0" u="none" strike="noStrike" cap="none">
                <a:solidFill>
                  <a:srgbClr val="000000"/>
                </a:solidFill>
                <a:latin typeface="Arial"/>
                <a:ea typeface="Arial"/>
                <a:cs typeface="Arial"/>
                <a:sym typeface="Arial"/>
              </a:rPr>
              <a:t>STEP4までで、最低限打刻を開始できます。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ジョブカン勤怠管理をより有効に活用するために、以下の設定も完了しておきましょう。</a:t>
            </a:r>
            <a:endParaRPr sz="1100" b="0" i="0" u="none" strike="noStrike" cap="none">
              <a:solidFill>
                <a:srgbClr val="3B3838"/>
              </a:solidFill>
              <a:latin typeface="Arial"/>
              <a:ea typeface="Arial"/>
              <a:cs typeface="Arial"/>
              <a:sym typeface="Arial"/>
            </a:endParaRPr>
          </a:p>
        </p:txBody>
      </p:sp>
      <p:sp>
        <p:nvSpPr>
          <p:cNvPr id="269" name="Google Shape;269;g36c213f590c_0_300"/>
          <p:cNvSpPr txBox="1">
            <a:spLocks noGrp="1"/>
          </p:cNvSpPr>
          <p:nvPr>
            <p:ph type="title"/>
          </p:nvPr>
        </p:nvSpPr>
        <p:spPr>
          <a:xfrm>
            <a:off x="361950" y="133196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STEP5 就業規則に関する設定</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4"/>
              </a:rPr>
              <a:t>ヘルプページ</a:t>
            </a:r>
            <a:r>
              <a:rPr lang="ja-JP" sz="1300">
                <a:latin typeface="Arial"/>
                <a:ea typeface="Arial"/>
                <a:cs typeface="Arial"/>
                <a:sym typeface="Arial"/>
              </a:rPr>
              <a:t>）</a:t>
            </a:r>
            <a:endParaRPr/>
          </a:p>
        </p:txBody>
      </p:sp>
      <p:pic>
        <p:nvPicPr>
          <p:cNvPr id="270" name="Google Shape;270;g36c213f590c_0_300"/>
          <p:cNvPicPr preferRelativeResize="0"/>
          <p:nvPr/>
        </p:nvPicPr>
        <p:blipFill rotWithShape="1">
          <a:blip r:embed="rId5">
            <a:alphaModFix/>
          </a:blip>
          <a:srcRect/>
          <a:stretch/>
        </p:blipFill>
        <p:spPr>
          <a:xfrm>
            <a:off x="594579" y="2332918"/>
            <a:ext cx="6370517" cy="2341431"/>
          </a:xfrm>
          <a:prstGeom prst="rect">
            <a:avLst/>
          </a:prstGeom>
          <a:noFill/>
          <a:ln>
            <a:noFill/>
          </a:ln>
          <a:effectLst>
            <a:outerShdw blurRad="57150" dist="19050" dir="2700000" algn="bl" rotWithShape="0">
              <a:srgbClr val="000000">
                <a:alpha val="40000"/>
              </a:srgbClr>
            </a:outerShdw>
          </a:effectLst>
        </p:spPr>
      </p:pic>
      <p:grpSp>
        <p:nvGrpSpPr>
          <p:cNvPr id="271" name="Google Shape;271;g36c213f590c_0_300"/>
          <p:cNvGrpSpPr/>
          <p:nvPr/>
        </p:nvGrpSpPr>
        <p:grpSpPr>
          <a:xfrm>
            <a:off x="361950" y="4826498"/>
            <a:ext cx="6835800" cy="2579952"/>
            <a:chOff x="361950" y="4826456"/>
            <a:chExt cx="6835800" cy="2579952"/>
          </a:xfrm>
        </p:grpSpPr>
        <p:sp>
          <p:nvSpPr>
            <p:cNvPr id="272" name="Google Shape;272;g36c213f590c_0_300"/>
            <p:cNvSpPr txBox="1"/>
            <p:nvPr/>
          </p:nvSpPr>
          <p:spPr>
            <a:xfrm>
              <a:off x="361950" y="4826456"/>
              <a:ext cx="67674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ja-JP" sz="1300" b="1" i="0" u="none" strike="noStrike" cap="none">
                  <a:solidFill>
                    <a:srgbClr val="3B3838"/>
                  </a:solidFill>
                  <a:latin typeface="Arial"/>
                  <a:ea typeface="Arial"/>
                  <a:cs typeface="Arial"/>
                  <a:sym typeface="Arial"/>
                </a:rPr>
                <a:t>グループ管理者設定</a:t>
              </a:r>
              <a:endParaRPr sz="1500" b="1" i="0" u="none" strike="noStrike" cap="none">
                <a:solidFill>
                  <a:srgbClr val="000000"/>
                </a:solidFill>
                <a:latin typeface="Arial"/>
                <a:ea typeface="Arial"/>
                <a:cs typeface="Arial"/>
                <a:sym typeface="Arial"/>
              </a:endParaRPr>
            </a:p>
          </p:txBody>
        </p:sp>
        <p:sp>
          <p:nvSpPr>
            <p:cNvPr id="273" name="Google Shape;273;g36c213f590c_0_300"/>
            <p:cNvSpPr txBox="1"/>
            <p:nvPr/>
          </p:nvSpPr>
          <p:spPr>
            <a:xfrm>
              <a:off x="361950" y="5119208"/>
              <a:ext cx="6835800" cy="22872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基本情報設定→各種設定→</a:t>
              </a:r>
              <a:r>
                <a:rPr lang="ja-JP" sz="1100" b="0" i="0" u="sng" strike="noStrike" cap="none">
                  <a:solidFill>
                    <a:schemeClr val="hlink"/>
                  </a:solidFill>
                  <a:latin typeface="Arial"/>
                  <a:ea typeface="Arial"/>
                  <a:cs typeface="Arial"/>
                  <a:sym typeface="Arial"/>
                  <a:hlinkClick r:id="rId6"/>
                </a:rPr>
                <a:t>グループ管理者設定</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800"/>
                </a:spcBef>
                <a:spcAft>
                  <a:spcPts val="0"/>
                </a:spcAft>
                <a:buClr>
                  <a:srgbClr val="000000"/>
                </a:buClr>
                <a:buSzPts val="1100"/>
                <a:buFont typeface="Arial"/>
                <a:buNone/>
              </a:pPr>
              <a:r>
                <a:rPr lang="ja-JP" sz="1100" b="0" i="0" u="none" strike="noStrike" cap="none">
                  <a:solidFill>
                    <a:srgbClr val="3B3838"/>
                  </a:solidFill>
                  <a:latin typeface="Arial"/>
                  <a:ea typeface="Arial"/>
                  <a:cs typeface="Arial"/>
                  <a:sym typeface="Arial"/>
                </a:rPr>
                <a:t>全権限管理者以外にも管理者権限を与えたい従業員がいる場合、下位権限を持った管理者アカウントを作成できます。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この「下位権限を持った管理者」を「グループ管理者」と呼びます。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主に、拠点や部署の責任者（店長、部長など）をグループ管理者として登録します。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グループ管理者に与える権限は細かく設定できます。</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800"/>
                </a:spcBef>
                <a:spcAft>
                  <a:spcPts val="800"/>
                </a:spcAft>
                <a:buClr>
                  <a:srgbClr val="000000"/>
                </a:buClr>
                <a:buSzPts val="1100"/>
                <a:buFont typeface="Arial"/>
                <a:buNone/>
              </a:pPr>
              <a:r>
                <a:rPr lang="ja-JP" sz="1100" b="0" i="0" u="none" strike="noStrike" cap="none">
                  <a:solidFill>
                    <a:srgbClr val="3B3838"/>
                  </a:solidFill>
                  <a:latin typeface="Arial"/>
                  <a:ea typeface="Arial"/>
                  <a:cs typeface="Arial"/>
                  <a:sym typeface="Arial"/>
                </a:rPr>
                <a:t>※ ジョブカン勤怠管理では、スタッフの登録人数をもとにご利用料金を計算します。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グループ管理者の登録人数は、料金計算の対象に含まれません。</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ご利用料金については</a:t>
              </a:r>
              <a:r>
                <a:rPr lang="ja-JP" sz="1100" b="0" i="0" u="sng" strike="noStrike" cap="none">
                  <a:solidFill>
                    <a:schemeClr val="hlink"/>
                  </a:solidFill>
                  <a:latin typeface="Arial"/>
                  <a:ea typeface="Arial"/>
                  <a:cs typeface="Arial"/>
                  <a:sym typeface="Arial"/>
                  <a:hlinkClick r:id="rId7"/>
                </a:rPr>
                <a:t>ヘルプページ</a:t>
              </a:r>
              <a:r>
                <a:rPr lang="ja-JP" sz="1100" b="0" i="0" u="none" strike="noStrike" cap="none">
                  <a:solidFill>
                    <a:srgbClr val="3B3838"/>
                  </a:solidFill>
                  <a:latin typeface="Arial"/>
                  <a:ea typeface="Arial"/>
                  <a:cs typeface="Arial"/>
                  <a:sym typeface="Arial"/>
                </a:rPr>
                <a:t>をご確認ください。</a:t>
              </a:r>
              <a:endParaRPr sz="1100" b="0" i="0" u="none" strike="noStrike" cap="none">
                <a:solidFill>
                  <a:srgbClr val="3B3838"/>
                </a:solidFill>
                <a:latin typeface="Arial"/>
                <a:ea typeface="Arial"/>
                <a:cs typeface="Arial"/>
                <a:sym typeface="Arial"/>
              </a:endParaRPr>
            </a:p>
          </p:txBody>
        </p:sp>
      </p:grpSp>
      <p:grpSp>
        <p:nvGrpSpPr>
          <p:cNvPr id="274" name="Google Shape;274;g36c213f590c_0_300"/>
          <p:cNvGrpSpPr/>
          <p:nvPr/>
        </p:nvGrpSpPr>
        <p:grpSpPr>
          <a:xfrm>
            <a:off x="361950" y="7558599"/>
            <a:ext cx="6835800" cy="1461301"/>
            <a:chOff x="361950" y="7710999"/>
            <a:chExt cx="6835800" cy="1461301"/>
          </a:xfrm>
        </p:grpSpPr>
        <p:sp>
          <p:nvSpPr>
            <p:cNvPr id="275" name="Google Shape;275;g36c213f590c_0_300"/>
            <p:cNvSpPr txBox="1"/>
            <p:nvPr/>
          </p:nvSpPr>
          <p:spPr>
            <a:xfrm>
              <a:off x="361950" y="7710999"/>
              <a:ext cx="6767400" cy="2925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200"/>
                <a:buFont typeface="Arial"/>
                <a:buNone/>
              </a:pPr>
              <a:r>
                <a:rPr lang="ja-JP" sz="1300" b="1" i="0" u="none" strike="noStrike" cap="none">
                  <a:solidFill>
                    <a:srgbClr val="3B3838"/>
                  </a:solidFill>
                  <a:latin typeface="Arial"/>
                  <a:ea typeface="Arial"/>
                  <a:cs typeface="Arial"/>
                  <a:sym typeface="Arial"/>
                </a:rPr>
                <a:t>所定時間・残業・深夜設定</a:t>
              </a:r>
              <a:endParaRPr sz="1500" b="1" i="0" u="none" strike="noStrike" cap="none">
                <a:solidFill>
                  <a:srgbClr val="000000"/>
                </a:solidFill>
                <a:latin typeface="Arial"/>
                <a:ea typeface="Arial"/>
                <a:cs typeface="Arial"/>
                <a:sym typeface="Arial"/>
              </a:endParaRPr>
            </a:p>
          </p:txBody>
        </p:sp>
        <p:sp>
          <p:nvSpPr>
            <p:cNvPr id="276" name="Google Shape;276;g36c213f590c_0_300"/>
            <p:cNvSpPr txBox="1"/>
            <p:nvPr/>
          </p:nvSpPr>
          <p:spPr>
            <a:xfrm>
              <a:off x="361950" y="8003500"/>
              <a:ext cx="6835800" cy="11688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33333"/>
                  </a:solidFill>
                  <a:highlight>
                    <a:srgbClr val="FFFFFF"/>
                  </a:highlight>
                  <a:latin typeface="Arial"/>
                  <a:ea typeface="Arial"/>
                  <a:cs typeface="Arial"/>
                  <a:sym typeface="Arial"/>
                </a:rPr>
                <a:t>基本情報設定→就業規則設定→</a:t>
              </a:r>
              <a:r>
                <a:rPr lang="ja-JP" sz="1100" b="0" i="0" u="sng" strike="noStrike" cap="none">
                  <a:solidFill>
                    <a:schemeClr val="hlink"/>
                  </a:solidFill>
                  <a:highlight>
                    <a:srgbClr val="FFFFFF"/>
                  </a:highlight>
                  <a:latin typeface="Arial"/>
                  <a:ea typeface="Arial"/>
                  <a:cs typeface="Arial"/>
                  <a:sym typeface="Arial"/>
                  <a:hlinkClick r:id="rId8"/>
                </a:rPr>
                <a:t>所定時間・残業・深夜設定</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所定労働時間および残業時間の集計方法と、深夜労働にあたる時間帯を設定します。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所定労働時間、残業時間、深夜時間（深夜時間帯の労働時間）はこの設定にしたがって集計されます。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rgbClr val="3B3838"/>
                  </a:solidFill>
                  <a:latin typeface="Arial"/>
                  <a:ea typeface="Arial"/>
                  <a:cs typeface="Arial"/>
                  <a:sym typeface="Arial"/>
                </a:rPr>
                <a:t>勤怠データを集計・出力して活用したい場合は、忘れずに設定を行ってください。</a:t>
              </a:r>
              <a:endParaRPr sz="1100" b="0" i="0" u="none" strike="noStrike" cap="none">
                <a:solidFill>
                  <a:srgbClr val="000000"/>
                </a:solidFill>
                <a:latin typeface="Arial"/>
                <a:ea typeface="Arial"/>
                <a:cs typeface="Arial"/>
                <a:sym typeface="Arial"/>
              </a:endParaRPr>
            </a:p>
          </p:txBody>
        </p:sp>
      </p:grpSp>
      <p:sp>
        <p:nvSpPr>
          <p:cNvPr id="277" name="Google Shape;277;g36c213f590c_0_300"/>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1"/>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283" name="Google Shape;283;p11"/>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284" name="Google Shape;284;p11"/>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ja-JP" sz="3600" b="0" i="0" u="none" strike="noStrike" cap="none">
                <a:solidFill>
                  <a:schemeClr val="lt1"/>
                </a:solidFill>
                <a:latin typeface="Arial"/>
                <a:ea typeface="Arial"/>
                <a:cs typeface="Arial"/>
                <a:sym typeface="Arial"/>
              </a:rPr>
              <a:t>基本運用の流れ</a:t>
            </a:r>
            <a:endParaRPr sz="3600" b="0" i="0" u="none" strike="noStrike" cap="none">
              <a:solidFill>
                <a:srgbClr val="000000"/>
              </a:solidFill>
              <a:latin typeface="Arial"/>
              <a:ea typeface="Arial"/>
              <a:cs typeface="Arial"/>
              <a:sym typeface="Arial"/>
            </a:endParaRPr>
          </a:p>
        </p:txBody>
      </p:sp>
      <p:sp>
        <p:nvSpPr>
          <p:cNvPr id="285" name="Google Shape;285;p11"/>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 p.15 – p.22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6c213f590c_0_457"/>
          <p:cNvSpPr txBox="1">
            <a:spLocks noGrp="1"/>
          </p:cNvSpPr>
          <p:nvPr>
            <p:ph type="title"/>
          </p:nvPr>
        </p:nvSpPr>
        <p:spPr>
          <a:xfrm>
            <a:off x="361950" y="1255725"/>
            <a:ext cx="5726100" cy="314100"/>
          </a:xfrm>
          <a:prstGeom prst="rect">
            <a:avLst/>
          </a:prstGeom>
          <a:noFill/>
          <a:ln>
            <a:noFill/>
          </a:ln>
        </p:spPr>
        <p:txBody>
          <a:bodyPr spcFirstLastPara="1" wrap="square" lIns="91425" tIns="45700" rIns="91425" bIns="45700" anchor="ctr" anchorCtr="0">
            <a:sp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打刻をする</a:t>
            </a:r>
            <a:r>
              <a:rPr lang="ja-JP" sz="1300">
                <a:latin typeface="Arial"/>
                <a:ea typeface="Arial"/>
                <a:cs typeface="Arial"/>
                <a:sym typeface="Arial"/>
              </a:rPr>
              <a:t>（</a:t>
            </a:r>
            <a:r>
              <a:rPr lang="ja-JP" sz="1300" u="sng">
                <a:solidFill>
                  <a:schemeClr val="hlink"/>
                </a:solidFill>
                <a:latin typeface="Arial"/>
                <a:ea typeface="Arial"/>
                <a:cs typeface="Arial"/>
                <a:sym typeface="Arial"/>
                <a:hlinkClick r:id="rId3"/>
              </a:rPr>
              <a:t>ヘルプページ</a:t>
            </a:r>
            <a:r>
              <a:rPr lang="ja-JP" sz="1300">
                <a:latin typeface="Arial"/>
                <a:ea typeface="Arial"/>
                <a:cs typeface="Arial"/>
                <a:sym typeface="Arial"/>
              </a:rPr>
              <a:t>）</a:t>
            </a:r>
            <a:endParaRPr sz="1600">
              <a:latin typeface="Arial"/>
              <a:ea typeface="Arial"/>
              <a:cs typeface="Arial"/>
              <a:sym typeface="Arial"/>
            </a:endParaRPr>
          </a:p>
        </p:txBody>
      </p:sp>
      <p:pic>
        <p:nvPicPr>
          <p:cNvPr id="291" name="Google Shape;291;g36c213f590c_0_457"/>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292" name="Google Shape;292;g36c213f590c_0_45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2000" b="0" i="0" u="none" strike="noStrike" cap="none">
              <a:solidFill>
                <a:schemeClr val="lt1"/>
              </a:solidFill>
              <a:latin typeface="Arial"/>
              <a:ea typeface="Arial"/>
              <a:cs typeface="Arial"/>
              <a:sym typeface="Arial"/>
            </a:endParaRPr>
          </a:p>
        </p:txBody>
      </p:sp>
      <p:sp>
        <p:nvSpPr>
          <p:cNvPr id="293" name="Google Shape;293;g36c213f590c_0_457"/>
          <p:cNvSpPr txBox="1"/>
          <p:nvPr/>
        </p:nvSpPr>
        <p:spPr>
          <a:xfrm>
            <a:off x="361950" y="2294713"/>
            <a:ext cx="2914200" cy="27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3B3838"/>
              </a:buClr>
              <a:buSzPts val="1200"/>
              <a:buFont typeface="Arial"/>
              <a:buNone/>
            </a:pPr>
            <a:r>
              <a:rPr lang="ja-JP" sz="1200" b="1" i="0" u="none" strike="noStrike" cap="none">
                <a:solidFill>
                  <a:srgbClr val="000000"/>
                </a:solidFill>
                <a:latin typeface="Arial"/>
                <a:ea typeface="Arial"/>
                <a:cs typeface="Arial"/>
                <a:sym typeface="Arial"/>
              </a:rPr>
              <a:t>打刻方法の紹介</a:t>
            </a:r>
            <a:endParaRPr sz="1200" b="1" i="0" u="none" strike="noStrike" cap="none">
              <a:solidFill>
                <a:srgbClr val="000000"/>
              </a:solidFill>
              <a:latin typeface="Arial"/>
              <a:ea typeface="Arial"/>
              <a:cs typeface="Arial"/>
              <a:sym typeface="Arial"/>
            </a:endParaRPr>
          </a:p>
        </p:txBody>
      </p:sp>
      <p:sp>
        <p:nvSpPr>
          <p:cNvPr id="294" name="Google Shape;294;g36c213f590c_0_457"/>
          <p:cNvSpPr txBox="1"/>
          <p:nvPr/>
        </p:nvSpPr>
        <p:spPr>
          <a:xfrm>
            <a:off x="361950" y="9689775"/>
            <a:ext cx="6835800" cy="4647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800"/>
              </a:spcAft>
              <a:buClr>
                <a:srgbClr val="000000"/>
              </a:buClr>
              <a:buSzPts val="1000"/>
              <a:buFont typeface="Arial"/>
              <a:buNone/>
            </a:pPr>
            <a:r>
              <a:rPr lang="ja-JP" sz="1100" b="0" i="0" u="none" strike="noStrike" cap="none">
                <a:solidFill>
                  <a:srgbClr val="FF0000"/>
                </a:solidFill>
                <a:latin typeface="Arial"/>
                <a:ea typeface="Arial"/>
                <a:cs typeface="Arial"/>
                <a:sym typeface="Arial"/>
              </a:rPr>
              <a:t>★トライアル期間中、ICカードリーダー、指静脈認証機器、ICカードを</a:t>
            </a:r>
            <a:r>
              <a:rPr lang="ja-JP" sz="1100" b="0" i="0" u="sng" strike="noStrike" cap="none">
                <a:solidFill>
                  <a:schemeClr val="hlink"/>
                </a:solidFill>
                <a:latin typeface="Arial"/>
                <a:ea typeface="Arial"/>
                <a:cs typeface="Arial"/>
                <a:sym typeface="Arial"/>
                <a:hlinkClick r:id="rId5"/>
              </a:rPr>
              <a:t>無料でレンタル</a:t>
            </a:r>
            <a:r>
              <a:rPr lang="ja-JP" sz="1100" b="0" i="0" u="none" strike="noStrike" cap="none">
                <a:solidFill>
                  <a:srgbClr val="FF0000"/>
                </a:solidFill>
                <a:latin typeface="Arial"/>
                <a:ea typeface="Arial"/>
                <a:cs typeface="Arial"/>
                <a:sym typeface="Arial"/>
              </a:rPr>
              <a:t>できます。</a:t>
            </a:r>
            <a:r>
              <a:rPr lang="ja-JP" sz="1100" b="0" i="0" u="none" strike="noStrike" cap="none">
                <a:solidFill>
                  <a:srgbClr val="000000"/>
                </a:solidFill>
                <a:latin typeface="Arial"/>
                <a:ea typeface="Arial"/>
                <a:cs typeface="Arial"/>
                <a:sym typeface="Arial"/>
              </a:rPr>
              <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ピットタッチプロのレンタルはありません。</a:t>
            </a:r>
            <a:endParaRPr sz="1100" b="0" i="0" u="none" strike="noStrike" cap="none">
              <a:solidFill>
                <a:srgbClr val="3B3838"/>
              </a:solidFill>
              <a:latin typeface="Arial"/>
              <a:ea typeface="Arial"/>
              <a:cs typeface="Arial"/>
              <a:sym typeface="Arial"/>
            </a:endParaRPr>
          </a:p>
        </p:txBody>
      </p:sp>
      <p:pic>
        <p:nvPicPr>
          <p:cNvPr id="295" name="Google Shape;295;g36c213f590c_0_457" descr="https://lh3.googleusercontent.com/fdriYf-IT6Xmp5UEK0bFeByY7bEU_KEKPfGd4bQ2_6t2aThVrGD8lu3UdtQMzVtf7b1VfYLSxbv4QxGZTVT4oKI6xa3LlipTG3Q9sxkOcqJWyaIabRaVolcyOIjBqEt-NVYliV1b"/>
          <p:cNvPicPr preferRelativeResize="0"/>
          <p:nvPr/>
        </p:nvPicPr>
        <p:blipFill rotWithShape="1">
          <a:blip r:embed="rId6">
            <a:alphaModFix/>
          </a:blip>
          <a:srcRect/>
          <a:stretch/>
        </p:blipFill>
        <p:spPr>
          <a:xfrm>
            <a:off x="1891382" y="2940861"/>
            <a:ext cx="3776910" cy="1702000"/>
          </a:xfrm>
          <a:prstGeom prst="rect">
            <a:avLst/>
          </a:prstGeom>
          <a:noFill/>
          <a:ln>
            <a:noFill/>
          </a:ln>
          <a:effectLst>
            <a:outerShdw blurRad="57150" dist="19050" dir="2700000" algn="bl" rotWithShape="0">
              <a:srgbClr val="000000">
                <a:alpha val="40000"/>
              </a:srgbClr>
            </a:outerShdw>
          </a:effectLst>
        </p:spPr>
      </p:pic>
      <p:graphicFrame>
        <p:nvGraphicFramePr>
          <p:cNvPr id="296" name="Google Shape;296;g36c213f590c_0_457"/>
          <p:cNvGraphicFramePr/>
          <p:nvPr/>
        </p:nvGraphicFramePr>
        <p:xfrm>
          <a:off x="501938" y="5484233"/>
          <a:ext cx="3000000" cy="3000000"/>
        </p:xfrm>
        <a:graphic>
          <a:graphicData uri="http://schemas.openxmlformats.org/drawingml/2006/table">
            <a:tbl>
              <a:tblPr firstRow="1" bandRow="1">
                <a:noFill/>
                <a:tableStyleId>{6D2037E4-91E1-4160-AF94-0AC1107DFF5E}</a:tableStyleId>
              </a:tblPr>
              <a:tblGrid>
                <a:gridCol w="678875">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914525">
                  <a:extLst>
                    <a:ext uri="{9D8B030D-6E8A-4147-A177-3AD203B41FA5}">
                      <a16:colId xmlns:a16="http://schemas.microsoft.com/office/drawing/2014/main" val="20003"/>
                    </a:ext>
                  </a:extLst>
                </a:gridCol>
              </a:tblGrid>
              <a:tr h="360000">
                <a:tc>
                  <a:txBody>
                    <a:bodyPr/>
                    <a:lstStyle/>
                    <a:p>
                      <a:pPr marL="0" marR="0" lvl="0" indent="0" algn="ctr" rtl="0">
                        <a:lnSpc>
                          <a:spcPct val="120000"/>
                        </a:lnSpc>
                        <a:spcBef>
                          <a:spcPts val="0"/>
                        </a:spcBef>
                        <a:spcAft>
                          <a:spcPts val="0"/>
                        </a:spcAft>
                        <a:buClr>
                          <a:srgbClr val="000000"/>
                        </a:buClr>
                        <a:buSzPts val="1000"/>
                        <a:buFont typeface="Arial"/>
                        <a:buNone/>
                      </a:pP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sng" strike="noStrike" cap="none">
                          <a:solidFill>
                            <a:schemeClr val="hlink"/>
                          </a:solidFill>
                          <a:latin typeface="Arial"/>
                          <a:ea typeface="Arial"/>
                          <a:cs typeface="Arial"/>
                          <a:sym typeface="Arial"/>
                          <a:hlinkClick r:id="rId7"/>
                        </a:rPr>
                        <a:t>ピットタッチプロ</a:t>
                      </a:r>
                      <a:r>
                        <a:rPr lang="ja-JP" sz="1100" u="sng" strike="noStrike" cap="none">
                          <a:solidFill>
                            <a:schemeClr val="hlink"/>
                          </a:solidFill>
                          <a:hlinkClick r:id="rId7"/>
                        </a:rPr>
                        <a:t>３</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sng" strike="noStrike" cap="none">
                          <a:solidFill>
                            <a:schemeClr val="hlink"/>
                          </a:solidFill>
                          <a:latin typeface="Arial"/>
                          <a:ea typeface="Arial"/>
                          <a:cs typeface="Arial"/>
                          <a:sym typeface="Arial"/>
                          <a:hlinkClick r:id="rId8"/>
                        </a:rPr>
                        <a:t>PC接続用ICカードリーダー</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sng" strike="noStrike" cap="none">
                          <a:solidFill>
                            <a:schemeClr val="hlink"/>
                          </a:solidFill>
                          <a:hlinkClick r:id="rId9"/>
                        </a:rPr>
                        <a:t>NFC対応端末</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83525">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機器</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endParaRPr sz="1100" b="0" i="0" u="none" strike="noStrike" cap="none">
                        <a:solidFill>
                          <a:srgbClr val="5E5D5D"/>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endParaRPr sz="1100" b="0" i="0" u="none" strike="noStrike" cap="none">
                        <a:solidFill>
                          <a:srgbClr val="5E5D5D"/>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solidFill>
                            <a:srgbClr val="5E5D5D"/>
                          </a:solidFill>
                        </a:rPr>
                        <a:t>お手持ちのAndroid</a:t>
                      </a:r>
                      <a:br>
                        <a:rPr lang="ja-JP" sz="1100" u="none" strike="noStrike" cap="none">
                          <a:solidFill>
                            <a:srgbClr val="5E5D5D"/>
                          </a:solidFill>
                        </a:rPr>
                      </a:br>
                      <a:r>
                        <a:rPr lang="ja-JP" sz="1100" u="none" strike="noStrike" cap="none">
                          <a:solidFill>
                            <a:srgbClr val="5E5D5D"/>
                          </a:solidFill>
                        </a:rPr>
                        <a:t>もしくはiPhone</a:t>
                      </a:r>
                      <a:endParaRPr sz="1100" u="none" strike="noStrike" cap="none">
                        <a:solidFill>
                          <a:srgbClr val="5E5D5D"/>
                        </a:solidFil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60000">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価格</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solidFill>
                            <a:srgbClr val="000000"/>
                          </a:solidFill>
                        </a:rPr>
                        <a:t>98,000</a:t>
                      </a:r>
                      <a:r>
                        <a:rPr lang="ja-JP" sz="1100" b="0" i="0" u="none" strike="noStrike" cap="none">
                          <a:solidFill>
                            <a:srgbClr val="000000"/>
                          </a:solidFill>
                          <a:latin typeface="Arial"/>
                          <a:ea typeface="Arial"/>
                          <a:cs typeface="Arial"/>
                          <a:sym typeface="Arial"/>
                        </a:rPr>
                        <a:t>円（税別）</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solidFill>
                            <a:srgbClr val="000000"/>
                          </a:solidFill>
                        </a:rPr>
                        <a:t>3,500</a:t>
                      </a:r>
                      <a:r>
                        <a:rPr lang="ja-JP" sz="1100" b="0" i="0" u="none" strike="noStrike" cap="none">
                          <a:solidFill>
                            <a:srgbClr val="000000"/>
                          </a:solidFill>
                          <a:latin typeface="Arial"/>
                          <a:ea typeface="Arial"/>
                          <a:cs typeface="Arial"/>
                          <a:sym typeface="Arial"/>
                        </a:rPr>
                        <a:t>円（税別）</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t>-</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0000">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solidFill>
                            <a:srgbClr val="000000"/>
                          </a:solidFill>
                        </a:rPr>
                        <a:t>対応</a:t>
                      </a:r>
                      <a:br>
                        <a:rPr lang="ja-JP" sz="1100" u="none" strike="noStrike" cap="none">
                          <a:solidFill>
                            <a:srgbClr val="000000"/>
                          </a:solidFill>
                        </a:rPr>
                      </a:br>
                      <a:r>
                        <a:rPr lang="ja-JP" sz="1100" b="0" i="0" u="none" strike="noStrike" cap="none">
                          <a:solidFill>
                            <a:srgbClr val="000000"/>
                          </a:solidFill>
                          <a:latin typeface="Arial"/>
                          <a:ea typeface="Arial"/>
                          <a:cs typeface="Arial"/>
                          <a:sym typeface="Arial"/>
                        </a:rPr>
                        <a:t>カード</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Mifare、FeliCa</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Mifare、FeliCa</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chemeClr val="dk1"/>
                        </a:buClr>
                        <a:buSzPts val="1000"/>
                        <a:buFont typeface="Arial"/>
                        <a:buNone/>
                      </a:pPr>
                      <a:r>
                        <a:rPr lang="ja-JP" sz="1100" u="none" strike="noStrike" cap="none"/>
                        <a:t>Mifare、FeliCa</a:t>
                      </a:r>
                      <a:endParaRPr sz="1100" u="none" strike="noStrike" cap="none">
                        <a:solidFill>
                          <a:srgbClr val="000000"/>
                        </a:solidFil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32000">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外部</a:t>
                      </a:r>
                      <a:r>
                        <a:rPr lang="ja-JP" sz="1100" u="none" strike="noStrike" cap="none"/>
                        <a:t/>
                      </a:r>
                      <a:br>
                        <a:rPr lang="ja-JP" sz="1100" u="none" strike="noStrike" cap="none"/>
                      </a:br>
                      <a:r>
                        <a:rPr lang="ja-JP" sz="1100" b="0" i="0" u="none" strike="noStrike" cap="none">
                          <a:solidFill>
                            <a:srgbClr val="000000"/>
                          </a:solidFill>
                          <a:latin typeface="Arial"/>
                          <a:ea typeface="Arial"/>
                          <a:cs typeface="Arial"/>
                          <a:sym typeface="Arial"/>
                        </a:rPr>
                        <a:t>機器</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WindowsPC</a:t>
                      </a:r>
                      <a:endParaRPr sz="1100" b="0" i="0" u="none" strike="noStrike" cap="none">
                        <a:solidFill>
                          <a:srgbClr val="000000"/>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20000"/>
                        </a:lnSpc>
                        <a:spcBef>
                          <a:spcPts val="0"/>
                        </a:spcBef>
                        <a:spcAft>
                          <a:spcPts val="0"/>
                        </a:spcAft>
                        <a:buClr>
                          <a:srgbClr val="000000"/>
                        </a:buClr>
                        <a:buSzPts val="1000"/>
                        <a:buFont typeface="Arial"/>
                        <a:buNone/>
                      </a:pPr>
                      <a:r>
                        <a:rPr lang="ja-JP" sz="1100" u="none" strike="noStrike" cap="none">
                          <a:solidFill>
                            <a:srgbClr val="000000"/>
                          </a:solidFill>
                        </a:rPr>
                        <a:t>-</a:t>
                      </a:r>
                      <a:endParaRPr sz="1100" b="0" i="0" u="none" strike="noStrike" cap="none">
                        <a:solidFill>
                          <a:srgbClr val="000000"/>
                        </a:solidFill>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828000">
                <a:tc>
                  <a:txBody>
                    <a:bodyPr/>
                    <a:lstStyle/>
                    <a:p>
                      <a:pPr marL="0" marR="0" lvl="0" indent="0" algn="ctr"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その他</a:t>
                      </a:r>
                      <a:endParaRPr sz="1100" u="none" strike="noStrike" cap="none">
                        <a:latin typeface="Arial"/>
                        <a:ea typeface="Arial"/>
                        <a:cs typeface="Arial"/>
                        <a:sym typeface="Arial"/>
                      </a:endParaRPr>
                    </a:p>
                  </a:txBody>
                  <a:tcPr marL="63500" marR="63500" marT="63500" marB="635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・打刻専用端末</a:t>
                      </a:r>
                      <a:r>
                        <a:rPr lang="ja-JP" sz="1100" u="none" strike="noStrike" cap="none">
                          <a:solidFill>
                            <a:srgbClr val="000000"/>
                          </a:solidFill>
                        </a:rPr>
                        <a:t/>
                      </a:r>
                      <a:br>
                        <a:rPr lang="ja-JP" sz="1100" u="none" strike="noStrike" cap="none">
                          <a:solidFill>
                            <a:srgbClr val="000000"/>
                          </a:solidFill>
                        </a:rPr>
                      </a:br>
                      <a:r>
                        <a:rPr lang="ja-JP" sz="1100" b="0" i="0" u="none" strike="noStrike" cap="none">
                          <a:solidFill>
                            <a:srgbClr val="000000"/>
                          </a:solidFill>
                          <a:latin typeface="Arial"/>
                          <a:ea typeface="Arial"/>
                          <a:cs typeface="Arial"/>
                          <a:sym typeface="Arial"/>
                        </a:rPr>
                        <a:t>・高速で安定した挙動</a:t>
                      </a:r>
                      <a:r>
                        <a:rPr lang="ja-JP" sz="1100" u="none" strike="noStrike" cap="none"/>
                        <a:t/>
                      </a:r>
                      <a:br>
                        <a:rPr lang="ja-JP" sz="1100" u="none" strike="noStrike" cap="none"/>
                      </a:br>
                      <a:r>
                        <a:rPr lang="ja-JP" sz="1100" b="0" i="0" u="none" strike="noStrike" cap="none">
                          <a:solidFill>
                            <a:srgbClr val="000000"/>
                          </a:solidFill>
                          <a:latin typeface="Arial"/>
                          <a:ea typeface="Arial"/>
                          <a:cs typeface="Arial"/>
                          <a:sym typeface="Arial"/>
                        </a:rPr>
                        <a:t>・省スペースで利用可能</a:t>
                      </a:r>
                      <a:endParaRPr sz="11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chemeClr val="dk1"/>
                        </a:buClr>
                        <a:buSzPts val="1000"/>
                        <a:buFont typeface="Arial"/>
                        <a:buNone/>
                      </a:pPr>
                      <a:r>
                        <a:rPr lang="ja-JP" sz="1100" u="none" strike="noStrike" cap="none"/>
                        <a:t>WindowsPCに打刻アプリをインストールして打刻します。</a:t>
                      </a:r>
                      <a:endParaRPr sz="1100" u="none" strike="noStrike" cap="none">
                        <a:solidFill>
                          <a:srgbClr val="000000"/>
                        </a:solidFill>
                      </a:endParaRPr>
                    </a:p>
                    <a:p>
                      <a:pPr marL="0" marR="0" lvl="0" indent="0" algn="l" rtl="0">
                        <a:lnSpc>
                          <a:spcPct val="120000"/>
                        </a:lnSpc>
                        <a:spcBef>
                          <a:spcPts val="500"/>
                        </a:spcBef>
                        <a:spcAft>
                          <a:spcPts val="0"/>
                        </a:spcAft>
                        <a:buClr>
                          <a:schemeClr val="dk1"/>
                        </a:buClr>
                        <a:buSzPts val="1000"/>
                        <a:buFont typeface="Arial"/>
                        <a:buNone/>
                      </a:pPr>
                      <a:r>
                        <a:rPr lang="ja-JP" sz="1100" b="0" i="0" u="none" strike="noStrike" cap="none">
                          <a:solidFill>
                            <a:srgbClr val="000000"/>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10"/>
                        </a:rPr>
                        <a:t>ジョブカン経費精算</a:t>
                      </a:r>
                      <a:r>
                        <a:rPr lang="ja-JP" sz="1100" b="0" i="0" u="none" strike="noStrike" cap="none">
                          <a:solidFill>
                            <a:srgbClr val="000000"/>
                          </a:solidFill>
                          <a:latin typeface="Arial"/>
                          <a:ea typeface="Arial"/>
                          <a:cs typeface="Arial"/>
                          <a:sym typeface="Arial"/>
                        </a:rPr>
                        <a:t>」に交通系ICカードの支払い履歴を送信可能</a:t>
                      </a:r>
                      <a:r>
                        <a:rPr lang="ja-JP" sz="1100" u="none" strike="noStrike" cap="none">
                          <a:solidFill>
                            <a:srgbClr val="000000"/>
                          </a:solidFill>
                        </a:rPr>
                        <a:t/>
                      </a:r>
                      <a:br>
                        <a:rPr lang="ja-JP" sz="1100" u="none" strike="noStrike" cap="none">
                          <a:solidFill>
                            <a:srgbClr val="000000"/>
                          </a:solidFill>
                        </a:rPr>
                      </a:br>
                      <a:r>
                        <a:rPr lang="ja-JP" sz="1100" b="0" i="0" u="none" strike="noStrike" cap="none">
                          <a:solidFill>
                            <a:srgbClr val="000000"/>
                          </a:solidFill>
                          <a:latin typeface="Arial"/>
                          <a:ea typeface="Arial"/>
                          <a:cs typeface="Arial"/>
                          <a:sym typeface="Arial"/>
                        </a:rPr>
                        <a:t>・USBでPCと接続</a:t>
                      </a:r>
                      <a:endParaRPr sz="11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20000"/>
                        </a:lnSpc>
                        <a:spcBef>
                          <a:spcPts val="0"/>
                        </a:spcBef>
                        <a:spcAft>
                          <a:spcPts val="0"/>
                        </a:spcAft>
                        <a:buClr>
                          <a:srgbClr val="000000"/>
                        </a:buClr>
                        <a:buSzPts val="1000"/>
                        <a:buFont typeface="Arial"/>
                        <a:buNone/>
                      </a:pPr>
                      <a:r>
                        <a:rPr lang="ja-JP" sz="1100" u="none" strike="noStrike" cap="none"/>
                        <a:t>NFC対応端末（Android、iPhone）に打刻アプリをインストールし、ICカードをかざして打刻します。</a:t>
                      </a:r>
                      <a:endParaRPr sz="1100" u="none" strike="noStrike" cap="none">
                        <a:latin typeface="Arial"/>
                        <a:ea typeface="Arial"/>
                        <a:cs typeface="Arial"/>
                        <a:sym typeface="Arial"/>
                      </a:endParaRPr>
                    </a:p>
                  </a:txBody>
                  <a:tcPr marL="63500" marR="63500" marT="63500" marB="635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297" name="Google Shape;297;g36c213f590c_0_457" descr="ピットタッチ.png"/>
          <p:cNvPicPr preferRelativeResize="0"/>
          <p:nvPr/>
        </p:nvPicPr>
        <p:blipFill rotWithShape="1">
          <a:blip r:embed="rId11">
            <a:alphaModFix/>
          </a:blip>
          <a:srcRect/>
          <a:stretch/>
        </p:blipFill>
        <p:spPr>
          <a:xfrm>
            <a:off x="1679049" y="5907391"/>
            <a:ext cx="892646" cy="956982"/>
          </a:xfrm>
          <a:prstGeom prst="rect">
            <a:avLst/>
          </a:prstGeom>
          <a:noFill/>
          <a:ln>
            <a:noFill/>
          </a:ln>
        </p:spPr>
      </p:pic>
      <p:pic>
        <p:nvPicPr>
          <p:cNvPr id="298" name="Google Shape;298;g36c213f590c_0_457" descr="PC用.jpg"/>
          <p:cNvPicPr preferRelativeResize="0"/>
          <p:nvPr/>
        </p:nvPicPr>
        <p:blipFill rotWithShape="1">
          <a:blip r:embed="rId12">
            <a:alphaModFix/>
          </a:blip>
          <a:srcRect/>
          <a:stretch/>
        </p:blipFill>
        <p:spPr>
          <a:xfrm>
            <a:off x="3720200" y="5933391"/>
            <a:ext cx="718660" cy="904980"/>
          </a:xfrm>
          <a:prstGeom prst="rect">
            <a:avLst/>
          </a:prstGeom>
          <a:noFill/>
          <a:ln>
            <a:noFill/>
          </a:ln>
        </p:spPr>
      </p:pic>
      <p:sp>
        <p:nvSpPr>
          <p:cNvPr id="299" name="Google Shape;299;g36c213f590c_0_457"/>
          <p:cNvSpPr txBox="1"/>
          <p:nvPr/>
        </p:nvSpPr>
        <p:spPr>
          <a:xfrm>
            <a:off x="361950" y="4729497"/>
            <a:ext cx="6835800" cy="668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800"/>
              </a:spcAft>
              <a:buClr>
                <a:srgbClr val="000000"/>
              </a:buClr>
              <a:buSzPts val="1000"/>
              <a:buFont typeface="Arial"/>
              <a:buNone/>
            </a:pPr>
            <a:r>
              <a:rPr lang="ja-JP" sz="1100" b="0" i="0" u="none" strike="noStrike" cap="none">
                <a:solidFill>
                  <a:srgbClr val="000000"/>
                </a:solidFill>
                <a:latin typeface="Arial"/>
                <a:ea typeface="Arial"/>
                <a:cs typeface="Arial"/>
                <a:sym typeface="Arial"/>
              </a:rPr>
              <a:t>カードリーダーやNFC対応端末にICカードをかざすことで打刻します。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打刻時の画面操作が不要なのでスムーズに打刻できます。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打刻機器は、以下の3種類です。ICカードリーダーについては別途WindowsPCが必要です。</a:t>
            </a:r>
            <a:endParaRPr sz="1100" b="0" i="0" u="none" strike="noStrike" cap="none">
              <a:solidFill>
                <a:srgbClr val="000000"/>
              </a:solidFill>
              <a:latin typeface="Arial"/>
              <a:ea typeface="Arial"/>
              <a:cs typeface="Arial"/>
              <a:sym typeface="Arial"/>
            </a:endParaRPr>
          </a:p>
        </p:txBody>
      </p:sp>
      <p:sp>
        <p:nvSpPr>
          <p:cNvPr id="300" name="Google Shape;300;g36c213f590c_0_457"/>
          <p:cNvSpPr txBox="1"/>
          <p:nvPr/>
        </p:nvSpPr>
        <p:spPr>
          <a:xfrm>
            <a:off x="361950" y="1611300"/>
            <a:ext cx="6942600" cy="6681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800"/>
              </a:spcAft>
              <a:buClr>
                <a:srgbClr val="000000"/>
              </a:buClr>
              <a:buSzPts val="1000"/>
              <a:buFont typeface="Arial"/>
              <a:buNone/>
            </a:pPr>
            <a:r>
              <a:rPr lang="ja-JP" sz="1100" b="0" i="0" u="none" strike="noStrike" cap="none">
                <a:solidFill>
                  <a:srgbClr val="000000"/>
                </a:solidFill>
                <a:latin typeface="Arial"/>
                <a:ea typeface="Arial"/>
                <a:cs typeface="Arial"/>
                <a:sym typeface="Arial"/>
              </a:rPr>
              <a:t>実際に打刻(出勤や退勤の記録)をしてみましょう。</a:t>
            </a:r>
            <a:r>
              <a:rPr lang="ja-JP" sz="1500" b="0" i="0" u="none" strike="noStrike" cap="none">
                <a:solidFill>
                  <a:srgbClr val="000000"/>
                </a:solidFill>
                <a:latin typeface="Arial"/>
                <a:ea typeface="Arial"/>
                <a:cs typeface="Arial"/>
                <a:sym typeface="Arial"/>
              </a:rPr>
              <a:t/>
            </a:r>
            <a:br>
              <a:rPr lang="ja-JP" sz="15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代表的な打刻方法は「ICカード打刻」「Web打刻」「顔認証打刻」「マイページ打刻」などです。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各種打刻方法は併用してご利用いただくこともできます。</a:t>
            </a:r>
            <a:endParaRPr sz="1100" b="0" i="0" u="none" strike="noStrike" cap="none">
              <a:solidFill>
                <a:srgbClr val="000000"/>
              </a:solidFill>
              <a:latin typeface="Arial"/>
              <a:ea typeface="Arial"/>
              <a:cs typeface="Arial"/>
              <a:sym typeface="Arial"/>
            </a:endParaRPr>
          </a:p>
        </p:txBody>
      </p:sp>
      <p:sp>
        <p:nvSpPr>
          <p:cNvPr id="301" name="Google Shape;301;g36c213f590c_0_457"/>
          <p:cNvSpPr txBox="1"/>
          <p:nvPr/>
        </p:nvSpPr>
        <p:spPr>
          <a:xfrm>
            <a:off x="361950" y="2582125"/>
            <a:ext cx="2914200" cy="27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　＜ICカード打刻＞</a:t>
            </a:r>
            <a:endParaRPr sz="1200" b="0" i="0" u="none" strike="noStrike" cap="none">
              <a:solidFill>
                <a:srgbClr val="000000"/>
              </a:solidFill>
              <a:latin typeface="Arial"/>
              <a:ea typeface="Arial"/>
              <a:cs typeface="Arial"/>
              <a:sym typeface="Arial"/>
            </a:endParaRPr>
          </a:p>
        </p:txBody>
      </p:sp>
      <p:sp>
        <p:nvSpPr>
          <p:cNvPr id="302" name="Google Shape;302;g36c213f590c_0_457"/>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4"/>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308" name="Google Shape;308;p14"/>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09" name="Google Shape;309;p14"/>
          <p:cNvSpPr txBox="1"/>
          <p:nvPr/>
        </p:nvSpPr>
        <p:spPr>
          <a:xfrm>
            <a:off x="361950" y="1338275"/>
            <a:ext cx="21933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　＜指静脈認証打刻＞</a:t>
            </a:r>
            <a:endParaRPr sz="1200" b="0" i="0" u="none" strike="noStrike" cap="none">
              <a:solidFill>
                <a:srgbClr val="000000"/>
              </a:solidFill>
              <a:latin typeface="Arial"/>
              <a:ea typeface="Arial"/>
              <a:cs typeface="Arial"/>
              <a:sym typeface="Arial"/>
            </a:endParaRPr>
          </a:p>
        </p:txBody>
      </p:sp>
      <p:pic>
        <p:nvPicPr>
          <p:cNvPr id="310" name="Google Shape;310;p14"/>
          <p:cNvPicPr preferRelativeResize="0"/>
          <p:nvPr/>
        </p:nvPicPr>
        <p:blipFill rotWithShape="1">
          <a:blip r:embed="rId4">
            <a:alphaModFix/>
          </a:blip>
          <a:srcRect/>
          <a:stretch/>
        </p:blipFill>
        <p:spPr>
          <a:xfrm>
            <a:off x="2622900" y="1498705"/>
            <a:ext cx="2193300" cy="1565726"/>
          </a:xfrm>
          <a:prstGeom prst="rect">
            <a:avLst/>
          </a:prstGeom>
          <a:noFill/>
          <a:ln>
            <a:noFill/>
          </a:ln>
        </p:spPr>
      </p:pic>
      <p:sp>
        <p:nvSpPr>
          <p:cNvPr id="311" name="Google Shape;311;p14"/>
          <p:cNvSpPr txBox="1"/>
          <p:nvPr/>
        </p:nvSpPr>
        <p:spPr>
          <a:xfrm>
            <a:off x="303775" y="4319440"/>
            <a:ext cx="6942600" cy="670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専用の装置で指の静脈を読み取ってスタッフを特定し、打刻する方法です。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000" b="0" i="0" u="none" strike="noStrike" cap="none">
                <a:solidFill>
                  <a:schemeClr val="dk1"/>
                </a:solidFill>
                <a:latin typeface="Arial"/>
                <a:ea typeface="Arial"/>
                <a:cs typeface="Arial"/>
                <a:sym typeface="Arial"/>
              </a:rPr>
              <a:t>打刻時にカードなどを手元に用意する必要がないため、スムーズに打刻できます。</a:t>
            </a:r>
            <a:endParaRPr sz="10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指静脈認証機器のほかに、</a:t>
            </a:r>
            <a:r>
              <a:rPr lang="ja-JP" sz="1000" b="0" i="0" u="none" strike="noStrike" cap="none">
                <a:solidFill>
                  <a:srgbClr val="000000"/>
                </a:solidFill>
                <a:latin typeface="Arial"/>
                <a:ea typeface="Arial"/>
                <a:cs typeface="Arial"/>
                <a:sym typeface="Arial"/>
              </a:rPr>
              <a:t>WindowsPCが必要となります。</a:t>
            </a:r>
            <a:endParaRPr sz="1000" b="0" i="0" u="none" strike="noStrike" cap="none">
              <a:solidFill>
                <a:srgbClr val="000000"/>
              </a:solidFill>
              <a:latin typeface="Arial"/>
              <a:ea typeface="Arial"/>
              <a:cs typeface="Arial"/>
              <a:sym typeface="Arial"/>
            </a:endParaRPr>
          </a:p>
        </p:txBody>
      </p:sp>
      <p:sp>
        <p:nvSpPr>
          <p:cNvPr id="312" name="Google Shape;312;p14"/>
          <p:cNvSpPr txBox="1"/>
          <p:nvPr/>
        </p:nvSpPr>
        <p:spPr>
          <a:xfrm>
            <a:off x="303775" y="5043720"/>
            <a:ext cx="6942600" cy="480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打刻に使用するWindows用打刻アプリは、p.13のICカードリーダーと共通です。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ひとつのPCに指静脈認証機器とICカードリーダーを両方繋いで使用することもできます。</a:t>
            </a:r>
            <a:endParaRPr sz="1000" b="0" i="0" u="none" strike="noStrike" cap="none">
              <a:solidFill>
                <a:srgbClr val="000000"/>
              </a:solidFill>
              <a:latin typeface="Arial"/>
              <a:ea typeface="Arial"/>
              <a:cs typeface="Arial"/>
              <a:sym typeface="Arial"/>
            </a:endParaRPr>
          </a:p>
        </p:txBody>
      </p:sp>
      <p:sp>
        <p:nvSpPr>
          <p:cNvPr id="313" name="Google Shape;313;p14"/>
          <p:cNvSpPr txBox="1"/>
          <p:nvPr/>
        </p:nvSpPr>
        <p:spPr>
          <a:xfrm>
            <a:off x="361950" y="5957700"/>
            <a:ext cx="29334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100"/>
              <a:buFont typeface="Arial"/>
              <a:buNone/>
            </a:pPr>
            <a:r>
              <a:rPr lang="ja-JP" sz="1200" b="0" i="0" u="none" strike="noStrike" cap="none">
                <a:solidFill>
                  <a:schemeClr val="dk1"/>
                </a:solidFill>
                <a:latin typeface="Arial"/>
                <a:ea typeface="Arial"/>
                <a:cs typeface="Arial"/>
                <a:sym typeface="Arial"/>
              </a:rPr>
              <a:t>　＜Web打刻＞</a:t>
            </a:r>
            <a:endParaRPr sz="1200" b="0" i="0" u="none" strike="noStrike" cap="none">
              <a:solidFill>
                <a:srgbClr val="000000"/>
              </a:solidFill>
              <a:latin typeface="Arial"/>
              <a:ea typeface="Arial"/>
              <a:cs typeface="Arial"/>
              <a:sym typeface="Arial"/>
            </a:endParaRPr>
          </a:p>
        </p:txBody>
      </p:sp>
      <p:sp>
        <p:nvSpPr>
          <p:cNvPr id="314" name="Google Shape;314;p14"/>
          <p:cNvSpPr txBox="1"/>
          <p:nvPr/>
        </p:nvSpPr>
        <p:spPr>
          <a:xfrm>
            <a:off x="303775" y="8924075"/>
            <a:ext cx="6942600" cy="670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PCから管理者ページにログインして打刻画面を表示する打刻方法です。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各スタッフは画面に表示されたプルダウンから自分の名前を選択し、打刻ボタンをクリックすることで打刻します。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PC1台とネット環境があれば他に準備は要らないため、「とにかく早く打刻を開始したい」という方におすすめです。</a:t>
            </a:r>
            <a:endParaRPr sz="1000" b="0" i="0" u="none" strike="noStrike" cap="none">
              <a:solidFill>
                <a:srgbClr val="3B3838"/>
              </a:solidFill>
              <a:latin typeface="Arial"/>
              <a:ea typeface="Arial"/>
              <a:cs typeface="Arial"/>
              <a:sym typeface="Arial"/>
            </a:endParaRPr>
          </a:p>
        </p:txBody>
      </p:sp>
      <p:pic>
        <p:nvPicPr>
          <p:cNvPr id="315" name="Google Shape;315;p14" descr="https://lh6.googleusercontent.com/wfBSJ6DeaHBPtI95Qb1myEfZYbR-SXNAFpgBRmelumbztiegyn3j94jBAkWTJFyDqvGtmzeXeNpv4kygbfT-347OC1fVvsBlSSW4RQ18FEpKeQYwFfwh_53huOsOjWY53QbnwBr8"/>
          <p:cNvPicPr preferRelativeResize="0"/>
          <p:nvPr/>
        </p:nvPicPr>
        <p:blipFill rotWithShape="1">
          <a:blip r:embed="rId5">
            <a:alphaModFix/>
          </a:blip>
          <a:srcRect/>
          <a:stretch/>
        </p:blipFill>
        <p:spPr>
          <a:xfrm>
            <a:off x="2167750" y="6263125"/>
            <a:ext cx="3224176" cy="2584750"/>
          </a:xfrm>
          <a:prstGeom prst="rect">
            <a:avLst/>
          </a:prstGeom>
          <a:noFill/>
          <a:ln>
            <a:noFill/>
          </a:ln>
        </p:spPr>
      </p:pic>
      <p:graphicFrame>
        <p:nvGraphicFramePr>
          <p:cNvPr id="316" name="Google Shape;316;p14"/>
          <p:cNvGraphicFramePr/>
          <p:nvPr/>
        </p:nvGraphicFramePr>
        <p:xfrm>
          <a:off x="1352075" y="3117911"/>
          <a:ext cx="3000000" cy="3000000"/>
        </p:xfrm>
        <a:graphic>
          <a:graphicData uri="http://schemas.openxmlformats.org/drawingml/2006/table">
            <a:tbl>
              <a:tblPr firstRow="1" bandRow="1">
                <a:noFill/>
                <a:tableStyleId>{3CEBB9E2-8C0B-4B80-AE10-606D21916F49}</a:tableStyleId>
              </a:tblPr>
              <a:tblGrid>
                <a:gridCol w="998850">
                  <a:extLst>
                    <a:ext uri="{9D8B030D-6E8A-4147-A177-3AD203B41FA5}">
                      <a16:colId xmlns:a16="http://schemas.microsoft.com/office/drawing/2014/main" val="20000"/>
                    </a:ext>
                  </a:extLst>
                </a:gridCol>
                <a:gridCol w="3856675">
                  <a:extLst>
                    <a:ext uri="{9D8B030D-6E8A-4147-A177-3AD203B41FA5}">
                      <a16:colId xmlns:a16="http://schemas.microsoft.com/office/drawing/2014/main" val="20001"/>
                    </a:ext>
                  </a:extLst>
                </a:gridCol>
              </a:tblGrid>
              <a:tr h="3042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価格</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55,000円（税別）</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7375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外部機器</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WindowsPC</a:t>
                      </a:r>
                      <a:endParaRPr sz="1000" b="0" i="0" u="none" strike="noStrike" cap="none">
                        <a:solidFill>
                          <a:srgbClr val="000000"/>
                        </a:solidFill>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70100">
                <a:tc>
                  <a:txBody>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その他</a:t>
                      </a:r>
                      <a:endParaRPr sz="1000" u="none" strike="noStrike" cap="none">
                        <a:latin typeface="Arial"/>
                        <a:ea typeface="Arial"/>
                        <a:cs typeface="Arial"/>
                        <a:sym typeface="Arial"/>
                      </a:endParaRPr>
                    </a:p>
                  </a:txBody>
                  <a:tcPr marL="63500" marR="63500" marT="63500" marB="635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・指の静脈パターンを機器で読み取る「生体認証」で打刻可能</a:t>
                      </a:r>
                      <a:endParaRPr sz="100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u="none" strike="noStrike" cap="none">
                          <a:latin typeface="Arial"/>
                          <a:ea typeface="Arial"/>
                          <a:cs typeface="Arial"/>
                          <a:sym typeface="Arial"/>
                        </a:rPr>
                        <a:t>・USBとPCと接続</a:t>
                      </a:r>
                      <a:endParaRPr sz="1000" u="none" strike="noStrike" cap="none">
                        <a:latin typeface="Arial"/>
                        <a:ea typeface="Arial"/>
                        <a:cs typeface="Arial"/>
                        <a:sym typeface="Arial"/>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317" name="Google Shape;317;p14"/>
          <p:cNvSpPr txBox="1"/>
          <p:nvPr/>
        </p:nvSpPr>
        <p:spPr>
          <a:xfrm>
            <a:off x="303775" y="9639300"/>
            <a:ext cx="5248200" cy="30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詳しくは</a:t>
            </a:r>
            <a:r>
              <a:rPr lang="ja-JP" sz="1000" b="0" i="0" u="sng" strike="noStrike" cap="none">
                <a:solidFill>
                  <a:schemeClr val="hlink"/>
                </a:solidFill>
                <a:latin typeface="Arial"/>
                <a:ea typeface="Arial"/>
                <a:cs typeface="Arial"/>
                <a:sym typeface="Arial"/>
                <a:hlinkClick r:id="rId6"/>
              </a:rPr>
              <a:t>ヘルプページ</a:t>
            </a:r>
            <a:r>
              <a:rPr lang="ja-JP" sz="1000" b="0" i="0" u="none" strike="noStrike" cap="none">
                <a:solidFill>
                  <a:srgbClr val="000000"/>
                </a:solidFill>
                <a:latin typeface="Arial"/>
                <a:ea typeface="Arial"/>
                <a:cs typeface="Arial"/>
                <a:sym typeface="Arial"/>
              </a:rPr>
              <a:t>をご確認ください。</a:t>
            </a:r>
            <a:endParaRPr sz="1000" b="0" i="0" u="none" strike="noStrike" cap="none">
              <a:solidFill>
                <a:srgbClr val="000000"/>
              </a:solidFill>
              <a:latin typeface="Arial"/>
              <a:ea typeface="Arial"/>
              <a:cs typeface="Arial"/>
              <a:sym typeface="Arial"/>
            </a:endParaRPr>
          </a:p>
        </p:txBody>
      </p:sp>
      <p:sp>
        <p:nvSpPr>
          <p:cNvPr id="318" name="Google Shape;318;p14"/>
          <p:cNvSpPr txBox="1"/>
          <p:nvPr/>
        </p:nvSpPr>
        <p:spPr>
          <a:xfrm>
            <a:off x="303775" y="5577500"/>
            <a:ext cx="6942600" cy="2277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詳しくは</a:t>
            </a:r>
            <a:r>
              <a:rPr lang="ja-JP" sz="1000" b="0" i="0" u="sng" strike="noStrike" cap="none">
                <a:solidFill>
                  <a:schemeClr val="hlink"/>
                </a:solidFill>
                <a:latin typeface="Arial"/>
                <a:ea typeface="Arial"/>
                <a:cs typeface="Arial"/>
                <a:sym typeface="Arial"/>
                <a:hlinkClick r:id="rId7"/>
              </a:rPr>
              <a:t>ヘルプページ</a:t>
            </a:r>
            <a:r>
              <a:rPr lang="ja-JP" sz="1000" b="0" i="0" u="none" strike="noStrike" cap="none">
                <a:solidFill>
                  <a:srgbClr val="000000"/>
                </a:solidFill>
                <a:latin typeface="Arial"/>
                <a:ea typeface="Arial"/>
                <a:cs typeface="Arial"/>
                <a:sym typeface="Arial"/>
              </a:rPr>
              <a:t>をご確認ください。</a:t>
            </a:r>
            <a:endParaRPr sz="1000" b="0" i="0" u="none" strike="noStrike" cap="none">
              <a:solidFill>
                <a:srgbClr val="000000"/>
              </a:solidFill>
              <a:latin typeface="Arial"/>
              <a:ea typeface="Arial"/>
              <a:cs typeface="Arial"/>
              <a:sym typeface="Arial"/>
            </a:endParaRPr>
          </a:p>
        </p:txBody>
      </p:sp>
      <p:sp>
        <p:nvSpPr>
          <p:cNvPr id="319" name="Google Shape;319;p14"/>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16</a:t>
            </a:fld>
            <a:endParaRPr sz="8000">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16"/>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25" name="Google Shape;325;p16"/>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26" name="Google Shape;326;p16"/>
          <p:cNvSpPr txBox="1"/>
          <p:nvPr/>
        </p:nvSpPr>
        <p:spPr>
          <a:xfrm>
            <a:off x="379975" y="3250525"/>
            <a:ext cx="28353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rgbClr val="3B3838"/>
                </a:solidFill>
                <a:latin typeface="Arial"/>
                <a:ea typeface="Arial"/>
                <a:cs typeface="Arial"/>
                <a:sym typeface="Arial"/>
              </a:rPr>
              <a:t>PCマイページ打刻</a:t>
            </a:r>
            <a:endParaRPr sz="1200" b="0" i="0" u="none" strike="noStrike" cap="none">
              <a:solidFill>
                <a:srgbClr val="3B3838"/>
              </a:solidFill>
              <a:latin typeface="Arial"/>
              <a:ea typeface="Arial"/>
              <a:cs typeface="Arial"/>
              <a:sym typeface="Arial"/>
            </a:endParaRPr>
          </a:p>
        </p:txBody>
      </p:sp>
      <p:pic>
        <p:nvPicPr>
          <p:cNvPr id="327" name="Google Shape;327;p16" descr="https://lh3.googleusercontent.com/CBoCInOzkrbLnsZ3pgbPE-qSUjc3w3vfD-25L4d5P8ChPv8k3NPQxSYSYRXh7HbcQFCb4Pw9ZyA73Gnvt1kCmhkr9P8kEa0YuPnkf321kYXNX-mIV57LekQkQ3oScuSTYtiiHyQi"/>
          <p:cNvPicPr preferRelativeResize="0"/>
          <p:nvPr/>
        </p:nvPicPr>
        <p:blipFill rotWithShape="1">
          <a:blip r:embed="rId4">
            <a:alphaModFix/>
          </a:blip>
          <a:srcRect/>
          <a:stretch/>
        </p:blipFill>
        <p:spPr>
          <a:xfrm>
            <a:off x="2170640" y="3583574"/>
            <a:ext cx="3218352" cy="2223601"/>
          </a:xfrm>
          <a:prstGeom prst="rect">
            <a:avLst/>
          </a:prstGeom>
          <a:noFill/>
          <a:ln>
            <a:noFill/>
          </a:ln>
        </p:spPr>
      </p:pic>
      <p:sp>
        <p:nvSpPr>
          <p:cNvPr id="328" name="Google Shape;328;p16"/>
          <p:cNvSpPr txBox="1"/>
          <p:nvPr/>
        </p:nvSpPr>
        <p:spPr>
          <a:xfrm>
            <a:off x="379975" y="5834825"/>
            <a:ext cx="6817800" cy="673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PCマイページから打刻します。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PCマイページとモバイルマイページで基本的な機能は同一ですが、</a:t>
            </a:r>
            <a:r>
              <a:rPr lang="ja-JP" sz="1000" b="0" i="0" u="sng" strike="noStrike" cap="none">
                <a:solidFill>
                  <a:schemeClr val="hlink"/>
                </a:solidFill>
                <a:latin typeface="Arial"/>
                <a:ea typeface="Arial"/>
                <a:cs typeface="Arial"/>
                <a:sym typeface="Arial"/>
                <a:hlinkClick r:id="rId5"/>
              </a:rPr>
              <a:t>遅刻理由の申請機能</a:t>
            </a:r>
            <a:r>
              <a:rPr lang="ja-JP" sz="1000" b="0" i="0" u="none" strike="noStrike" cap="none">
                <a:solidFill>
                  <a:srgbClr val="000000"/>
                </a:solidFill>
                <a:latin typeface="Arial"/>
                <a:ea typeface="Arial"/>
                <a:cs typeface="Arial"/>
                <a:sym typeface="Arial"/>
              </a:rPr>
              <a:t>を利用する場合は、</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PCマイページからのみ遅延証明書を添付して申請できます。</a:t>
            </a:r>
            <a:endParaRPr sz="1000" b="0" i="0" u="none" strike="noStrike" cap="none">
              <a:solidFill>
                <a:srgbClr val="000000"/>
              </a:solidFill>
              <a:latin typeface="Arial"/>
              <a:ea typeface="Arial"/>
              <a:cs typeface="Arial"/>
              <a:sym typeface="Arial"/>
            </a:endParaRPr>
          </a:p>
        </p:txBody>
      </p:sp>
      <p:sp>
        <p:nvSpPr>
          <p:cNvPr id="329" name="Google Shape;329;p16"/>
          <p:cNvSpPr txBox="1"/>
          <p:nvPr/>
        </p:nvSpPr>
        <p:spPr>
          <a:xfrm>
            <a:off x="379975" y="8921400"/>
            <a:ext cx="6817800" cy="1158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モバイルマイページから打刻します。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モバイルマイページ打刻は、GPS機能を利用した打刻になります。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出勤・退勤打刻を行った位置情報を記録できるため、外勤がある場合におすすめです。</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また、あらかじめ地図上でエリアを設定しておくことで</a:t>
            </a:r>
            <a:br>
              <a:rPr lang="ja-JP" sz="1000" b="0" i="0" u="none" strike="noStrike" cap="none">
                <a:solidFill>
                  <a:srgbClr val="000000"/>
                </a:solidFill>
                <a:latin typeface="Arial"/>
                <a:ea typeface="Arial"/>
                <a:cs typeface="Arial"/>
                <a:sym typeface="Arial"/>
              </a:rPr>
            </a:br>
            <a:r>
              <a:rPr lang="ja-JP" sz="1000" b="0" i="0" u="none" strike="noStrike" cap="none">
                <a:solidFill>
                  <a:srgbClr val="000000"/>
                </a:solidFill>
                <a:latin typeface="Arial"/>
                <a:ea typeface="Arial"/>
                <a:cs typeface="Arial"/>
                <a:sym typeface="Arial"/>
              </a:rPr>
              <a:t>「特定エリアの内側でのみ打刻を許可する」＝「エリア外での打刻を禁止する」という設定も可能です。</a:t>
            </a:r>
            <a:endParaRPr sz="1000" b="0" i="0" u="none" strike="noStrike" cap="none">
              <a:solidFill>
                <a:srgbClr val="000000"/>
              </a:solidFill>
              <a:latin typeface="Arial"/>
              <a:ea typeface="Arial"/>
              <a:cs typeface="Arial"/>
              <a:sym typeface="Arial"/>
            </a:endParaRPr>
          </a:p>
        </p:txBody>
      </p:sp>
      <p:sp>
        <p:nvSpPr>
          <p:cNvPr id="330" name="Google Shape;330;p16"/>
          <p:cNvSpPr txBox="1"/>
          <p:nvPr/>
        </p:nvSpPr>
        <p:spPr>
          <a:xfrm>
            <a:off x="379975" y="6577050"/>
            <a:ext cx="3160500" cy="268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rgbClr val="3B3838"/>
                </a:solidFill>
                <a:latin typeface="Arial"/>
                <a:ea typeface="Arial"/>
                <a:cs typeface="Arial"/>
                <a:sym typeface="Arial"/>
              </a:rPr>
              <a:t>モバイルマイページ打刻</a:t>
            </a:r>
            <a:endParaRPr sz="1200" b="0" i="0" u="none" strike="noStrike" cap="none">
              <a:solidFill>
                <a:srgbClr val="3B3838"/>
              </a:solidFill>
              <a:latin typeface="Arial"/>
              <a:ea typeface="Arial"/>
              <a:cs typeface="Arial"/>
              <a:sym typeface="Arial"/>
            </a:endParaRPr>
          </a:p>
        </p:txBody>
      </p:sp>
      <p:pic>
        <p:nvPicPr>
          <p:cNvPr id="331" name="Google Shape;331;p16" descr="https://lh5.googleusercontent.com/UPkMpvehv4Uj0CI42ezI9MgaoNEcf8Hzd7QVG3qnfl-_sQt-UPzK2Y1RPVr8MYcH0Ao_x3ZDvPB8TVSfFIYeFQKZtSHTYzirfRtt06uL4L2kNPLs3MZ8YPatHlzrjNatRP-gPxuR"/>
          <p:cNvPicPr preferRelativeResize="0"/>
          <p:nvPr/>
        </p:nvPicPr>
        <p:blipFill rotWithShape="1">
          <a:blip r:embed="rId6">
            <a:alphaModFix/>
          </a:blip>
          <a:srcRect/>
          <a:stretch/>
        </p:blipFill>
        <p:spPr>
          <a:xfrm>
            <a:off x="1640252" y="6919982"/>
            <a:ext cx="4279170" cy="1928415"/>
          </a:xfrm>
          <a:prstGeom prst="rect">
            <a:avLst/>
          </a:prstGeom>
          <a:noFill/>
          <a:ln>
            <a:noFill/>
          </a:ln>
        </p:spPr>
      </p:pic>
      <p:sp>
        <p:nvSpPr>
          <p:cNvPr id="332" name="Google Shape;332;p16"/>
          <p:cNvSpPr txBox="1"/>
          <p:nvPr/>
        </p:nvSpPr>
        <p:spPr>
          <a:xfrm>
            <a:off x="361950" y="1316175"/>
            <a:ext cx="2927100" cy="30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　＜マイページ打刻＞</a:t>
            </a:r>
            <a:endParaRPr sz="1200" b="0" i="0" u="none" strike="noStrike" cap="none">
              <a:solidFill>
                <a:srgbClr val="000000"/>
              </a:solidFill>
              <a:latin typeface="Arial"/>
              <a:ea typeface="Arial"/>
              <a:cs typeface="Arial"/>
              <a:sym typeface="Arial"/>
            </a:endParaRPr>
          </a:p>
        </p:txBody>
      </p:sp>
      <p:sp>
        <p:nvSpPr>
          <p:cNvPr id="333" name="Google Shape;333;p16"/>
          <p:cNvSpPr txBox="1"/>
          <p:nvPr/>
        </p:nvSpPr>
        <p:spPr>
          <a:xfrm>
            <a:off x="361950" y="1633950"/>
            <a:ext cx="6835800" cy="673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スタッフが自分の端末からマイページにログインして打刻する方法です。</a:t>
            </a:r>
            <a:br>
              <a:rPr lang="ja-JP" sz="1000" b="0" i="0" u="none" strike="noStrike" cap="none">
                <a:solidFill>
                  <a:srgbClr val="000000"/>
                </a:solidFill>
                <a:latin typeface="Arial"/>
                <a:ea typeface="Arial"/>
                <a:cs typeface="Arial"/>
                <a:sym typeface="Arial"/>
              </a:rPr>
            </a:br>
            <a:r>
              <a:rPr lang="ja-JP" sz="1000" b="0" i="0" u="none" strike="noStrike" cap="none">
                <a:solidFill>
                  <a:srgbClr val="000000"/>
                </a:solidFill>
                <a:latin typeface="Arial"/>
                <a:ea typeface="Arial"/>
                <a:cs typeface="Arial"/>
                <a:sym typeface="Arial"/>
              </a:rPr>
              <a:t>個人が所持している端末があれば、準備に費用はかかりません。</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ネット環境さえあればどこでも打刻ができるため、在宅勤務での打刻も可能です。</a:t>
            </a:r>
            <a:endParaRPr sz="1000" b="0" i="0" u="none" strike="noStrike" cap="none">
              <a:solidFill>
                <a:srgbClr val="000000"/>
              </a:solidFill>
              <a:latin typeface="Arial"/>
              <a:ea typeface="Arial"/>
              <a:cs typeface="Arial"/>
              <a:sym typeface="Arial"/>
            </a:endParaRPr>
          </a:p>
        </p:txBody>
      </p:sp>
      <p:sp>
        <p:nvSpPr>
          <p:cNvPr id="334" name="Google Shape;334;p16"/>
          <p:cNvSpPr txBox="1"/>
          <p:nvPr/>
        </p:nvSpPr>
        <p:spPr>
          <a:xfrm>
            <a:off x="361950" y="2319525"/>
            <a:ext cx="6835800" cy="505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PCマイページとモバイルマイページはそれぞれログインURLが異なるため、PCからモバイルマイページにログイン</a:t>
            </a:r>
            <a:endParaRPr sz="1000" b="0"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したり、スマートフォンからPCマイページにログインしたりすることもできます。</a:t>
            </a:r>
            <a:endParaRPr sz="1000" b="0" i="0" u="none" strike="noStrike" cap="none">
              <a:solidFill>
                <a:srgbClr val="000000"/>
              </a:solidFill>
              <a:latin typeface="Arial"/>
              <a:ea typeface="Arial"/>
              <a:cs typeface="Arial"/>
              <a:sym typeface="Arial"/>
            </a:endParaRPr>
          </a:p>
        </p:txBody>
      </p:sp>
      <p:sp>
        <p:nvSpPr>
          <p:cNvPr id="335" name="Google Shape;335;p16"/>
          <p:cNvSpPr txBox="1"/>
          <p:nvPr/>
        </p:nvSpPr>
        <p:spPr>
          <a:xfrm>
            <a:off x="361950" y="2837101"/>
            <a:ext cx="6835800" cy="268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000" b="0" i="0" u="none" strike="noStrike" cap="none">
                <a:solidFill>
                  <a:srgbClr val="000000"/>
                </a:solidFill>
                <a:latin typeface="Arial"/>
                <a:ea typeface="Arial"/>
                <a:cs typeface="Arial"/>
                <a:sym typeface="Arial"/>
              </a:rPr>
              <a:t>詳しくは</a:t>
            </a:r>
            <a:r>
              <a:rPr lang="ja-JP" sz="1000" b="0" i="0" u="sng" strike="noStrike" cap="none">
                <a:solidFill>
                  <a:schemeClr val="hlink"/>
                </a:solidFill>
                <a:latin typeface="Arial"/>
                <a:ea typeface="Arial"/>
                <a:cs typeface="Arial"/>
                <a:sym typeface="Arial"/>
                <a:hlinkClick r:id="rId7"/>
              </a:rPr>
              <a:t>ヘルプページ</a:t>
            </a:r>
            <a:r>
              <a:rPr lang="ja-JP" sz="1000" b="0" i="0" u="none" strike="noStrike" cap="none">
                <a:solidFill>
                  <a:srgbClr val="000000"/>
                </a:solidFill>
                <a:latin typeface="Arial"/>
                <a:ea typeface="Arial"/>
                <a:cs typeface="Arial"/>
                <a:sym typeface="Arial"/>
              </a:rPr>
              <a:t>をご確認ください。</a:t>
            </a:r>
            <a:endParaRPr sz="1000" b="0" i="0" u="none" strike="noStrike" cap="none">
              <a:solidFill>
                <a:srgbClr val="000000"/>
              </a:solidFill>
              <a:latin typeface="Arial"/>
              <a:ea typeface="Arial"/>
              <a:cs typeface="Arial"/>
              <a:sym typeface="Arial"/>
            </a:endParaRPr>
          </a:p>
        </p:txBody>
      </p:sp>
      <p:sp>
        <p:nvSpPr>
          <p:cNvPr id="336" name="Google Shape;336;p16"/>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17</a:t>
            </a:fld>
            <a:endParaRPr sz="80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19"/>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42" name="Google Shape;342;p19"/>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43" name="Google Shape;343;p19"/>
          <p:cNvSpPr txBox="1"/>
          <p:nvPr/>
        </p:nvSpPr>
        <p:spPr>
          <a:xfrm>
            <a:off x="361950" y="9301950"/>
            <a:ext cx="6767400" cy="747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スタッフ管理→スタッフ一覧→</a:t>
            </a:r>
            <a:r>
              <a:rPr lang="ja-JP" sz="1100" b="0" i="0" u="sng" strike="noStrike" cap="none">
                <a:solidFill>
                  <a:schemeClr val="hlink"/>
                </a:solidFill>
                <a:highlight>
                  <a:schemeClr val="lt1"/>
                </a:highlight>
                <a:latin typeface="Arial"/>
                <a:ea typeface="Arial"/>
                <a:cs typeface="Arial"/>
                <a:sym typeface="Arial"/>
                <a:hlinkClick r:id="rId4"/>
              </a:rPr>
              <a:t>月次出勤簿</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スタッフごとに一か月の勤怠を確認したい場合は「月次出勤簿」をご利用ください。</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月次出勤簿には、労働日数や労働時間などの集計データも表示されます。</a:t>
            </a:r>
            <a:endParaRPr sz="1400" b="0" i="0" u="none" strike="noStrike" cap="none">
              <a:solidFill>
                <a:srgbClr val="000000"/>
              </a:solidFill>
              <a:latin typeface="Arial"/>
              <a:ea typeface="Arial"/>
              <a:cs typeface="Arial"/>
              <a:sym typeface="Arial"/>
            </a:endParaRPr>
          </a:p>
        </p:txBody>
      </p:sp>
      <p:sp>
        <p:nvSpPr>
          <p:cNvPr id="344" name="Google Shape;344;p19"/>
          <p:cNvSpPr txBox="1"/>
          <p:nvPr/>
        </p:nvSpPr>
        <p:spPr>
          <a:xfrm>
            <a:off x="361950" y="1776375"/>
            <a:ext cx="6767400" cy="747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打刻はリアルタイムに出勤簿へ反映されます。</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打刻によって記録された勤怠データを出勤簿から確認してみましょう。</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管理者ページで確認できる出勤簿には、以下の2種類があります。</a:t>
            </a:r>
            <a:endParaRPr sz="1100" b="0" i="0" u="none" strike="noStrike" cap="none">
              <a:solidFill>
                <a:schemeClr val="dk1"/>
              </a:solidFill>
              <a:highlight>
                <a:srgbClr val="FFFFFF"/>
              </a:highlight>
              <a:latin typeface="Arial"/>
              <a:ea typeface="Arial"/>
              <a:cs typeface="Arial"/>
              <a:sym typeface="Arial"/>
            </a:endParaRPr>
          </a:p>
        </p:txBody>
      </p:sp>
      <p:sp>
        <p:nvSpPr>
          <p:cNvPr id="345" name="Google Shape;345;p19"/>
          <p:cNvSpPr txBox="1">
            <a:spLocks noGrp="1"/>
          </p:cNvSpPr>
          <p:nvPr>
            <p:ph type="title"/>
          </p:nvPr>
        </p:nvSpPr>
        <p:spPr>
          <a:xfrm>
            <a:off x="361950" y="1331900"/>
            <a:ext cx="29241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出勤簿を確認する</a:t>
            </a:r>
            <a:endParaRPr/>
          </a:p>
        </p:txBody>
      </p:sp>
      <p:sp>
        <p:nvSpPr>
          <p:cNvPr id="346" name="Google Shape;346;p19"/>
          <p:cNvSpPr txBox="1"/>
          <p:nvPr/>
        </p:nvSpPr>
        <p:spPr>
          <a:xfrm>
            <a:off x="361950" y="2609850"/>
            <a:ext cx="1609800" cy="28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出勤簿（指定日）</a:t>
            </a:r>
            <a:endParaRPr sz="1400" b="1" i="0" u="none" strike="noStrike" cap="none">
              <a:solidFill>
                <a:srgbClr val="000000"/>
              </a:solidFill>
              <a:latin typeface="Calibri"/>
              <a:ea typeface="Calibri"/>
              <a:cs typeface="Calibri"/>
              <a:sym typeface="Calibri"/>
            </a:endParaRPr>
          </a:p>
        </p:txBody>
      </p:sp>
      <p:sp>
        <p:nvSpPr>
          <p:cNvPr id="347" name="Google Shape;347;p19"/>
          <p:cNvSpPr txBox="1"/>
          <p:nvPr/>
        </p:nvSpPr>
        <p:spPr>
          <a:xfrm>
            <a:off x="361950" y="6115050"/>
            <a:ext cx="1609800" cy="28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月次出勤簿</a:t>
            </a:r>
            <a:endParaRPr sz="1400" b="1" i="0" u="none" strike="noStrike" cap="none">
              <a:solidFill>
                <a:srgbClr val="000000"/>
              </a:solidFill>
              <a:latin typeface="Calibri"/>
              <a:ea typeface="Calibri"/>
              <a:cs typeface="Calibri"/>
              <a:sym typeface="Calibri"/>
            </a:endParaRPr>
          </a:p>
        </p:txBody>
      </p:sp>
      <p:sp>
        <p:nvSpPr>
          <p:cNvPr id="348" name="Google Shape;348;p19"/>
          <p:cNvSpPr txBox="1"/>
          <p:nvPr/>
        </p:nvSpPr>
        <p:spPr>
          <a:xfrm>
            <a:off x="361950" y="5205376"/>
            <a:ext cx="6767400" cy="747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出勤管理→データ出力→</a:t>
            </a:r>
            <a:r>
              <a:rPr lang="ja-JP" sz="1100" b="0" i="0" u="sng" strike="noStrike" cap="none">
                <a:solidFill>
                  <a:schemeClr val="hlink"/>
                </a:solidFill>
                <a:highlight>
                  <a:schemeClr val="lt1"/>
                </a:highlight>
                <a:latin typeface="Arial"/>
                <a:ea typeface="Arial"/>
                <a:cs typeface="Arial"/>
                <a:sym typeface="Arial"/>
                <a:hlinkClick r:id="rId5"/>
              </a:rPr>
              <a:t>出勤簿(指定日)</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日ごとに複数スタッフの勤怠を確認したい場合は「出勤簿(指定日)」をご利用ください。</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スタッフ名の横にある【月次】ボタンをクリックすると、スタッフごとの月次出勤簿が開きます。</a:t>
            </a:r>
            <a:endParaRPr sz="1100" b="0" i="0" u="none" strike="noStrike" cap="none">
              <a:solidFill>
                <a:schemeClr val="dk1"/>
              </a:solidFill>
              <a:highlight>
                <a:srgbClr val="FFFFFF"/>
              </a:highlight>
              <a:latin typeface="Arial"/>
              <a:ea typeface="Arial"/>
              <a:cs typeface="Arial"/>
              <a:sym typeface="Arial"/>
            </a:endParaRPr>
          </a:p>
        </p:txBody>
      </p:sp>
      <p:pic>
        <p:nvPicPr>
          <p:cNvPr id="349" name="Google Shape;349;p19"/>
          <p:cNvPicPr preferRelativeResize="0"/>
          <p:nvPr/>
        </p:nvPicPr>
        <p:blipFill rotWithShape="1">
          <a:blip r:embed="rId6">
            <a:alphaModFix/>
          </a:blip>
          <a:srcRect/>
          <a:stretch/>
        </p:blipFill>
        <p:spPr>
          <a:xfrm>
            <a:off x="1253975" y="3052050"/>
            <a:ext cx="5051725" cy="2000928"/>
          </a:xfrm>
          <a:prstGeom prst="rect">
            <a:avLst/>
          </a:prstGeom>
          <a:noFill/>
          <a:ln>
            <a:noFill/>
          </a:ln>
        </p:spPr>
      </p:pic>
      <p:pic>
        <p:nvPicPr>
          <p:cNvPr id="350" name="Google Shape;350;p19"/>
          <p:cNvPicPr preferRelativeResize="0"/>
          <p:nvPr/>
        </p:nvPicPr>
        <p:blipFill rotWithShape="1">
          <a:blip r:embed="rId7">
            <a:alphaModFix/>
          </a:blip>
          <a:srcRect/>
          <a:stretch/>
        </p:blipFill>
        <p:spPr>
          <a:xfrm>
            <a:off x="961155" y="6557250"/>
            <a:ext cx="5637365" cy="2592300"/>
          </a:xfrm>
          <a:prstGeom prst="rect">
            <a:avLst/>
          </a:prstGeom>
          <a:noFill/>
          <a:ln>
            <a:noFill/>
          </a:ln>
        </p:spPr>
      </p:pic>
      <p:sp>
        <p:nvSpPr>
          <p:cNvPr id="351" name="Google Shape;351;p19"/>
          <p:cNvSpPr txBox="1"/>
          <p:nvPr/>
        </p:nvSpPr>
        <p:spPr>
          <a:xfrm>
            <a:off x="2828925" y="1331900"/>
            <a:ext cx="2043300" cy="3540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8"/>
              </a:rPr>
              <a:t>ヘルプページ</a:t>
            </a:r>
            <a:r>
              <a:rPr lang="ja-JP"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352" name="Google Shape;352;p19"/>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18</a:t>
            </a:fld>
            <a:endParaRPr sz="80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g2424feb41f8_1_73"/>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358" name="Google Shape;358;g2424feb41f8_1_73"/>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59" name="Google Shape;359;g2424feb41f8_1_73"/>
          <p:cNvSpPr txBox="1"/>
          <p:nvPr/>
        </p:nvSpPr>
        <p:spPr>
          <a:xfrm>
            <a:off x="361950" y="1697725"/>
            <a:ext cx="6767400" cy="504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出勤簿を確認し、打刻に間違いがあれば修正しましょう。</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打刻の修正は、管理者が行う方法と、スタッフ自身が修正を申請する方法があります。</a:t>
            </a:r>
            <a:endParaRPr sz="1100" b="0" i="0" u="none" strike="noStrike" cap="none">
              <a:solidFill>
                <a:schemeClr val="dk1"/>
              </a:solidFill>
              <a:highlight>
                <a:srgbClr val="FFFFFF"/>
              </a:highlight>
              <a:latin typeface="Arial"/>
              <a:ea typeface="Arial"/>
              <a:cs typeface="Arial"/>
              <a:sym typeface="Arial"/>
            </a:endParaRPr>
          </a:p>
        </p:txBody>
      </p:sp>
      <p:sp>
        <p:nvSpPr>
          <p:cNvPr id="360" name="Google Shape;360;g2424feb41f8_1_73"/>
          <p:cNvSpPr txBox="1">
            <a:spLocks noGrp="1"/>
          </p:cNvSpPr>
          <p:nvPr>
            <p:ph type="title"/>
          </p:nvPr>
        </p:nvSpPr>
        <p:spPr>
          <a:xfrm>
            <a:off x="361950" y="1331900"/>
            <a:ext cx="29241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STEP3 打刻を修正する</a:t>
            </a:r>
            <a:endParaRPr/>
          </a:p>
        </p:txBody>
      </p:sp>
      <p:sp>
        <p:nvSpPr>
          <p:cNvPr id="361" name="Google Shape;361;g2424feb41f8_1_73"/>
          <p:cNvSpPr txBox="1"/>
          <p:nvPr/>
        </p:nvSpPr>
        <p:spPr>
          <a:xfrm>
            <a:off x="361950" y="2305050"/>
            <a:ext cx="22287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管理者が修正する</a:t>
            </a:r>
            <a:endParaRPr sz="1400" b="1" i="0" u="none" strike="noStrike" cap="none">
              <a:solidFill>
                <a:srgbClr val="000000"/>
              </a:solidFill>
              <a:latin typeface="Calibri"/>
              <a:ea typeface="Calibri"/>
              <a:cs typeface="Calibri"/>
              <a:sym typeface="Calibri"/>
            </a:endParaRPr>
          </a:p>
        </p:txBody>
      </p:sp>
      <p:sp>
        <p:nvSpPr>
          <p:cNvPr id="362" name="Google Shape;362;g2424feb41f8_1_73"/>
          <p:cNvSpPr txBox="1"/>
          <p:nvPr/>
        </p:nvSpPr>
        <p:spPr>
          <a:xfrm>
            <a:off x="361950" y="5497209"/>
            <a:ext cx="67674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出勤簿(指定日)もしくは月次出勤簿→</a:t>
            </a:r>
            <a:r>
              <a:rPr lang="ja-JP" sz="1100" b="0" i="0" u="sng" strike="noStrike" cap="none">
                <a:solidFill>
                  <a:schemeClr val="hlink"/>
                </a:solidFill>
                <a:highlight>
                  <a:schemeClr val="lt1"/>
                </a:highlight>
                <a:latin typeface="Arial"/>
                <a:ea typeface="Arial"/>
                <a:cs typeface="Arial"/>
                <a:sym typeface="Arial"/>
                <a:hlinkClick r:id="rId4"/>
              </a:rPr>
              <a:t>出入詳細</a:t>
            </a:r>
            <a:endParaRPr sz="1100" b="0" i="0" u="none" strike="noStrike" cap="none">
              <a:solidFill>
                <a:schemeClr val="dk1"/>
              </a:solidFill>
              <a:highlight>
                <a:srgbClr val="FFFFFF"/>
              </a:highlight>
              <a:latin typeface="Arial"/>
              <a:ea typeface="Arial"/>
              <a:cs typeface="Arial"/>
              <a:sym typeface="Arial"/>
            </a:endParaRPr>
          </a:p>
        </p:txBody>
      </p:sp>
      <p:sp>
        <p:nvSpPr>
          <p:cNvPr id="363" name="Google Shape;363;g2424feb41f8_1_73"/>
          <p:cNvSpPr txBox="1"/>
          <p:nvPr/>
        </p:nvSpPr>
        <p:spPr>
          <a:xfrm>
            <a:off x="2676525" y="1331900"/>
            <a:ext cx="2043300" cy="3540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5"/>
              </a:rPr>
              <a:t>ヘルプページ</a:t>
            </a:r>
            <a:r>
              <a:rPr lang="ja-JP"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364" name="Google Shape;364;g2424feb41f8_1_73"/>
          <p:cNvSpPr txBox="1"/>
          <p:nvPr/>
        </p:nvSpPr>
        <p:spPr>
          <a:xfrm>
            <a:off x="361950" y="5814125"/>
            <a:ext cx="67674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出勤簿の右端に表示される【詳細】ボタンから「出入詳細」画面に入ります。</a:t>
            </a:r>
            <a:endParaRPr sz="1100" b="0" i="0" u="none" strike="noStrike" cap="none">
              <a:solidFill>
                <a:schemeClr val="dk1"/>
              </a:solidFill>
              <a:highlight>
                <a:srgbClr val="FFFFFF"/>
              </a:highlight>
              <a:latin typeface="Arial"/>
              <a:ea typeface="Arial"/>
              <a:cs typeface="Arial"/>
              <a:sym typeface="Arial"/>
            </a:endParaRPr>
          </a:p>
        </p:txBody>
      </p:sp>
      <p:sp>
        <p:nvSpPr>
          <p:cNvPr id="365" name="Google Shape;365;g2424feb41f8_1_73"/>
          <p:cNvSpPr txBox="1"/>
          <p:nvPr/>
        </p:nvSpPr>
        <p:spPr>
          <a:xfrm>
            <a:off x="361950" y="2695725"/>
            <a:ext cx="6767400" cy="504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管理者は、出勤簿から「出入詳細」画面に入って打刻を修正します。</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出入詳細では、打刻を追加・削除することができます。</a:t>
            </a:r>
            <a:endParaRPr sz="1100" b="0" i="0" u="none" strike="noStrike" cap="none">
              <a:solidFill>
                <a:schemeClr val="dk1"/>
              </a:solidFill>
              <a:highlight>
                <a:srgbClr val="FFFFFF"/>
              </a:highlight>
              <a:latin typeface="Arial"/>
              <a:ea typeface="Arial"/>
              <a:cs typeface="Arial"/>
              <a:sym typeface="Arial"/>
            </a:endParaRPr>
          </a:p>
        </p:txBody>
      </p:sp>
      <p:sp>
        <p:nvSpPr>
          <p:cNvPr id="366" name="Google Shape;366;g2424feb41f8_1_73"/>
          <p:cNvSpPr txBox="1"/>
          <p:nvPr/>
        </p:nvSpPr>
        <p:spPr>
          <a:xfrm>
            <a:off x="361950" y="3305325"/>
            <a:ext cx="676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ja-JP" sz="1200" b="1" i="0" u="none" strike="noStrike" cap="none">
                <a:solidFill>
                  <a:schemeClr val="dk1"/>
                </a:solidFill>
                <a:highlight>
                  <a:srgbClr val="FFFFFF"/>
                </a:highlight>
                <a:latin typeface="Arial"/>
                <a:ea typeface="Arial"/>
                <a:cs typeface="Arial"/>
                <a:sym typeface="Arial"/>
              </a:rPr>
              <a:t>1. 打刻を修正したい日の出勤簿から出入詳細に入ります。</a:t>
            </a:r>
            <a:endParaRPr sz="1200" b="1" i="0" u="none" strike="noStrike" cap="none">
              <a:solidFill>
                <a:schemeClr val="dk1"/>
              </a:solidFill>
              <a:highlight>
                <a:srgbClr val="FFFFFF"/>
              </a:highlight>
              <a:latin typeface="Arial"/>
              <a:ea typeface="Arial"/>
              <a:cs typeface="Arial"/>
              <a:sym typeface="Arial"/>
            </a:endParaRPr>
          </a:p>
        </p:txBody>
      </p:sp>
      <p:sp>
        <p:nvSpPr>
          <p:cNvPr id="367" name="Google Shape;367;g2424feb41f8_1_73"/>
          <p:cNvSpPr txBox="1"/>
          <p:nvPr/>
        </p:nvSpPr>
        <p:spPr>
          <a:xfrm>
            <a:off x="361950" y="6238350"/>
            <a:ext cx="676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ja-JP" sz="1200" b="1" i="0" u="none" strike="noStrike" cap="none">
                <a:solidFill>
                  <a:schemeClr val="dk1"/>
                </a:solidFill>
                <a:highlight>
                  <a:srgbClr val="FFFFFF"/>
                </a:highlight>
                <a:latin typeface="Arial"/>
                <a:ea typeface="Arial"/>
                <a:cs typeface="Arial"/>
                <a:sym typeface="Arial"/>
              </a:rPr>
              <a:t>2. 打刻を追加します。</a:t>
            </a:r>
            <a:endParaRPr sz="1200" b="1" i="0" u="none" strike="noStrike" cap="none">
              <a:solidFill>
                <a:schemeClr val="dk1"/>
              </a:solidFill>
              <a:highlight>
                <a:srgbClr val="FFFFFF"/>
              </a:highlight>
              <a:latin typeface="Arial"/>
              <a:ea typeface="Arial"/>
              <a:cs typeface="Arial"/>
              <a:sym typeface="Arial"/>
            </a:endParaRPr>
          </a:p>
        </p:txBody>
      </p:sp>
      <p:pic>
        <p:nvPicPr>
          <p:cNvPr id="368" name="Google Shape;368;g2424feb41f8_1_73"/>
          <p:cNvPicPr preferRelativeResize="0"/>
          <p:nvPr/>
        </p:nvPicPr>
        <p:blipFill rotWithShape="1">
          <a:blip r:embed="rId6">
            <a:alphaModFix/>
          </a:blip>
          <a:srcRect/>
          <a:stretch/>
        </p:blipFill>
        <p:spPr>
          <a:xfrm>
            <a:off x="744988" y="3675224"/>
            <a:ext cx="6069699" cy="1741885"/>
          </a:xfrm>
          <a:prstGeom prst="rect">
            <a:avLst/>
          </a:prstGeom>
          <a:noFill/>
          <a:ln>
            <a:noFill/>
          </a:ln>
        </p:spPr>
      </p:pic>
      <p:sp>
        <p:nvSpPr>
          <p:cNvPr id="369" name="Google Shape;369;g2424feb41f8_1_73"/>
          <p:cNvSpPr txBox="1"/>
          <p:nvPr/>
        </p:nvSpPr>
        <p:spPr>
          <a:xfrm>
            <a:off x="361950" y="9499800"/>
            <a:ext cx="6767400" cy="504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出入詳細には、その日のすべての打刻が表示されます。</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打刻を追加する場合は、画面下部の「新規打刻」に時刻を入力して【打刻】ボタンをクリックします。</a:t>
            </a:r>
            <a:endParaRPr sz="1100" b="0" i="0" u="none" strike="noStrike" cap="none">
              <a:solidFill>
                <a:schemeClr val="dk1"/>
              </a:solidFill>
              <a:highlight>
                <a:srgbClr val="FFFFFF"/>
              </a:highlight>
              <a:latin typeface="Arial"/>
              <a:ea typeface="Arial"/>
              <a:cs typeface="Arial"/>
              <a:sym typeface="Arial"/>
            </a:endParaRPr>
          </a:p>
        </p:txBody>
      </p:sp>
      <p:pic>
        <p:nvPicPr>
          <p:cNvPr id="370" name="Google Shape;370;g2424feb41f8_1_73"/>
          <p:cNvPicPr preferRelativeResize="0"/>
          <p:nvPr/>
        </p:nvPicPr>
        <p:blipFill rotWithShape="1">
          <a:blip r:embed="rId7">
            <a:alphaModFix/>
          </a:blip>
          <a:srcRect/>
          <a:stretch/>
        </p:blipFill>
        <p:spPr>
          <a:xfrm>
            <a:off x="769692" y="6583050"/>
            <a:ext cx="6069708" cy="2861850"/>
          </a:xfrm>
          <a:prstGeom prst="rect">
            <a:avLst/>
          </a:prstGeom>
          <a:noFill/>
          <a:ln>
            <a:noFill/>
          </a:ln>
        </p:spPr>
      </p:pic>
      <p:sp>
        <p:nvSpPr>
          <p:cNvPr id="371" name="Google Shape;371;g2424feb41f8_1_73"/>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19</a:t>
            </a:fld>
            <a:endParaRPr sz="80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121" name="Google Shape;121;p2"/>
          <p:cNvSpPr txBox="1"/>
          <p:nvPr/>
        </p:nvSpPr>
        <p:spPr>
          <a:xfrm>
            <a:off x="361950" y="482600"/>
            <a:ext cx="6521450"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目次　</a:t>
            </a:r>
            <a:endParaRPr sz="1400" b="0" i="0" u="none" strike="noStrike" cap="none">
              <a:solidFill>
                <a:srgbClr val="000000"/>
              </a:solidFill>
              <a:latin typeface="Arial"/>
              <a:ea typeface="Arial"/>
              <a:cs typeface="Arial"/>
              <a:sym typeface="Arial"/>
            </a:endParaRPr>
          </a:p>
        </p:txBody>
      </p:sp>
      <p:grpSp>
        <p:nvGrpSpPr>
          <p:cNvPr id="122" name="Google Shape;122;p2"/>
          <p:cNvGrpSpPr/>
          <p:nvPr/>
        </p:nvGrpSpPr>
        <p:grpSpPr>
          <a:xfrm>
            <a:off x="368300" y="2738625"/>
            <a:ext cx="6811850" cy="1716886"/>
            <a:chOff x="368300" y="2674096"/>
            <a:chExt cx="6811850" cy="1716886"/>
          </a:xfrm>
        </p:grpSpPr>
        <p:sp>
          <p:nvSpPr>
            <p:cNvPr id="123" name="Google Shape;123;p2"/>
            <p:cNvSpPr txBox="1"/>
            <p:nvPr/>
          </p:nvSpPr>
          <p:spPr>
            <a:xfrm>
              <a:off x="368300" y="2674096"/>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基本設定の流れ</a:t>
              </a:r>
              <a:endParaRPr sz="1400" b="0" i="0" u="none" strike="noStrike" cap="none">
                <a:solidFill>
                  <a:schemeClr val="dk1"/>
                </a:solidFill>
                <a:latin typeface="Arial"/>
                <a:ea typeface="Arial"/>
                <a:cs typeface="Arial"/>
                <a:sym typeface="Arial"/>
              </a:endParaRPr>
            </a:p>
          </p:txBody>
        </p:sp>
        <p:sp>
          <p:nvSpPr>
            <p:cNvPr id="124" name="Google Shape;124;p2"/>
            <p:cNvSpPr txBox="1"/>
            <p:nvPr/>
          </p:nvSpPr>
          <p:spPr>
            <a:xfrm>
              <a:off x="368300" y="3070982"/>
              <a:ext cx="3486300" cy="1320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スタッフ種別の作成</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グループの作成</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STEP3 　単位時間の設定</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STEP4 　スタッフの登録</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STEP5 　就業規則に関する設定</a:t>
              </a:r>
              <a:endParaRPr sz="1200" b="0" i="0" u="none" strike="noStrike" cap="none">
                <a:solidFill>
                  <a:schemeClr val="dk1"/>
                </a:solidFill>
                <a:latin typeface="Arial"/>
                <a:ea typeface="Arial"/>
                <a:cs typeface="Arial"/>
                <a:sym typeface="Arial"/>
              </a:endParaRPr>
            </a:p>
          </p:txBody>
        </p:sp>
        <p:sp>
          <p:nvSpPr>
            <p:cNvPr id="125" name="Google Shape;125;p2"/>
            <p:cNvSpPr txBox="1"/>
            <p:nvPr/>
          </p:nvSpPr>
          <p:spPr>
            <a:xfrm>
              <a:off x="6614950" y="3070958"/>
              <a:ext cx="565200" cy="1320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P.7</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P.8</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P.9</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P.10</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P.13</a:t>
              </a:r>
              <a:endParaRPr sz="1200" b="0" i="0" u="none" strike="noStrike" cap="none">
                <a:solidFill>
                  <a:schemeClr val="dk1"/>
                </a:solidFill>
                <a:latin typeface="Arial"/>
                <a:ea typeface="Arial"/>
                <a:cs typeface="Arial"/>
                <a:sym typeface="Arial"/>
              </a:endParaRPr>
            </a:p>
          </p:txBody>
        </p:sp>
        <p:sp>
          <p:nvSpPr>
            <p:cNvPr id="126" name="Google Shape;126;p2"/>
            <p:cNvSpPr txBox="1"/>
            <p:nvPr/>
          </p:nvSpPr>
          <p:spPr>
            <a:xfrm>
              <a:off x="2932100" y="3070957"/>
              <a:ext cx="3784500" cy="1320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grpSp>
      <p:grpSp>
        <p:nvGrpSpPr>
          <p:cNvPr id="127" name="Google Shape;127;p2"/>
          <p:cNvGrpSpPr/>
          <p:nvPr/>
        </p:nvGrpSpPr>
        <p:grpSpPr>
          <a:xfrm>
            <a:off x="368300" y="4823587"/>
            <a:ext cx="6811950" cy="1462476"/>
            <a:chOff x="368300" y="4461399"/>
            <a:chExt cx="6811950" cy="1462476"/>
          </a:xfrm>
        </p:grpSpPr>
        <p:sp>
          <p:nvSpPr>
            <p:cNvPr id="128" name="Google Shape;128;p2"/>
            <p:cNvSpPr txBox="1"/>
            <p:nvPr/>
          </p:nvSpPr>
          <p:spPr>
            <a:xfrm>
              <a:off x="368300" y="4461399"/>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基本運用の流れ</a:t>
              </a:r>
              <a:endParaRPr sz="1400" b="0" i="0" u="none" strike="noStrike" cap="none">
                <a:solidFill>
                  <a:schemeClr val="dk1"/>
                </a:solidFill>
                <a:latin typeface="Arial"/>
                <a:ea typeface="Arial"/>
                <a:cs typeface="Arial"/>
                <a:sym typeface="Arial"/>
              </a:endParaRPr>
            </a:p>
          </p:txBody>
        </p:sp>
        <p:sp>
          <p:nvSpPr>
            <p:cNvPr id="129" name="Google Shape;129;p2"/>
            <p:cNvSpPr txBox="1"/>
            <p:nvPr/>
          </p:nvSpPr>
          <p:spPr>
            <a:xfrm>
              <a:off x="368300" y="4858275"/>
              <a:ext cx="3486300" cy="1065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打刻をする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出勤簿を確認する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STEP3 　打刻を修正する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STEP4 　勤怠データを出力する</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0" name="Google Shape;130;p2"/>
            <p:cNvSpPr txBox="1"/>
            <p:nvPr/>
          </p:nvSpPr>
          <p:spPr>
            <a:xfrm>
              <a:off x="6418250" y="4858275"/>
              <a:ext cx="762000" cy="10656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P.15</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P.18</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P.19</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P.21</a:t>
              </a:r>
              <a:endParaRPr sz="1200" b="0" i="0" u="none" strike="noStrike" cap="none">
                <a:solidFill>
                  <a:schemeClr val="dk1"/>
                </a:solidFill>
                <a:latin typeface="Arial"/>
                <a:ea typeface="Arial"/>
                <a:cs typeface="Arial"/>
                <a:sym typeface="Arial"/>
              </a:endParaRPr>
            </a:p>
          </p:txBody>
        </p:sp>
        <p:sp>
          <p:nvSpPr>
            <p:cNvPr id="131" name="Google Shape;131;p2"/>
            <p:cNvSpPr txBox="1"/>
            <p:nvPr/>
          </p:nvSpPr>
          <p:spPr>
            <a:xfrm>
              <a:off x="2932100" y="4858275"/>
              <a:ext cx="3784500" cy="10656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grpSp>
      <p:grpSp>
        <p:nvGrpSpPr>
          <p:cNvPr id="132" name="Google Shape;132;p2"/>
          <p:cNvGrpSpPr/>
          <p:nvPr/>
        </p:nvGrpSpPr>
        <p:grpSpPr>
          <a:xfrm>
            <a:off x="373850" y="7968467"/>
            <a:ext cx="6811975" cy="402287"/>
            <a:chOff x="368300" y="7766417"/>
            <a:chExt cx="6811975" cy="402287"/>
          </a:xfrm>
        </p:grpSpPr>
        <p:sp>
          <p:nvSpPr>
            <p:cNvPr id="133" name="Google Shape;133;p2"/>
            <p:cNvSpPr txBox="1"/>
            <p:nvPr/>
          </p:nvSpPr>
          <p:spPr>
            <a:xfrm>
              <a:off x="368300" y="7766417"/>
              <a:ext cx="65214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B3838"/>
                </a:buClr>
                <a:buSzPts val="1600"/>
                <a:buFont typeface="Arial"/>
                <a:buNone/>
              </a:pPr>
              <a:r>
                <a:rPr lang="ja-JP" sz="1600" b="0" i="0" u="none" strike="noStrike" cap="none">
                  <a:solidFill>
                    <a:schemeClr val="dk1"/>
                  </a:solidFill>
                  <a:latin typeface="Arial"/>
                  <a:ea typeface="Arial"/>
                  <a:cs typeface="Arial"/>
                  <a:sym typeface="Arial"/>
                </a:rPr>
                <a:t>おわりに</a:t>
              </a:r>
              <a:endParaRPr sz="1400" b="0" i="0" u="none" strike="noStrike" cap="none">
                <a:solidFill>
                  <a:schemeClr val="dk1"/>
                </a:solidFill>
                <a:latin typeface="Arial"/>
                <a:ea typeface="Arial"/>
                <a:cs typeface="Arial"/>
                <a:sym typeface="Arial"/>
              </a:endParaRPr>
            </a:p>
          </p:txBody>
        </p:sp>
        <p:sp>
          <p:nvSpPr>
            <p:cNvPr id="134" name="Google Shape;134;p2"/>
            <p:cNvSpPr txBox="1"/>
            <p:nvPr/>
          </p:nvSpPr>
          <p:spPr>
            <a:xfrm>
              <a:off x="6429375" y="7781704"/>
              <a:ext cx="750900" cy="387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P.26</a:t>
              </a:r>
              <a:endParaRPr sz="1400" b="0" i="0" u="none" strike="noStrike" cap="none">
                <a:solidFill>
                  <a:schemeClr val="dk1"/>
                </a:solidFill>
                <a:latin typeface="Arial"/>
                <a:ea typeface="Arial"/>
                <a:cs typeface="Arial"/>
                <a:sym typeface="Arial"/>
              </a:endParaRPr>
            </a:p>
          </p:txBody>
        </p:sp>
        <p:sp>
          <p:nvSpPr>
            <p:cNvPr id="135" name="Google Shape;135;p2"/>
            <p:cNvSpPr txBox="1"/>
            <p:nvPr/>
          </p:nvSpPr>
          <p:spPr>
            <a:xfrm>
              <a:off x="2921000" y="7779519"/>
              <a:ext cx="3784500" cy="3660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p:txBody>
        </p:sp>
      </p:grpSp>
      <p:grpSp>
        <p:nvGrpSpPr>
          <p:cNvPr id="136" name="Google Shape;136;p2"/>
          <p:cNvGrpSpPr/>
          <p:nvPr/>
        </p:nvGrpSpPr>
        <p:grpSpPr>
          <a:xfrm>
            <a:off x="368300" y="6654137"/>
            <a:ext cx="6811950" cy="946255"/>
            <a:chOff x="368300" y="6268817"/>
            <a:chExt cx="6811950" cy="946255"/>
          </a:xfrm>
        </p:grpSpPr>
        <p:sp>
          <p:nvSpPr>
            <p:cNvPr id="137" name="Google Shape;137;p2"/>
            <p:cNvSpPr txBox="1"/>
            <p:nvPr/>
          </p:nvSpPr>
          <p:spPr>
            <a:xfrm>
              <a:off x="6418250" y="6660672"/>
              <a:ext cx="762000" cy="5544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P.24</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P.25</a:t>
              </a:r>
              <a:endParaRPr sz="1200" b="0" i="0" u="none" strike="noStrike" cap="none">
                <a:solidFill>
                  <a:schemeClr val="dk1"/>
                </a:solidFill>
                <a:latin typeface="Arial"/>
                <a:ea typeface="Arial"/>
                <a:cs typeface="Arial"/>
                <a:sym typeface="Arial"/>
              </a:endParaRPr>
            </a:p>
          </p:txBody>
        </p:sp>
        <p:sp>
          <p:nvSpPr>
            <p:cNvPr id="138" name="Google Shape;138;p2"/>
            <p:cNvSpPr txBox="1"/>
            <p:nvPr/>
          </p:nvSpPr>
          <p:spPr>
            <a:xfrm>
              <a:off x="368300" y="6660672"/>
              <a:ext cx="3486300" cy="5544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マイページについて</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より詳細な設定について</a:t>
              </a:r>
              <a:endParaRPr sz="12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 name="Google Shape;139;p2"/>
            <p:cNvSpPr txBox="1"/>
            <p:nvPr/>
          </p:nvSpPr>
          <p:spPr>
            <a:xfrm>
              <a:off x="379412" y="6268817"/>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B3838"/>
                </a:buClr>
                <a:buSzPts val="1600"/>
                <a:buFont typeface="Arial"/>
                <a:buNone/>
              </a:pPr>
              <a:r>
                <a:rPr lang="ja-JP" sz="1600" b="0" i="0" u="none" strike="noStrike" cap="none">
                  <a:solidFill>
                    <a:schemeClr val="dk1"/>
                  </a:solidFill>
                  <a:latin typeface="Arial"/>
                  <a:ea typeface="Arial"/>
                  <a:cs typeface="Arial"/>
                  <a:sym typeface="Arial"/>
                </a:rPr>
                <a:t>その他</a:t>
              </a:r>
              <a:endParaRPr sz="1600" b="0" i="0" u="none" strike="noStrike" cap="none">
                <a:solidFill>
                  <a:schemeClr val="dk1"/>
                </a:solidFill>
                <a:latin typeface="Arial"/>
                <a:ea typeface="Arial"/>
                <a:cs typeface="Arial"/>
                <a:sym typeface="Arial"/>
              </a:endParaRPr>
            </a:p>
          </p:txBody>
        </p:sp>
        <p:sp>
          <p:nvSpPr>
            <p:cNvPr id="140" name="Google Shape;140;p2"/>
            <p:cNvSpPr txBox="1"/>
            <p:nvPr/>
          </p:nvSpPr>
          <p:spPr>
            <a:xfrm>
              <a:off x="2921000" y="6651547"/>
              <a:ext cx="3784500" cy="5544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p:txBody>
        </p:sp>
      </p:grpSp>
      <p:grpSp>
        <p:nvGrpSpPr>
          <p:cNvPr id="141" name="Google Shape;141;p2"/>
          <p:cNvGrpSpPr/>
          <p:nvPr/>
        </p:nvGrpSpPr>
        <p:grpSpPr>
          <a:xfrm>
            <a:off x="368300" y="1386587"/>
            <a:ext cx="6811900" cy="983964"/>
            <a:chOff x="368300" y="1386587"/>
            <a:chExt cx="6811900" cy="983964"/>
          </a:xfrm>
        </p:grpSpPr>
        <p:sp>
          <p:nvSpPr>
            <p:cNvPr id="142" name="Google Shape;142;p2"/>
            <p:cNvSpPr txBox="1"/>
            <p:nvPr/>
          </p:nvSpPr>
          <p:spPr>
            <a:xfrm>
              <a:off x="368300" y="1386587"/>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アカウント発行の流れ</a:t>
              </a:r>
              <a:endParaRPr sz="1400" b="0" i="0" u="none" strike="noStrike" cap="none">
                <a:solidFill>
                  <a:schemeClr val="dk1"/>
                </a:solidFill>
                <a:latin typeface="Arial"/>
                <a:ea typeface="Arial"/>
                <a:cs typeface="Arial"/>
                <a:sym typeface="Arial"/>
              </a:endParaRPr>
            </a:p>
          </p:txBody>
        </p:sp>
        <p:sp>
          <p:nvSpPr>
            <p:cNvPr id="143" name="Google Shape;143;p2"/>
            <p:cNvSpPr txBox="1"/>
            <p:nvPr/>
          </p:nvSpPr>
          <p:spPr>
            <a:xfrm>
              <a:off x="368300" y="1783451"/>
              <a:ext cx="3486300" cy="587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STEP1　 共通IDアカウントを発行する</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STEP2　 勤怠管理の無料トライアルを始める</a:t>
              </a:r>
              <a:endParaRPr sz="1200" b="0" i="0" u="none" strike="noStrike" cap="none">
                <a:solidFill>
                  <a:schemeClr val="dk1"/>
                </a:solidFill>
                <a:latin typeface="Arial"/>
                <a:ea typeface="Arial"/>
                <a:cs typeface="Arial"/>
                <a:sym typeface="Arial"/>
              </a:endParaRPr>
            </a:p>
          </p:txBody>
        </p:sp>
        <p:sp>
          <p:nvSpPr>
            <p:cNvPr id="144" name="Google Shape;144;p2"/>
            <p:cNvSpPr txBox="1"/>
            <p:nvPr/>
          </p:nvSpPr>
          <p:spPr>
            <a:xfrm>
              <a:off x="6716700" y="1783448"/>
              <a:ext cx="463500" cy="5871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P.4</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3B3838"/>
                </a:buClr>
                <a:buSzPts val="1200"/>
                <a:buFont typeface="Arial"/>
                <a:buNone/>
              </a:pPr>
              <a:r>
                <a:rPr lang="ja-JP" sz="1200" b="0" i="0" u="none" strike="noStrike" cap="none">
                  <a:solidFill>
                    <a:schemeClr val="dk1"/>
                  </a:solidFill>
                  <a:latin typeface="Arial"/>
                  <a:ea typeface="Arial"/>
                  <a:cs typeface="Arial"/>
                  <a:sym typeface="Arial"/>
                </a:rPr>
                <a:t>P.5</a:t>
              </a:r>
              <a:endParaRPr sz="1200" b="0" i="0" u="none" strike="noStrike" cap="none">
                <a:solidFill>
                  <a:schemeClr val="dk1"/>
                </a:solidFill>
                <a:latin typeface="Arial"/>
                <a:ea typeface="Arial"/>
                <a:cs typeface="Arial"/>
                <a:sym typeface="Arial"/>
              </a:endParaRPr>
            </a:p>
          </p:txBody>
        </p:sp>
        <p:sp>
          <p:nvSpPr>
            <p:cNvPr id="145" name="Google Shape;145;p2"/>
            <p:cNvSpPr txBox="1"/>
            <p:nvPr/>
          </p:nvSpPr>
          <p:spPr>
            <a:xfrm>
              <a:off x="2932100" y="1783448"/>
              <a:ext cx="3784500" cy="587100"/>
            </a:xfrm>
            <a:prstGeom prst="rect">
              <a:avLst/>
            </a:prstGeom>
            <a:noFill/>
            <a:ln>
              <a:noFill/>
            </a:ln>
          </p:spPr>
          <p:txBody>
            <a:bodyPr spcFirstLastPara="1" wrap="square" lIns="91425" tIns="45700" rIns="91425" bIns="45700" anchor="t" anchorCtr="0">
              <a:noAutofit/>
            </a:bodyPr>
            <a:lstStyle/>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a:t>
              </a:r>
              <a:endParaRPr sz="14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a:t>
              </a:r>
              <a:endParaRPr sz="1200" b="0" i="0" u="none" strike="noStrike" cap="none">
                <a:solidFill>
                  <a:schemeClr val="dk1"/>
                </a:solidFill>
                <a:latin typeface="Arial"/>
                <a:ea typeface="Arial"/>
                <a:cs typeface="Arial"/>
                <a:sym typeface="Arial"/>
              </a:endParaRPr>
            </a:p>
            <a:p>
              <a:pPr marL="0" marR="0" lvl="0" indent="0" algn="r" rtl="0">
                <a:lnSpc>
                  <a:spcPct val="14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grpSp>
      <p:sp>
        <p:nvSpPr>
          <p:cNvPr id="146" name="Google Shape;146;p2"/>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sz="8000">
                <a:solidFill>
                  <a:schemeClr val="lt1"/>
                </a:solidFill>
                <a:latin typeface="Arial"/>
                <a:ea typeface="Arial"/>
                <a:cs typeface="Arial"/>
                <a:sym typeface="Arial"/>
              </a:rPr>
              <a:t>2</a:t>
            </a:fld>
            <a:endParaRPr sz="80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g27c3ec4d55c_0_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377" name="Google Shape;377;g27c3ec4d55c_0_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78" name="Google Shape;378;g27c3ec4d55c_0_7"/>
          <p:cNvSpPr txBox="1"/>
          <p:nvPr/>
        </p:nvSpPr>
        <p:spPr>
          <a:xfrm>
            <a:off x="361950" y="8191192"/>
            <a:ext cx="6767400" cy="504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申請の承認者は、申請者が所属するグループを管理するグループ管理者です。</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もし存在しなければ、全権限管理者が承認者となります。</a:t>
            </a:r>
            <a:endParaRPr sz="1400" b="0" i="0" u="none" strike="noStrike" cap="none">
              <a:solidFill>
                <a:srgbClr val="000000"/>
              </a:solidFill>
              <a:latin typeface="Arial"/>
              <a:ea typeface="Arial"/>
              <a:cs typeface="Arial"/>
              <a:sym typeface="Arial"/>
            </a:endParaRPr>
          </a:p>
        </p:txBody>
      </p:sp>
      <p:sp>
        <p:nvSpPr>
          <p:cNvPr id="379" name="Google Shape;379;g27c3ec4d55c_0_7"/>
          <p:cNvSpPr txBox="1"/>
          <p:nvPr/>
        </p:nvSpPr>
        <p:spPr>
          <a:xfrm>
            <a:off x="361950" y="4667250"/>
            <a:ext cx="2819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スタッフが修正を申請する</a:t>
            </a:r>
            <a:endParaRPr sz="1400" b="1" i="0" u="none" strike="noStrike" cap="none">
              <a:solidFill>
                <a:srgbClr val="000000"/>
              </a:solidFill>
              <a:latin typeface="Calibri"/>
              <a:ea typeface="Calibri"/>
              <a:cs typeface="Calibri"/>
              <a:sym typeface="Calibri"/>
            </a:endParaRPr>
          </a:p>
        </p:txBody>
      </p:sp>
      <p:sp>
        <p:nvSpPr>
          <p:cNvPr id="380" name="Google Shape;380;g27c3ec4d55c_0_7"/>
          <p:cNvSpPr txBox="1"/>
          <p:nvPr/>
        </p:nvSpPr>
        <p:spPr>
          <a:xfrm>
            <a:off x="361950" y="7649400"/>
            <a:ext cx="6767400" cy="5040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スタッフはスタッフマイページから打刻の追加・削除・修正を申請できます。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打刻の変更は管理者が承認することで確定されます。</a:t>
            </a:r>
            <a:endParaRPr sz="1400" b="0" i="0" u="none" strike="noStrike" cap="none">
              <a:solidFill>
                <a:srgbClr val="000000"/>
              </a:solidFill>
              <a:latin typeface="Arial"/>
              <a:ea typeface="Arial"/>
              <a:cs typeface="Arial"/>
              <a:sym typeface="Arial"/>
            </a:endParaRPr>
          </a:p>
        </p:txBody>
      </p:sp>
      <p:sp>
        <p:nvSpPr>
          <p:cNvPr id="381" name="Google Shape;381;g27c3ec4d55c_0_7"/>
          <p:cNvSpPr txBox="1"/>
          <p:nvPr/>
        </p:nvSpPr>
        <p:spPr>
          <a:xfrm>
            <a:off x="361950" y="1331900"/>
            <a:ext cx="6767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ja-JP" sz="1200" b="1" i="0" u="none" strike="noStrike" cap="none">
                <a:solidFill>
                  <a:schemeClr val="dk1"/>
                </a:solidFill>
                <a:highlight>
                  <a:srgbClr val="FFFFFF"/>
                </a:highlight>
                <a:latin typeface="Arial"/>
                <a:ea typeface="Arial"/>
                <a:cs typeface="Arial"/>
                <a:sym typeface="Arial"/>
              </a:rPr>
              <a:t>3. 不要な打刻を削除します。</a:t>
            </a:r>
            <a:endParaRPr sz="1200" b="1" i="0" u="none" strike="noStrike" cap="none">
              <a:solidFill>
                <a:schemeClr val="dk1"/>
              </a:solidFill>
              <a:highlight>
                <a:srgbClr val="FFFFFF"/>
              </a:highlight>
              <a:latin typeface="Arial"/>
              <a:ea typeface="Arial"/>
              <a:cs typeface="Arial"/>
              <a:sym typeface="Arial"/>
            </a:endParaRPr>
          </a:p>
        </p:txBody>
      </p:sp>
      <p:sp>
        <p:nvSpPr>
          <p:cNvPr id="382" name="Google Shape;382;g27c3ec4d55c_0_7"/>
          <p:cNvSpPr txBox="1"/>
          <p:nvPr/>
        </p:nvSpPr>
        <p:spPr>
          <a:xfrm>
            <a:off x="361950" y="3450350"/>
            <a:ext cx="6767400" cy="7215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打刻の中に不要なものがあれば、打刻の横の【削除】ボタンで削除してください。</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1日の打刻の数が奇数になると「打刻漏れ・打刻間違い」としてエラーが発生するため、</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打刻を追加したあとは、不要な打刻が残ったままになっていないかご確認をお願いいたします。</a:t>
            </a:r>
            <a:endParaRPr sz="1100" b="0" i="0" u="none" strike="noStrike" cap="none">
              <a:solidFill>
                <a:schemeClr val="dk1"/>
              </a:solidFill>
              <a:highlight>
                <a:srgbClr val="FFFFFF"/>
              </a:highlight>
              <a:latin typeface="Arial"/>
              <a:ea typeface="Arial"/>
              <a:cs typeface="Arial"/>
              <a:sym typeface="Arial"/>
            </a:endParaRPr>
          </a:p>
        </p:txBody>
      </p:sp>
      <p:pic>
        <p:nvPicPr>
          <p:cNvPr id="383" name="Google Shape;383;g27c3ec4d55c_0_7"/>
          <p:cNvPicPr preferRelativeResize="0"/>
          <p:nvPr/>
        </p:nvPicPr>
        <p:blipFill rotWithShape="1">
          <a:blip r:embed="rId4">
            <a:alphaModFix/>
          </a:blip>
          <a:srcRect/>
          <a:stretch/>
        </p:blipFill>
        <p:spPr>
          <a:xfrm>
            <a:off x="563362" y="1712850"/>
            <a:ext cx="6432951" cy="1646350"/>
          </a:xfrm>
          <a:prstGeom prst="rect">
            <a:avLst/>
          </a:prstGeom>
          <a:noFill/>
          <a:ln>
            <a:noFill/>
          </a:ln>
        </p:spPr>
      </p:pic>
      <p:sp>
        <p:nvSpPr>
          <p:cNvPr id="384" name="Google Shape;384;g27c3ec4d55c_0_7"/>
          <p:cNvSpPr txBox="1"/>
          <p:nvPr/>
        </p:nvSpPr>
        <p:spPr>
          <a:xfrm>
            <a:off x="361950" y="4212350"/>
            <a:ext cx="67674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詳しい操作方法は</a:t>
            </a:r>
            <a:r>
              <a:rPr lang="ja-JP" sz="1100" b="0" i="0" u="sng" strike="noStrike" cap="none">
                <a:solidFill>
                  <a:schemeClr val="hlink"/>
                </a:solidFill>
                <a:highlight>
                  <a:srgbClr val="FFFFFF"/>
                </a:highlight>
                <a:latin typeface="Arial"/>
                <a:ea typeface="Arial"/>
                <a:cs typeface="Arial"/>
                <a:sym typeface="Arial"/>
                <a:hlinkClick r:id="rId5"/>
              </a:rPr>
              <a:t>ヘルプページ</a:t>
            </a:r>
            <a:r>
              <a:rPr lang="ja-JP" sz="1100" b="0" i="0" u="none" strike="noStrike" cap="none">
                <a:solidFill>
                  <a:schemeClr val="dk1"/>
                </a:solidFill>
                <a:highlight>
                  <a:srgbClr val="FFFFFF"/>
                </a:highlight>
                <a:latin typeface="Arial"/>
                <a:ea typeface="Arial"/>
                <a:cs typeface="Arial"/>
                <a:sym typeface="Arial"/>
              </a:rPr>
              <a:t>をご確認ください。</a:t>
            </a:r>
            <a:endParaRPr sz="1100" b="0" i="0" u="none" strike="noStrike" cap="none">
              <a:solidFill>
                <a:schemeClr val="dk1"/>
              </a:solidFill>
              <a:highlight>
                <a:srgbClr val="FFFFFF"/>
              </a:highlight>
              <a:latin typeface="Arial"/>
              <a:ea typeface="Arial"/>
              <a:cs typeface="Arial"/>
              <a:sym typeface="Arial"/>
            </a:endParaRPr>
          </a:p>
        </p:txBody>
      </p:sp>
      <p:sp>
        <p:nvSpPr>
          <p:cNvPr id="385" name="Google Shape;385;g27c3ec4d55c_0_7"/>
          <p:cNvSpPr txBox="1"/>
          <p:nvPr/>
        </p:nvSpPr>
        <p:spPr>
          <a:xfrm>
            <a:off x="361950" y="8732983"/>
            <a:ext cx="67674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詳しい操作方法はヘルプページをご確認ください。</a:t>
            </a:r>
            <a:endParaRPr sz="1100" b="0" i="0" u="none" strike="noStrike" cap="none">
              <a:solidFill>
                <a:schemeClr val="dk1"/>
              </a:solidFill>
              <a:highlight>
                <a:srgbClr val="FFFFFF"/>
              </a:highlight>
              <a:latin typeface="Arial"/>
              <a:ea typeface="Arial"/>
              <a:cs typeface="Arial"/>
              <a:sym typeface="Arial"/>
            </a:endParaRPr>
          </a:p>
        </p:txBody>
      </p:sp>
      <p:sp>
        <p:nvSpPr>
          <p:cNvPr id="386" name="Google Shape;386;g27c3ec4d55c_0_7"/>
          <p:cNvSpPr txBox="1"/>
          <p:nvPr/>
        </p:nvSpPr>
        <p:spPr>
          <a:xfrm>
            <a:off x="361950" y="9060575"/>
            <a:ext cx="6767400" cy="8550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highlight>
                  <a:srgbClr val="FFFFFF"/>
                </a:highlight>
                <a:latin typeface="Arial"/>
                <a:ea typeface="Arial"/>
                <a:cs typeface="Arial"/>
                <a:sym typeface="Arial"/>
                <a:hlinkClick r:id="rId6"/>
              </a:rPr>
              <a:t>PCマイページから申請する</a:t>
            </a:r>
            <a:endParaRPr sz="1100" b="0" i="0" u="none" strike="noStrike" cap="none">
              <a:solidFill>
                <a:schemeClr val="dk1"/>
              </a:solidFill>
              <a:highlight>
                <a:srgbClr val="FFFFFF"/>
              </a:highlight>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highlight>
                  <a:srgbClr val="FFFFFF"/>
                </a:highlight>
                <a:latin typeface="Arial"/>
                <a:ea typeface="Arial"/>
                <a:cs typeface="Arial"/>
                <a:sym typeface="Arial"/>
                <a:hlinkClick r:id="rId7"/>
              </a:rPr>
              <a:t>モバイルマイページから申請する</a:t>
            </a:r>
            <a:endParaRPr sz="1100" b="0" i="0" u="none" strike="noStrike" cap="none">
              <a:solidFill>
                <a:schemeClr val="dk1"/>
              </a:solidFill>
              <a:highlight>
                <a:srgbClr val="FFFFFF"/>
              </a:highlight>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highlight>
                  <a:srgbClr val="FFFFFF"/>
                </a:highlight>
                <a:latin typeface="Arial"/>
                <a:ea typeface="Arial"/>
                <a:cs typeface="Arial"/>
                <a:sym typeface="Arial"/>
                <a:hlinkClick r:id="rId8"/>
              </a:rPr>
              <a:t>承認方法</a:t>
            </a:r>
            <a:endParaRPr sz="1100" b="0" i="0" u="none" strike="noStrike" cap="none">
              <a:solidFill>
                <a:schemeClr val="dk1"/>
              </a:solidFill>
              <a:highlight>
                <a:srgbClr val="FFFFFF"/>
              </a:highlight>
              <a:latin typeface="Arial"/>
              <a:ea typeface="Arial"/>
              <a:cs typeface="Arial"/>
              <a:sym typeface="Arial"/>
            </a:endParaRPr>
          </a:p>
        </p:txBody>
      </p:sp>
      <p:pic>
        <p:nvPicPr>
          <p:cNvPr id="387" name="Google Shape;387;g27c3ec4d55c_0_7"/>
          <p:cNvPicPr preferRelativeResize="0"/>
          <p:nvPr/>
        </p:nvPicPr>
        <p:blipFill rotWithShape="1">
          <a:blip r:embed="rId9">
            <a:alphaModFix/>
          </a:blip>
          <a:srcRect/>
          <a:stretch/>
        </p:blipFill>
        <p:spPr>
          <a:xfrm>
            <a:off x="766725" y="5340265"/>
            <a:ext cx="5726100" cy="2220221"/>
          </a:xfrm>
          <a:prstGeom prst="rect">
            <a:avLst/>
          </a:prstGeom>
          <a:noFill/>
          <a:ln>
            <a:noFill/>
          </a:ln>
        </p:spPr>
      </p:pic>
      <p:sp>
        <p:nvSpPr>
          <p:cNvPr id="388" name="Google Shape;388;g27c3ec4d55c_0_7"/>
          <p:cNvSpPr txBox="1"/>
          <p:nvPr/>
        </p:nvSpPr>
        <p:spPr>
          <a:xfrm>
            <a:off x="766725" y="5070538"/>
            <a:ext cx="3415200" cy="2898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・PCマイページ画像</a:t>
            </a:r>
            <a:endParaRPr sz="1100" b="0" i="0" u="none" strike="noStrike" cap="none">
              <a:solidFill>
                <a:schemeClr val="dk1"/>
              </a:solidFill>
              <a:highlight>
                <a:srgbClr val="FFFFFF"/>
              </a:highlight>
              <a:latin typeface="Arial"/>
              <a:ea typeface="Arial"/>
              <a:cs typeface="Arial"/>
              <a:sym typeface="Arial"/>
            </a:endParaRPr>
          </a:p>
        </p:txBody>
      </p:sp>
      <p:sp>
        <p:nvSpPr>
          <p:cNvPr id="389" name="Google Shape;389;g27c3ec4d55c_0_7"/>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20</a:t>
            </a:fld>
            <a:endParaRPr sz="80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0"/>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395" name="Google Shape;395;p20"/>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396" name="Google Shape;396;p20"/>
          <p:cNvSpPr txBox="1"/>
          <p:nvPr/>
        </p:nvSpPr>
        <p:spPr>
          <a:xfrm>
            <a:off x="5910470" y="212725"/>
            <a:ext cx="1649242" cy="9858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8000"/>
              <a:buFont typeface="Arial"/>
              <a:buNone/>
            </a:pPr>
            <a:r>
              <a:rPr lang="ja-JP" sz="8000" b="0" i="0" u="none" strike="noStrike" cap="none">
                <a:solidFill>
                  <a:schemeClr val="lt1"/>
                </a:solidFill>
                <a:latin typeface="Arial"/>
                <a:ea typeface="Arial"/>
                <a:cs typeface="Arial"/>
                <a:sym typeface="Arial"/>
              </a:rPr>
              <a:t>20</a:t>
            </a:r>
            <a:endParaRPr sz="1400" b="0" i="0" u="none" strike="noStrike" cap="none">
              <a:solidFill>
                <a:srgbClr val="000000"/>
              </a:solidFill>
              <a:latin typeface="Arial"/>
              <a:ea typeface="Arial"/>
              <a:cs typeface="Arial"/>
              <a:sym typeface="Arial"/>
            </a:endParaRPr>
          </a:p>
        </p:txBody>
      </p:sp>
      <p:pic>
        <p:nvPicPr>
          <p:cNvPr id="397" name="Google Shape;397;p20"/>
          <p:cNvPicPr preferRelativeResize="0">
            <a:picLocks noGrp="1"/>
          </p:cNvPicPr>
          <p:nvPr>
            <p:ph type="body" idx="1"/>
          </p:nvPr>
        </p:nvPicPr>
        <p:blipFill rotWithShape="1">
          <a:blip r:embed="rId3">
            <a:alphaModFix/>
          </a:blip>
          <a:srcRect/>
          <a:stretch/>
        </p:blipFill>
        <p:spPr>
          <a:xfrm>
            <a:off x="13" y="0"/>
            <a:ext cx="7559700" cy="966900"/>
          </a:xfrm>
          <a:prstGeom prst="rect">
            <a:avLst/>
          </a:prstGeom>
          <a:noFill/>
          <a:ln>
            <a:noFill/>
          </a:ln>
        </p:spPr>
      </p:pic>
      <p:sp>
        <p:nvSpPr>
          <p:cNvPr id="398" name="Google Shape;398;p20"/>
          <p:cNvSpPr txBox="1"/>
          <p:nvPr/>
        </p:nvSpPr>
        <p:spPr>
          <a:xfrm>
            <a:off x="361950" y="1804775"/>
            <a:ext cx="6767400" cy="13380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勤怠データを集計・出力する機能には、「勤務データダウンロード」と「出勤簿一括ダウンロード」の</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2種類があります。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1000"/>
              </a:spcBef>
              <a:spcAft>
                <a:spcPts val="100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主な用途として、給与計算ソフトなどにデータを取り込む場合は勤務データダウンロード、</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1か月の基本的な勤怠データをスタッフ1人分ずつ確認したい場合は出勤簿一括ダウンロードを</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おすすめします。</a:t>
            </a:r>
            <a:endParaRPr sz="1100" b="0" i="0" u="none" strike="noStrike" cap="none">
              <a:solidFill>
                <a:schemeClr val="dk1"/>
              </a:solidFill>
              <a:highlight>
                <a:schemeClr val="lt1"/>
              </a:highlight>
              <a:latin typeface="Arial"/>
              <a:ea typeface="Arial"/>
              <a:cs typeface="Arial"/>
              <a:sym typeface="Arial"/>
            </a:endParaRPr>
          </a:p>
        </p:txBody>
      </p:sp>
      <p:sp>
        <p:nvSpPr>
          <p:cNvPr id="399" name="Google Shape;399;p20"/>
          <p:cNvSpPr txBox="1">
            <a:spLocks noGrp="1"/>
          </p:cNvSpPr>
          <p:nvPr>
            <p:ph type="title"/>
          </p:nvPr>
        </p:nvSpPr>
        <p:spPr>
          <a:xfrm>
            <a:off x="361950" y="1331888"/>
            <a:ext cx="32766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STEP4 勤怠データを出力する</a:t>
            </a:r>
            <a:endParaRPr sz="1600">
              <a:latin typeface="Arial"/>
              <a:ea typeface="Arial"/>
              <a:cs typeface="Arial"/>
              <a:sym typeface="Arial"/>
            </a:endParaRPr>
          </a:p>
        </p:txBody>
      </p:sp>
      <p:sp>
        <p:nvSpPr>
          <p:cNvPr id="400" name="Google Shape;400;p20"/>
          <p:cNvSpPr txBox="1"/>
          <p:nvPr/>
        </p:nvSpPr>
        <p:spPr>
          <a:xfrm>
            <a:off x="361950" y="3205620"/>
            <a:ext cx="38862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勤務データダウンロード</a:t>
            </a:r>
            <a:endParaRPr sz="1400" b="1" i="0" u="none" strike="noStrike" cap="none">
              <a:solidFill>
                <a:srgbClr val="000000"/>
              </a:solidFill>
              <a:latin typeface="Calibri"/>
              <a:ea typeface="Calibri"/>
              <a:cs typeface="Calibri"/>
              <a:sym typeface="Calibri"/>
            </a:endParaRPr>
          </a:p>
        </p:txBody>
      </p:sp>
      <p:sp>
        <p:nvSpPr>
          <p:cNvPr id="401" name="Google Shape;401;p2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02" name="Google Shape;402;p20"/>
          <p:cNvSpPr txBox="1"/>
          <p:nvPr/>
        </p:nvSpPr>
        <p:spPr>
          <a:xfrm>
            <a:off x="361950" y="7134060"/>
            <a:ext cx="6835800" cy="15588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出勤管理→データ出力→</a:t>
            </a:r>
            <a:r>
              <a:rPr lang="ja-JP" sz="1100" b="0" i="0" u="sng" strike="noStrike" cap="none">
                <a:solidFill>
                  <a:schemeClr val="hlink"/>
                </a:solidFill>
                <a:highlight>
                  <a:schemeClr val="lt1"/>
                </a:highlight>
                <a:latin typeface="Arial"/>
                <a:ea typeface="Arial"/>
                <a:cs typeface="Arial"/>
                <a:sym typeface="Arial"/>
                <a:hlinkClick r:id="rId4"/>
              </a:rPr>
              <a:t>勤務データダウンロード</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1000"/>
              </a:spcBef>
              <a:spcAft>
                <a:spcPts val="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出力するファイル形式は、CSV・Excelから選択可能です。</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勤務データダウンロードでは、労働時間、残業時間、休暇時間などの勤怠データを集計・出力します。</a:t>
            </a:r>
            <a:br>
              <a:rPr lang="ja-JP" sz="1100" b="0" i="0" u="none" strike="noStrike" cap="none">
                <a:solidFill>
                  <a:schemeClr val="dk1"/>
                </a:solidFill>
                <a:highlight>
                  <a:schemeClr val="lt1"/>
                </a:highlight>
                <a:latin typeface="Arial"/>
                <a:ea typeface="Arial"/>
                <a:cs typeface="Arial"/>
                <a:sym typeface="Arial"/>
              </a:rPr>
            </a:br>
            <a:r>
              <a:rPr lang="ja-JP" sz="1100" b="0" i="0" u="none" strike="noStrike" cap="none">
                <a:solidFill>
                  <a:schemeClr val="dk1"/>
                </a:solidFill>
                <a:highlight>
                  <a:schemeClr val="lt1"/>
                </a:highlight>
                <a:latin typeface="Arial"/>
                <a:ea typeface="Arial"/>
                <a:cs typeface="Arial"/>
                <a:sym typeface="Arial"/>
              </a:rPr>
              <a:t>集計項目は、フォーマットを編集することで自由に選択できます。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1000"/>
              </a:spcBef>
              <a:spcAft>
                <a:spcPts val="1000"/>
              </a:spcAft>
              <a:buClr>
                <a:schemeClr val="dk1"/>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詳しい使い方は</a:t>
            </a:r>
            <a:r>
              <a:rPr lang="ja-JP" sz="1100" b="0" i="0" u="sng" strike="noStrike" cap="none">
                <a:solidFill>
                  <a:schemeClr val="hlink"/>
                </a:solidFill>
                <a:highlight>
                  <a:schemeClr val="lt1"/>
                </a:highlight>
                <a:latin typeface="Arial"/>
                <a:ea typeface="Arial"/>
                <a:cs typeface="Arial"/>
                <a:sym typeface="Arial"/>
                <a:hlinkClick r:id="rId4"/>
              </a:rPr>
              <a:t>ヘルプページ</a:t>
            </a:r>
            <a:r>
              <a:rPr lang="ja-JP" sz="1100" b="0" i="0" u="none" strike="noStrike" cap="none">
                <a:solidFill>
                  <a:schemeClr val="dk1"/>
                </a:solidFill>
                <a:highlight>
                  <a:schemeClr val="lt1"/>
                </a:highlight>
                <a:latin typeface="Arial"/>
                <a:ea typeface="Arial"/>
                <a:cs typeface="Arial"/>
                <a:sym typeface="Arial"/>
              </a:rPr>
              <a:t>をご確認ください。</a:t>
            </a:r>
            <a:endParaRPr sz="1100" b="0" i="0" u="none" strike="noStrike" cap="none">
              <a:solidFill>
                <a:schemeClr val="dk1"/>
              </a:solidFill>
              <a:highlight>
                <a:schemeClr val="lt1"/>
              </a:highlight>
              <a:latin typeface="Arial"/>
              <a:ea typeface="Arial"/>
              <a:cs typeface="Arial"/>
              <a:sym typeface="Arial"/>
            </a:endParaRPr>
          </a:p>
        </p:txBody>
      </p:sp>
      <p:pic>
        <p:nvPicPr>
          <p:cNvPr id="403" name="Google Shape;403;p20"/>
          <p:cNvPicPr preferRelativeResize="0"/>
          <p:nvPr/>
        </p:nvPicPr>
        <p:blipFill rotWithShape="1">
          <a:blip r:embed="rId5">
            <a:alphaModFix/>
          </a:blip>
          <a:srcRect/>
          <a:stretch/>
        </p:blipFill>
        <p:spPr>
          <a:xfrm>
            <a:off x="1097163" y="3622465"/>
            <a:ext cx="5365349" cy="3448749"/>
          </a:xfrm>
          <a:prstGeom prst="rect">
            <a:avLst/>
          </a:prstGeom>
          <a:noFill/>
          <a:ln>
            <a:noFill/>
          </a:ln>
        </p:spPr>
      </p:pic>
      <p:pic>
        <p:nvPicPr>
          <p:cNvPr id="404" name="Google Shape;404;p20"/>
          <p:cNvPicPr preferRelativeResize="0"/>
          <p:nvPr/>
        </p:nvPicPr>
        <p:blipFill rotWithShape="1">
          <a:blip r:embed="rId6">
            <a:alphaModFix/>
          </a:blip>
          <a:srcRect/>
          <a:stretch/>
        </p:blipFill>
        <p:spPr>
          <a:xfrm>
            <a:off x="519138" y="9075650"/>
            <a:ext cx="6521400" cy="785705"/>
          </a:xfrm>
          <a:prstGeom prst="rect">
            <a:avLst/>
          </a:prstGeom>
          <a:noFill/>
          <a:ln>
            <a:noFill/>
          </a:ln>
        </p:spPr>
      </p:pic>
      <p:sp>
        <p:nvSpPr>
          <p:cNvPr id="405" name="Google Shape;405;p20"/>
          <p:cNvSpPr txBox="1"/>
          <p:nvPr/>
        </p:nvSpPr>
        <p:spPr>
          <a:xfrm>
            <a:off x="361950" y="8755705"/>
            <a:ext cx="1838400" cy="25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・出力データの一例</a:t>
            </a:r>
            <a:endParaRPr sz="1100" b="0" i="0" u="none" strike="noStrike" cap="none">
              <a:solidFill>
                <a:srgbClr val="000000"/>
              </a:solidFill>
              <a:latin typeface="Arial"/>
              <a:ea typeface="Arial"/>
              <a:cs typeface="Arial"/>
              <a:sym typeface="Arial"/>
            </a:endParaRPr>
          </a:p>
        </p:txBody>
      </p:sp>
      <p:sp>
        <p:nvSpPr>
          <p:cNvPr id="406" name="Google Shape;406;p20"/>
          <p:cNvSpPr txBox="1"/>
          <p:nvPr/>
        </p:nvSpPr>
        <p:spPr>
          <a:xfrm>
            <a:off x="3286125" y="1331888"/>
            <a:ext cx="2043300" cy="354000"/>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7"/>
              </a:rPr>
              <a:t>ヘルプページ</a:t>
            </a:r>
            <a:r>
              <a:rPr lang="ja-JP" sz="1100" b="0" i="0" u="none" strike="noStrike" cap="none">
                <a:solidFill>
                  <a:srgbClr val="000000"/>
                </a:solidFill>
                <a:latin typeface="Arial"/>
                <a:ea typeface="Arial"/>
                <a:cs typeface="Arial"/>
                <a:sym typeface="Arial"/>
              </a:rPr>
              <a:t>）</a:t>
            </a:r>
            <a:endParaRPr sz="1100" b="0" i="0" u="none" strike="noStrike" cap="none">
              <a:solidFill>
                <a:srgbClr val="000000"/>
              </a:solidFill>
              <a:latin typeface="Arial"/>
              <a:ea typeface="Arial"/>
              <a:cs typeface="Arial"/>
              <a:sym typeface="Arial"/>
            </a:endParaRPr>
          </a:p>
        </p:txBody>
      </p:sp>
      <p:sp>
        <p:nvSpPr>
          <p:cNvPr id="407" name="Google Shape;407;p20"/>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21</a:t>
            </a:fld>
            <a:endParaRPr sz="80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21"/>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13" name="Google Shape;413;p21"/>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基本運用の流れ</a:t>
            </a:r>
            <a:endParaRPr sz="1400" b="0" i="0" u="none" strike="noStrike" cap="none">
              <a:solidFill>
                <a:srgbClr val="000000"/>
              </a:solidFill>
              <a:latin typeface="Arial"/>
              <a:ea typeface="Arial"/>
              <a:cs typeface="Arial"/>
              <a:sym typeface="Arial"/>
            </a:endParaRPr>
          </a:p>
        </p:txBody>
      </p:sp>
      <p:sp>
        <p:nvSpPr>
          <p:cNvPr id="414" name="Google Shape;414;p21"/>
          <p:cNvSpPr txBox="1"/>
          <p:nvPr/>
        </p:nvSpPr>
        <p:spPr>
          <a:xfrm>
            <a:off x="361950" y="1331900"/>
            <a:ext cx="3219600" cy="35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Calibri"/>
                <a:ea typeface="Calibri"/>
                <a:cs typeface="Calibri"/>
                <a:sym typeface="Calibri"/>
              </a:rPr>
              <a:t>出勤簿一括ダウンロード</a:t>
            </a:r>
            <a:endParaRPr sz="1400" b="1" i="0" u="none" strike="noStrike" cap="none">
              <a:solidFill>
                <a:srgbClr val="000000"/>
              </a:solidFill>
              <a:latin typeface="Calibri"/>
              <a:ea typeface="Calibri"/>
              <a:cs typeface="Calibri"/>
              <a:sym typeface="Calibri"/>
            </a:endParaRPr>
          </a:p>
        </p:txBody>
      </p:sp>
      <p:sp>
        <p:nvSpPr>
          <p:cNvPr id="415" name="Google Shape;415;p21"/>
          <p:cNvSpPr txBox="1"/>
          <p:nvPr/>
        </p:nvSpPr>
        <p:spPr>
          <a:xfrm>
            <a:off x="361950" y="4998690"/>
            <a:ext cx="6521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出勤管理→データ出力→</a:t>
            </a:r>
            <a:r>
              <a:rPr lang="ja-JP" sz="1100" b="0" i="0" u="sng" strike="noStrike" cap="none">
                <a:solidFill>
                  <a:schemeClr val="hlink"/>
                </a:solidFill>
                <a:highlight>
                  <a:schemeClr val="lt1"/>
                </a:highlight>
                <a:latin typeface="Arial"/>
                <a:ea typeface="Arial"/>
                <a:cs typeface="Arial"/>
                <a:sym typeface="Arial"/>
                <a:hlinkClick r:id="rId4"/>
              </a:rPr>
              <a:t>出勤簿一括ダウンロード</a:t>
            </a:r>
            <a:endParaRPr sz="1100" b="0" i="0" u="none" strike="noStrike" cap="none">
              <a:solidFill>
                <a:schemeClr val="dk1"/>
              </a:solidFill>
              <a:highlight>
                <a:schemeClr val="lt1"/>
              </a:highlight>
              <a:latin typeface="Arial"/>
              <a:ea typeface="Arial"/>
              <a:cs typeface="Arial"/>
              <a:sym typeface="Arial"/>
            </a:endParaRPr>
          </a:p>
        </p:txBody>
      </p:sp>
      <p:sp>
        <p:nvSpPr>
          <p:cNvPr id="416" name="Google Shape;416;p21"/>
          <p:cNvSpPr txBox="1"/>
          <p:nvPr/>
        </p:nvSpPr>
        <p:spPr>
          <a:xfrm>
            <a:off x="361950" y="5348350"/>
            <a:ext cx="6835800" cy="13023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出力するファイル形式は、Excel・PDFから選択可能です。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出勤簿一括ダウンロードでは、1シートにつきスタッフ1人分のデータを出力します。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集計項目の種類は勤務データダウンロードより少ないですが、データの確認がしやすいデザインになっています。</a:t>
            </a:r>
            <a:endParaRPr sz="1100" b="0" i="0" u="none" strike="noStrike" cap="none">
              <a:solidFill>
                <a:schemeClr val="dk1"/>
              </a:solidFill>
              <a:highlight>
                <a:schemeClr val="lt1"/>
              </a:highlight>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集計項目は、フォーマットを編集することで自由に選択できます。</a:t>
            </a:r>
            <a:endParaRPr sz="1100" b="0" i="0" u="none" strike="noStrike" cap="none">
              <a:solidFill>
                <a:schemeClr val="dk1"/>
              </a:solidFill>
              <a:highlight>
                <a:schemeClr val="lt1"/>
              </a:highlight>
              <a:latin typeface="Arial"/>
              <a:ea typeface="Arial"/>
              <a:cs typeface="Arial"/>
              <a:sym typeface="Arial"/>
            </a:endParaRPr>
          </a:p>
        </p:txBody>
      </p:sp>
      <p:sp>
        <p:nvSpPr>
          <p:cNvPr id="417" name="Google Shape;417;p21"/>
          <p:cNvSpPr txBox="1"/>
          <p:nvPr/>
        </p:nvSpPr>
        <p:spPr>
          <a:xfrm>
            <a:off x="361950" y="6995975"/>
            <a:ext cx="3038400" cy="29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rgbClr val="000000"/>
                </a:solidFill>
                <a:latin typeface="Arial"/>
                <a:ea typeface="Arial"/>
                <a:cs typeface="Arial"/>
                <a:sym typeface="Arial"/>
              </a:rPr>
              <a:t>・出力データの一例（Excel）</a:t>
            </a:r>
            <a:endParaRPr sz="1100" b="0" i="0" u="none" strike="noStrike" cap="none">
              <a:solidFill>
                <a:srgbClr val="000000"/>
              </a:solidFill>
              <a:latin typeface="Arial"/>
              <a:ea typeface="Arial"/>
              <a:cs typeface="Arial"/>
              <a:sym typeface="Arial"/>
            </a:endParaRPr>
          </a:p>
        </p:txBody>
      </p:sp>
      <p:pic>
        <p:nvPicPr>
          <p:cNvPr id="418" name="Google Shape;418;p21"/>
          <p:cNvPicPr preferRelativeResize="0"/>
          <p:nvPr/>
        </p:nvPicPr>
        <p:blipFill rotWithShape="1">
          <a:blip r:embed="rId5">
            <a:alphaModFix/>
          </a:blip>
          <a:srcRect/>
          <a:stretch/>
        </p:blipFill>
        <p:spPr>
          <a:xfrm>
            <a:off x="949878" y="1721916"/>
            <a:ext cx="5659920" cy="3281113"/>
          </a:xfrm>
          <a:prstGeom prst="rect">
            <a:avLst/>
          </a:prstGeom>
          <a:noFill/>
          <a:ln>
            <a:noFill/>
          </a:ln>
        </p:spPr>
      </p:pic>
      <p:pic>
        <p:nvPicPr>
          <p:cNvPr id="419" name="Google Shape;419;p21"/>
          <p:cNvPicPr preferRelativeResize="0"/>
          <p:nvPr/>
        </p:nvPicPr>
        <p:blipFill rotWithShape="1">
          <a:blip r:embed="rId6">
            <a:alphaModFix/>
          </a:blip>
          <a:srcRect/>
          <a:stretch/>
        </p:blipFill>
        <p:spPr>
          <a:xfrm>
            <a:off x="396125" y="7329275"/>
            <a:ext cx="6767438" cy="1803993"/>
          </a:xfrm>
          <a:prstGeom prst="rect">
            <a:avLst/>
          </a:prstGeom>
          <a:noFill/>
          <a:ln>
            <a:noFill/>
          </a:ln>
        </p:spPr>
      </p:pic>
      <p:sp>
        <p:nvSpPr>
          <p:cNvPr id="420" name="Google Shape;420;p21"/>
          <p:cNvSpPr txBox="1"/>
          <p:nvPr/>
        </p:nvSpPr>
        <p:spPr>
          <a:xfrm>
            <a:off x="361950" y="6646313"/>
            <a:ext cx="6767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highlight>
                  <a:schemeClr val="lt1"/>
                </a:highlight>
                <a:latin typeface="Arial"/>
                <a:ea typeface="Arial"/>
                <a:cs typeface="Arial"/>
                <a:sym typeface="Arial"/>
              </a:rPr>
              <a:t>詳しい使い方は</a:t>
            </a:r>
            <a:r>
              <a:rPr lang="ja-JP" sz="1100" b="0" i="0" u="sng" strike="noStrike" cap="none">
                <a:solidFill>
                  <a:schemeClr val="hlink"/>
                </a:solidFill>
                <a:highlight>
                  <a:schemeClr val="lt1"/>
                </a:highlight>
                <a:latin typeface="Arial"/>
                <a:ea typeface="Arial"/>
                <a:cs typeface="Arial"/>
                <a:sym typeface="Arial"/>
                <a:hlinkClick r:id="rId4"/>
              </a:rPr>
              <a:t>ヘルプページ</a:t>
            </a:r>
            <a:r>
              <a:rPr lang="ja-JP" sz="1100" b="0" i="0" u="none" strike="noStrike" cap="none">
                <a:solidFill>
                  <a:schemeClr val="dk1"/>
                </a:solidFill>
                <a:highlight>
                  <a:schemeClr val="lt1"/>
                </a:highlight>
                <a:latin typeface="Arial"/>
                <a:ea typeface="Arial"/>
                <a:cs typeface="Arial"/>
                <a:sym typeface="Arial"/>
              </a:rPr>
              <a:t>をご確認ください。</a:t>
            </a:r>
            <a:endParaRPr sz="1100" b="0" i="0" u="none" strike="noStrike" cap="none">
              <a:solidFill>
                <a:schemeClr val="dk1"/>
              </a:solidFill>
              <a:highlight>
                <a:schemeClr val="lt1"/>
              </a:highlight>
              <a:latin typeface="Arial"/>
              <a:ea typeface="Arial"/>
              <a:cs typeface="Arial"/>
              <a:sym typeface="Arial"/>
            </a:endParaRPr>
          </a:p>
        </p:txBody>
      </p:sp>
      <p:sp>
        <p:nvSpPr>
          <p:cNvPr id="421" name="Google Shape;421;p21"/>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22</a:t>
            </a:fld>
            <a:endParaRPr sz="80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22"/>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427" name="Google Shape;427;p22"/>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428" name="Google Shape;428;p22"/>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ja-JP" sz="3600" b="0" i="0" u="none" strike="noStrike" cap="none">
                <a:solidFill>
                  <a:schemeClr val="lt1"/>
                </a:solidFill>
                <a:latin typeface="Arial"/>
                <a:ea typeface="Arial"/>
                <a:cs typeface="Arial"/>
                <a:sym typeface="Arial"/>
              </a:rPr>
              <a:t>その他</a:t>
            </a:r>
            <a:endParaRPr sz="3600" b="0" i="0" u="none" strike="noStrike" cap="none">
              <a:solidFill>
                <a:srgbClr val="000000"/>
              </a:solidFill>
              <a:latin typeface="Arial"/>
              <a:ea typeface="Arial"/>
              <a:cs typeface="Arial"/>
              <a:sym typeface="Arial"/>
            </a:endParaRPr>
          </a:p>
        </p:txBody>
      </p:sp>
      <p:sp>
        <p:nvSpPr>
          <p:cNvPr id="429" name="Google Shape;429;p22"/>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 p.24 – p.26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23"/>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35" name="Google Shape;435;p23"/>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436" name="Google Shape;436;p23"/>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マイページについて</a:t>
            </a:r>
            <a:endParaRPr sz="1600">
              <a:latin typeface="Arial"/>
              <a:ea typeface="Arial"/>
              <a:cs typeface="Arial"/>
              <a:sym typeface="Arial"/>
            </a:endParaRPr>
          </a:p>
        </p:txBody>
      </p:sp>
      <p:pic>
        <p:nvPicPr>
          <p:cNvPr id="437" name="Google Shape;437;p23"/>
          <p:cNvPicPr preferRelativeResize="0"/>
          <p:nvPr/>
        </p:nvPicPr>
        <p:blipFill rotWithShape="1">
          <a:blip r:embed="rId4">
            <a:alphaModFix/>
          </a:blip>
          <a:srcRect/>
          <a:stretch/>
        </p:blipFill>
        <p:spPr>
          <a:xfrm>
            <a:off x="931342" y="2004998"/>
            <a:ext cx="5696991" cy="3205301"/>
          </a:xfrm>
          <a:prstGeom prst="rect">
            <a:avLst/>
          </a:prstGeom>
          <a:noFill/>
          <a:ln>
            <a:noFill/>
          </a:ln>
        </p:spPr>
      </p:pic>
      <p:sp>
        <p:nvSpPr>
          <p:cNvPr id="438" name="Google Shape;438;p23"/>
          <p:cNvSpPr/>
          <p:nvPr/>
        </p:nvSpPr>
        <p:spPr>
          <a:xfrm>
            <a:off x="879450" y="6848450"/>
            <a:ext cx="5800800" cy="26187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39" name="Google Shape;439;p23"/>
          <p:cNvSpPr txBox="1"/>
          <p:nvPr/>
        </p:nvSpPr>
        <p:spPr>
          <a:xfrm>
            <a:off x="1117650" y="7342421"/>
            <a:ext cx="5324400" cy="1960500"/>
          </a:xfrm>
          <a:prstGeom prst="rect">
            <a:avLst/>
          </a:prstGeom>
          <a:noFill/>
          <a:ln>
            <a:noFill/>
          </a:ln>
        </p:spPr>
        <p:txBody>
          <a:bodyPr spcFirstLastPara="1" wrap="square" lIns="91425" tIns="45700" rIns="91425" bIns="45700" anchor="t" anchorCtr="0">
            <a:noAutofit/>
          </a:bodyPr>
          <a:lstStyle/>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latin typeface="Arial"/>
                <a:ea typeface="Arial"/>
                <a:cs typeface="Arial"/>
                <a:sym typeface="Arial"/>
                <a:hlinkClick r:id="rId5"/>
              </a:rPr>
              <a:t>打刻</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出勤簿の確認</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打刻漏れ・打刻間違いの修正申請</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latin typeface="Arial"/>
                <a:ea typeface="Arial"/>
                <a:cs typeface="Arial"/>
                <a:sym typeface="Arial"/>
                <a:hlinkClick r:id="rId6"/>
              </a:rPr>
              <a:t>遅刻理由の申請</a:t>
            </a:r>
            <a:r>
              <a:rPr lang="ja-JP" sz="1100" b="0" i="0" u="none" strike="noStrike" cap="none">
                <a:solidFill>
                  <a:schemeClr val="dk1"/>
                </a:solidFill>
                <a:latin typeface="Arial"/>
                <a:ea typeface="Arial"/>
                <a:cs typeface="Arial"/>
                <a:sym typeface="Arial"/>
              </a:rPr>
              <a:t>（オプション設定の変更が必要）</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sng" strike="noStrike" cap="none">
                <a:solidFill>
                  <a:schemeClr val="hlink"/>
                </a:solidFill>
                <a:latin typeface="Arial"/>
                <a:ea typeface="Arial"/>
                <a:cs typeface="Arial"/>
                <a:sym typeface="Arial"/>
                <a:hlinkClick r:id="rId7"/>
              </a:rPr>
              <a:t>カスタマイズ集計項目</a:t>
            </a:r>
            <a:r>
              <a:rPr lang="ja-JP" sz="1100" b="0" i="0" u="none" strike="noStrike" cap="none">
                <a:solidFill>
                  <a:schemeClr val="dk1"/>
                </a:solidFill>
                <a:latin typeface="Arial"/>
                <a:ea typeface="Arial"/>
                <a:cs typeface="Arial"/>
                <a:sym typeface="Arial"/>
              </a:rPr>
              <a:t>への入力（サポート窓口での手続きが必要）</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希望シフトの申請と、確定したシフトの確認（シフト管理プランのみ）</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休暇・残業・休日出勤の申請（休暇管理プランのみ）</a:t>
            </a:r>
            <a:endParaRPr sz="1100" b="0" i="0" u="none" strike="noStrike" cap="none">
              <a:solidFill>
                <a:schemeClr val="dk1"/>
              </a:solidFill>
              <a:latin typeface="Arial"/>
              <a:ea typeface="Arial"/>
              <a:cs typeface="Arial"/>
              <a:sym typeface="Arial"/>
            </a:endParaRPr>
          </a:p>
          <a:p>
            <a:pPr marL="457200" marR="0" lvl="0" indent="-298450" algn="l" rtl="0">
              <a:lnSpc>
                <a:spcPct val="140000"/>
              </a:lnSpc>
              <a:spcBef>
                <a:spcPts val="0"/>
              </a:spcBef>
              <a:spcAft>
                <a:spcPts val="0"/>
              </a:spcAft>
              <a:buClr>
                <a:schemeClr val="dk1"/>
              </a:buClr>
              <a:buSzPts val="1100"/>
              <a:buFont typeface="Arial"/>
              <a:buChar char="●"/>
            </a:pPr>
            <a:r>
              <a:rPr lang="ja-JP" sz="1100" b="0" i="0" u="none" strike="noStrike" cap="none">
                <a:solidFill>
                  <a:schemeClr val="dk1"/>
                </a:solidFill>
                <a:latin typeface="Arial"/>
                <a:ea typeface="Arial"/>
                <a:cs typeface="Arial"/>
                <a:sym typeface="Arial"/>
              </a:rPr>
              <a:t>工数を入力する（工数管理プランのみ）</a:t>
            </a:r>
            <a:endParaRPr sz="1100" b="0" i="0" u="none" strike="noStrike" cap="none">
              <a:solidFill>
                <a:schemeClr val="dk1"/>
              </a:solidFill>
              <a:latin typeface="Arial"/>
              <a:ea typeface="Arial"/>
              <a:cs typeface="Arial"/>
              <a:sym typeface="Arial"/>
            </a:endParaRPr>
          </a:p>
        </p:txBody>
      </p:sp>
      <p:sp>
        <p:nvSpPr>
          <p:cNvPr id="440" name="Google Shape;440;p23"/>
          <p:cNvSpPr txBox="1"/>
          <p:nvPr/>
        </p:nvSpPr>
        <p:spPr>
          <a:xfrm>
            <a:off x="1117650" y="7041600"/>
            <a:ext cx="2911500" cy="300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1" i="0" u="none" strike="noStrike" cap="none">
                <a:solidFill>
                  <a:schemeClr val="dk1"/>
                </a:solidFill>
                <a:latin typeface="Arial"/>
                <a:ea typeface="Arial"/>
                <a:cs typeface="Arial"/>
                <a:sym typeface="Arial"/>
              </a:rPr>
              <a:t>マイページでできること</a:t>
            </a: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8"/>
              </a:rPr>
              <a:t>ヘルプページ</a:t>
            </a:r>
            <a:r>
              <a:rPr lang="ja-JP" sz="1100" b="0" i="0" u="none" strike="noStrike" cap="none">
                <a:solidFill>
                  <a:schemeClr val="dk1"/>
                </a:solidFill>
                <a:latin typeface="Arial"/>
                <a:ea typeface="Arial"/>
                <a:cs typeface="Arial"/>
                <a:sym typeface="Arial"/>
              </a:rPr>
              <a:t>）</a:t>
            </a:r>
            <a:endParaRPr sz="1200" b="1"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endParaRPr sz="1100" b="1" i="0" u="none" strike="noStrike" cap="none">
              <a:solidFill>
                <a:schemeClr val="dk1"/>
              </a:solidFill>
              <a:latin typeface="Arial"/>
              <a:ea typeface="Arial"/>
              <a:cs typeface="Arial"/>
              <a:sym typeface="Arial"/>
            </a:endParaRPr>
          </a:p>
        </p:txBody>
      </p:sp>
      <p:sp>
        <p:nvSpPr>
          <p:cNvPr id="441" name="Google Shape;441;p23"/>
          <p:cNvSpPr txBox="1"/>
          <p:nvPr/>
        </p:nvSpPr>
        <p:spPr>
          <a:xfrm>
            <a:off x="361800" y="5344249"/>
            <a:ext cx="6835800" cy="7596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chemeClr val="dk1"/>
                </a:solidFill>
                <a:latin typeface="Arial"/>
                <a:ea typeface="Arial"/>
                <a:cs typeface="Arial"/>
                <a:sym typeface="Arial"/>
              </a:rPr>
              <a:t>スタッフがログインして使用するためのWebページを「スタッフマイページ（＝マイページ）」と</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呼びます。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chemeClr val="dk1"/>
                </a:solidFill>
                <a:latin typeface="Arial"/>
                <a:ea typeface="Arial"/>
                <a:cs typeface="Arial"/>
                <a:sym typeface="Arial"/>
              </a:rPr>
              <a:t>マイページでは、打刻やシフト申請をはじめとする各種申請、出勤簿の確認などが可能です。</a:t>
            </a:r>
            <a:endParaRPr sz="1100" b="0" i="0" u="none" strike="noStrike" cap="none">
              <a:solidFill>
                <a:schemeClr val="dk1"/>
              </a:solidFill>
              <a:highlight>
                <a:srgbClr val="FFFFFF"/>
              </a:highlight>
              <a:latin typeface="Arial"/>
              <a:ea typeface="Arial"/>
              <a:cs typeface="Arial"/>
              <a:sym typeface="Arial"/>
            </a:endParaRPr>
          </a:p>
        </p:txBody>
      </p:sp>
      <p:sp>
        <p:nvSpPr>
          <p:cNvPr id="442" name="Google Shape;442;p23"/>
          <p:cNvSpPr txBox="1"/>
          <p:nvPr/>
        </p:nvSpPr>
        <p:spPr>
          <a:xfrm>
            <a:off x="361800" y="6123500"/>
            <a:ext cx="6677700" cy="591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スタッフがマイページを利用するためには、管理者から招待される必要があります。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9"/>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sp>
        <p:nvSpPr>
          <p:cNvPr id="443" name="Google Shape;443;p23"/>
          <p:cNvSpPr txBox="1"/>
          <p:nvPr/>
        </p:nvSpPr>
        <p:spPr>
          <a:xfrm>
            <a:off x="931350" y="1763600"/>
            <a:ext cx="3400500" cy="237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chemeClr val="dk1"/>
                </a:solidFill>
                <a:latin typeface="Arial"/>
                <a:ea typeface="Arial"/>
                <a:cs typeface="Arial"/>
                <a:sym typeface="Arial"/>
              </a:rPr>
              <a:t>・PCマイページ画像</a:t>
            </a:r>
            <a:endParaRPr sz="1100" b="0" i="0" u="none" strike="noStrike" cap="none">
              <a:solidFill>
                <a:schemeClr val="dk1"/>
              </a:solidFill>
              <a:highlight>
                <a:srgbClr val="FFFFFF"/>
              </a:highlight>
              <a:latin typeface="Arial"/>
              <a:ea typeface="Arial"/>
              <a:cs typeface="Arial"/>
              <a:sym typeface="Arial"/>
            </a:endParaRPr>
          </a:p>
        </p:txBody>
      </p:sp>
      <p:sp>
        <p:nvSpPr>
          <p:cNvPr id="444" name="Google Shape;444;p23"/>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24</a:t>
            </a:fld>
            <a:endParaRPr sz="8000">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g27c3ec4d55c_0_57"/>
          <p:cNvPicPr preferRelativeResize="0">
            <a:picLocks noGrp="1"/>
          </p:cNvPicPr>
          <p:nvPr>
            <p:ph type="body" idx="1"/>
          </p:nvPr>
        </p:nvPicPr>
        <p:blipFill rotWithShape="1">
          <a:blip r:embed="rId3">
            <a:alphaModFix/>
          </a:blip>
          <a:srcRect/>
          <a:stretch/>
        </p:blipFill>
        <p:spPr>
          <a:xfrm>
            <a:off x="0" y="0"/>
            <a:ext cx="7559700" cy="966900"/>
          </a:xfrm>
          <a:prstGeom prst="rect">
            <a:avLst/>
          </a:prstGeom>
          <a:noFill/>
          <a:ln>
            <a:noFill/>
          </a:ln>
        </p:spPr>
      </p:pic>
      <p:sp>
        <p:nvSpPr>
          <p:cNvPr id="450" name="Google Shape;450;g27c3ec4d55c_0_57"/>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その他</a:t>
            </a:r>
            <a:endParaRPr sz="1400" b="0" i="0" u="none" strike="noStrike" cap="none">
              <a:solidFill>
                <a:srgbClr val="000000"/>
              </a:solidFill>
              <a:latin typeface="Arial"/>
              <a:ea typeface="Arial"/>
              <a:cs typeface="Arial"/>
              <a:sym typeface="Arial"/>
            </a:endParaRPr>
          </a:p>
        </p:txBody>
      </p:sp>
      <p:sp>
        <p:nvSpPr>
          <p:cNvPr id="451" name="Google Shape;451;g27c3ec4d55c_0_5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None/>
            </a:pPr>
            <a:r>
              <a:rPr lang="ja-JP" sz="1600">
                <a:latin typeface="Arial"/>
                <a:ea typeface="Arial"/>
                <a:cs typeface="Arial"/>
                <a:sym typeface="Arial"/>
              </a:rPr>
              <a:t>より詳細な設定について</a:t>
            </a:r>
            <a:endParaRPr sz="1600">
              <a:latin typeface="Arial"/>
              <a:ea typeface="Arial"/>
              <a:cs typeface="Arial"/>
              <a:sym typeface="Arial"/>
            </a:endParaRPr>
          </a:p>
        </p:txBody>
      </p:sp>
      <p:sp>
        <p:nvSpPr>
          <p:cNvPr id="452" name="Google Shape;452;g27c3ec4d55c_0_57"/>
          <p:cNvSpPr txBox="1"/>
          <p:nvPr/>
        </p:nvSpPr>
        <p:spPr>
          <a:xfrm>
            <a:off x="361950" y="4408507"/>
            <a:ext cx="6677700" cy="591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以下の設定を完了させることで、ジョブカン勤怠管理がより一層便利になります。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必要に応じて、ぜひご活用ください。</a:t>
            </a:r>
            <a:endParaRPr sz="1100" b="0" i="0" u="none" strike="noStrike" cap="none">
              <a:solidFill>
                <a:schemeClr val="dk1"/>
              </a:solidFill>
              <a:latin typeface="Arial"/>
              <a:ea typeface="Arial"/>
              <a:cs typeface="Arial"/>
              <a:sym typeface="Arial"/>
            </a:endParaRPr>
          </a:p>
        </p:txBody>
      </p:sp>
      <p:pic>
        <p:nvPicPr>
          <p:cNvPr id="453" name="Google Shape;453;g27c3ec4d55c_0_57"/>
          <p:cNvPicPr preferRelativeResize="0"/>
          <p:nvPr/>
        </p:nvPicPr>
        <p:blipFill rotWithShape="1">
          <a:blip r:embed="rId4">
            <a:alphaModFix/>
          </a:blip>
          <a:srcRect/>
          <a:stretch/>
        </p:blipFill>
        <p:spPr>
          <a:xfrm>
            <a:off x="470612" y="1885239"/>
            <a:ext cx="6618451" cy="2432563"/>
          </a:xfrm>
          <a:prstGeom prst="rect">
            <a:avLst/>
          </a:prstGeom>
          <a:noFill/>
          <a:ln>
            <a:noFill/>
          </a:ln>
        </p:spPr>
      </p:pic>
      <p:grpSp>
        <p:nvGrpSpPr>
          <p:cNvPr id="454" name="Google Shape;454;g27c3ec4d55c_0_57"/>
          <p:cNvGrpSpPr/>
          <p:nvPr/>
        </p:nvGrpSpPr>
        <p:grpSpPr>
          <a:xfrm>
            <a:off x="361950" y="5090212"/>
            <a:ext cx="6835800" cy="1445063"/>
            <a:chOff x="361950" y="5143118"/>
            <a:chExt cx="6835800" cy="1445063"/>
          </a:xfrm>
        </p:grpSpPr>
        <p:sp>
          <p:nvSpPr>
            <p:cNvPr id="455" name="Google Shape;455;g27c3ec4d55c_0_57"/>
            <p:cNvSpPr txBox="1"/>
            <p:nvPr/>
          </p:nvSpPr>
          <p:spPr>
            <a:xfrm>
              <a:off x="361950" y="5143118"/>
              <a:ext cx="6835800" cy="312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400" b="1" i="0" u="none" strike="noStrike" cap="none">
                  <a:solidFill>
                    <a:schemeClr val="dk1"/>
                  </a:solidFill>
                  <a:latin typeface="Arial"/>
                  <a:ea typeface="Arial"/>
                  <a:cs typeface="Arial"/>
                  <a:sym typeface="Arial"/>
                </a:rPr>
                <a:t>打刻まるめ設定</a:t>
              </a:r>
              <a:endParaRPr sz="1400" b="1" i="0" u="none" strike="noStrike" cap="none">
                <a:solidFill>
                  <a:schemeClr val="dk1"/>
                </a:solidFill>
                <a:latin typeface="Arial"/>
                <a:ea typeface="Arial"/>
                <a:cs typeface="Arial"/>
                <a:sym typeface="Arial"/>
              </a:endParaRPr>
            </a:p>
          </p:txBody>
        </p:sp>
        <p:sp>
          <p:nvSpPr>
            <p:cNvPr id="456" name="Google Shape;456;g27c3ec4d55c_0_57"/>
            <p:cNvSpPr txBox="1"/>
            <p:nvPr/>
          </p:nvSpPr>
          <p:spPr>
            <a:xfrm>
              <a:off x="361950" y="5768274"/>
              <a:ext cx="6835800" cy="4659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打刻まるめ設定は、出退勤時刻や労働時間を自動で切り捨てる機能です。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何分単位でまるめるかは設定によって変更できます。</a:t>
              </a:r>
              <a:endParaRPr sz="1100" b="0" i="0" u="none" strike="noStrike" cap="none">
                <a:solidFill>
                  <a:schemeClr val="dk1"/>
                </a:solidFill>
                <a:latin typeface="Arial"/>
                <a:ea typeface="Arial"/>
                <a:cs typeface="Arial"/>
                <a:sym typeface="Arial"/>
              </a:endParaRPr>
            </a:p>
          </p:txBody>
        </p:sp>
        <p:sp>
          <p:nvSpPr>
            <p:cNvPr id="457" name="Google Shape;457;g27c3ec4d55c_0_57"/>
            <p:cNvSpPr txBox="1"/>
            <p:nvPr/>
          </p:nvSpPr>
          <p:spPr>
            <a:xfrm>
              <a:off x="361950" y="5434848"/>
              <a:ext cx="414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基本情報設定→各種設定→初期設定一覧→</a:t>
              </a:r>
              <a:r>
                <a:rPr lang="ja-JP" sz="1100" b="0" i="0" u="sng" strike="noStrike" cap="none">
                  <a:solidFill>
                    <a:schemeClr val="hlink"/>
                  </a:solidFill>
                  <a:latin typeface="Arial"/>
                  <a:ea typeface="Arial"/>
                  <a:cs typeface="Arial"/>
                  <a:sym typeface="Arial"/>
                  <a:hlinkClick r:id="rId5"/>
                </a:rPr>
                <a:t>打刻まるめ設定</a:t>
              </a:r>
              <a:endParaRPr sz="1100" b="0" i="0" u="none" strike="noStrike" cap="none">
                <a:solidFill>
                  <a:schemeClr val="dk1"/>
                </a:solidFill>
                <a:latin typeface="Arial"/>
                <a:ea typeface="Arial"/>
                <a:cs typeface="Arial"/>
                <a:sym typeface="Arial"/>
              </a:endParaRPr>
            </a:p>
          </p:txBody>
        </p:sp>
        <p:sp>
          <p:nvSpPr>
            <p:cNvPr id="458" name="Google Shape;458;g27c3ec4d55c_0_57"/>
            <p:cNvSpPr txBox="1"/>
            <p:nvPr/>
          </p:nvSpPr>
          <p:spPr>
            <a:xfrm>
              <a:off x="361950" y="6234181"/>
              <a:ext cx="548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5"/>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grpSp>
      <p:grpSp>
        <p:nvGrpSpPr>
          <p:cNvPr id="459" name="Google Shape;459;g27c3ec4d55c_0_57"/>
          <p:cNvGrpSpPr/>
          <p:nvPr/>
        </p:nvGrpSpPr>
        <p:grpSpPr>
          <a:xfrm>
            <a:off x="361950" y="6625980"/>
            <a:ext cx="6835800" cy="1545682"/>
            <a:chOff x="1533525" y="5143099"/>
            <a:chExt cx="6835800" cy="1545682"/>
          </a:xfrm>
        </p:grpSpPr>
        <p:sp>
          <p:nvSpPr>
            <p:cNvPr id="460" name="Google Shape;460;g27c3ec4d55c_0_57"/>
            <p:cNvSpPr txBox="1"/>
            <p:nvPr/>
          </p:nvSpPr>
          <p:spPr>
            <a:xfrm>
              <a:off x="1533525" y="5143099"/>
              <a:ext cx="6835800" cy="312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400" b="1" i="0" u="none" strike="noStrike" cap="none">
                  <a:solidFill>
                    <a:schemeClr val="dk1"/>
                  </a:solidFill>
                  <a:latin typeface="Arial"/>
                  <a:ea typeface="Arial"/>
                  <a:cs typeface="Arial"/>
                  <a:sym typeface="Arial"/>
                </a:rPr>
                <a:t>休日設定</a:t>
              </a:r>
              <a:endParaRPr sz="1400" b="1" i="0" u="none" strike="noStrike" cap="none">
                <a:solidFill>
                  <a:schemeClr val="dk1"/>
                </a:solidFill>
                <a:latin typeface="Arial"/>
                <a:ea typeface="Arial"/>
                <a:cs typeface="Arial"/>
                <a:sym typeface="Arial"/>
              </a:endParaRPr>
            </a:p>
          </p:txBody>
        </p:sp>
        <p:sp>
          <p:nvSpPr>
            <p:cNvPr id="461" name="Google Shape;461;g27c3ec4d55c_0_57"/>
            <p:cNvSpPr txBox="1"/>
            <p:nvPr/>
          </p:nvSpPr>
          <p:spPr>
            <a:xfrm>
              <a:off x="1533525" y="5743775"/>
              <a:ext cx="6835800" cy="591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chemeClr val="dk1"/>
                  </a:solidFill>
                  <a:latin typeface="Arial"/>
                  <a:ea typeface="Arial"/>
                  <a:cs typeface="Arial"/>
                  <a:sym typeface="Arial"/>
                </a:rPr>
                <a:t>休日（公休日・法定休日）を設定します。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sng" strike="noStrike" cap="none">
                  <a:solidFill>
                    <a:schemeClr val="hlink"/>
                  </a:solidFill>
                  <a:latin typeface="Arial"/>
                  <a:ea typeface="Arial"/>
                  <a:cs typeface="Arial"/>
                  <a:sym typeface="Arial"/>
                  <a:hlinkClick r:id="rId6"/>
                </a:rPr>
                <a:t>休暇の運用</a:t>
              </a: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7"/>
                </a:rPr>
                <a:t>休日出勤申請</a:t>
              </a: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8"/>
                </a:rPr>
                <a:t>代休・振休の自動付与</a:t>
              </a:r>
              <a:r>
                <a:rPr lang="ja-JP" sz="1100" b="0" i="0" u="none" strike="noStrike" cap="none">
                  <a:solidFill>
                    <a:schemeClr val="dk1"/>
                  </a:solidFill>
                  <a:latin typeface="Arial"/>
                  <a:ea typeface="Arial"/>
                  <a:cs typeface="Arial"/>
                  <a:sym typeface="Arial"/>
                </a:rPr>
                <a:t>などを利用する場合、休日の設定が必須となります。</a:t>
              </a:r>
              <a:endParaRPr sz="1400" b="0" i="0" u="none" strike="noStrike" cap="none">
                <a:solidFill>
                  <a:schemeClr val="dk1"/>
                </a:solidFill>
                <a:latin typeface="Calibri"/>
                <a:ea typeface="Calibri"/>
                <a:cs typeface="Calibri"/>
                <a:sym typeface="Calibri"/>
              </a:endParaRPr>
            </a:p>
          </p:txBody>
        </p:sp>
        <p:sp>
          <p:nvSpPr>
            <p:cNvPr id="462" name="Google Shape;462;g27c3ec4d55c_0_57"/>
            <p:cNvSpPr txBox="1"/>
            <p:nvPr/>
          </p:nvSpPr>
          <p:spPr>
            <a:xfrm>
              <a:off x="1533525" y="5434816"/>
              <a:ext cx="414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基本情報設定→各種設定→</a:t>
              </a:r>
              <a:r>
                <a:rPr lang="ja-JP" sz="1100" b="0" i="0" u="sng" strike="noStrike" cap="none">
                  <a:solidFill>
                    <a:schemeClr val="hlink"/>
                  </a:solidFill>
                  <a:latin typeface="Arial"/>
                  <a:ea typeface="Arial"/>
                  <a:cs typeface="Arial"/>
                  <a:sym typeface="Arial"/>
                  <a:hlinkClick r:id="rId9"/>
                </a:rPr>
                <a:t>休日設定</a:t>
              </a:r>
              <a:endParaRPr sz="1100" b="0" i="0" u="none" strike="noStrike" cap="none">
                <a:solidFill>
                  <a:schemeClr val="dk1"/>
                </a:solidFill>
                <a:latin typeface="Arial"/>
                <a:ea typeface="Arial"/>
                <a:cs typeface="Arial"/>
                <a:sym typeface="Arial"/>
              </a:endParaRPr>
            </a:p>
          </p:txBody>
        </p:sp>
        <p:sp>
          <p:nvSpPr>
            <p:cNvPr id="463" name="Google Shape;463;g27c3ec4d55c_0_57"/>
            <p:cNvSpPr txBox="1"/>
            <p:nvPr/>
          </p:nvSpPr>
          <p:spPr>
            <a:xfrm>
              <a:off x="1533525" y="6334781"/>
              <a:ext cx="548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9"/>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grpSp>
      <p:grpSp>
        <p:nvGrpSpPr>
          <p:cNvPr id="464" name="Google Shape;464;g27c3ec4d55c_0_57"/>
          <p:cNvGrpSpPr/>
          <p:nvPr/>
        </p:nvGrpSpPr>
        <p:grpSpPr>
          <a:xfrm>
            <a:off x="361938" y="8262367"/>
            <a:ext cx="6835800" cy="1533864"/>
            <a:chOff x="361938" y="8450742"/>
            <a:chExt cx="6835800" cy="1533864"/>
          </a:xfrm>
        </p:grpSpPr>
        <p:sp>
          <p:nvSpPr>
            <p:cNvPr id="465" name="Google Shape;465;g27c3ec4d55c_0_57"/>
            <p:cNvSpPr txBox="1"/>
            <p:nvPr/>
          </p:nvSpPr>
          <p:spPr>
            <a:xfrm>
              <a:off x="361938" y="9117052"/>
              <a:ext cx="6835800" cy="54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設定した条件にしたがって、休憩時間を自動で労働時間から差し引く機能です。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拘束時間に応じて休憩時間を決めたり、特定の時間帯を休憩時間に設定したりできます。</a:t>
              </a:r>
              <a:endParaRPr sz="1100" b="0" i="0" u="none" strike="noStrike" cap="none">
                <a:solidFill>
                  <a:schemeClr val="dk1"/>
                </a:solidFill>
                <a:latin typeface="Arial"/>
                <a:ea typeface="Arial"/>
                <a:cs typeface="Arial"/>
                <a:sym typeface="Arial"/>
              </a:endParaRPr>
            </a:p>
          </p:txBody>
        </p:sp>
        <p:sp>
          <p:nvSpPr>
            <p:cNvPr id="466" name="Google Shape;466;g27c3ec4d55c_0_57"/>
            <p:cNvSpPr txBox="1"/>
            <p:nvPr/>
          </p:nvSpPr>
          <p:spPr>
            <a:xfrm>
              <a:off x="361938" y="8450742"/>
              <a:ext cx="6835800" cy="312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chemeClr val="dk1"/>
                </a:buClr>
                <a:buSzPts val="1100"/>
                <a:buFont typeface="Arial"/>
                <a:buNone/>
              </a:pPr>
              <a:r>
                <a:rPr lang="ja-JP" sz="1400" b="1" i="0" u="none" strike="noStrike" cap="none">
                  <a:solidFill>
                    <a:schemeClr val="dk1"/>
                  </a:solidFill>
                  <a:latin typeface="Arial"/>
                  <a:ea typeface="Arial"/>
                  <a:cs typeface="Arial"/>
                  <a:sym typeface="Arial"/>
                </a:rPr>
                <a:t>自動休憩設定</a:t>
              </a:r>
              <a:endParaRPr sz="1400" b="1" i="0" u="none" strike="noStrike" cap="none">
                <a:solidFill>
                  <a:schemeClr val="dk1"/>
                </a:solidFill>
                <a:latin typeface="Arial"/>
                <a:ea typeface="Arial"/>
                <a:cs typeface="Arial"/>
                <a:sym typeface="Arial"/>
              </a:endParaRPr>
            </a:p>
          </p:txBody>
        </p:sp>
        <p:sp>
          <p:nvSpPr>
            <p:cNvPr id="467" name="Google Shape;467;g27c3ec4d55c_0_57"/>
            <p:cNvSpPr txBox="1"/>
            <p:nvPr/>
          </p:nvSpPr>
          <p:spPr>
            <a:xfrm>
              <a:off x="361938" y="8763060"/>
              <a:ext cx="41433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基本情報設定→就業規則設定→</a:t>
              </a:r>
              <a:r>
                <a:rPr lang="ja-JP" sz="1100" b="0" i="0" u="sng" strike="noStrike" cap="none">
                  <a:solidFill>
                    <a:schemeClr val="hlink"/>
                  </a:solidFill>
                  <a:latin typeface="Arial"/>
                  <a:ea typeface="Arial"/>
                  <a:cs typeface="Arial"/>
                  <a:sym typeface="Arial"/>
                  <a:hlinkClick r:id="rId10"/>
                </a:rPr>
                <a:t>自動休憩設定</a:t>
              </a:r>
              <a:endParaRPr sz="1100" b="0" i="0" u="none" strike="noStrike" cap="none">
                <a:solidFill>
                  <a:schemeClr val="dk1"/>
                </a:solidFill>
                <a:latin typeface="Arial"/>
                <a:ea typeface="Arial"/>
                <a:cs typeface="Arial"/>
                <a:sym typeface="Arial"/>
              </a:endParaRPr>
            </a:p>
          </p:txBody>
        </p:sp>
        <p:sp>
          <p:nvSpPr>
            <p:cNvPr id="468" name="Google Shape;468;g27c3ec4d55c_0_57"/>
            <p:cNvSpPr txBox="1"/>
            <p:nvPr/>
          </p:nvSpPr>
          <p:spPr>
            <a:xfrm>
              <a:off x="361938" y="9630606"/>
              <a:ext cx="5486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詳しくは</a:t>
              </a:r>
              <a:r>
                <a:rPr lang="ja-JP" sz="1100" b="0" i="0" u="sng" strike="noStrike" cap="none">
                  <a:solidFill>
                    <a:schemeClr val="hlink"/>
                  </a:solidFill>
                  <a:latin typeface="Arial"/>
                  <a:ea typeface="Arial"/>
                  <a:cs typeface="Arial"/>
                  <a:sym typeface="Arial"/>
                  <a:hlinkClick r:id="rId10"/>
                </a:rPr>
                <a:t>ヘルプページ</a:t>
              </a:r>
              <a:r>
                <a:rPr lang="ja-JP" sz="1100" b="0" i="0" u="none" strike="noStrike" cap="none">
                  <a:solidFill>
                    <a:schemeClr val="dk1"/>
                  </a:solidFill>
                  <a:latin typeface="Arial"/>
                  <a:ea typeface="Arial"/>
                  <a:cs typeface="Arial"/>
                  <a:sym typeface="Arial"/>
                </a:rPr>
                <a:t>をご確認ください。</a:t>
              </a:r>
              <a:endParaRPr sz="1100" b="0" i="0" u="none" strike="noStrike" cap="none">
                <a:solidFill>
                  <a:schemeClr val="dk1"/>
                </a:solidFill>
                <a:latin typeface="Arial"/>
                <a:ea typeface="Arial"/>
                <a:cs typeface="Arial"/>
                <a:sym typeface="Arial"/>
              </a:endParaRPr>
            </a:p>
          </p:txBody>
        </p:sp>
      </p:grpSp>
      <p:sp>
        <p:nvSpPr>
          <p:cNvPr id="469" name="Google Shape;469;g27c3ec4d55c_0_57"/>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25</a:t>
            </a:fld>
            <a:endParaRPr sz="80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7"/>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おわりに</a:t>
            </a:r>
            <a:endParaRPr/>
          </a:p>
        </p:txBody>
      </p:sp>
      <p:pic>
        <p:nvPicPr>
          <p:cNvPr id="475" name="Google Shape;475;p27"/>
          <p:cNvPicPr preferRelativeResize="0">
            <a:picLocks noGrp="1"/>
          </p:cNvPicPr>
          <p:nvPr>
            <p:ph type="body" idx="1"/>
          </p:nvPr>
        </p:nvPicPr>
        <p:blipFill rotWithShape="1">
          <a:blip r:embed="rId3">
            <a:alphaModFix/>
          </a:blip>
          <a:srcRect/>
          <a:stretch/>
        </p:blipFill>
        <p:spPr>
          <a:xfrm>
            <a:off x="0" y="0"/>
            <a:ext cx="7559675" cy="966787"/>
          </a:xfrm>
          <a:prstGeom prst="rect">
            <a:avLst/>
          </a:prstGeom>
          <a:noFill/>
          <a:ln>
            <a:noFill/>
          </a:ln>
        </p:spPr>
      </p:pic>
      <p:sp>
        <p:nvSpPr>
          <p:cNvPr id="476" name="Google Shape;476;p27"/>
          <p:cNvSpPr txBox="1"/>
          <p:nvPr/>
        </p:nvSpPr>
        <p:spPr>
          <a:xfrm>
            <a:off x="361950" y="482600"/>
            <a:ext cx="5726112" cy="37623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おわりに</a:t>
            </a:r>
            <a:endParaRPr sz="1400" b="0" i="0" u="none" strike="noStrike" cap="none">
              <a:solidFill>
                <a:srgbClr val="000000"/>
              </a:solidFill>
              <a:latin typeface="Arial"/>
              <a:ea typeface="Arial"/>
              <a:cs typeface="Arial"/>
              <a:sym typeface="Arial"/>
            </a:endParaRPr>
          </a:p>
        </p:txBody>
      </p:sp>
      <p:sp>
        <p:nvSpPr>
          <p:cNvPr id="477" name="Google Shape;477;p27"/>
          <p:cNvSpPr txBox="1"/>
          <p:nvPr/>
        </p:nvSpPr>
        <p:spPr>
          <a:xfrm>
            <a:off x="361950" y="1694675"/>
            <a:ext cx="6767400" cy="10368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ジョブカン勤怠管理の基本的な運用方法は以上です。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ジョブカン勤怠管理では、本資料でご紹介した以外にも様々な機能をご用意しています。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500"/>
              </a:spcBef>
              <a:spcAft>
                <a:spcPts val="500"/>
              </a:spcAft>
              <a:buClr>
                <a:srgbClr val="000000"/>
              </a:buClr>
              <a:buSzPts val="1100"/>
              <a:buFont typeface="Arial"/>
              <a:buNone/>
            </a:pPr>
            <a:r>
              <a:rPr lang="ja-JP" sz="1100" b="0" i="0" u="none" strike="noStrike" cap="none">
                <a:solidFill>
                  <a:schemeClr val="dk1"/>
                </a:solidFill>
                <a:latin typeface="Arial"/>
                <a:ea typeface="Arial"/>
                <a:cs typeface="Arial"/>
                <a:sym typeface="Arial"/>
              </a:rPr>
              <a:t>各有料プランの機能については</a:t>
            </a:r>
            <a:r>
              <a:rPr lang="ja-JP" sz="1100" b="0" i="0" u="sng" strike="noStrike" cap="none">
                <a:solidFill>
                  <a:schemeClr val="hlink"/>
                </a:solidFill>
                <a:latin typeface="Arial"/>
                <a:ea typeface="Arial"/>
                <a:cs typeface="Arial"/>
                <a:sym typeface="Arial"/>
                <a:hlinkClick r:id="rId4"/>
              </a:rPr>
              <a:t>こちらのヘルプページ</a:t>
            </a:r>
            <a:r>
              <a:rPr lang="ja-JP" sz="1100" b="0" i="0" u="none" strike="noStrike" cap="none">
                <a:solidFill>
                  <a:schemeClr val="dk1"/>
                </a:solidFill>
                <a:latin typeface="Arial"/>
                <a:ea typeface="Arial"/>
                <a:cs typeface="Arial"/>
                <a:sym typeface="Arial"/>
              </a:rPr>
              <a:t>でもご紹介しています。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ぜひご一読ください。</a:t>
            </a:r>
            <a:endParaRPr sz="1100" b="0" i="0" u="none" strike="noStrike" cap="none">
              <a:solidFill>
                <a:schemeClr val="dk1"/>
              </a:solidFill>
              <a:latin typeface="Arial"/>
              <a:ea typeface="Arial"/>
              <a:cs typeface="Arial"/>
              <a:sym typeface="Arial"/>
            </a:endParaRPr>
          </a:p>
        </p:txBody>
      </p:sp>
      <p:grpSp>
        <p:nvGrpSpPr>
          <p:cNvPr id="478" name="Google Shape;478;p27"/>
          <p:cNvGrpSpPr/>
          <p:nvPr/>
        </p:nvGrpSpPr>
        <p:grpSpPr>
          <a:xfrm>
            <a:off x="642888" y="8534400"/>
            <a:ext cx="6273900" cy="1476300"/>
            <a:chOff x="642888" y="7620000"/>
            <a:chExt cx="6273900" cy="1476300"/>
          </a:xfrm>
        </p:grpSpPr>
        <p:sp>
          <p:nvSpPr>
            <p:cNvPr id="479" name="Google Shape;479;p27"/>
            <p:cNvSpPr/>
            <p:nvPr/>
          </p:nvSpPr>
          <p:spPr>
            <a:xfrm>
              <a:off x="642888" y="7620000"/>
              <a:ext cx="6273900" cy="14763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480" name="Google Shape;480;p27"/>
            <p:cNvGrpSpPr/>
            <p:nvPr/>
          </p:nvGrpSpPr>
          <p:grpSpPr>
            <a:xfrm>
              <a:off x="797728" y="7804525"/>
              <a:ext cx="6041465" cy="1107275"/>
              <a:chOff x="800075" y="7629525"/>
              <a:chExt cx="6116700" cy="1107275"/>
            </a:xfrm>
          </p:grpSpPr>
          <p:sp>
            <p:nvSpPr>
              <p:cNvPr id="481" name="Google Shape;481;p27"/>
              <p:cNvSpPr txBox="1"/>
              <p:nvPr/>
            </p:nvSpPr>
            <p:spPr>
              <a:xfrm>
                <a:off x="800075" y="7908800"/>
                <a:ext cx="6116700" cy="828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チャット：管理者ページ右下に表示される青い「サポート」アイコン（全権限管理者のみ）</a:t>
                </a:r>
                <a:endParaRPr sz="14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メール：</a:t>
                </a:r>
                <a:r>
                  <a:rPr lang="ja-JP" sz="1100" b="0" i="0" u="sng" strike="noStrike" cap="none">
                    <a:solidFill>
                      <a:schemeClr val="hlink"/>
                    </a:solidFill>
                    <a:latin typeface="Arial"/>
                    <a:ea typeface="Arial"/>
                    <a:cs typeface="Arial"/>
                    <a:sym typeface="Arial"/>
                    <a:hlinkClick r:id="rId5"/>
                  </a:rPr>
                  <a:t>お問い合わせフォーム</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 (平日09:00～12:00,13:00～17:00)</a:t>
                </a:r>
                <a:endParaRPr sz="1400" b="0" i="0" u="none" strike="noStrike" cap="none">
                  <a:solidFill>
                    <a:schemeClr val="dk1"/>
                  </a:solidFill>
                  <a:latin typeface="Calibri"/>
                  <a:ea typeface="Calibri"/>
                  <a:cs typeface="Calibri"/>
                  <a:sym typeface="Calibri"/>
                </a:endParaRPr>
              </a:p>
            </p:txBody>
          </p:sp>
          <p:sp>
            <p:nvSpPr>
              <p:cNvPr id="482" name="Google Shape;482;p27"/>
              <p:cNvSpPr txBox="1"/>
              <p:nvPr/>
            </p:nvSpPr>
            <p:spPr>
              <a:xfrm>
                <a:off x="800075" y="7629525"/>
                <a:ext cx="3305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【ジョブカン勤怠管理サポート窓口】</a:t>
                </a:r>
                <a:endParaRPr sz="1400" b="0" i="0" u="none" strike="noStrike" cap="none">
                  <a:solidFill>
                    <a:schemeClr val="dk1"/>
                  </a:solidFill>
                  <a:latin typeface="Calibri"/>
                  <a:ea typeface="Calibri"/>
                  <a:cs typeface="Calibri"/>
                  <a:sym typeface="Calibri"/>
                </a:endParaRPr>
              </a:p>
            </p:txBody>
          </p:sp>
        </p:grpSp>
      </p:grpSp>
      <p:grpSp>
        <p:nvGrpSpPr>
          <p:cNvPr id="483" name="Google Shape;483;p27"/>
          <p:cNvGrpSpPr/>
          <p:nvPr/>
        </p:nvGrpSpPr>
        <p:grpSpPr>
          <a:xfrm>
            <a:off x="361950" y="5598105"/>
            <a:ext cx="6767400" cy="1333931"/>
            <a:chOff x="361950" y="5363252"/>
            <a:chExt cx="6767400" cy="1333931"/>
          </a:xfrm>
        </p:grpSpPr>
        <p:sp>
          <p:nvSpPr>
            <p:cNvPr id="484" name="Google Shape;484;p27"/>
            <p:cNvSpPr txBox="1"/>
            <p:nvPr/>
          </p:nvSpPr>
          <p:spPr>
            <a:xfrm>
              <a:off x="361950" y="5641989"/>
              <a:ext cx="6767400" cy="514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休暇を運用できるほか、休暇申請・休日出勤申請・残業申請を利用できます。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年次有給休暇を自動で付与したり、年休管理簿を作成することもできます。</a:t>
              </a:r>
              <a:endParaRPr sz="1100" b="0" i="0" u="none" strike="noStrike" cap="none">
                <a:solidFill>
                  <a:schemeClr val="dk1"/>
                </a:solidFill>
                <a:latin typeface="Arial"/>
                <a:ea typeface="Arial"/>
                <a:cs typeface="Arial"/>
                <a:sym typeface="Arial"/>
              </a:endParaRPr>
            </a:p>
          </p:txBody>
        </p:sp>
        <p:sp>
          <p:nvSpPr>
            <p:cNvPr id="485" name="Google Shape;485;p27"/>
            <p:cNvSpPr txBox="1"/>
            <p:nvPr/>
          </p:nvSpPr>
          <p:spPr>
            <a:xfrm>
              <a:off x="361950" y="536325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400" b="1" i="0" u="none" strike="noStrike" cap="none">
                  <a:solidFill>
                    <a:schemeClr val="dk1"/>
                  </a:solidFill>
                  <a:latin typeface="Arial"/>
                  <a:ea typeface="Arial"/>
                  <a:cs typeface="Arial"/>
                  <a:sym typeface="Arial"/>
                </a:rPr>
                <a:t>休暇・申請管理プラン</a:t>
              </a:r>
              <a:endParaRPr sz="1300" b="0" i="0" u="none" strike="noStrike" cap="none">
                <a:solidFill>
                  <a:schemeClr val="dk1"/>
                </a:solidFill>
                <a:latin typeface="Arial"/>
                <a:ea typeface="Arial"/>
                <a:cs typeface="Arial"/>
                <a:sym typeface="Arial"/>
              </a:endParaRPr>
            </a:p>
          </p:txBody>
        </p:sp>
        <p:sp>
          <p:nvSpPr>
            <p:cNvPr id="486" name="Google Shape;486;p27"/>
            <p:cNvSpPr txBox="1"/>
            <p:nvPr/>
          </p:nvSpPr>
          <p:spPr>
            <a:xfrm>
              <a:off x="361950" y="6106183"/>
              <a:ext cx="4010100" cy="591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6"/>
                </a:rPr>
                <a:t>休暇関連機能</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7"/>
                </a:rPr>
                <a:t>申請関連機能</a:t>
              </a:r>
              <a:endParaRPr sz="1100" b="0" i="0" u="none" strike="noStrike" cap="none">
                <a:solidFill>
                  <a:schemeClr val="dk1"/>
                </a:solidFill>
                <a:latin typeface="Arial"/>
                <a:ea typeface="Arial"/>
                <a:cs typeface="Arial"/>
                <a:sym typeface="Arial"/>
              </a:endParaRPr>
            </a:p>
          </p:txBody>
        </p:sp>
      </p:grpSp>
      <p:grpSp>
        <p:nvGrpSpPr>
          <p:cNvPr id="487" name="Google Shape;487;p27"/>
          <p:cNvGrpSpPr/>
          <p:nvPr/>
        </p:nvGrpSpPr>
        <p:grpSpPr>
          <a:xfrm>
            <a:off x="361950" y="4371239"/>
            <a:ext cx="6767400" cy="1107628"/>
            <a:chOff x="361950" y="4215072"/>
            <a:chExt cx="6767400" cy="1107628"/>
          </a:xfrm>
        </p:grpSpPr>
        <p:sp>
          <p:nvSpPr>
            <p:cNvPr id="488" name="Google Shape;488;p27"/>
            <p:cNvSpPr txBox="1"/>
            <p:nvPr/>
          </p:nvSpPr>
          <p:spPr>
            <a:xfrm>
              <a:off x="361950" y="421507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400" b="1" i="0" u="none" strike="noStrike" cap="none">
                  <a:solidFill>
                    <a:schemeClr val="dk1"/>
                  </a:solidFill>
                  <a:latin typeface="Arial"/>
                  <a:ea typeface="Arial"/>
                  <a:cs typeface="Arial"/>
                  <a:sym typeface="Arial"/>
                </a:rPr>
                <a:t>シフト管理プラン</a:t>
              </a:r>
              <a:endParaRPr sz="1300" b="0" i="0" u="none" strike="noStrike" cap="none">
                <a:solidFill>
                  <a:schemeClr val="dk1"/>
                </a:solidFill>
                <a:latin typeface="Arial"/>
                <a:ea typeface="Arial"/>
                <a:cs typeface="Arial"/>
                <a:sym typeface="Arial"/>
              </a:endParaRPr>
            </a:p>
          </p:txBody>
        </p:sp>
        <p:sp>
          <p:nvSpPr>
            <p:cNvPr id="489" name="Google Shape;489;p27"/>
            <p:cNvSpPr txBox="1"/>
            <p:nvPr/>
          </p:nvSpPr>
          <p:spPr>
            <a:xfrm>
              <a:off x="361950" y="4493809"/>
              <a:ext cx="6767400" cy="4992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基本シフト以外のシフト作成機能を利用できます。また、シフトの募集・申請もできるようになります。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勤務時間が不規則であったり、出勤日が毎週固定ではないスタッフの管理に便利です。</a:t>
              </a:r>
              <a:endParaRPr sz="1100" b="0" i="0" u="none" strike="noStrike" cap="none">
                <a:solidFill>
                  <a:schemeClr val="dk1"/>
                </a:solidFill>
                <a:latin typeface="Arial"/>
                <a:ea typeface="Arial"/>
                <a:cs typeface="Arial"/>
                <a:sym typeface="Arial"/>
              </a:endParaRPr>
            </a:p>
          </p:txBody>
        </p:sp>
        <p:sp>
          <p:nvSpPr>
            <p:cNvPr id="490" name="Google Shape;490;p27"/>
            <p:cNvSpPr txBox="1"/>
            <p:nvPr/>
          </p:nvSpPr>
          <p:spPr>
            <a:xfrm>
              <a:off x="361950" y="4968700"/>
              <a:ext cx="4010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8"/>
                </a:rPr>
                <a:t>シフト管理プランの機能</a:t>
              </a:r>
              <a:endParaRPr sz="1100" b="0" i="0" u="none" strike="noStrike" cap="none">
                <a:solidFill>
                  <a:schemeClr val="dk1"/>
                </a:solidFill>
                <a:latin typeface="Arial"/>
                <a:ea typeface="Arial"/>
                <a:cs typeface="Arial"/>
                <a:sym typeface="Arial"/>
              </a:endParaRPr>
            </a:p>
          </p:txBody>
        </p:sp>
      </p:grpSp>
      <p:grpSp>
        <p:nvGrpSpPr>
          <p:cNvPr id="491" name="Google Shape;491;p27"/>
          <p:cNvGrpSpPr/>
          <p:nvPr/>
        </p:nvGrpSpPr>
        <p:grpSpPr>
          <a:xfrm>
            <a:off x="361950" y="7051274"/>
            <a:ext cx="6835800" cy="1363887"/>
            <a:chOff x="361950" y="6239088"/>
            <a:chExt cx="6835800" cy="1363887"/>
          </a:xfrm>
        </p:grpSpPr>
        <p:sp>
          <p:nvSpPr>
            <p:cNvPr id="492" name="Google Shape;492;p27"/>
            <p:cNvSpPr txBox="1"/>
            <p:nvPr/>
          </p:nvSpPr>
          <p:spPr>
            <a:xfrm>
              <a:off x="361950" y="6239088"/>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400" b="1" i="0" u="none" strike="noStrike" cap="none">
                  <a:solidFill>
                    <a:schemeClr val="dk1"/>
                  </a:solidFill>
                  <a:latin typeface="Arial"/>
                  <a:ea typeface="Arial"/>
                  <a:cs typeface="Arial"/>
                  <a:sym typeface="Arial"/>
                </a:rPr>
                <a:t>工数管理プラン  </a:t>
              </a:r>
              <a:endParaRPr sz="1300" b="0" i="0" u="none" strike="noStrike" cap="none">
                <a:solidFill>
                  <a:schemeClr val="dk1"/>
                </a:solidFill>
                <a:latin typeface="Arial"/>
                <a:ea typeface="Arial"/>
                <a:cs typeface="Arial"/>
                <a:sym typeface="Arial"/>
              </a:endParaRPr>
            </a:p>
          </p:txBody>
        </p:sp>
        <p:sp>
          <p:nvSpPr>
            <p:cNvPr id="493" name="Google Shape;493;p27"/>
            <p:cNvSpPr txBox="1"/>
            <p:nvPr/>
          </p:nvSpPr>
          <p:spPr>
            <a:xfrm>
              <a:off x="361950" y="6543900"/>
              <a:ext cx="6835800" cy="7593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プロジェクト・タスクごとに工数（かかった労働時間）を記録することで、スタッフの働き方を把握し、</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業務効率化に役立てることができます。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スタッフが入力した工数は管理者ページで集計してCSV形式でダウンロードできます。</a:t>
              </a:r>
              <a:endParaRPr sz="1100" b="0" i="0" u="none" strike="noStrike" cap="none">
                <a:solidFill>
                  <a:schemeClr val="dk1"/>
                </a:solidFill>
                <a:latin typeface="Arial"/>
                <a:ea typeface="Arial"/>
                <a:cs typeface="Arial"/>
                <a:sym typeface="Arial"/>
              </a:endParaRPr>
            </a:p>
          </p:txBody>
        </p:sp>
        <p:sp>
          <p:nvSpPr>
            <p:cNvPr id="494" name="Google Shape;494;p27"/>
            <p:cNvSpPr txBox="1"/>
            <p:nvPr/>
          </p:nvSpPr>
          <p:spPr>
            <a:xfrm>
              <a:off x="361950" y="7248975"/>
              <a:ext cx="4010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9"/>
                </a:rPr>
                <a:t>工数管理プランの機能</a:t>
              </a:r>
              <a:endParaRPr sz="1100" b="0" i="0" u="none" strike="noStrike" cap="none">
                <a:solidFill>
                  <a:schemeClr val="dk1"/>
                </a:solidFill>
                <a:latin typeface="Arial"/>
                <a:ea typeface="Arial"/>
                <a:cs typeface="Arial"/>
                <a:sym typeface="Arial"/>
              </a:endParaRPr>
            </a:p>
          </p:txBody>
        </p:sp>
      </p:grpSp>
      <p:grpSp>
        <p:nvGrpSpPr>
          <p:cNvPr id="495" name="Google Shape;495;p27"/>
          <p:cNvGrpSpPr/>
          <p:nvPr/>
        </p:nvGrpSpPr>
        <p:grpSpPr>
          <a:xfrm>
            <a:off x="361950" y="2891038"/>
            <a:ext cx="6835800" cy="1360963"/>
            <a:chOff x="361950" y="2811492"/>
            <a:chExt cx="6835800" cy="1360963"/>
          </a:xfrm>
        </p:grpSpPr>
        <p:sp>
          <p:nvSpPr>
            <p:cNvPr id="496" name="Google Shape;496;p27"/>
            <p:cNvSpPr txBox="1"/>
            <p:nvPr/>
          </p:nvSpPr>
          <p:spPr>
            <a:xfrm>
              <a:off x="361950" y="2811492"/>
              <a:ext cx="6767400" cy="302100"/>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Clr>
                  <a:srgbClr val="000000"/>
                </a:buClr>
                <a:buSzPts val="1200"/>
                <a:buFont typeface="Arial"/>
                <a:buNone/>
              </a:pPr>
              <a:r>
                <a:rPr lang="ja-JP" sz="1400" b="1" i="0" u="none" strike="noStrike" cap="none">
                  <a:solidFill>
                    <a:schemeClr val="dk1"/>
                  </a:solidFill>
                  <a:latin typeface="Arial"/>
                  <a:ea typeface="Arial"/>
                  <a:cs typeface="Arial"/>
                  <a:sym typeface="Arial"/>
                </a:rPr>
                <a:t>出勤管理プラン  </a:t>
              </a:r>
              <a:endParaRPr sz="1300" b="0" i="0" u="none" strike="noStrike" cap="none">
                <a:solidFill>
                  <a:schemeClr val="dk1"/>
                </a:solidFill>
                <a:latin typeface="Arial"/>
                <a:ea typeface="Arial"/>
                <a:cs typeface="Arial"/>
                <a:sym typeface="Arial"/>
              </a:endParaRPr>
            </a:p>
          </p:txBody>
        </p:sp>
        <p:sp>
          <p:nvSpPr>
            <p:cNvPr id="497" name="Google Shape;497;p27"/>
            <p:cNvSpPr txBox="1"/>
            <p:nvPr/>
          </p:nvSpPr>
          <p:spPr>
            <a:xfrm>
              <a:off x="361950" y="3116301"/>
              <a:ext cx="6835800" cy="735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打刻、勤怠データのダウンロードなど、今回ご紹介した機能の多くは出勤管理プランに含まれます。</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ほかにも、スタッフの残業時間や法定外労働時間を確認できる機能があります。</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chemeClr val="dk1"/>
                  </a:solidFill>
                  <a:latin typeface="Arial"/>
                  <a:ea typeface="Arial"/>
                  <a:cs typeface="Arial"/>
                  <a:sym typeface="Arial"/>
                </a:rPr>
                <a:t>スタッフの労働状況を把握することで、労働環境改善に役立ちます。</a:t>
              </a:r>
              <a:endParaRPr sz="1100" b="0" i="0" u="none" strike="noStrike" cap="none">
                <a:solidFill>
                  <a:schemeClr val="dk1"/>
                </a:solidFill>
                <a:latin typeface="Arial"/>
                <a:ea typeface="Arial"/>
                <a:cs typeface="Arial"/>
                <a:sym typeface="Arial"/>
              </a:endParaRPr>
            </a:p>
          </p:txBody>
        </p:sp>
        <p:sp>
          <p:nvSpPr>
            <p:cNvPr id="498" name="Google Shape;498;p27"/>
            <p:cNvSpPr txBox="1"/>
            <p:nvPr/>
          </p:nvSpPr>
          <p:spPr>
            <a:xfrm>
              <a:off x="361950" y="3818455"/>
              <a:ext cx="40101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4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a:t>
              </a:r>
              <a:r>
                <a:rPr lang="ja-JP" sz="1100" b="0" i="0" u="sng" strike="noStrike" cap="none">
                  <a:solidFill>
                    <a:schemeClr val="hlink"/>
                  </a:solidFill>
                  <a:latin typeface="Arial"/>
                  <a:ea typeface="Arial"/>
                  <a:cs typeface="Arial"/>
                  <a:sym typeface="Arial"/>
                  <a:hlinkClick r:id="rId10"/>
                </a:rPr>
                <a:t>出勤管理プランの機能</a:t>
              </a:r>
              <a:endParaRPr sz="1100" b="0" i="0" u="none" strike="noStrike" cap="none">
                <a:solidFill>
                  <a:schemeClr val="dk1"/>
                </a:solidFill>
                <a:latin typeface="Arial"/>
                <a:ea typeface="Arial"/>
                <a:cs typeface="Arial"/>
                <a:sym typeface="Arial"/>
              </a:endParaRPr>
            </a:p>
          </p:txBody>
        </p:sp>
      </p:grpSp>
      <p:sp>
        <p:nvSpPr>
          <p:cNvPr id="499" name="Google Shape;499;p27"/>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tLang="ja-JP" sz="8000">
                <a:solidFill>
                  <a:schemeClr val="lt1"/>
                </a:solidFill>
                <a:latin typeface="Arial"/>
                <a:ea typeface="Arial"/>
                <a:cs typeface="Arial"/>
                <a:sym typeface="Arial"/>
              </a:rPr>
              <a:t>26</a:t>
            </a:fld>
            <a:endParaRPr sz="80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3">
            <a:alphaModFix/>
          </a:blip>
          <a:srcRect/>
          <a:stretch/>
        </p:blipFill>
        <p:spPr>
          <a:xfrm>
            <a:off x="341312" y="0"/>
            <a:ext cx="6884987" cy="10691811"/>
          </a:xfrm>
          <a:prstGeom prst="rect">
            <a:avLst/>
          </a:prstGeom>
          <a:noFill/>
          <a:ln>
            <a:noFill/>
          </a:ln>
        </p:spPr>
      </p:pic>
      <p:pic>
        <p:nvPicPr>
          <p:cNvPr id="152" name="Google Shape;152;p3"/>
          <p:cNvPicPr preferRelativeResize="0"/>
          <p:nvPr/>
        </p:nvPicPr>
        <p:blipFill rotWithShape="1">
          <a:blip r:embed="rId4">
            <a:alphaModFix/>
          </a:blip>
          <a:srcRect/>
          <a:stretch/>
        </p:blipFill>
        <p:spPr>
          <a:xfrm>
            <a:off x="3235325" y="8916987"/>
            <a:ext cx="1049337" cy="1050925"/>
          </a:xfrm>
          <a:prstGeom prst="rect">
            <a:avLst/>
          </a:prstGeom>
          <a:noFill/>
          <a:ln>
            <a:noFill/>
          </a:ln>
        </p:spPr>
      </p:pic>
      <p:sp>
        <p:nvSpPr>
          <p:cNvPr id="153" name="Google Shape;153;p3"/>
          <p:cNvSpPr txBox="1"/>
          <p:nvPr/>
        </p:nvSpPr>
        <p:spPr>
          <a:xfrm>
            <a:off x="519112" y="4603750"/>
            <a:ext cx="6521450" cy="376237"/>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ja-JP" sz="3600" b="0" i="0" u="none" strike="noStrike" cap="none">
                <a:solidFill>
                  <a:schemeClr val="lt1"/>
                </a:solidFill>
                <a:latin typeface="Arial"/>
                <a:ea typeface="Arial"/>
                <a:cs typeface="Arial"/>
                <a:sym typeface="Arial"/>
              </a:rPr>
              <a:t>アカウント発行の流れ</a:t>
            </a:r>
            <a:endParaRPr sz="1400" b="0" i="0" u="none" strike="noStrike" cap="none">
              <a:solidFill>
                <a:srgbClr val="000000"/>
              </a:solidFill>
              <a:latin typeface="Arial"/>
              <a:ea typeface="Arial"/>
              <a:cs typeface="Arial"/>
              <a:sym typeface="Arial"/>
            </a:endParaRPr>
          </a:p>
        </p:txBody>
      </p:sp>
      <p:sp>
        <p:nvSpPr>
          <p:cNvPr id="154" name="Google Shape;154;p3"/>
          <p:cNvSpPr txBox="1"/>
          <p:nvPr/>
        </p:nvSpPr>
        <p:spPr>
          <a:xfrm>
            <a:off x="519112" y="5068887"/>
            <a:ext cx="6521450" cy="43497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クイックスタートガイドp.4 – p.5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36c213f590c_0_0"/>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共通IDアカウントを発行する</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sz="1300"/>
          </a:p>
        </p:txBody>
      </p:sp>
      <p:pic>
        <p:nvPicPr>
          <p:cNvPr id="160" name="Google Shape;160;g36c213f590c_0_0"/>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161" name="Google Shape;161;g36c213f590c_0_0"/>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62" name="Google Shape;162;g36c213f590c_0_0"/>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アカウント発行の流れ</a:t>
            </a:r>
            <a:endParaRPr sz="1400" b="0" i="0" u="none" strike="noStrike" cap="none">
              <a:solidFill>
                <a:srgbClr val="000000"/>
              </a:solidFill>
              <a:latin typeface="Arial"/>
              <a:ea typeface="Arial"/>
              <a:cs typeface="Arial"/>
              <a:sym typeface="Arial"/>
            </a:endParaRPr>
          </a:p>
        </p:txBody>
      </p:sp>
      <p:sp>
        <p:nvSpPr>
          <p:cNvPr id="163" name="Google Shape;163;g36c213f590c_0_0"/>
          <p:cNvSpPr txBox="1"/>
          <p:nvPr/>
        </p:nvSpPr>
        <p:spPr>
          <a:xfrm>
            <a:off x="361950" y="1994525"/>
            <a:ext cx="6835800" cy="2398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B3838"/>
                </a:solidFill>
                <a:latin typeface="Arial"/>
                <a:ea typeface="Arial"/>
                <a:cs typeface="Arial"/>
                <a:sym typeface="Arial"/>
              </a:rPr>
              <a:t>ジョブカン勤怠管理を始めるために、まずは「ジョブカン共通ID（以降、共通ID）」のアカウントを</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発行します。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共通IDとは、</a:t>
            </a:r>
            <a:r>
              <a:rPr lang="ja-JP" sz="1100" b="0" i="0" u="sng" strike="noStrike" cap="none">
                <a:solidFill>
                  <a:schemeClr val="hlink"/>
                </a:solidFill>
                <a:latin typeface="Arial"/>
                <a:ea typeface="Arial"/>
                <a:cs typeface="Arial"/>
                <a:sym typeface="Arial"/>
                <a:hlinkClick r:id="rId5"/>
              </a:rPr>
              <a:t>ジョブカンシリーズ</a:t>
            </a:r>
            <a:r>
              <a:rPr lang="ja-JP" sz="1100" b="0" i="0" u="none" strike="noStrike" cap="none">
                <a:solidFill>
                  <a:srgbClr val="3B3838"/>
                </a:solidFill>
                <a:latin typeface="Arial"/>
                <a:ea typeface="Arial"/>
                <a:cs typeface="Arial"/>
                <a:sym typeface="Arial"/>
              </a:rPr>
              <a:t>のユーザ情報を一括で管理するための「プラットフォーム」です。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固有のID番号ではありません。</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ご利用のサービス数に関わらず、ジョブカンシリーズを利用するすべての会社が共通IDを持ちます。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ジョブカンシリーズを利用する従業員は、所属する会社の共通IDにユーザとして登録されます。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ユーザは共通IDページにログインすることで、ジョブカンシリーズの各サービスにアクセスできます。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また、共通IDを経由して各サービス間でユーザ基本情報（姓名/スタッフコード/メールアドレス）が</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同期されます。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rgbClr val="3B3838"/>
                </a:solidFill>
                <a:latin typeface="Arial"/>
                <a:ea typeface="Arial"/>
                <a:cs typeface="Arial"/>
                <a:sym typeface="Arial"/>
              </a:rPr>
              <a:t>共通IDについての詳細は</a:t>
            </a:r>
            <a:r>
              <a:rPr lang="ja-JP" sz="1100" b="0" i="0" u="sng" strike="noStrike" cap="none">
                <a:solidFill>
                  <a:schemeClr val="hlink"/>
                </a:solidFill>
                <a:latin typeface="Arial"/>
                <a:ea typeface="Arial"/>
                <a:cs typeface="Arial"/>
                <a:sym typeface="Arial"/>
                <a:hlinkClick r:id="rId6"/>
              </a:rPr>
              <a:t>こちらのページ</a:t>
            </a:r>
            <a:r>
              <a:rPr lang="ja-JP" sz="1100" b="0" i="0" u="none" strike="noStrike" cap="none">
                <a:solidFill>
                  <a:srgbClr val="3B3838"/>
                </a:solidFill>
                <a:latin typeface="Arial"/>
                <a:ea typeface="Arial"/>
                <a:cs typeface="Arial"/>
                <a:sym typeface="Arial"/>
              </a:rPr>
              <a:t>をご確認ください。</a:t>
            </a:r>
            <a:endParaRPr sz="1100" b="0" i="0" u="none" strike="noStrike" cap="none">
              <a:solidFill>
                <a:srgbClr val="3B3838"/>
              </a:solidFill>
              <a:latin typeface="Arial"/>
              <a:ea typeface="Arial"/>
              <a:cs typeface="Arial"/>
              <a:sym typeface="Arial"/>
            </a:endParaRPr>
          </a:p>
        </p:txBody>
      </p:sp>
      <p:sp>
        <p:nvSpPr>
          <p:cNvPr id="164" name="Google Shape;164;g36c213f590c_0_0"/>
          <p:cNvSpPr txBox="1"/>
          <p:nvPr/>
        </p:nvSpPr>
        <p:spPr>
          <a:xfrm>
            <a:off x="361950" y="6148262"/>
            <a:ext cx="6835800" cy="760500"/>
          </a:xfrm>
          <a:prstGeom prst="rect">
            <a:avLst/>
          </a:prstGeom>
          <a:noFill/>
          <a:ln>
            <a:noFill/>
          </a:ln>
        </p:spPr>
        <p:txBody>
          <a:bodyPr spcFirstLastPara="1" wrap="square" lIns="91425" tIns="91425" rIns="91425" bIns="91425" anchor="t" anchorCtr="0">
            <a:spAutoFit/>
          </a:bodyPr>
          <a:lstStyle/>
          <a:p>
            <a:pPr marL="0" marR="0" lvl="0" indent="0" algn="l" rtl="0">
              <a:lnSpc>
                <a:spcPct val="120000"/>
              </a:lnSpc>
              <a:spcBef>
                <a:spcPts val="0"/>
              </a:spcBef>
              <a:spcAft>
                <a:spcPts val="800"/>
              </a:spcAft>
              <a:buClr>
                <a:srgbClr val="000000"/>
              </a:buClr>
              <a:buSzPts val="1100"/>
              <a:buFont typeface="Arial"/>
              <a:buNone/>
            </a:pPr>
            <a:r>
              <a:rPr lang="ja-JP" sz="1100" b="0" i="0" u="sng" strike="noStrike" cap="none">
                <a:solidFill>
                  <a:srgbClr val="1F73B7"/>
                </a:solidFill>
                <a:highlight>
                  <a:schemeClr val="lt1"/>
                </a:highlight>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ジョブカン勤怠管理 公式HP</a:t>
            </a:r>
            <a:r>
              <a:rPr lang="ja-JP" sz="1100" b="0" i="0" u="none" strike="noStrike" cap="none">
                <a:solidFill>
                  <a:srgbClr val="333333"/>
                </a:solidFill>
                <a:highlight>
                  <a:schemeClr val="lt1"/>
                </a:highlight>
                <a:latin typeface="Arial"/>
                <a:ea typeface="Arial"/>
                <a:cs typeface="Arial"/>
                <a:sym typeface="Arial"/>
              </a:rPr>
              <a:t>にアクセスし、「無料で試してみる」または「無料お試し」から</a:t>
            </a:r>
            <a:br>
              <a:rPr lang="ja-JP" sz="1100" b="0" i="0" u="none" strike="noStrike" cap="none">
                <a:solidFill>
                  <a:srgbClr val="333333"/>
                </a:solidFill>
                <a:highlight>
                  <a:schemeClr val="lt1"/>
                </a:highlight>
                <a:latin typeface="Arial"/>
                <a:ea typeface="Arial"/>
                <a:cs typeface="Arial"/>
                <a:sym typeface="Arial"/>
              </a:rPr>
            </a:br>
            <a:r>
              <a:rPr lang="ja-JP" sz="1100" b="0" i="0" u="none" strike="noStrike" cap="none">
                <a:solidFill>
                  <a:srgbClr val="333333"/>
                </a:solidFill>
                <a:highlight>
                  <a:schemeClr val="lt1"/>
                </a:highlight>
                <a:latin typeface="Arial"/>
                <a:ea typeface="Arial"/>
                <a:cs typeface="Arial"/>
                <a:sym typeface="Arial"/>
              </a:rPr>
              <a:t>会社の代表者様（あるいはジョブカンご担当者様）のアカウントを作成してください。</a:t>
            </a:r>
            <a:br>
              <a:rPr lang="ja-JP" sz="1100" b="0" i="0" u="none" strike="noStrike" cap="none">
                <a:solidFill>
                  <a:srgbClr val="333333"/>
                </a:solidFill>
                <a:highlight>
                  <a:schemeClr val="lt1"/>
                </a:highlight>
                <a:latin typeface="Arial"/>
                <a:ea typeface="Arial"/>
                <a:cs typeface="Arial"/>
                <a:sym typeface="Arial"/>
              </a:rPr>
            </a:br>
            <a:r>
              <a:rPr lang="ja-JP" sz="1100" b="0" i="0" u="none" strike="noStrike" cap="none">
                <a:solidFill>
                  <a:srgbClr val="333333"/>
                </a:solidFill>
                <a:highlight>
                  <a:schemeClr val="lt1"/>
                </a:highlight>
                <a:latin typeface="Arial"/>
                <a:ea typeface="Arial"/>
                <a:cs typeface="Arial"/>
                <a:sym typeface="Arial"/>
              </a:rPr>
              <a:t>それにより貴社の共通IDが作成され、そこに1人目のユーザとして代表者様が登録されます。</a:t>
            </a:r>
            <a:endParaRPr sz="1100" b="0" i="0" u="none" strike="noStrike" cap="none">
              <a:solidFill>
                <a:srgbClr val="333333"/>
              </a:solidFill>
              <a:highlight>
                <a:schemeClr val="lt1"/>
              </a:highlight>
              <a:latin typeface="Arial"/>
              <a:ea typeface="Arial"/>
              <a:cs typeface="Arial"/>
              <a:sym typeface="Arial"/>
            </a:endParaRPr>
          </a:p>
        </p:txBody>
      </p:sp>
      <p:pic>
        <p:nvPicPr>
          <p:cNvPr id="165" name="Google Shape;165;g36c213f590c_0_0"/>
          <p:cNvPicPr preferRelativeResize="0"/>
          <p:nvPr/>
        </p:nvPicPr>
        <p:blipFill rotWithShape="1">
          <a:blip r:embed="rId8">
            <a:alphaModFix/>
          </a:blip>
          <a:srcRect/>
          <a:stretch/>
        </p:blipFill>
        <p:spPr>
          <a:xfrm>
            <a:off x="399287" y="4532736"/>
            <a:ext cx="6761101" cy="1475515"/>
          </a:xfrm>
          <a:prstGeom prst="rect">
            <a:avLst/>
          </a:prstGeom>
          <a:noFill/>
          <a:ln>
            <a:noFill/>
          </a:ln>
        </p:spPr>
      </p:pic>
      <p:sp>
        <p:nvSpPr>
          <p:cNvPr id="166" name="Google Shape;166;g36c213f590c_0_0"/>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4</a:t>
            </a:fld>
            <a:endParaRPr/>
          </a:p>
        </p:txBody>
      </p:sp>
      <p:pic>
        <p:nvPicPr>
          <p:cNvPr id="167" name="Google Shape;167;g36c213f590c_0_0"/>
          <p:cNvPicPr preferRelativeResize="0"/>
          <p:nvPr/>
        </p:nvPicPr>
        <p:blipFill rotWithShape="1">
          <a:blip r:embed="rId9">
            <a:alphaModFix/>
          </a:blip>
          <a:srcRect/>
          <a:stretch/>
        </p:blipFill>
        <p:spPr>
          <a:xfrm>
            <a:off x="844008" y="7048773"/>
            <a:ext cx="5871659" cy="3031850"/>
          </a:xfrm>
          <a:prstGeom prst="rect">
            <a:avLst/>
          </a:prstGeom>
          <a:noFill/>
          <a:ln>
            <a:noFill/>
          </a:ln>
          <a:effectLst>
            <a:outerShdw blurRad="57150" dist="28575" dir="2700000" algn="b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6c213f590c_0_12"/>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勤怠管理の無料トライアルを始める</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a:p>
        </p:txBody>
      </p:sp>
      <p:pic>
        <p:nvPicPr>
          <p:cNvPr id="173" name="Google Shape;173;g36c213f590c_0_12"/>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174" name="Google Shape;174;g36c213f590c_0_12"/>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75" name="Google Shape;175;g36c213f590c_0_12"/>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アカウント発行の流れ</a:t>
            </a:r>
            <a:endParaRPr sz="1400" b="0" i="0" u="none" strike="noStrike" cap="none">
              <a:solidFill>
                <a:srgbClr val="000000"/>
              </a:solidFill>
              <a:latin typeface="Arial"/>
              <a:ea typeface="Arial"/>
              <a:cs typeface="Arial"/>
              <a:sym typeface="Arial"/>
            </a:endParaRPr>
          </a:p>
        </p:txBody>
      </p:sp>
      <p:sp>
        <p:nvSpPr>
          <p:cNvPr id="176" name="Google Shape;176;g36c213f590c_0_12"/>
          <p:cNvSpPr txBox="1"/>
          <p:nvPr/>
        </p:nvSpPr>
        <p:spPr>
          <a:xfrm>
            <a:off x="361950" y="6373299"/>
            <a:ext cx="6767400" cy="1686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B3838"/>
                </a:solidFill>
                <a:latin typeface="Arial"/>
                <a:ea typeface="Arial"/>
                <a:cs typeface="Arial"/>
                <a:sym typeface="Arial"/>
              </a:rPr>
              <a:t>次は、ジョブカン勤怠管理の無料トライアルを始めましょう。</a:t>
            </a:r>
            <a:br>
              <a:rPr lang="ja-JP" sz="1100" b="0" i="0" u="none" strike="noStrike" cap="none">
                <a:solidFill>
                  <a:srgbClr val="3B3838"/>
                </a:solidFill>
                <a:latin typeface="Arial"/>
                <a:ea typeface="Arial"/>
                <a:cs typeface="Arial"/>
                <a:sym typeface="Arial"/>
              </a:rPr>
            </a:br>
            <a:r>
              <a:rPr lang="ja-JP" sz="1100" b="0" i="0" u="sng" strike="noStrike" cap="none">
                <a:solidFill>
                  <a:schemeClr val="hlink"/>
                </a:solidFill>
                <a:latin typeface="Arial"/>
                <a:ea typeface="Arial"/>
                <a:cs typeface="Arial"/>
                <a:sym typeface="Arial"/>
                <a:hlinkClick r:id="rId5"/>
              </a:rPr>
              <a:t>共通IDログインページ</a:t>
            </a:r>
            <a:r>
              <a:rPr lang="ja-JP" sz="1100" b="0" i="0" u="none" strike="noStrike" cap="none">
                <a:solidFill>
                  <a:srgbClr val="3B3838"/>
                </a:solidFill>
                <a:latin typeface="Arial"/>
                <a:ea typeface="Arial"/>
                <a:cs typeface="Arial"/>
                <a:sym typeface="Arial"/>
              </a:rPr>
              <a:t>から、STEP1で作成したアカウントにログインしてください。</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rgbClr val="000000"/>
              </a:buClr>
              <a:buSzPts val="1100"/>
              <a:buFont typeface="Arial"/>
              <a:buNone/>
            </a:pPr>
            <a:r>
              <a:rPr lang="ja-JP" sz="1100" b="0" i="0" u="none" strike="noStrike" cap="none">
                <a:solidFill>
                  <a:srgbClr val="3B3838"/>
                </a:solidFill>
                <a:latin typeface="Arial"/>
                <a:ea typeface="Arial"/>
                <a:cs typeface="Arial"/>
                <a:sym typeface="Arial"/>
              </a:rPr>
              <a:t>ダッシュボード画面に表示されるサービスの中に「勤怠管理」がありますので、</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「無料体験版を使用する」をクリックしてジョブカン勤怠管理の初期設定を開始してください。</a:t>
            </a:r>
            <a:br>
              <a:rPr lang="ja-JP" sz="1100" b="0" i="0" u="none" strike="noStrike" cap="none">
                <a:solidFill>
                  <a:srgbClr val="3B3838"/>
                </a:solidFill>
                <a:latin typeface="Arial"/>
                <a:ea typeface="Arial"/>
                <a:cs typeface="Arial"/>
                <a:sym typeface="Arial"/>
              </a:rPr>
            </a:br>
            <a:r>
              <a:rPr lang="ja-JP" sz="1100" b="0" i="0" u="none" strike="noStrike" cap="none">
                <a:solidFill>
                  <a:schemeClr val="dk1"/>
                </a:solidFill>
                <a:latin typeface="Arial"/>
                <a:ea typeface="Arial"/>
                <a:cs typeface="Arial"/>
                <a:sym typeface="Arial"/>
              </a:rPr>
              <a:t>このときログインしているユーザがジョブカン勤怠管理の「全権限管理者（すべての機能を利用できる</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管理者）」となります。</a:t>
            </a:r>
            <a:endParaRPr sz="1100" b="0" i="0" u="none" strike="noStrike" cap="none">
              <a:solidFill>
                <a:schemeClr val="dk1"/>
              </a:solidFill>
              <a:latin typeface="Arial"/>
              <a:ea typeface="Arial"/>
              <a:cs typeface="Arial"/>
              <a:sym typeface="Arial"/>
            </a:endParaRPr>
          </a:p>
          <a:p>
            <a:pPr marL="0" marR="0" lvl="0" indent="0" algn="l" rtl="0">
              <a:lnSpc>
                <a:spcPct val="120000"/>
              </a:lnSpc>
              <a:spcBef>
                <a:spcPts val="800"/>
              </a:spcBef>
              <a:spcAft>
                <a:spcPts val="800"/>
              </a:spcAft>
              <a:buClr>
                <a:srgbClr val="000000"/>
              </a:buClr>
              <a:buSzPts val="1100"/>
              <a:buFont typeface="Arial"/>
              <a:buNone/>
            </a:pPr>
            <a:r>
              <a:rPr lang="ja-JP" sz="1100" b="0" i="0" u="none" strike="noStrike" cap="none">
                <a:solidFill>
                  <a:schemeClr val="dk1"/>
                </a:solidFill>
                <a:latin typeface="Arial"/>
                <a:ea typeface="Arial"/>
                <a:cs typeface="Arial"/>
                <a:sym typeface="Arial"/>
              </a:rPr>
              <a:t>別のユーザを全権限管理者にしたい場合は、先に</a:t>
            </a:r>
            <a:r>
              <a:rPr lang="ja-JP" sz="1100" b="0" i="0" u="sng" strike="noStrike" cap="none">
                <a:solidFill>
                  <a:schemeClr val="hlink"/>
                </a:solidFill>
                <a:latin typeface="Arial"/>
                <a:ea typeface="Arial"/>
                <a:cs typeface="Arial"/>
                <a:sym typeface="Arial"/>
                <a:hlinkClick r:id="rId6"/>
              </a:rPr>
              <a:t>ユーザ登録</a:t>
            </a:r>
            <a:r>
              <a:rPr lang="ja-JP" sz="1100" b="0" i="0" u="none" strike="noStrike" cap="none">
                <a:solidFill>
                  <a:schemeClr val="dk1"/>
                </a:solidFill>
                <a:latin typeface="Arial"/>
                <a:ea typeface="Arial"/>
                <a:cs typeface="Arial"/>
                <a:sym typeface="Arial"/>
              </a:rPr>
              <a:t>を行ってください。</a:t>
            </a:r>
            <a:endParaRPr sz="1100" b="0" i="0" u="none" strike="noStrike" cap="none">
              <a:solidFill>
                <a:schemeClr val="dk1"/>
              </a:solidFill>
              <a:latin typeface="Arial"/>
              <a:ea typeface="Arial"/>
              <a:cs typeface="Arial"/>
              <a:sym typeface="Arial"/>
            </a:endParaRPr>
          </a:p>
        </p:txBody>
      </p:sp>
      <p:pic>
        <p:nvPicPr>
          <p:cNvPr id="177" name="Google Shape;177;g36c213f590c_0_12"/>
          <p:cNvPicPr preferRelativeResize="0"/>
          <p:nvPr/>
        </p:nvPicPr>
        <p:blipFill rotWithShape="1">
          <a:blip r:embed="rId7">
            <a:alphaModFix/>
          </a:blip>
          <a:srcRect/>
          <a:stretch/>
        </p:blipFill>
        <p:spPr>
          <a:xfrm>
            <a:off x="715100" y="2077899"/>
            <a:ext cx="6129476" cy="4131824"/>
          </a:xfrm>
          <a:prstGeom prst="rect">
            <a:avLst/>
          </a:prstGeom>
          <a:noFill/>
          <a:ln>
            <a:noFill/>
          </a:ln>
          <a:effectLst>
            <a:outerShdw blurRad="57150" dist="19050" dir="2700000" algn="bl" rotWithShape="0">
              <a:srgbClr val="000000">
                <a:alpha val="40000"/>
              </a:srgbClr>
            </a:outerShdw>
          </a:effectLst>
        </p:spPr>
      </p:pic>
      <p:sp>
        <p:nvSpPr>
          <p:cNvPr id="178" name="Google Shape;178;g36c213f590c_0_12"/>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5</a:t>
            </a:fld>
            <a:endParaRPr/>
          </a:p>
        </p:txBody>
      </p:sp>
      <p:sp>
        <p:nvSpPr>
          <p:cNvPr id="179" name="Google Shape;179;g36c213f590c_0_12"/>
          <p:cNvSpPr/>
          <p:nvPr/>
        </p:nvSpPr>
        <p:spPr>
          <a:xfrm>
            <a:off x="580488" y="8222875"/>
            <a:ext cx="6398700" cy="14679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30日間の無料トライアル期間中は、ジョブカン勤怠管理のすべての機能を使用できます。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 </a:t>
            </a:r>
            <a:r>
              <a:rPr lang="ja-JP" sz="1100" b="0" i="0" u="sng" strike="noStrike" cap="none">
                <a:solidFill>
                  <a:schemeClr val="hlink"/>
                </a:solidFill>
                <a:latin typeface="Arial"/>
                <a:ea typeface="Arial"/>
                <a:cs typeface="Arial"/>
                <a:sym typeface="Arial"/>
                <a:hlinkClick r:id="rId8"/>
              </a:rPr>
              <a:t>一斉メール配信</a:t>
            </a:r>
            <a:r>
              <a:rPr lang="ja-JP" sz="1100" b="0" i="0" u="none" strike="noStrike" cap="none">
                <a:solidFill>
                  <a:srgbClr val="3B3838"/>
                </a:solidFill>
                <a:latin typeface="Arial"/>
                <a:ea typeface="Arial"/>
                <a:cs typeface="Arial"/>
                <a:sym typeface="Arial"/>
              </a:rPr>
              <a:t>機能のみ利用不可</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無料トライアル期間終了後は無料プランに移行します。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自動的に有料プランに切り替わることはありませんのでご安心ください。</a:t>
            </a:r>
            <a:endParaRPr sz="1100" b="0" i="0" u="none" strike="noStrike" cap="none">
              <a:solidFill>
                <a:srgbClr val="3B383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g27a9d86035c_0_0"/>
          <p:cNvPicPr preferRelativeResize="0"/>
          <p:nvPr/>
        </p:nvPicPr>
        <p:blipFill rotWithShape="1">
          <a:blip r:embed="rId3">
            <a:alphaModFix/>
          </a:blip>
          <a:srcRect/>
          <a:stretch/>
        </p:blipFill>
        <p:spPr>
          <a:xfrm>
            <a:off x="341312" y="0"/>
            <a:ext cx="6884985" cy="10691813"/>
          </a:xfrm>
          <a:prstGeom prst="rect">
            <a:avLst/>
          </a:prstGeom>
          <a:noFill/>
          <a:ln>
            <a:noFill/>
          </a:ln>
        </p:spPr>
      </p:pic>
      <p:pic>
        <p:nvPicPr>
          <p:cNvPr id="185" name="Google Shape;185;g27a9d86035c_0_0"/>
          <p:cNvPicPr preferRelativeResize="0"/>
          <p:nvPr/>
        </p:nvPicPr>
        <p:blipFill rotWithShape="1">
          <a:blip r:embed="rId4">
            <a:alphaModFix/>
          </a:blip>
          <a:srcRect/>
          <a:stretch/>
        </p:blipFill>
        <p:spPr>
          <a:xfrm>
            <a:off x="3235325" y="8916987"/>
            <a:ext cx="1049336" cy="1050924"/>
          </a:xfrm>
          <a:prstGeom prst="rect">
            <a:avLst/>
          </a:prstGeom>
          <a:noFill/>
          <a:ln>
            <a:noFill/>
          </a:ln>
        </p:spPr>
      </p:pic>
      <p:sp>
        <p:nvSpPr>
          <p:cNvPr id="186" name="Google Shape;186;g27a9d86035c_0_0"/>
          <p:cNvSpPr txBox="1"/>
          <p:nvPr/>
        </p:nvSpPr>
        <p:spPr>
          <a:xfrm>
            <a:off x="519112" y="4603750"/>
            <a:ext cx="6521400" cy="3762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ja-JP" sz="3600" b="0" i="0" u="none" strike="noStrike" cap="none">
                <a:solidFill>
                  <a:schemeClr val="lt1"/>
                </a:solidFill>
                <a:latin typeface="Arial"/>
                <a:ea typeface="Arial"/>
                <a:cs typeface="Arial"/>
                <a:sym typeface="Arial"/>
              </a:rPr>
              <a:t>基本設定の流れ</a:t>
            </a:r>
            <a:endParaRPr sz="1400" b="0" i="0" u="none" strike="noStrike" cap="none">
              <a:solidFill>
                <a:srgbClr val="000000"/>
              </a:solidFill>
              <a:latin typeface="Arial"/>
              <a:ea typeface="Arial"/>
              <a:cs typeface="Arial"/>
              <a:sym typeface="Arial"/>
            </a:endParaRPr>
          </a:p>
        </p:txBody>
      </p:sp>
      <p:sp>
        <p:nvSpPr>
          <p:cNvPr id="187" name="Google Shape;187;g27a9d86035c_0_0"/>
          <p:cNvSpPr txBox="1"/>
          <p:nvPr/>
        </p:nvSpPr>
        <p:spPr>
          <a:xfrm>
            <a:off x="519112" y="5068887"/>
            <a:ext cx="6521400" cy="435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900"/>
              <a:buFont typeface="Arial"/>
              <a:buNone/>
            </a:pPr>
            <a:r>
              <a:rPr lang="ja-JP" sz="1400" b="0" i="0" u="none" strike="noStrike" cap="none">
                <a:solidFill>
                  <a:schemeClr val="lt1"/>
                </a:solidFill>
                <a:latin typeface="Arial"/>
                <a:ea typeface="Arial"/>
                <a:cs typeface="Arial"/>
                <a:sym typeface="Arial"/>
              </a:rPr>
              <a:t>クイックスタートガイドp.7 – p.13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6c213f590c_0_232"/>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STEP1 スタッフ種別の作成</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a:p>
        </p:txBody>
      </p:sp>
      <p:pic>
        <p:nvPicPr>
          <p:cNvPr id="193" name="Google Shape;193;g36c213f590c_0_232"/>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194" name="Google Shape;194;g36c213f590c_0_232"/>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（所要時間:約3分）</a:t>
            </a:r>
            <a:endParaRPr sz="1200" b="0" i="0" u="none" strike="noStrike" cap="none">
              <a:solidFill>
                <a:srgbClr val="000000"/>
              </a:solidFill>
              <a:latin typeface="Arial"/>
              <a:ea typeface="Arial"/>
              <a:cs typeface="Arial"/>
              <a:sym typeface="Arial"/>
            </a:endParaRPr>
          </a:p>
        </p:txBody>
      </p:sp>
      <p:sp>
        <p:nvSpPr>
          <p:cNvPr id="195" name="Google Shape;195;g36c213f590c_0_232"/>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1400" b="0" i="0" u="none" strike="noStrike" cap="none">
              <a:solidFill>
                <a:srgbClr val="000000"/>
              </a:solidFill>
              <a:latin typeface="Arial"/>
              <a:ea typeface="Arial"/>
              <a:cs typeface="Arial"/>
              <a:sym typeface="Arial"/>
            </a:endParaRPr>
          </a:p>
        </p:txBody>
      </p:sp>
      <p:sp>
        <p:nvSpPr>
          <p:cNvPr id="196" name="Google Shape;196;g36c213f590c_0_232"/>
          <p:cNvSpPr txBox="1"/>
          <p:nvPr/>
        </p:nvSpPr>
        <p:spPr>
          <a:xfrm>
            <a:off x="519297" y="7692140"/>
            <a:ext cx="6521100" cy="7731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例）正社員の中でもフレックス制や変形労働制など、異なる就業規則がある場合</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　　⇒「フレックス社員」「変形労働社員」など、就業規則ごとにスタッフ種別を作成します。</a:t>
            </a:r>
            <a:endParaRPr sz="1800" b="0" i="0" u="none" strike="noStrike" cap="none">
              <a:solidFill>
                <a:schemeClr val="dk1"/>
              </a:solidFill>
              <a:latin typeface="Calibri"/>
              <a:ea typeface="Calibri"/>
              <a:cs typeface="Calibri"/>
              <a:sym typeface="Calibri"/>
            </a:endParaRPr>
          </a:p>
        </p:txBody>
      </p:sp>
      <p:pic>
        <p:nvPicPr>
          <p:cNvPr id="197" name="Google Shape;197;g36c213f590c_0_232"/>
          <p:cNvPicPr preferRelativeResize="0"/>
          <p:nvPr/>
        </p:nvPicPr>
        <p:blipFill rotWithShape="1">
          <a:blip r:embed="rId5">
            <a:alphaModFix/>
          </a:blip>
          <a:srcRect/>
          <a:stretch/>
        </p:blipFill>
        <p:spPr>
          <a:xfrm>
            <a:off x="967448" y="2176453"/>
            <a:ext cx="5590590" cy="2930475"/>
          </a:xfrm>
          <a:prstGeom prst="rect">
            <a:avLst/>
          </a:prstGeom>
          <a:noFill/>
          <a:ln>
            <a:noFill/>
          </a:ln>
          <a:effectLst>
            <a:outerShdw blurRad="57150" dist="19050" dir="2700000" algn="bl" rotWithShape="0">
              <a:srgbClr val="000000">
                <a:alpha val="40000"/>
              </a:srgbClr>
            </a:outerShdw>
          </a:effectLst>
        </p:spPr>
      </p:pic>
      <p:sp>
        <p:nvSpPr>
          <p:cNvPr id="198" name="Google Shape;198;g36c213f590c_0_232"/>
          <p:cNvSpPr txBox="1"/>
          <p:nvPr/>
        </p:nvSpPr>
        <p:spPr>
          <a:xfrm>
            <a:off x="361950" y="5353434"/>
            <a:ext cx="6835800" cy="20922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rgbClr val="3B3838"/>
                </a:solidFill>
                <a:latin typeface="Arial"/>
                <a:ea typeface="Arial"/>
                <a:cs typeface="Arial"/>
                <a:sym typeface="Arial"/>
              </a:rPr>
              <a:t>基本情報設定→各種設定→</a:t>
            </a:r>
            <a:r>
              <a:rPr lang="ja-JP" sz="1100" b="0" i="0" u="sng" strike="noStrike" cap="none">
                <a:solidFill>
                  <a:schemeClr val="hlink"/>
                </a:solidFill>
                <a:latin typeface="Arial"/>
                <a:ea typeface="Arial"/>
                <a:cs typeface="Arial"/>
                <a:sym typeface="Arial"/>
                <a:hlinkClick r:id="rId3"/>
              </a:rPr>
              <a:t>スタッフ種別設定</a:t>
            </a:r>
            <a:endParaRPr sz="1100" b="0" i="0" u="none" strike="noStrike" cap="none">
              <a:solidFill>
                <a:srgbClr val="000000"/>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「スタッフ種別」を作成しましょう。</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スタッフ種別は、主に「正社員」や「アルバイト」など、雇用形態を登録します。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最初から登録済みのスタッフ種別をそのまま利用しても問題ありません。</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rgbClr val="3B3838"/>
                </a:solidFill>
                <a:latin typeface="Arial"/>
                <a:ea typeface="Arial"/>
                <a:cs typeface="Arial"/>
                <a:sym typeface="Arial"/>
              </a:rPr>
              <a:t>STEP5で設定する就業規則などの各種設定は、スタッフ種別やグループ（部署, 店舗等）ごとに</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設定内容を変えられます。</a:t>
            </a:r>
            <a:r>
              <a:rPr lang="ja-JP" sz="1400" b="0" i="0" u="none" strike="noStrike" cap="none">
                <a:solidFill>
                  <a:schemeClr val="dk1"/>
                </a:solidFill>
                <a:latin typeface="Arial"/>
                <a:ea typeface="Arial"/>
                <a:cs typeface="Arial"/>
                <a:sym typeface="Arial"/>
              </a:rPr>
              <a:t/>
            </a:r>
            <a:br>
              <a:rPr lang="ja-JP" sz="1400" b="0" i="0" u="none" strike="noStrike" cap="none">
                <a:solidFill>
                  <a:schemeClr val="dk1"/>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また、勤怠データもスタッフ種別ごとに集計できます。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その点を考慮して、同じ雇用形態の中で就業規則が異なるスタッフがいる場合は、スタッフ種別を</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分けることをお勧めいたします。</a:t>
            </a:r>
            <a:endParaRPr sz="1100" b="0" i="0" u="none" strike="noStrike" cap="none">
              <a:solidFill>
                <a:srgbClr val="000000"/>
              </a:solidFill>
              <a:latin typeface="Arial"/>
              <a:ea typeface="Arial"/>
              <a:cs typeface="Arial"/>
              <a:sym typeface="Arial"/>
            </a:endParaRPr>
          </a:p>
        </p:txBody>
      </p:sp>
      <p:sp>
        <p:nvSpPr>
          <p:cNvPr id="199" name="Google Shape;199;g36c213f590c_0_232"/>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6c213f590c_0_243"/>
          <p:cNvSpPr txBox="1"/>
          <p:nvPr/>
        </p:nvSpPr>
        <p:spPr>
          <a:xfrm>
            <a:off x="399300" y="6407256"/>
            <a:ext cx="6761100" cy="966900"/>
          </a:xfrm>
          <a:prstGeom prst="rect">
            <a:avLst/>
          </a:prstGeom>
          <a:solidFill>
            <a:srgbClr val="F2F2F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例）グループ</a:t>
            </a:r>
            <a:endParaRPr sz="1100" b="0" i="0" u="none" strike="noStrike" cap="none">
              <a:solidFill>
                <a:srgbClr val="3B3838"/>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例1 ： 営業部 ・総務部 ・経理部など</a:t>
            </a:r>
            <a:endParaRPr sz="1100" b="0" i="0" u="none" strike="noStrike" cap="none">
              <a:solidFill>
                <a:schemeClr val="dk1"/>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例2 ： 新宿店・池袋店など</a:t>
            </a:r>
            <a:endParaRPr sz="1100" b="0" i="0" u="none" strike="noStrike" cap="none">
              <a:solidFill>
                <a:srgbClr val="3B3838"/>
              </a:solidFill>
              <a:latin typeface="Arial"/>
              <a:ea typeface="Arial"/>
              <a:cs typeface="Arial"/>
              <a:sym typeface="Arial"/>
            </a:endParaRPr>
          </a:p>
        </p:txBody>
      </p:sp>
      <p:sp>
        <p:nvSpPr>
          <p:cNvPr id="205" name="Google Shape;205;g36c213f590c_0_243"/>
          <p:cNvSpPr txBox="1"/>
          <p:nvPr/>
        </p:nvSpPr>
        <p:spPr>
          <a:xfrm>
            <a:off x="361950" y="4520748"/>
            <a:ext cx="6944400" cy="17886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基本情報設定→各種設定→</a:t>
            </a:r>
            <a:r>
              <a:rPr lang="ja-JP" sz="1100" b="0" i="0" u="sng" strike="noStrike" cap="none">
                <a:solidFill>
                  <a:schemeClr val="hlink"/>
                </a:solidFill>
                <a:latin typeface="Arial"/>
                <a:ea typeface="Arial"/>
                <a:cs typeface="Arial"/>
                <a:sym typeface="Arial"/>
                <a:hlinkClick r:id="rId3"/>
              </a:rPr>
              <a:t>グループ設定</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続いては「</a:t>
            </a:r>
            <a:r>
              <a:rPr lang="ja-JP" sz="1100" b="0" i="0" u="sng" strike="noStrike" cap="none">
                <a:solidFill>
                  <a:schemeClr val="hlink"/>
                </a:solidFill>
                <a:latin typeface="Arial"/>
                <a:ea typeface="Arial"/>
                <a:cs typeface="Arial"/>
                <a:sym typeface="Arial"/>
                <a:hlinkClick r:id="rId4"/>
              </a:rPr>
              <a:t>グループ</a:t>
            </a:r>
            <a:r>
              <a:rPr lang="ja-JP" sz="1100" b="0" i="0" u="none" strike="noStrike" cap="none">
                <a:solidFill>
                  <a:srgbClr val="3B3838"/>
                </a:solidFill>
                <a:latin typeface="Arial"/>
                <a:ea typeface="Arial"/>
                <a:cs typeface="Arial"/>
                <a:sym typeface="Arial"/>
              </a:rPr>
              <a:t>」を作成しましょう。</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0"/>
              </a:spcAft>
              <a:buClr>
                <a:schemeClr val="dk1"/>
              </a:buClr>
              <a:buSzPts val="1100"/>
              <a:buFont typeface="Arial"/>
              <a:buNone/>
            </a:pPr>
            <a:r>
              <a:rPr lang="ja-JP" sz="1100" b="0" i="0" u="none" strike="noStrike" cap="none">
                <a:solidFill>
                  <a:srgbClr val="3B3838"/>
                </a:solidFill>
                <a:latin typeface="Arial"/>
                <a:ea typeface="Arial"/>
                <a:cs typeface="Arial"/>
                <a:sym typeface="Arial"/>
              </a:rPr>
              <a:t>グループは、主に所属部署や勤務店舗を登録します。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スタッフ登録時や登録後に、各スタッフのメイングループ・サブグループとして割り当てて使用します。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ジョブカン勤怠管理の多くの機能は、メイングループ/スタッフ種別ごとに異なる設定内容を作成できます。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chemeClr val="dk1"/>
              </a:buClr>
              <a:buSzPts val="1000"/>
              <a:buFont typeface="Arial"/>
              <a:buNone/>
            </a:pPr>
            <a:r>
              <a:rPr lang="ja-JP" sz="1100" b="0" i="0" u="none" strike="noStrike" cap="none">
                <a:solidFill>
                  <a:srgbClr val="3B3838"/>
                </a:solidFill>
                <a:latin typeface="Arial"/>
                <a:ea typeface="Arial"/>
                <a:cs typeface="Arial"/>
                <a:sym typeface="Arial"/>
              </a:rPr>
              <a:t>※ </a:t>
            </a:r>
            <a:r>
              <a:rPr lang="ja-JP" sz="1100" b="0" i="0" u="sng" strike="noStrike" cap="none">
                <a:solidFill>
                  <a:schemeClr val="hlink"/>
                </a:solidFill>
                <a:latin typeface="Arial"/>
                <a:ea typeface="Arial"/>
                <a:cs typeface="Arial"/>
                <a:sym typeface="Arial"/>
                <a:hlinkClick r:id="rId5"/>
              </a:rPr>
              <a:t>休日設定</a:t>
            </a:r>
            <a:r>
              <a:rPr lang="ja-JP" sz="1100" b="0" i="0" u="none" strike="noStrike" cap="none">
                <a:solidFill>
                  <a:srgbClr val="3B3838"/>
                </a:solidFill>
                <a:latin typeface="Arial"/>
                <a:ea typeface="Arial"/>
                <a:cs typeface="Arial"/>
                <a:sym typeface="Arial"/>
              </a:rPr>
              <a:t>は例外です。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個別のグループ/スタッフ種別の設定を作成しても、「全て/全て」の設定が同時に適用されます。</a:t>
            </a:r>
            <a:endParaRPr sz="1100" b="0" i="0" u="none" strike="noStrike" cap="none">
              <a:solidFill>
                <a:srgbClr val="3B3838"/>
              </a:solidFill>
              <a:latin typeface="Arial"/>
              <a:ea typeface="Arial"/>
              <a:cs typeface="Arial"/>
              <a:sym typeface="Arial"/>
            </a:endParaRPr>
          </a:p>
        </p:txBody>
      </p:sp>
      <p:sp>
        <p:nvSpPr>
          <p:cNvPr id="206" name="Google Shape;206;g36c213f590c_0_243"/>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STEP2 グループの作成</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a:p>
        </p:txBody>
      </p:sp>
      <p:pic>
        <p:nvPicPr>
          <p:cNvPr id="207" name="Google Shape;207;g36c213f590c_0_243"/>
          <p:cNvPicPr preferRelativeResize="0">
            <a:picLocks noGrp="1"/>
          </p:cNvPicPr>
          <p:nvPr>
            <p:ph type="body" idx="1"/>
          </p:nvPr>
        </p:nvPicPr>
        <p:blipFill rotWithShape="1">
          <a:blip r:embed="rId6">
            <a:alphaModFix/>
          </a:blip>
          <a:srcRect/>
          <a:stretch/>
        </p:blipFill>
        <p:spPr>
          <a:xfrm>
            <a:off x="0" y="0"/>
            <a:ext cx="7559700" cy="966900"/>
          </a:xfrm>
          <a:prstGeom prst="rect">
            <a:avLst/>
          </a:prstGeom>
          <a:noFill/>
          <a:ln>
            <a:noFill/>
          </a:ln>
        </p:spPr>
      </p:pic>
      <p:sp>
        <p:nvSpPr>
          <p:cNvPr id="208" name="Google Shape;208;g36c213f590c_0_243"/>
          <p:cNvSpPr txBox="1"/>
          <p:nvPr/>
        </p:nvSpPr>
        <p:spPr>
          <a:xfrm>
            <a:off x="361950" y="1630362"/>
            <a:ext cx="6521400" cy="355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200"/>
              <a:buFont typeface="Arial"/>
              <a:buNone/>
            </a:pPr>
            <a:r>
              <a:rPr lang="ja-JP" sz="1200" b="0" i="0" u="none" strike="noStrike" cap="none">
                <a:solidFill>
                  <a:srgbClr val="2E75B6"/>
                </a:solidFill>
                <a:latin typeface="Arial"/>
                <a:ea typeface="Arial"/>
                <a:cs typeface="Arial"/>
                <a:sym typeface="Arial"/>
              </a:rPr>
              <a:t>（所要時間:約5分）</a:t>
            </a:r>
            <a:endParaRPr sz="1200" b="0" i="0" u="none" strike="noStrike" cap="none">
              <a:solidFill>
                <a:srgbClr val="000000"/>
              </a:solidFill>
              <a:latin typeface="Arial"/>
              <a:ea typeface="Arial"/>
              <a:cs typeface="Arial"/>
              <a:sym typeface="Arial"/>
            </a:endParaRPr>
          </a:p>
        </p:txBody>
      </p:sp>
      <p:sp>
        <p:nvSpPr>
          <p:cNvPr id="209" name="Google Shape;209;g36c213f590c_0_243"/>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10" name="Google Shape;210;g36c213f590c_0_243"/>
          <p:cNvSpPr txBox="1"/>
          <p:nvPr/>
        </p:nvSpPr>
        <p:spPr>
          <a:xfrm>
            <a:off x="399288" y="8949970"/>
            <a:ext cx="6761100" cy="985800"/>
          </a:xfrm>
          <a:prstGeom prst="rect">
            <a:avLst/>
          </a:prstGeom>
          <a:solidFill>
            <a:srgbClr val="F2F2F2"/>
          </a:solid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例）階層</a:t>
            </a:r>
            <a:endParaRPr sz="1100" b="0" i="0" u="none" strike="noStrike" cap="none">
              <a:solidFill>
                <a:srgbClr val="3B3838"/>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例1：東京本社＞営業部、関西支社＞総務部など</a:t>
            </a:r>
            <a:endParaRPr sz="1100" b="0" i="0" u="none" strike="noStrike" cap="none">
              <a:solidFill>
                <a:srgbClr val="3B3838"/>
              </a:solidFill>
              <a:latin typeface="Arial"/>
              <a:ea typeface="Arial"/>
              <a:cs typeface="Arial"/>
              <a:sym typeface="Arial"/>
            </a:endParaRPr>
          </a:p>
          <a:p>
            <a:pPr marL="0" marR="0" lvl="0" indent="0" algn="l" rtl="0">
              <a:lnSpc>
                <a:spcPct val="14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例2：関東エリア＞ 新宿店、関西エリア＞梅田店など</a:t>
            </a:r>
            <a:endParaRPr sz="1800" b="0" i="0" u="none" strike="noStrike" cap="none">
              <a:solidFill>
                <a:schemeClr val="dk1"/>
              </a:solidFill>
              <a:latin typeface="Calibri"/>
              <a:ea typeface="Calibri"/>
              <a:cs typeface="Calibri"/>
              <a:sym typeface="Calibri"/>
            </a:endParaRPr>
          </a:p>
        </p:txBody>
      </p:sp>
      <p:pic>
        <p:nvPicPr>
          <p:cNvPr id="211" name="Google Shape;211;g36c213f590c_0_243"/>
          <p:cNvPicPr preferRelativeResize="0"/>
          <p:nvPr/>
        </p:nvPicPr>
        <p:blipFill rotWithShape="1">
          <a:blip r:embed="rId7">
            <a:alphaModFix/>
          </a:blip>
          <a:srcRect/>
          <a:stretch/>
        </p:blipFill>
        <p:spPr>
          <a:xfrm>
            <a:off x="729596" y="2100224"/>
            <a:ext cx="6100484" cy="2322617"/>
          </a:xfrm>
          <a:prstGeom prst="rect">
            <a:avLst/>
          </a:prstGeom>
          <a:noFill/>
          <a:ln>
            <a:noFill/>
          </a:ln>
          <a:effectLst>
            <a:outerShdw blurRad="57150" dist="19050" dir="2700000" algn="bl" rotWithShape="0">
              <a:srgbClr val="000000">
                <a:alpha val="40000"/>
              </a:srgbClr>
            </a:outerShdw>
          </a:effectLst>
        </p:spPr>
      </p:pic>
      <p:sp>
        <p:nvSpPr>
          <p:cNvPr id="212" name="Google Shape;212;g36c213f590c_0_243"/>
          <p:cNvSpPr txBox="1"/>
          <p:nvPr/>
        </p:nvSpPr>
        <p:spPr>
          <a:xfrm>
            <a:off x="361950" y="7472063"/>
            <a:ext cx="7067700" cy="13800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000"/>
              <a:buFont typeface="Arial"/>
              <a:buNone/>
            </a:pPr>
            <a:r>
              <a:rPr lang="ja-JP" sz="1100" b="0" i="0" u="none" strike="noStrike" cap="none">
                <a:solidFill>
                  <a:srgbClr val="3B3838"/>
                </a:solidFill>
                <a:latin typeface="Arial"/>
                <a:ea typeface="Arial"/>
                <a:cs typeface="Arial"/>
                <a:sym typeface="Arial"/>
              </a:rPr>
              <a:t>グループは、上位の階層に置きたいグループを「親グループ」として設定することで、</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最大5階層まで階層を設定できます。</a:t>
            </a:r>
            <a:endParaRPr sz="1100" b="0" i="0" u="none" strike="noStrike" cap="none">
              <a:solidFill>
                <a:srgbClr val="3B3838"/>
              </a:solidFill>
              <a:latin typeface="Arial"/>
              <a:ea typeface="Arial"/>
              <a:cs typeface="Arial"/>
              <a:sym typeface="Arial"/>
            </a:endParaRPr>
          </a:p>
          <a:p>
            <a:pPr marL="0" marR="0" lvl="0" indent="0" algn="l" rtl="0">
              <a:lnSpc>
                <a:spcPct val="120000"/>
              </a:lnSpc>
              <a:spcBef>
                <a:spcPts val="800"/>
              </a:spcBef>
              <a:spcAft>
                <a:spcPts val="800"/>
              </a:spcAft>
              <a:buClr>
                <a:srgbClr val="000000"/>
              </a:buClr>
              <a:buSzPts val="1000"/>
              <a:buFont typeface="Arial"/>
              <a:buNone/>
            </a:pPr>
            <a:r>
              <a:rPr lang="ja-JP" sz="1100" b="0" i="0" u="none" strike="noStrike" cap="none">
                <a:solidFill>
                  <a:srgbClr val="3B3838"/>
                </a:solidFill>
                <a:latin typeface="Arial"/>
                <a:ea typeface="Arial"/>
                <a:cs typeface="Arial"/>
                <a:sym typeface="Arial"/>
              </a:rPr>
              <a:t>ジョブカン勤怠管理の機能の中には、「親グループ向けに作成した設定が子グループに対しても適用される</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もの」があります。</a:t>
            </a:r>
            <a:br>
              <a:rPr lang="ja-JP" sz="1100" b="0" i="0" u="none" strike="noStrike" cap="none">
                <a:solidFill>
                  <a:srgbClr val="3B3838"/>
                </a:solidFill>
                <a:latin typeface="Arial"/>
                <a:ea typeface="Arial"/>
                <a:cs typeface="Arial"/>
                <a:sym typeface="Arial"/>
              </a:rPr>
            </a:br>
            <a:r>
              <a:rPr lang="ja-JP" sz="1100" b="0" i="0" u="none" strike="noStrike" cap="none">
                <a:solidFill>
                  <a:srgbClr val="3B3838"/>
                </a:solidFill>
                <a:latin typeface="Arial"/>
                <a:ea typeface="Arial"/>
                <a:cs typeface="Arial"/>
                <a:sym typeface="Arial"/>
              </a:rPr>
              <a:t>ただし、その場合は子グループ向けの設定を作成することで、親グループ向け設定の影響から除外できます。</a:t>
            </a:r>
            <a:br>
              <a:rPr lang="ja-JP" sz="1100" b="0" i="0" u="none" strike="noStrike" cap="none">
                <a:solidFill>
                  <a:srgbClr val="3B3838"/>
                </a:solidFill>
                <a:latin typeface="Arial"/>
                <a:ea typeface="Arial"/>
                <a:cs typeface="Arial"/>
                <a:sym typeface="Arial"/>
              </a:rPr>
            </a:br>
            <a:r>
              <a:rPr lang="ja-JP" sz="1100" b="0" i="0" u="sng" strike="noStrike" cap="none">
                <a:solidFill>
                  <a:schemeClr val="hlink"/>
                </a:solidFill>
                <a:latin typeface="Arial"/>
                <a:ea typeface="Arial"/>
                <a:cs typeface="Arial"/>
                <a:sym typeface="Arial"/>
                <a:hlinkClick r:id="rId4"/>
              </a:rPr>
              <a:t>こちらのページ</a:t>
            </a:r>
            <a:r>
              <a:rPr lang="ja-JP" sz="1100" b="0" i="0" u="none" strike="noStrike" cap="none">
                <a:solidFill>
                  <a:srgbClr val="3B3838"/>
                </a:solidFill>
                <a:latin typeface="Arial"/>
                <a:ea typeface="Arial"/>
                <a:cs typeface="Arial"/>
                <a:sym typeface="Arial"/>
              </a:rPr>
              <a:t>をご確認のうえ、影響を考慮しつつグループを作成してください。</a:t>
            </a:r>
            <a:endParaRPr sz="1100" b="0" i="0" u="none" strike="noStrike" cap="none">
              <a:solidFill>
                <a:srgbClr val="3B3838"/>
              </a:solidFill>
              <a:latin typeface="Arial"/>
              <a:ea typeface="Arial"/>
              <a:cs typeface="Arial"/>
              <a:sym typeface="Arial"/>
            </a:endParaRPr>
          </a:p>
        </p:txBody>
      </p:sp>
      <p:sp>
        <p:nvSpPr>
          <p:cNvPr id="213" name="Google Shape;213;g36c213f590c_0_243"/>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6c213f590c_0_256"/>
          <p:cNvSpPr txBox="1"/>
          <p:nvPr/>
        </p:nvSpPr>
        <p:spPr>
          <a:xfrm>
            <a:off x="361950" y="5908891"/>
            <a:ext cx="6767400" cy="9738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ジョブカン勤怠管理のアカウントの登録後、初めてシフト管理画面やスタッフ登録画面を開いた際に</a:t>
            </a:r>
            <a:br>
              <a:rPr lang="ja-JP" sz="1100" b="0" i="0" u="none" strike="noStrike" cap="none">
                <a:solidFill>
                  <a:schemeClr val="dk1"/>
                </a:solidFill>
                <a:highlight>
                  <a:srgbClr val="FFFFFF"/>
                </a:highlight>
                <a:latin typeface="Arial"/>
                <a:ea typeface="Arial"/>
                <a:cs typeface="Arial"/>
                <a:sym typeface="Arial"/>
              </a:rPr>
            </a:br>
            <a:r>
              <a:rPr lang="ja-JP" sz="1100" b="0" i="0" u="none" strike="noStrike" cap="none">
                <a:solidFill>
                  <a:schemeClr val="dk1"/>
                </a:solidFill>
                <a:highlight>
                  <a:srgbClr val="FFFFFF"/>
                </a:highlight>
                <a:latin typeface="Arial"/>
                <a:ea typeface="Arial"/>
                <a:cs typeface="Arial"/>
                <a:sym typeface="Arial"/>
              </a:rPr>
              <a:t>単位時間の設定画面が表示されます。</a:t>
            </a:r>
            <a:endParaRPr sz="1100" b="0" i="0" u="none" strike="noStrike" cap="none">
              <a:solidFill>
                <a:schemeClr val="dk1"/>
              </a:solidFill>
              <a:highlight>
                <a:srgbClr val="FFFFFF"/>
              </a:highlight>
              <a:latin typeface="Arial"/>
              <a:ea typeface="Arial"/>
              <a:cs typeface="Arial"/>
              <a:sym typeface="Arial"/>
            </a:endParaRPr>
          </a:p>
          <a:p>
            <a:pPr marL="0" marR="0" lvl="0" indent="0" algn="l" rtl="0">
              <a:lnSpc>
                <a:spcPct val="120000"/>
              </a:lnSpc>
              <a:spcBef>
                <a:spcPts val="800"/>
              </a:spcBef>
              <a:spcAft>
                <a:spcPts val="800"/>
              </a:spcAft>
              <a:buClr>
                <a:schemeClr val="dk1"/>
              </a:buClr>
              <a:buSzPts val="1100"/>
              <a:buFont typeface="Arial"/>
              <a:buNone/>
            </a:pPr>
            <a:r>
              <a:rPr lang="ja-JP" sz="1100" b="0" i="0" u="none" strike="noStrike" cap="none">
                <a:solidFill>
                  <a:schemeClr val="dk1"/>
                </a:solidFill>
                <a:highlight>
                  <a:srgbClr val="FFFFFF"/>
                </a:highlight>
                <a:latin typeface="Arial"/>
                <a:ea typeface="Arial"/>
                <a:cs typeface="Arial"/>
                <a:sym typeface="Arial"/>
              </a:rPr>
              <a:t>単位時間とは、シフト作成、残業申請、休暇申請、自動休憩設定などで適用される、時間の単位です。</a:t>
            </a:r>
            <a:br>
              <a:rPr lang="ja-JP" sz="1100" b="0" i="0" u="none" strike="noStrike" cap="none">
                <a:solidFill>
                  <a:schemeClr val="dk1"/>
                </a:solidFill>
                <a:highlight>
                  <a:srgbClr val="FFFFFF"/>
                </a:highlight>
                <a:latin typeface="Arial"/>
                <a:ea typeface="Arial"/>
                <a:cs typeface="Arial"/>
                <a:sym typeface="Arial"/>
              </a:rPr>
            </a:br>
            <a:r>
              <a:rPr lang="ja-JP" sz="1100" b="0" i="0" u="none" strike="noStrike" cap="none">
                <a:solidFill>
                  <a:schemeClr val="dk1"/>
                </a:solidFill>
                <a:highlight>
                  <a:srgbClr val="FFFFFF"/>
                </a:highlight>
                <a:latin typeface="Arial"/>
                <a:ea typeface="Arial"/>
                <a:cs typeface="Arial"/>
                <a:sym typeface="Arial"/>
              </a:rPr>
              <a:t>これらの機能では、単位時間ごとでしか時刻の設定ができません。</a:t>
            </a:r>
            <a:endParaRPr sz="1100" b="0" i="0" u="none" strike="noStrike" cap="none">
              <a:solidFill>
                <a:schemeClr val="dk1"/>
              </a:solidFill>
              <a:highlight>
                <a:srgbClr val="FFFFFF"/>
              </a:highlight>
              <a:latin typeface="Arial"/>
              <a:ea typeface="Arial"/>
              <a:cs typeface="Arial"/>
              <a:sym typeface="Arial"/>
            </a:endParaRPr>
          </a:p>
        </p:txBody>
      </p:sp>
      <p:sp>
        <p:nvSpPr>
          <p:cNvPr id="219" name="Google Shape;219;g36c213f590c_0_256"/>
          <p:cNvSpPr txBox="1">
            <a:spLocks noGrp="1"/>
          </p:cNvSpPr>
          <p:nvPr>
            <p:ph type="title"/>
          </p:nvPr>
        </p:nvSpPr>
        <p:spPr>
          <a:xfrm>
            <a:off x="361950" y="1331912"/>
            <a:ext cx="6521400" cy="35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600"/>
              <a:buNone/>
            </a:pPr>
            <a:r>
              <a:rPr lang="ja-JP" sz="1600">
                <a:latin typeface="Arial"/>
                <a:ea typeface="Arial"/>
                <a:cs typeface="Arial"/>
                <a:sym typeface="Arial"/>
              </a:rPr>
              <a:t>STEP3 単位時間の設定</a:t>
            </a:r>
            <a:r>
              <a:rPr lang="ja-JP" sz="1300">
                <a:latin typeface="Arial"/>
                <a:ea typeface="Arial"/>
                <a:cs typeface="Arial"/>
                <a:sym typeface="Arial"/>
              </a:rPr>
              <a:t>（</a:t>
            </a:r>
            <a:r>
              <a:rPr lang="ja-JP" sz="1300" u="sng">
                <a:solidFill>
                  <a:schemeClr val="hlink"/>
                </a:solidFill>
                <a:highlight>
                  <a:schemeClr val="lt1"/>
                </a:highlight>
                <a:latin typeface="Arial"/>
                <a:ea typeface="Arial"/>
                <a:cs typeface="Arial"/>
                <a:sym typeface="Arial"/>
                <a:hlinkClick r:id="rId3"/>
              </a:rPr>
              <a:t>ヘルプページ</a:t>
            </a:r>
            <a:r>
              <a:rPr lang="ja-JP" sz="1300">
                <a:latin typeface="Arial"/>
                <a:ea typeface="Arial"/>
                <a:cs typeface="Arial"/>
                <a:sym typeface="Arial"/>
              </a:rPr>
              <a:t>）</a:t>
            </a:r>
            <a:endParaRPr/>
          </a:p>
        </p:txBody>
      </p:sp>
      <p:pic>
        <p:nvPicPr>
          <p:cNvPr id="220" name="Google Shape;220;g36c213f590c_0_256"/>
          <p:cNvPicPr preferRelativeResize="0">
            <a:picLocks noGrp="1"/>
          </p:cNvPicPr>
          <p:nvPr>
            <p:ph type="body" idx="1"/>
          </p:nvPr>
        </p:nvPicPr>
        <p:blipFill rotWithShape="1">
          <a:blip r:embed="rId4">
            <a:alphaModFix/>
          </a:blip>
          <a:srcRect/>
          <a:stretch/>
        </p:blipFill>
        <p:spPr>
          <a:xfrm>
            <a:off x="0" y="0"/>
            <a:ext cx="7559700" cy="966900"/>
          </a:xfrm>
          <a:prstGeom prst="rect">
            <a:avLst/>
          </a:prstGeom>
          <a:noFill/>
          <a:ln>
            <a:noFill/>
          </a:ln>
        </p:spPr>
      </p:pic>
      <p:sp>
        <p:nvSpPr>
          <p:cNvPr id="221" name="Google Shape;221;g36c213f590c_0_256"/>
          <p:cNvSpPr txBox="1"/>
          <p:nvPr/>
        </p:nvSpPr>
        <p:spPr>
          <a:xfrm>
            <a:off x="361950" y="482600"/>
            <a:ext cx="5726100" cy="376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基本設定の流れ</a:t>
            </a:r>
            <a:endParaRPr sz="2000" b="0" i="0" u="none" strike="noStrike" cap="none">
              <a:solidFill>
                <a:srgbClr val="000000"/>
              </a:solidFill>
              <a:latin typeface="Arial"/>
              <a:ea typeface="Arial"/>
              <a:cs typeface="Arial"/>
              <a:sym typeface="Arial"/>
            </a:endParaRPr>
          </a:p>
        </p:txBody>
      </p:sp>
      <p:sp>
        <p:nvSpPr>
          <p:cNvPr id="222" name="Google Shape;222;g36c213f590c_0_256"/>
          <p:cNvSpPr txBox="1"/>
          <p:nvPr/>
        </p:nvSpPr>
        <p:spPr>
          <a:xfrm>
            <a:off x="361950" y="7072300"/>
            <a:ext cx="66150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Clr>
                <a:srgbClr val="000000"/>
              </a:buClr>
              <a:buSzPts val="1000"/>
              <a:buFont typeface="Arial"/>
              <a:buNone/>
            </a:pPr>
            <a:r>
              <a:rPr lang="ja-JP" sz="1100" b="0" i="0" u="none" strike="noStrike" cap="none">
                <a:solidFill>
                  <a:srgbClr val="000000"/>
                </a:solidFill>
                <a:latin typeface="Arial"/>
                <a:ea typeface="Arial"/>
                <a:cs typeface="Arial"/>
                <a:sym typeface="Arial"/>
              </a:rPr>
              <a:t>例）15分単位にした場合：シフト時間を設定する際、時刻が15分きざみで表示されます。</a:t>
            </a:r>
            <a:endParaRPr sz="1100" b="0" i="0" u="none" strike="noStrike" cap="none">
              <a:solidFill>
                <a:srgbClr val="000000"/>
              </a:solidFill>
              <a:latin typeface="Arial"/>
              <a:ea typeface="Arial"/>
              <a:cs typeface="Arial"/>
              <a:sym typeface="Arial"/>
            </a:endParaRPr>
          </a:p>
        </p:txBody>
      </p:sp>
      <p:pic>
        <p:nvPicPr>
          <p:cNvPr id="223" name="Google Shape;223;g36c213f590c_0_256"/>
          <p:cNvPicPr preferRelativeResize="0"/>
          <p:nvPr/>
        </p:nvPicPr>
        <p:blipFill rotWithShape="1">
          <a:blip r:embed="rId5">
            <a:alphaModFix/>
          </a:blip>
          <a:srcRect/>
          <a:stretch/>
        </p:blipFill>
        <p:spPr>
          <a:xfrm>
            <a:off x="1659175" y="1911401"/>
            <a:ext cx="4241325" cy="3807881"/>
          </a:xfrm>
          <a:prstGeom prst="rect">
            <a:avLst/>
          </a:prstGeom>
          <a:noFill/>
          <a:ln>
            <a:noFill/>
          </a:ln>
          <a:effectLst>
            <a:outerShdw blurRad="57150" dist="19050" dir="2700000" algn="bl" rotWithShape="0">
              <a:srgbClr val="000000">
                <a:alpha val="40000"/>
              </a:srgbClr>
            </a:outerShdw>
          </a:effectLst>
        </p:spPr>
      </p:pic>
      <p:pic>
        <p:nvPicPr>
          <p:cNvPr id="224" name="Google Shape;224;g36c213f590c_0_256"/>
          <p:cNvPicPr preferRelativeResize="0"/>
          <p:nvPr/>
        </p:nvPicPr>
        <p:blipFill rotWithShape="1">
          <a:blip r:embed="rId6">
            <a:alphaModFix/>
          </a:blip>
          <a:srcRect/>
          <a:stretch/>
        </p:blipFill>
        <p:spPr>
          <a:xfrm>
            <a:off x="1212850" y="7427800"/>
            <a:ext cx="5133975" cy="1657350"/>
          </a:xfrm>
          <a:prstGeom prst="rect">
            <a:avLst/>
          </a:prstGeom>
          <a:noFill/>
          <a:ln>
            <a:noFill/>
          </a:ln>
          <a:effectLst>
            <a:outerShdw blurRad="57150" dist="19050" dir="2700000" algn="bl" rotWithShape="0">
              <a:srgbClr val="000000">
                <a:alpha val="40000"/>
              </a:srgbClr>
            </a:outerShdw>
          </a:effectLst>
        </p:spPr>
      </p:pic>
      <p:sp>
        <p:nvSpPr>
          <p:cNvPr id="225" name="Google Shape;225;g36c213f590c_0_256"/>
          <p:cNvSpPr txBox="1">
            <a:spLocks noGrp="1"/>
          </p:cNvSpPr>
          <p:nvPr>
            <p:ph type="sldNum" idx="12"/>
          </p:nvPr>
        </p:nvSpPr>
        <p:spPr>
          <a:xfrm>
            <a:off x="5857800" y="229863"/>
            <a:ext cx="1701900" cy="881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898989"/>
              </a:buClr>
              <a:buSzPts val="900"/>
              <a:buFont typeface="Calibri"/>
              <a:buNone/>
            </a:pPr>
            <a:fld id="{00000000-1234-1234-1234-123412341234}" type="slidenum">
              <a:rPr lang="en-US" altLang="ja-JP"/>
              <a:t>9</a:t>
            </a:fld>
            <a:endParaRPr/>
          </a:p>
        </p:txBody>
      </p:sp>
    </p:spTree>
  </p:cSld>
  <p:clrMapOvr>
    <a:masterClrMapping/>
  </p:clrMapOvr>
</p:sld>
</file>

<file path=ppt/theme/theme1.xml><?xml version="1.0" encoding="utf-8"?>
<a:theme xmlns:a="http://schemas.openxmlformats.org/drawingml/2006/main" name="1_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ホワイト">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5038</Words>
  <Application>Microsoft Office PowerPoint</Application>
  <PresentationFormat>ユーザー設定</PresentationFormat>
  <Paragraphs>352</Paragraphs>
  <Slides>26</Slides>
  <Notes>26</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26</vt:i4>
      </vt:variant>
    </vt:vector>
  </HeadingPairs>
  <TitlesOfParts>
    <vt:vector size="30" baseType="lpstr">
      <vt:lpstr>Arial</vt:lpstr>
      <vt:lpstr>Calibri</vt:lpstr>
      <vt:lpstr>1_ホワイト</vt:lpstr>
      <vt:lpstr>ホワイト</vt:lpstr>
      <vt:lpstr>PowerPoint プレゼンテーション</vt:lpstr>
      <vt:lpstr>PowerPoint プレゼンテーション</vt:lpstr>
      <vt:lpstr>PowerPoint プレゼンテーション</vt:lpstr>
      <vt:lpstr>STEP1 共通IDアカウントを発行する（ヘルプページ）</vt:lpstr>
      <vt:lpstr>STEP2 勤怠管理の無料トライアルを始める（ヘルプページ）</vt:lpstr>
      <vt:lpstr>PowerPoint プレゼンテーション</vt:lpstr>
      <vt:lpstr>STEP1 スタッフ種別の作成（ヘルプページ）</vt:lpstr>
      <vt:lpstr>STEP2 グループの作成（ヘルプページ）</vt:lpstr>
      <vt:lpstr>STEP3 単位時間の設定（ヘルプページ）</vt:lpstr>
      <vt:lpstr>STEP4 スタッフの登録（ヘルプページ）</vt:lpstr>
      <vt:lpstr>PowerPoint プレゼンテーション</vt:lpstr>
      <vt:lpstr>PowerPoint プレゼンテーション</vt:lpstr>
      <vt:lpstr>STEP5 就業規則に関する設定（ヘルプページ）</vt:lpstr>
      <vt:lpstr>PowerPoint プレゼンテーション</vt:lpstr>
      <vt:lpstr>STEP1 打刻をする（ヘルプページ）</vt:lpstr>
      <vt:lpstr>PowerPoint プレゼンテーション</vt:lpstr>
      <vt:lpstr>PowerPoint プレゼンテーション</vt:lpstr>
      <vt:lpstr>STEP2 出勤簿を確認する</vt:lpstr>
      <vt:lpstr>STEP3 打刻を修正する</vt:lpstr>
      <vt:lpstr>PowerPoint プレゼンテーション</vt:lpstr>
      <vt:lpstr>STEP4 勤怠データを出力する</vt:lpstr>
      <vt:lpstr>PowerPoint プレゼンテーション</vt:lpstr>
      <vt:lpstr>PowerPoint プレゼンテーション</vt:lpstr>
      <vt:lpstr>マイページについて</vt:lpstr>
      <vt:lpstr>より詳細な設定について</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hara.yusuke</dc:creator>
  <cp:lastModifiedBy>fujita.saori</cp:lastModifiedBy>
  <cp:revision>1</cp:revision>
  <dcterms:modified xsi:type="dcterms:W3CDTF">2025-09-25T01:24:23Z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